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74"/>
  </p:notesMasterIdLst>
  <p:handoutMasterIdLst>
    <p:handoutMasterId r:id="rId75"/>
  </p:handoutMasterIdLst>
  <p:sldIdLst>
    <p:sldId id="688" r:id="rId3"/>
    <p:sldId id="692" r:id="rId4"/>
    <p:sldId id="930" r:id="rId5"/>
    <p:sldId id="947" r:id="rId6"/>
    <p:sldId id="884" r:id="rId7"/>
    <p:sldId id="904" r:id="rId8"/>
    <p:sldId id="885" r:id="rId9"/>
    <p:sldId id="948" r:id="rId10"/>
    <p:sldId id="889" r:id="rId11"/>
    <p:sldId id="890" r:id="rId12"/>
    <p:sldId id="968" r:id="rId13"/>
    <p:sldId id="892" r:id="rId14"/>
    <p:sldId id="896" r:id="rId15"/>
    <p:sldId id="899" r:id="rId16"/>
    <p:sldId id="900" r:id="rId17"/>
    <p:sldId id="901" r:id="rId18"/>
    <p:sldId id="902" r:id="rId19"/>
    <p:sldId id="897" r:id="rId20"/>
    <p:sldId id="819" r:id="rId21"/>
    <p:sldId id="927" r:id="rId22"/>
    <p:sldId id="973" r:id="rId23"/>
    <p:sldId id="974" r:id="rId24"/>
    <p:sldId id="975" r:id="rId25"/>
    <p:sldId id="898" r:id="rId26"/>
    <p:sldId id="903" r:id="rId27"/>
    <p:sldId id="936" r:id="rId28"/>
    <p:sldId id="933" r:id="rId29"/>
    <p:sldId id="935" r:id="rId30"/>
    <p:sldId id="934" r:id="rId31"/>
    <p:sldId id="938" r:id="rId32"/>
    <p:sldId id="937" r:id="rId33"/>
    <p:sldId id="939" r:id="rId34"/>
    <p:sldId id="941" r:id="rId35"/>
    <p:sldId id="940" r:id="rId36"/>
    <p:sldId id="977" r:id="rId37"/>
    <p:sldId id="978" r:id="rId38"/>
    <p:sldId id="979" r:id="rId39"/>
    <p:sldId id="955" r:id="rId40"/>
    <p:sldId id="956" r:id="rId41"/>
    <p:sldId id="957" r:id="rId42"/>
    <p:sldId id="958" r:id="rId43"/>
    <p:sldId id="960" r:id="rId44"/>
    <p:sldId id="976" r:id="rId45"/>
    <p:sldId id="959" r:id="rId46"/>
    <p:sldId id="961" r:id="rId47"/>
    <p:sldId id="967" r:id="rId48"/>
    <p:sldId id="962" r:id="rId49"/>
    <p:sldId id="963" r:id="rId50"/>
    <p:sldId id="964" r:id="rId51"/>
    <p:sldId id="965" r:id="rId52"/>
    <p:sldId id="966" r:id="rId53"/>
    <p:sldId id="944" r:id="rId54"/>
    <p:sldId id="946" r:id="rId55"/>
    <p:sldId id="949" r:id="rId56"/>
    <p:sldId id="907" r:id="rId57"/>
    <p:sldId id="929" r:id="rId58"/>
    <p:sldId id="911" r:id="rId59"/>
    <p:sldId id="912" r:id="rId60"/>
    <p:sldId id="914" r:id="rId61"/>
    <p:sldId id="918" r:id="rId62"/>
    <p:sldId id="919" r:id="rId63"/>
    <p:sldId id="915" r:id="rId64"/>
    <p:sldId id="921" r:id="rId65"/>
    <p:sldId id="922" r:id="rId66"/>
    <p:sldId id="923" r:id="rId67"/>
    <p:sldId id="924" r:id="rId68"/>
    <p:sldId id="925" r:id="rId69"/>
    <p:sldId id="950" r:id="rId70"/>
    <p:sldId id="905" r:id="rId71"/>
    <p:sldId id="951" r:id="rId72"/>
    <p:sldId id="906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B309A-2758-2414-8A78-E977B1EDA474}" v="1115" dt="2021-01-28T11:42:40.649"/>
    <p1510:client id="{CAD66232-3C08-FC8F-DDF0-725E39F7341A}" v="93" dt="2021-01-28T07:51:3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73" autoAdjust="0"/>
  </p:normalViewPr>
  <p:slideViewPr>
    <p:cSldViewPr snapToGrid="0">
      <p:cViewPr varScale="1">
        <p:scale>
          <a:sx n="61" d="100"/>
          <a:sy n="61" d="100"/>
        </p:scale>
        <p:origin x="207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CDEC105-9620-4CAD-90D0-ACF879076D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2B2F20-67FA-438F-9134-55FC98EDE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24E9D-D3B7-4063-8C23-2A842A589F91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1FBCC1-1CA4-4B94-A695-9B5EA999C6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0310D-4C90-4196-AA09-62571AB99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2718-F77E-465C-AB7B-6FC53E38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68F89-09A0-450B-8F5F-4EE26CD8F73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1BA7-3344-4008-A136-FE8EC1AD2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1BA7-3344-4008-A136-FE8EC1AD21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85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AMF </a:t>
            </a:r>
            <a:r>
              <a:rPr lang="ko-KR" altLang="en-US" dirty="0">
                <a:ea typeface="맑은 고딕"/>
              </a:rPr>
              <a:t>블록 </a:t>
            </a:r>
            <a:r>
              <a:rPr lang="en-US" altLang="ko-KR" dirty="0">
                <a:ea typeface="맑은 고딕"/>
              </a:rPr>
              <a:t>I/O interface</a:t>
            </a:r>
            <a:r>
              <a:rPr lang="ko-KR" altLang="en-US" dirty="0">
                <a:ea typeface="맑은 고딕"/>
              </a:rPr>
              <a:t>입니다</a:t>
            </a:r>
            <a:r>
              <a:rPr lang="en-US" altLang="ko-KR" dirty="0">
                <a:ea typeface="맑은 고딕"/>
              </a:rPr>
              <a:t>. AMF </a:t>
            </a:r>
            <a:r>
              <a:rPr lang="ko-KR" altLang="en-US" dirty="0">
                <a:ea typeface="맑은 고딕"/>
              </a:rPr>
              <a:t>블록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인터페이스는 기존 블록 </a:t>
            </a:r>
            <a:r>
              <a:rPr lang="en-US" altLang="ko-KR" dirty="0">
                <a:ea typeface="맑은 고딕"/>
              </a:rPr>
              <a:t>I/O</a:t>
            </a:r>
            <a:r>
              <a:rPr lang="ko-KR" altLang="en-US" dirty="0">
                <a:ea typeface="맑은 고딕"/>
              </a:rPr>
              <a:t>를 기반으로 합니다</a:t>
            </a:r>
            <a:r>
              <a:rPr lang="en-US" altLang="ko-KR" dirty="0">
                <a:ea typeface="맑은 고딕"/>
              </a:rPr>
              <a:t>. READ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WRITE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TRIM</a:t>
            </a:r>
            <a:r>
              <a:rPr lang="ko-KR" altLang="en-US" dirty="0">
                <a:ea typeface="맑은 고딕"/>
              </a:rPr>
              <a:t> 같은 기본 </a:t>
            </a:r>
            <a:r>
              <a:rPr lang="en-US" altLang="ko-KR" dirty="0">
                <a:ea typeface="맑은 고딕"/>
              </a:rPr>
              <a:t>OPERATION</a:t>
            </a:r>
            <a:r>
              <a:rPr lang="ko-KR" altLang="en-US" dirty="0">
                <a:ea typeface="맑은 고딕"/>
              </a:rPr>
              <a:t>이 허용됩니다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에서는 여러가지의 섹터가  </a:t>
            </a:r>
            <a:r>
              <a:rPr lang="en-US" altLang="ko-KR" dirty="0">
                <a:ea typeface="맑은 고딕"/>
              </a:rPr>
              <a:t>SEGMENT</a:t>
            </a:r>
            <a:r>
              <a:rPr lang="ko-KR" altLang="en-US" dirty="0">
                <a:ea typeface="맑은 고딕"/>
              </a:rPr>
              <a:t>라는 단위를 사용하는데 이는 첫번째 쓰기가 </a:t>
            </a:r>
            <a:r>
              <a:rPr lang="ko-KR" altLang="en-US" dirty="0" err="1">
                <a:ea typeface="맑은 고딕"/>
              </a:rPr>
              <a:t>수행될때</a:t>
            </a:r>
            <a:r>
              <a:rPr lang="ko-KR" altLang="en-US" dirty="0">
                <a:ea typeface="맑은 고딕"/>
              </a:rPr>
              <a:t> 할당이 되고 </a:t>
            </a:r>
            <a:r>
              <a:rPr lang="en-US" altLang="ko-KR" dirty="0">
                <a:ea typeface="맑은 고딕"/>
              </a:rPr>
              <a:t>SEGMENT </a:t>
            </a:r>
            <a:r>
              <a:rPr lang="ko-KR" altLang="en-US" dirty="0">
                <a:ea typeface="맑은 고딕"/>
              </a:rPr>
              <a:t>단위로 </a:t>
            </a:r>
            <a:r>
              <a:rPr lang="en-US" altLang="ko-KR" dirty="0">
                <a:ea typeface="맑은 고딕"/>
              </a:rPr>
              <a:t>TRIM</a:t>
            </a:r>
            <a:r>
              <a:rPr lang="ko-KR" altLang="en-US" dirty="0">
                <a:ea typeface="맑은 고딕"/>
              </a:rPr>
              <a:t>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수행되면 </a:t>
            </a:r>
            <a:r>
              <a:rPr lang="en-US" altLang="ko-KR" dirty="0">
                <a:ea typeface="맑은 고딕"/>
              </a:rPr>
              <a:t>DEALLOCATED </a:t>
            </a:r>
            <a:r>
              <a:rPr lang="ko-KR" altLang="en-US" dirty="0">
                <a:ea typeface="맑은 고딕"/>
              </a:rPr>
              <a:t>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더 많은 </a:t>
            </a:r>
            <a:r>
              <a:rPr lang="en-US" altLang="ko-KR" dirty="0">
                <a:ea typeface="맑은 고딕"/>
              </a:rPr>
              <a:t>WRITE</a:t>
            </a:r>
            <a:r>
              <a:rPr lang="ko-KR" altLang="en-US" dirty="0">
                <a:ea typeface="맑은 고딕"/>
              </a:rPr>
              <a:t>가 들어오면 사이즈가 커지기도 합니다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논리적 세그먼트의 섹터가 물리적 세그먼트 내의 플래시 페이지에 정적으로 매핑이 되고 피지컬 세그먼트는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의 다른 </a:t>
            </a:r>
            <a:r>
              <a:rPr lang="ko-KR" altLang="en-US" dirty="0" err="1">
                <a:ea typeface="맑은 고딕"/>
              </a:rPr>
              <a:t>채널속</a:t>
            </a:r>
            <a:r>
              <a:rPr lang="ko-KR" altLang="en-US" dirty="0">
                <a:ea typeface="맑은 고딕"/>
              </a:rPr>
              <a:t> 여러 개의 블록으로 </a:t>
            </a:r>
            <a:r>
              <a:rPr lang="ko-KR" altLang="en-US" dirty="0" err="1">
                <a:ea typeface="맑은 고딕"/>
              </a:rPr>
              <a:t>구성되어있습니다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2924090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피지컬 세그먼트는 여러 개의 각 다른 채널들을 가지고 있는데 논리적 세그먼트의 섹터가 물리적 세그먼트 내의 플래시 페이지에 정적으로 </a:t>
            </a:r>
            <a:r>
              <a:rPr lang="ko-KR" altLang="en-US" dirty="0" err="1">
                <a:ea typeface="맑은 고딕"/>
              </a:rPr>
              <a:t>매핑되는</a:t>
            </a:r>
            <a:r>
              <a:rPr lang="ko-KR" altLang="en-US" dirty="0">
                <a:ea typeface="맑은 고딕"/>
              </a:rPr>
              <a:t> 특성을 이용여하여 순차적인  </a:t>
            </a:r>
            <a:r>
              <a:rPr lang="en-US" altLang="ko-KR" dirty="0">
                <a:ea typeface="맑은 고딕"/>
              </a:rPr>
              <a:t>read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write</a:t>
            </a:r>
            <a:r>
              <a:rPr lang="ko-KR" altLang="en-US" dirty="0">
                <a:ea typeface="맑은 고딕"/>
              </a:rPr>
              <a:t>에서 장치 대역폭을 최대로 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Deallocated </a:t>
            </a:r>
            <a:r>
              <a:rPr lang="ko-KR" altLang="en-US" dirty="0">
                <a:ea typeface="맑은 고딕"/>
              </a:rPr>
              <a:t>되기 전에는 </a:t>
            </a:r>
            <a:r>
              <a:rPr lang="en-US" altLang="ko-KR" dirty="0">
                <a:ea typeface="맑은 고딕"/>
              </a:rPr>
              <a:t>overwrite</a:t>
            </a:r>
            <a:r>
              <a:rPr lang="ko-KR" altLang="en-US" dirty="0">
                <a:ea typeface="맑은 고딕"/>
              </a:rPr>
              <a:t>하는 것을 금지합니다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나 </a:t>
            </a:r>
            <a:r>
              <a:rPr lang="en-US" altLang="ko-KR" dirty="0">
                <a:ea typeface="맑은 고딕"/>
              </a:rPr>
              <a:t>REMAPPING</a:t>
            </a:r>
            <a:r>
              <a:rPr lang="ko-KR" altLang="en-US" dirty="0">
                <a:ea typeface="맑은 고딕"/>
              </a:rPr>
              <a:t> 기능을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에서 수행하지 않아 </a:t>
            </a:r>
            <a:r>
              <a:rPr lang="en-US" altLang="ko-KR" dirty="0">
                <a:ea typeface="맑은 고딕"/>
              </a:rPr>
              <a:t>device</a:t>
            </a:r>
            <a:r>
              <a:rPr lang="ko-KR" altLang="en-US" dirty="0">
                <a:ea typeface="맑은 고딕"/>
              </a:rPr>
              <a:t>단에서의 관리를 간소화했습니다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뿐만 아니라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몇 개의 불필요한 기능 정도만 제거하기 때문에 좋은 호환성을 가졌고 기존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판매자들은 쉽게 </a:t>
            </a:r>
            <a:r>
              <a:rPr lang="en-US" altLang="ko-KR" dirty="0">
                <a:ea typeface="맑은 고딕"/>
              </a:rPr>
              <a:t>AMF </a:t>
            </a:r>
            <a:r>
              <a:rPr lang="ko-KR" altLang="en-US" dirty="0">
                <a:ea typeface="맑은 고딕"/>
              </a:rPr>
              <a:t>특성을 가진 </a:t>
            </a:r>
            <a:r>
              <a:rPr lang="en-US" altLang="ko-KR" dirty="0">
                <a:ea typeface="맑은 고딕"/>
              </a:rPr>
              <a:t>DEVICE </a:t>
            </a:r>
            <a:r>
              <a:rPr lang="ko-KR" altLang="en-US" dirty="0">
                <a:ea typeface="맑은 고딕"/>
              </a:rPr>
              <a:t>구축이 가능합니다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3471766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다음으로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의 다지인과 </a:t>
            </a:r>
            <a:r>
              <a:rPr lang="en-US" altLang="ko-KR" dirty="0">
                <a:ea typeface="맑은 고딕"/>
              </a:rPr>
              <a:t>implementation</a:t>
            </a:r>
            <a:r>
              <a:rPr lang="ko-KR" altLang="en-US" dirty="0">
                <a:ea typeface="맑은 고딕"/>
              </a:rPr>
              <a:t>에 관한 부분입니다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Logical layout of ALFS</a:t>
            </a:r>
            <a:r>
              <a:rPr lang="ko-KR" altLang="en-US" dirty="0">
                <a:ea typeface="맑은 고딕"/>
              </a:rPr>
              <a:t>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체크포인트 세그먼트란 </a:t>
            </a:r>
            <a:r>
              <a:rPr lang="en-US" altLang="ko-KR" dirty="0">
                <a:ea typeface="맑은 고딕"/>
              </a:rPr>
              <a:t>flush </a:t>
            </a:r>
            <a:r>
              <a:rPr lang="ko-KR" altLang="en-US" dirty="0">
                <a:ea typeface="맑은 고딕"/>
              </a:rPr>
              <a:t>명령 혹은 주기적으로 업데이트 되는 체크포인트를 위해 할당된 논리적 세그먼트를 의미하며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아이노드맵</a:t>
            </a:r>
            <a:r>
              <a:rPr lang="ko-KR" altLang="en-US" dirty="0">
                <a:ea typeface="맑은 고딕"/>
              </a:rPr>
              <a:t> 세그먼트란 </a:t>
            </a:r>
            <a:r>
              <a:rPr lang="ko-KR" altLang="en-US" dirty="0" err="1">
                <a:ea typeface="맑은 고딕"/>
              </a:rPr>
              <a:t>아이노드를</a:t>
            </a:r>
            <a:r>
              <a:rPr lang="ko-KR" altLang="en-US" dirty="0">
                <a:ea typeface="맑은 고딕"/>
              </a:rPr>
              <a:t> 추적하기 위해 구성된 논리적 세그먼트입니다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데이터 세그먼트는 </a:t>
            </a:r>
            <a:r>
              <a:rPr lang="ko-KR" altLang="en-US" dirty="0" err="1">
                <a:ea typeface="맑은 고딕"/>
              </a:rPr>
              <a:t>아이노드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파일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디렉토리 등의 업데이트나 수정에 대한 기록을 담당하는 세그먼트입니다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4089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체크포인트 세그먼트란 </a:t>
            </a:r>
            <a:r>
              <a:rPr lang="en-US" altLang="ko-KR" dirty="0">
                <a:ea typeface="맑은 고딕"/>
              </a:rPr>
              <a:t>flush </a:t>
            </a:r>
            <a:r>
              <a:rPr lang="ko-KR" altLang="en-US" dirty="0">
                <a:ea typeface="맑은 고딕"/>
              </a:rPr>
              <a:t>명령 혹은 주기적으로 업데이트 되는 체크포인트를 위해 할당된 논리적 세그먼트를 의미하며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6650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에서는 </a:t>
            </a:r>
            <a:r>
              <a:rPr lang="en-US" altLang="ko-KR" dirty="0">
                <a:ea typeface="맑은 고딕"/>
              </a:rPr>
              <a:t>CHECK POINT</a:t>
            </a:r>
            <a:r>
              <a:rPr lang="ko-KR" altLang="en-US" dirty="0">
                <a:ea typeface="맑은 고딕"/>
              </a:rPr>
              <a:t>를 관리하기 위해 두개의 논리적 세그먼트를 구성합니다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기반이 </a:t>
            </a:r>
            <a:r>
              <a:rPr lang="en-US" altLang="ko-KR" dirty="0">
                <a:ea typeface="맑은 고딕"/>
              </a:rPr>
              <a:t>LOG </a:t>
            </a:r>
            <a:r>
              <a:rPr lang="ko-KR" altLang="en-US" dirty="0">
                <a:ea typeface="맑은 고딕"/>
              </a:rPr>
              <a:t>구조인만큼 섹터의 증가하는 순서를 이용하여 빈 공간에 더하는 방식을 취합니다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135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체크 포인트 공간이 더 이상 없는 경우</a:t>
            </a:r>
            <a:r>
              <a:rPr lang="en-US" altLang="ko-KR" dirty="0">
                <a:ea typeface="맑은 고딕"/>
              </a:rPr>
              <a:t>, old </a:t>
            </a:r>
            <a:r>
              <a:rPr lang="ko-KR" altLang="en-US" dirty="0">
                <a:ea typeface="맑은 고딕"/>
              </a:rPr>
              <a:t>체크 포인트들이 삭제를 위한 </a:t>
            </a:r>
            <a:r>
              <a:rPr lang="en-US" altLang="ko-KR" dirty="0">
                <a:ea typeface="맑은 고딕"/>
              </a:rPr>
              <a:t>victim</a:t>
            </a:r>
            <a:r>
              <a:rPr lang="ko-KR" altLang="en-US" dirty="0">
                <a:ea typeface="맑은 고딕"/>
              </a:rPr>
              <a:t>으로 선정됩니다</a:t>
            </a:r>
            <a:r>
              <a:rPr lang="en-US" altLang="ko-KR" dirty="0">
                <a:ea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2302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TRIM </a:t>
            </a:r>
            <a:r>
              <a:rPr lang="ko-KR" altLang="en-US" dirty="0">
                <a:ea typeface="맑은 고딕"/>
              </a:rPr>
              <a:t>명령어를 보내 </a:t>
            </a:r>
            <a:r>
              <a:rPr lang="en-US" altLang="ko-KR" dirty="0">
                <a:ea typeface="맑은 고딕"/>
              </a:rPr>
              <a:t>VICTIM</a:t>
            </a:r>
            <a:r>
              <a:rPr lang="ko-KR" altLang="en-US" dirty="0">
                <a:ea typeface="맑은 고딕"/>
              </a:rPr>
              <a:t>을 다시 </a:t>
            </a:r>
            <a:r>
              <a:rPr lang="en-US" altLang="ko-KR" dirty="0">
                <a:ea typeface="맑은 고딕"/>
              </a:rPr>
              <a:t>invalidate</a:t>
            </a:r>
            <a:r>
              <a:rPr lang="ko-KR" altLang="en-US" dirty="0">
                <a:ea typeface="맑은 고딕"/>
              </a:rPr>
              <a:t>한 상태로 바꿔 새로운 </a:t>
            </a:r>
            <a:r>
              <a:rPr lang="en-US" altLang="ko-KR" dirty="0">
                <a:ea typeface="맑은 고딕"/>
              </a:rPr>
              <a:t>cp</a:t>
            </a:r>
            <a:r>
              <a:rPr lang="ko-KR" altLang="en-US" dirty="0">
                <a:ea typeface="맑은 고딕"/>
              </a:rPr>
              <a:t>가 </a:t>
            </a:r>
            <a:r>
              <a:rPr lang="ko-KR" altLang="en-US" dirty="0" err="1">
                <a:ea typeface="맑은 고딕"/>
              </a:rPr>
              <a:t>들어올수있도록</a:t>
            </a:r>
            <a:r>
              <a:rPr lang="ko-KR" altLang="en-US" dirty="0">
                <a:ea typeface="맑은 고딕"/>
              </a:rPr>
              <a:t> 만들어줍니다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6000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이후 새로운 체크포인트를 </a:t>
            </a:r>
            <a:r>
              <a:rPr lang="ko-KR" altLang="en-US" dirty="0" err="1">
                <a:ea typeface="맑은 고딕"/>
              </a:rPr>
              <a:t>이런식으로</a:t>
            </a:r>
            <a:r>
              <a:rPr lang="ko-KR" altLang="en-US" dirty="0">
                <a:ea typeface="맑은 고딕"/>
              </a:rPr>
              <a:t> 써갑니다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다시 </a:t>
            </a:r>
            <a:r>
              <a:rPr lang="en-US" altLang="ko-KR" dirty="0">
                <a:ea typeface="맑은 고딕"/>
              </a:rPr>
              <a:t>remounted </a:t>
            </a:r>
            <a:r>
              <a:rPr lang="ko-KR" altLang="en-US" dirty="0" err="1">
                <a:ea typeface="맑은 고딕"/>
              </a:rPr>
              <a:t>될때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AFTL</a:t>
            </a:r>
            <a:r>
              <a:rPr lang="ko-KR" altLang="en-US" dirty="0">
                <a:ea typeface="맑은 고딕"/>
              </a:rPr>
              <a:t>에 있는 체크포인트 들을 다 </a:t>
            </a:r>
            <a:r>
              <a:rPr lang="ko-KR" altLang="en-US" dirty="0" err="1">
                <a:ea typeface="맑은 고딕"/>
              </a:rPr>
              <a:t>읽어야한다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하지만 오직 두개의 세그먼트만 유지하고 있기 때문에 효율적이다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5915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아이노드맵</a:t>
            </a:r>
            <a:r>
              <a:rPr lang="ko-KR" altLang="en-US" dirty="0">
                <a:ea typeface="맑은 고딕"/>
              </a:rPr>
              <a:t> 세그먼트란 </a:t>
            </a:r>
            <a:r>
              <a:rPr lang="ko-KR" altLang="en-US" dirty="0" err="1">
                <a:ea typeface="맑은 고딕"/>
              </a:rPr>
              <a:t>아이노드를</a:t>
            </a:r>
            <a:r>
              <a:rPr lang="ko-KR" altLang="en-US" dirty="0">
                <a:ea typeface="맑은 고딕"/>
              </a:rPr>
              <a:t> 추적하기 위해 구성된 논리적 세그먼트입니다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82880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아이노드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맵이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8B</a:t>
            </a:r>
            <a:r>
              <a:rPr lang="ko-KR" altLang="en-US" dirty="0">
                <a:ea typeface="맑은 고딕"/>
              </a:rPr>
              <a:t>고 </a:t>
            </a:r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의</a:t>
            </a:r>
            <a:r>
              <a:rPr lang="en-US" altLang="ko-KR" dirty="0">
                <a:ea typeface="맑은 고딕"/>
              </a:rPr>
              <a:t> 28 </a:t>
            </a:r>
            <a:r>
              <a:rPr lang="ko-KR" altLang="en-US" dirty="0">
                <a:ea typeface="맑은 고딕"/>
              </a:rPr>
              <a:t>승이 있다면 </a:t>
            </a:r>
            <a:r>
              <a:rPr lang="ko-KR" altLang="en-US" dirty="0" err="1">
                <a:ea typeface="맑은 고딕"/>
              </a:rPr>
              <a:t>아이노드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맵의</a:t>
            </a:r>
            <a:r>
              <a:rPr lang="ko-KR" altLang="en-US" dirty="0">
                <a:ea typeface="맑은 고딕"/>
              </a:rPr>
              <a:t> 사이즈는 </a:t>
            </a:r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기가이다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크기가 큰 </a:t>
            </a:r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맵을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4KB </a:t>
            </a:r>
            <a:r>
              <a:rPr lang="ko-KR" altLang="en-US" dirty="0">
                <a:ea typeface="맑은 고딕"/>
              </a:rPr>
              <a:t>블록으로 나눕니다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이를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블록이라고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2GB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맵에는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4KB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블록이 </a:t>
            </a:r>
            <a:r>
              <a:rPr lang="en-US" altLang="ko-KR" dirty="0">
                <a:ea typeface="맑은 고딕"/>
              </a:rPr>
              <a:t>524,288</a:t>
            </a:r>
            <a:r>
              <a:rPr lang="ko-KR" altLang="en-US" dirty="0">
                <a:ea typeface="맑은 고딕"/>
              </a:rPr>
              <a:t>개가 있으며 각각 </a:t>
            </a:r>
            <a:r>
              <a:rPr lang="en-US" altLang="ko-KR" dirty="0">
                <a:ea typeface="맑은 고딕"/>
              </a:rPr>
              <a:t>512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매핑을 포함합니다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테이블 </a:t>
            </a:r>
            <a:r>
              <a:rPr lang="en-US" altLang="ko-KR" dirty="0">
                <a:ea typeface="맑은 고딕"/>
              </a:rPr>
              <a:t>1 </a:t>
            </a:r>
            <a:r>
              <a:rPr lang="ko-KR" altLang="en-US" dirty="0">
                <a:ea typeface="맑은 고딕"/>
              </a:rPr>
              <a:t>참조</a:t>
            </a:r>
            <a:r>
              <a:rPr lang="en-US" altLang="ko-KR" dirty="0">
                <a:ea typeface="맑은 고딕"/>
              </a:rPr>
              <a:t>). </a:t>
            </a:r>
            <a:r>
              <a:rPr lang="ko-KR" altLang="en-US" dirty="0">
                <a:ea typeface="맑은 고딕"/>
              </a:rPr>
              <a:t>예를 들어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그림 </a:t>
            </a:r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IM#0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765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53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아이노드의</a:t>
            </a:r>
            <a:r>
              <a:rPr lang="ko-KR" altLang="en-US" dirty="0">
                <a:ea typeface="맑은 고딕"/>
              </a:rPr>
              <a:t> 수가 너무 많고 흩어져 </a:t>
            </a:r>
            <a:r>
              <a:rPr lang="ko-KR" altLang="en-US" dirty="0" err="1">
                <a:ea typeface="맑은 고딕"/>
              </a:rPr>
              <a:t>있다보니</a:t>
            </a:r>
            <a:r>
              <a:rPr lang="ko-KR" altLang="en-US" dirty="0">
                <a:ea typeface="맑은 고딕"/>
              </a:rPr>
              <a:t> 빠르게 찾기 위해 </a:t>
            </a:r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에서는 </a:t>
            </a:r>
            <a:r>
              <a:rPr lang="ko-KR" altLang="en-US" dirty="0" err="1">
                <a:ea typeface="맑은 고딕"/>
              </a:rPr>
              <a:t>메인메모리에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table for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blocks TIMB</a:t>
            </a:r>
            <a:r>
              <a:rPr lang="ko-KR" altLang="en-US" dirty="0">
                <a:ea typeface="맑은 고딕"/>
              </a:rPr>
              <a:t>라는 것을 가지고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INODE-MAP </a:t>
            </a:r>
            <a:r>
              <a:rPr lang="ko-KR" altLang="en-US" dirty="0">
                <a:ea typeface="맑은 고딕"/>
              </a:rPr>
              <a:t>세그먼트 안에 있는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 block</a:t>
            </a:r>
            <a:r>
              <a:rPr lang="ko-KR" altLang="en-US" dirty="0">
                <a:ea typeface="맑은 고딕"/>
              </a:rPr>
              <a:t>을 가리키며 </a:t>
            </a:r>
            <a:r>
              <a:rPr lang="en-US" altLang="ko-KR" dirty="0">
                <a:ea typeface="맑은 고딕"/>
              </a:rPr>
              <a:t>4 B</a:t>
            </a:r>
            <a:r>
              <a:rPr lang="ko-KR" altLang="en-US" dirty="0">
                <a:ea typeface="맑은 고딕"/>
              </a:rPr>
              <a:t>로 </a:t>
            </a:r>
            <a:r>
              <a:rPr lang="ko-KR" altLang="en-US" dirty="0" err="1">
                <a:ea typeface="맑은 고딕"/>
              </a:rPr>
              <a:t>구성되어있습니다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는  </a:t>
            </a:r>
            <a:r>
              <a:rPr lang="en-US" altLang="ko-KR" dirty="0">
                <a:ea typeface="맑은 고딕"/>
              </a:rPr>
              <a:t>INODE </a:t>
            </a:r>
            <a:r>
              <a:rPr lang="ko-KR" altLang="en-US" dirty="0">
                <a:ea typeface="맑은 고딕"/>
              </a:rPr>
              <a:t>블록의 수와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의 크기를 곱한 </a:t>
            </a:r>
            <a:r>
              <a:rPr lang="en-US" altLang="ko-KR" dirty="0">
                <a:ea typeface="맑은 고딕"/>
              </a:rPr>
              <a:t>2MB</a:t>
            </a:r>
            <a:r>
              <a:rPr lang="ko-KR" altLang="en-US" dirty="0">
                <a:ea typeface="맑은 고딕"/>
              </a:rPr>
              <a:t>이므로 </a:t>
            </a:r>
            <a:r>
              <a:rPr lang="ko-KR" altLang="en-US" dirty="0" err="1">
                <a:ea typeface="맑은 고딕"/>
              </a:rPr>
              <a:t>메인메모리에</a:t>
            </a:r>
            <a:r>
              <a:rPr lang="ko-KR" altLang="en-US" dirty="0">
                <a:ea typeface="맑은 고딕"/>
              </a:rPr>
              <a:t> 들어가기 적절합니다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INODE </a:t>
            </a:r>
            <a:r>
              <a:rPr lang="ko-KR" altLang="en-US" dirty="0">
                <a:ea typeface="맑은 고딕"/>
              </a:rPr>
              <a:t>번호가 주어지면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를 참조하여 해당 </a:t>
            </a:r>
            <a:r>
              <a:rPr lang="en-US" altLang="ko-KR" dirty="0">
                <a:ea typeface="맑은 고딕"/>
              </a:rPr>
              <a:t>INODE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INODE </a:t>
            </a:r>
            <a:r>
              <a:rPr lang="ko-KR" altLang="en-US" dirty="0">
                <a:ea typeface="맑은 고딕"/>
              </a:rPr>
              <a:t>블록을 찾습니다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4KB </a:t>
            </a:r>
            <a:r>
              <a:rPr lang="ko-KR" altLang="en-US" dirty="0">
                <a:ea typeface="맑은 고딕"/>
              </a:rPr>
              <a:t>크기의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블록은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 내 </a:t>
            </a:r>
            <a:r>
              <a:rPr lang="en-US" altLang="ko-KR" dirty="0">
                <a:ea typeface="맑은 고딕"/>
              </a:rPr>
              <a:t>1,024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블록을 가리키며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예</a:t>
            </a:r>
            <a:r>
              <a:rPr lang="en-US" altLang="ko-KR" dirty="0">
                <a:ea typeface="맑은 고딕"/>
              </a:rPr>
              <a:t>: TIMB#0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flash </a:t>
            </a:r>
            <a:r>
              <a:rPr lang="ko-KR" altLang="en-US" dirty="0">
                <a:ea typeface="맑은 고딕"/>
              </a:rPr>
              <a:t>내 </a:t>
            </a:r>
            <a:r>
              <a:rPr lang="en-US" altLang="ko-KR" dirty="0">
                <a:ea typeface="맑은 고딕"/>
              </a:rPr>
              <a:t>IM#0∼IM#1023</a:t>
            </a:r>
            <a:r>
              <a:rPr lang="ko-KR" altLang="en-US" dirty="0">
                <a:ea typeface="맑은 고딕"/>
              </a:rPr>
              <a:t>를 가리킵니다</a:t>
            </a:r>
            <a:r>
              <a:rPr lang="en-US" altLang="ko-KR" dirty="0">
                <a:ea typeface="맑은 고딕"/>
              </a:rPr>
              <a:t>), </a:t>
            </a:r>
            <a:r>
              <a:rPr lang="ko-KR" altLang="en-US" dirty="0">
                <a:ea typeface="맑은 고딕"/>
              </a:rPr>
              <a:t>각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블록은 </a:t>
            </a:r>
            <a:r>
              <a:rPr lang="en-US" altLang="ko-KR" dirty="0">
                <a:ea typeface="맑은 고딕"/>
              </a:rPr>
              <a:t>512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ko-KR" altLang="en-US" dirty="0">
                <a:ea typeface="맑은 고딕"/>
              </a:rPr>
              <a:t>을 가리킵니다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TIMB#0 </a:t>
            </a:r>
            <a:r>
              <a:rPr lang="ko-KR" altLang="en-US" dirty="0">
                <a:ea typeface="맑은 고딕"/>
              </a:rPr>
              <a:t>블록은 </a:t>
            </a:r>
            <a:r>
              <a:rPr lang="en-US" altLang="ko-KR" dirty="0">
                <a:ea typeface="맑은 고딕"/>
              </a:rPr>
              <a:t>flash </a:t>
            </a:r>
            <a:r>
              <a:rPr lang="ko-KR" altLang="en-US" dirty="0">
                <a:ea typeface="맑은 고딕"/>
              </a:rPr>
              <a:t>내 </a:t>
            </a:r>
            <a:r>
              <a:rPr lang="en-US" altLang="ko-KR" dirty="0">
                <a:ea typeface="맑은 고딕"/>
              </a:rPr>
              <a:t>0-524,288 </a:t>
            </a:r>
            <a:r>
              <a:rPr lang="ko-KR" altLang="en-US" dirty="0">
                <a:ea typeface="맑은 고딕"/>
              </a:rPr>
              <a:t>범위의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ko-KR" altLang="en-US" dirty="0">
                <a:ea typeface="맑은 고딕"/>
              </a:rPr>
              <a:t>을 가리킵니다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만약 </a:t>
            </a:r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가 번호가 </a:t>
            </a:r>
            <a:r>
              <a:rPr lang="en-US" altLang="ko-KR" dirty="0">
                <a:ea typeface="맑은 고딕"/>
              </a:rPr>
              <a:t>1</a:t>
            </a:r>
            <a:r>
              <a:rPr lang="ko-KR" altLang="en-US" dirty="0">
                <a:ea typeface="맑은 고딕"/>
              </a:rPr>
              <a:t>인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ko-KR" altLang="en-US" dirty="0">
                <a:ea typeface="맑은 고딕"/>
              </a:rPr>
              <a:t>을 찾는다면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메모리 내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TIMB#0</a:t>
            </a:r>
            <a:r>
              <a:rPr lang="ko-KR" altLang="en-US" dirty="0">
                <a:ea typeface="맑은 고딕"/>
              </a:rPr>
              <a:t>을 조회하고 </a:t>
            </a:r>
            <a:r>
              <a:rPr lang="en-US" altLang="ko-KR" dirty="0">
                <a:ea typeface="맑은 고딕"/>
              </a:rPr>
              <a:t>(1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0-524,288 </a:t>
            </a:r>
            <a:r>
              <a:rPr lang="ko-KR" altLang="en-US" dirty="0">
                <a:ea typeface="맑은 고딕"/>
              </a:rPr>
              <a:t>범위에 속하므로</a:t>
            </a:r>
            <a:r>
              <a:rPr lang="en-US" altLang="ko-KR" dirty="0">
                <a:ea typeface="맑은 고딕"/>
              </a:rPr>
              <a:t>), </a:t>
            </a:r>
            <a:r>
              <a:rPr lang="ko-KR" altLang="en-US" dirty="0">
                <a:ea typeface="맑은 고딕"/>
              </a:rPr>
              <a:t>해당 블록에서 </a:t>
            </a:r>
            <a:r>
              <a:rPr lang="en-US" altLang="ko-KR" dirty="0">
                <a:ea typeface="맑은 고딕"/>
              </a:rPr>
              <a:t>512∼1023 </a:t>
            </a:r>
            <a:r>
              <a:rPr lang="ko-KR" altLang="en-US" dirty="0">
                <a:ea typeface="맑은 고딕"/>
              </a:rPr>
              <a:t>범위의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ko-KR" altLang="en-US" dirty="0">
                <a:ea typeface="맑은 고딕"/>
              </a:rPr>
              <a:t>을 가리키는 </a:t>
            </a:r>
            <a:r>
              <a:rPr lang="en-US" altLang="ko-KR" dirty="0">
                <a:ea typeface="맑은 고딕"/>
              </a:rPr>
              <a:t>IM#1</a:t>
            </a:r>
            <a:r>
              <a:rPr lang="ko-KR" altLang="en-US" dirty="0">
                <a:ea typeface="맑은 고딕"/>
              </a:rPr>
              <a:t>의 위치를 찾습니다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마지막으로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 1023</a:t>
            </a:r>
            <a:r>
              <a:rPr lang="ko-KR" altLang="en-US" dirty="0">
                <a:ea typeface="맑은 고딕"/>
              </a:rPr>
              <a:t>은 데이터 세그먼트에서 읽을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최신 체크포인트는 모든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블록의 물리적 위치를 가리킵니다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메모리 내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는 </a:t>
            </a:r>
            <a:r>
              <a:rPr lang="ko-KR" altLang="en-US" dirty="0" err="1">
                <a:ea typeface="맑은 고딕"/>
              </a:rPr>
              <a:t>ㅅ영속적으로</a:t>
            </a:r>
            <a:r>
              <a:rPr lang="ko-KR" altLang="en-US" dirty="0">
                <a:ea typeface="맑은 고딕"/>
              </a:rPr>
              <a:t> 저장되어야 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그렇지 않으면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마운트 중에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를 구성하기 위해 모든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세그먼트를 스캔해야 합니다</a:t>
            </a:r>
            <a:r>
              <a:rPr lang="en-US" altLang="ko-KR" dirty="0">
                <a:ea typeface="맑은 고딕"/>
              </a:rPr>
              <a:t>. ALFS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를 </a:t>
            </a:r>
            <a:r>
              <a:rPr lang="en-US" altLang="ko-KR" dirty="0">
                <a:ea typeface="맑은 고딕"/>
              </a:rPr>
              <a:t>4 KB </a:t>
            </a:r>
            <a:r>
              <a:rPr lang="ko-KR" altLang="en-US" dirty="0">
                <a:ea typeface="맑은 고딕"/>
              </a:rPr>
              <a:t>블록</a:t>
            </a:r>
            <a:r>
              <a:rPr lang="en-US" altLang="ko-KR" dirty="0">
                <a:ea typeface="맑은 고딕"/>
              </a:rPr>
              <a:t>(TIMB </a:t>
            </a:r>
            <a:r>
              <a:rPr lang="ko-KR" altLang="en-US" dirty="0">
                <a:ea typeface="맑은 고딕"/>
              </a:rPr>
              <a:t>블록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으로 분할하고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새로 업데이트된 항목을 보유하는 </a:t>
            </a:r>
            <a:r>
              <a:rPr lang="en-US" altLang="ko-KR" dirty="0">
                <a:ea typeface="맑은 고딕"/>
              </a:rPr>
              <a:t>dirty TIMB </a:t>
            </a:r>
            <a:r>
              <a:rPr lang="ko-KR" altLang="en-US" dirty="0">
                <a:ea typeface="맑은 고딕"/>
              </a:rPr>
              <a:t>블록을 추적합니다</a:t>
            </a:r>
            <a:r>
              <a:rPr lang="en-US" altLang="ko-KR" dirty="0">
                <a:ea typeface="맑은 고딕"/>
              </a:rPr>
              <a:t>. ALFS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check-point</a:t>
            </a:r>
            <a:r>
              <a:rPr lang="ko-KR" altLang="en-US" dirty="0">
                <a:ea typeface="맑은 고딕"/>
              </a:rPr>
              <a:t>가 쓰여지기 바로 직전에 </a:t>
            </a:r>
            <a:r>
              <a:rPr lang="en-US" altLang="ko-KR" dirty="0">
                <a:ea typeface="맑은 고딕"/>
              </a:rPr>
              <a:t>dirty TIMB </a:t>
            </a:r>
            <a:r>
              <a:rPr lang="ko-KR" altLang="en-US" dirty="0">
                <a:ea typeface="맑은 고딕"/>
              </a:rPr>
              <a:t>블록을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세그먼트의 빈 공간에 추가합니다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0472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가 다시 마운트가 되면 인메모리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역시 다시 로드 </a:t>
            </a:r>
            <a:r>
              <a:rPr lang="ko-KR" altLang="en-US" dirty="0" err="1">
                <a:ea typeface="맑은 고딕"/>
              </a:rPr>
              <a:t>되어야하는데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아이노드</a:t>
            </a:r>
            <a:r>
              <a:rPr lang="ko-KR" altLang="en-US" dirty="0">
                <a:ea typeface="맑은 고딕"/>
              </a:rPr>
              <a:t> 맵 세그먼트로 부터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 err="1">
                <a:ea typeface="맑은 고딕"/>
              </a:rPr>
              <a:t>들록</a:t>
            </a:r>
            <a:r>
              <a:rPr lang="ko-KR" altLang="en-US" dirty="0">
                <a:ea typeface="맑은 고딕"/>
              </a:rPr>
              <a:t> 전부를 읽고 </a:t>
            </a:r>
            <a:r>
              <a:rPr lang="en-US" altLang="ko-KR" dirty="0">
                <a:ea typeface="맑은 고딕"/>
              </a:rPr>
              <a:t>HOST DRAM</a:t>
            </a:r>
            <a:r>
              <a:rPr lang="ko-KR" altLang="en-US" dirty="0">
                <a:ea typeface="맑은 고딕"/>
              </a:rPr>
              <a:t>에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를 다시 빌드합니다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최신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블록과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블록은 새로운 체크포인트가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플래시에 기록되기 전에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세그먼트에 기록됩니다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체크포인트가 성공적으로 기록되면</a:t>
            </a:r>
            <a:r>
              <a:rPr lang="en-US" altLang="ko-KR" dirty="0">
                <a:ea typeface="맑은 고딕"/>
              </a:rPr>
              <a:t>, ALFS</a:t>
            </a:r>
            <a:r>
              <a:rPr lang="ko-KR" altLang="en-US" dirty="0">
                <a:ea typeface="맑은 고딕"/>
              </a:rPr>
              <a:t>는 최신 체크포인트를 읽어 전원 장애 후 일관된 상태로 돌아갑니다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불완전한 체크포인트에 속하는 모든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블록과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블록은 오래된 데이터로 간주됩니다</a:t>
            </a:r>
            <a:r>
              <a:rPr lang="en-US" altLang="ko-KR" dirty="0">
                <a:ea typeface="맑은 고딕"/>
              </a:rPr>
              <a:t>. ALFS</a:t>
            </a:r>
            <a:r>
              <a:rPr lang="ko-KR" altLang="en-US" dirty="0">
                <a:ea typeface="맑은 고딕"/>
              </a:rPr>
              <a:t>의 복구 과정은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 기반하므로 다시 </a:t>
            </a:r>
            <a:r>
              <a:rPr lang="ko-KR" altLang="en-US" dirty="0" err="1">
                <a:ea typeface="맑은 고딕"/>
              </a:rPr>
              <a:t>마운트하는</a:t>
            </a:r>
            <a:r>
              <a:rPr lang="ko-KR" altLang="en-US" dirty="0">
                <a:ea typeface="맑은 고딕"/>
              </a:rPr>
              <a:t> 과정과 동일합니다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3071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AFTL</a:t>
            </a:r>
            <a:r>
              <a:rPr lang="ko-KR" altLang="en-US" dirty="0">
                <a:ea typeface="맑은 고딕"/>
              </a:rPr>
              <a:t>에서는 최근에 쓰인 것이 가장 적은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세그먼트를 </a:t>
            </a:r>
            <a:r>
              <a:rPr lang="en-US" altLang="ko-KR" dirty="0">
                <a:ea typeface="맑은 고딕"/>
              </a:rPr>
              <a:t>victim</a:t>
            </a:r>
            <a:r>
              <a:rPr lang="ko-KR" altLang="en-US" dirty="0">
                <a:ea typeface="맑은 고딕"/>
              </a:rPr>
              <a:t>으로 하여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수행한다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희생자에 있는 모든 유효한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블록은 이미 </a:t>
            </a:r>
            <a:r>
              <a:rPr lang="ko-KR" altLang="en-US" dirty="0" err="1">
                <a:ea typeface="맑은 고딕"/>
              </a:rPr>
              <a:t>가비지</a:t>
            </a:r>
            <a:r>
              <a:rPr lang="ko-KR" altLang="en-US" dirty="0">
                <a:ea typeface="맑은 고딕"/>
              </a:rPr>
              <a:t> 컬렉션을 위해 예약된 빈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세그먼트로 복사됩니다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새로운 세그먼트에 이동한 일부 블록들은 그들의 새로운 위치를 가리키도록 인메모리 </a:t>
            </a:r>
            <a:r>
              <a:rPr lang="en-US" altLang="ko-KR" dirty="0">
                <a:ea typeface="맑은 고딕"/>
              </a:rPr>
              <a:t>TIMB</a:t>
            </a:r>
            <a:r>
              <a:rPr lang="ko-KR" altLang="en-US" dirty="0">
                <a:ea typeface="맑은 고딕"/>
              </a:rPr>
              <a:t>도 업데이트해야 합니다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업데이트된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블록들은 새로운 </a:t>
            </a:r>
            <a:r>
              <a:rPr lang="ko-KR" altLang="en-US" dirty="0" err="1">
                <a:ea typeface="맑은 고딕"/>
              </a:rPr>
              <a:t>세그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</a:t>
            </a:r>
            <a:r>
              <a:rPr lang="ko-KR" altLang="en-US" dirty="0" err="1">
                <a:ea typeface="맑은 고딕"/>
              </a:rPr>
              <a:t>먼트에</a:t>
            </a:r>
            <a:r>
              <a:rPr lang="ko-KR" altLang="en-US" dirty="0">
                <a:ea typeface="맑은 고딕"/>
              </a:rPr>
              <a:t> 추가되며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체크포인트 세그먼트에 있는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블록들의 목록도 기록됩니다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마지막으로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희생자 세그먼트는 </a:t>
            </a:r>
            <a:r>
              <a:rPr lang="en-US" altLang="ko-KR" dirty="0">
                <a:ea typeface="맑은 고딕"/>
              </a:rPr>
              <a:t>TRIM </a:t>
            </a:r>
            <a:r>
              <a:rPr lang="ko-KR" altLang="en-US" dirty="0">
                <a:ea typeface="맑은 고딕"/>
              </a:rPr>
              <a:t>명령으로 무효화되어 빈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세그먼트가 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8484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실시간 데이터 복사를 줄이기 위해</a:t>
            </a:r>
            <a:r>
              <a:rPr lang="en-US" altLang="ko-KR" dirty="0">
                <a:ea typeface="맑은 고딕"/>
              </a:rPr>
              <a:t>, ALFS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세그먼트의 수를 증가시켜서 그 총 크기가 실제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크기보다 크도록 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이렇게 함으로써 파일 시스템 공간이 낭비되지만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블록이 희생자로 선택되기 전에 더 많은 무효 데이터를 가지도록 할 수 있어 </a:t>
            </a:r>
            <a:r>
              <a:rPr lang="ko-KR" altLang="en-US" dirty="0" err="1">
                <a:ea typeface="맑은 고딕"/>
              </a:rPr>
              <a:t>가비지</a:t>
            </a:r>
            <a:r>
              <a:rPr lang="ko-KR" altLang="en-US" dirty="0">
                <a:ea typeface="맑은 고딕"/>
              </a:rPr>
              <a:t> 컬렉션 효율을 크게 향상시킬 수 있습니다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세그먼트에서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핫 데이터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과 데이터 세그먼트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콜드 데이터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를 분리하여 </a:t>
            </a:r>
            <a:r>
              <a:rPr lang="ko-KR" altLang="en-US" dirty="0" err="1">
                <a:ea typeface="맑은 고딕"/>
              </a:rPr>
              <a:t>가비지</a:t>
            </a:r>
            <a:r>
              <a:rPr lang="ko-KR" altLang="en-US" dirty="0">
                <a:ea typeface="맑은 고딕"/>
              </a:rPr>
              <a:t> 컬렉션 효율을 더욱 개선합니다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일반적으로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블록은 파일 시스템 내 파일과 디렉터리의 위치 및 상태를 추적하기 위해 사용되며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데이터 세그먼트보다 더 자주 액세스되고 수정됩니다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이는 파일 시스템에서 모든 파일 또는 디렉터리 작업이 해당하는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블록을 업데이트해야 하기 때문입니다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반면 데이터 세그먼트는 파일이 생성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수정 또는 삭제될 때에만 업데이트됩니다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블록은 데이터 세그먼트보다 작은 크기를 가지므로 더 빠르게 수정 및 쓰기가 가능합니다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결과적으로 파일 시스템에서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세그먼트는 데이터 세그먼트보다 더 높은 업데이트 비율을 가지게 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1501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데이터 세그먼트는 </a:t>
            </a:r>
            <a:r>
              <a:rPr lang="ko-KR" altLang="en-US" dirty="0" err="1">
                <a:ea typeface="맑은 고딕"/>
              </a:rPr>
              <a:t>아이노드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파일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디렉토리 등의 업데이트나 수정에 대한 기록을 담당하는 세그먼트입니다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77852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기술은 파일 데이터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디렉토리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그리고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아이노드를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DRAM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버퍼링하며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이들의 총 크기가 데이터 세그먼트 크기에 도달하면 일괄적으로 한 번에 기록하는 방식을 사용합니다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버퍼링은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전체 대역폭을 활용하는 데 유용합니다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빈 데이터 세그먼트가 거의 고갈될 때 세그먼트 클리닝을 수행합니다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세그먼트 클리닝 이후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TRIM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명령을 발행하는 것 외에는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우리는 데이터 세그먼트 관리를 위해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F2FS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아무것도 변경하지 않았습니다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왜냐하면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F2FS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이미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append-only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방식으로 데이터 세그먼트를 관리하기 때문입니다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74173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기존의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에서의 방식은 이렇게 작동됩니다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INPLACE UPDATE</a:t>
            </a:r>
            <a:r>
              <a:rPr lang="ko-KR" altLang="en-US" dirty="0">
                <a:ea typeface="맑은 고딕"/>
              </a:rPr>
              <a:t>가 되는 모습을 볼 수 있는데 이는 </a:t>
            </a:r>
            <a:r>
              <a:rPr lang="en-US" altLang="ko-KR" dirty="0">
                <a:ea typeface="맑은 고딕"/>
              </a:rPr>
              <a:t>INODEMAP SEGMENT</a:t>
            </a:r>
            <a:r>
              <a:rPr lang="ko-KR" altLang="en-US" dirty="0">
                <a:ea typeface="맑은 고딕"/>
              </a:rPr>
              <a:t>에서도 동일하게 적용됩니다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749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기존의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에서의 방식은 이렇게 작동됩니다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INPLACE UPDATE</a:t>
            </a:r>
            <a:r>
              <a:rPr lang="ko-KR" altLang="en-US" dirty="0">
                <a:ea typeface="맑은 고딕"/>
              </a:rPr>
              <a:t>가 되는 모습을 볼 수 있는데 이는 </a:t>
            </a:r>
            <a:r>
              <a:rPr lang="en-US" altLang="ko-KR" dirty="0">
                <a:ea typeface="맑은 고딕"/>
              </a:rPr>
              <a:t>INODEMAP SEGMENT</a:t>
            </a:r>
            <a:r>
              <a:rPr lang="ko-KR" altLang="en-US" dirty="0">
                <a:ea typeface="맑은 고딕"/>
              </a:rPr>
              <a:t>에서도 동일하게 적용됩니다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16671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기존의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에서의 방식은 이렇게 작동됩니다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INPLACE UPDATE</a:t>
            </a:r>
            <a:r>
              <a:rPr lang="ko-KR" altLang="en-US" dirty="0">
                <a:ea typeface="맑은 고딕"/>
              </a:rPr>
              <a:t>가 되는 모습을 볼 수 있는데 이는 </a:t>
            </a:r>
            <a:r>
              <a:rPr lang="en-US" altLang="ko-KR" dirty="0">
                <a:ea typeface="맑은 고딕"/>
              </a:rPr>
              <a:t>INODEMAP SEGMENT</a:t>
            </a:r>
            <a:r>
              <a:rPr lang="ko-KR" altLang="en-US" dirty="0">
                <a:ea typeface="맑은 고딕"/>
              </a:rPr>
              <a:t>에서도 동일하게 적용됩니다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92554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기존의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에서의 방식은 이렇게 작동됩니다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INPLACE UPDATE</a:t>
            </a:r>
            <a:r>
              <a:rPr lang="ko-KR" altLang="en-US" dirty="0">
                <a:ea typeface="맑은 고딕"/>
              </a:rPr>
              <a:t>가 되는 모습을 볼 수 있는데 이는 </a:t>
            </a:r>
            <a:r>
              <a:rPr lang="en-US" altLang="ko-KR" dirty="0">
                <a:ea typeface="맑은 고딕"/>
              </a:rPr>
              <a:t>INODEMAP SEGMENT</a:t>
            </a:r>
            <a:r>
              <a:rPr lang="ko-KR" altLang="en-US" dirty="0">
                <a:ea typeface="맑은 고딕"/>
              </a:rPr>
              <a:t>에서도 동일하게 적용됩니다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06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Flash storage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data-intensive</a:t>
            </a:r>
            <a:r>
              <a:rPr lang="ko-KR" altLang="en-US" dirty="0">
                <a:ea typeface="맑은 고딕"/>
              </a:rPr>
              <a:t>한 장치로 가장 인기있는 저장장치이다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기존 하드디스크와의 호환성을 보장하도록 하기위해 </a:t>
            </a:r>
            <a:r>
              <a:rPr lang="en-US" altLang="ko-KR" dirty="0">
                <a:ea typeface="맑은 고딕"/>
              </a:rPr>
              <a:t>flash </a:t>
            </a:r>
            <a:r>
              <a:rPr lang="ko-KR" altLang="en-US" dirty="0">
                <a:ea typeface="맑은 고딕"/>
              </a:rPr>
              <a:t>내부에는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이 존재한다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이는 꽤 복잡한 요소로</a:t>
            </a:r>
            <a:r>
              <a:rPr lang="en-US" altLang="ko-KR" dirty="0">
                <a:ea typeface="맑은 고딕"/>
              </a:rPr>
              <a:t>, flash storage</a:t>
            </a:r>
            <a:r>
              <a:rPr lang="ko-KR" altLang="en-US" dirty="0">
                <a:ea typeface="맑은 고딕"/>
              </a:rPr>
              <a:t>의 풀 퍼포먼스를 가로막는 장애 요소가 되기도 한다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 논문에서는 </a:t>
            </a:r>
            <a:r>
              <a:rPr lang="en-US" altLang="ko-KR" dirty="0">
                <a:ea typeface="맑은 고딕"/>
              </a:rPr>
              <a:t>application</a:t>
            </a:r>
            <a:r>
              <a:rPr lang="ko-KR" altLang="en-US" dirty="0">
                <a:ea typeface="맑은 고딕"/>
              </a:rPr>
              <a:t>에서</a:t>
            </a:r>
            <a:r>
              <a:rPr lang="en-US" altLang="ko-KR" dirty="0">
                <a:ea typeface="맑은 고딕"/>
              </a:rPr>
              <a:t> append-only </a:t>
            </a:r>
            <a:r>
              <a:rPr lang="ko-KR" altLang="en-US" dirty="0">
                <a:ea typeface="맑은 고딕"/>
              </a:rPr>
              <a:t>성향을 가진 </a:t>
            </a:r>
            <a:r>
              <a:rPr lang="en-US" altLang="ko-KR" dirty="0">
                <a:ea typeface="맑은 고딕"/>
              </a:rPr>
              <a:t>segment</a:t>
            </a:r>
            <a:r>
              <a:rPr lang="ko-KR" altLang="en-US" dirty="0">
                <a:ea typeface="맑은 고딕"/>
              </a:rPr>
              <a:t>를 이용해서 제약조건을 효율적으로 처리하게 한다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8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기존의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에서의 방식은 이렇게 작동됩니다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INPLACE UPDATE</a:t>
            </a:r>
            <a:r>
              <a:rPr lang="ko-KR" altLang="en-US" dirty="0">
                <a:ea typeface="맑은 고딕"/>
              </a:rPr>
              <a:t>가 되는 모습을 볼 수 있는데 이는 </a:t>
            </a:r>
            <a:r>
              <a:rPr lang="en-US" altLang="ko-KR" dirty="0">
                <a:ea typeface="맑은 고딕"/>
              </a:rPr>
              <a:t>INODEMAP SEGMENT</a:t>
            </a:r>
            <a:r>
              <a:rPr lang="ko-KR" altLang="en-US" dirty="0">
                <a:ea typeface="맑은 고딕"/>
              </a:rPr>
              <a:t>에서도 동일하게 적용됩니다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54395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기존의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에서의 방식은 이렇게 작동됩니다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INPLACE UPDATE</a:t>
            </a:r>
            <a:r>
              <a:rPr lang="ko-KR" altLang="en-US" dirty="0">
                <a:ea typeface="맑은 고딕"/>
              </a:rPr>
              <a:t>가 되는 모습을 볼 수 있는데 이는 </a:t>
            </a:r>
            <a:r>
              <a:rPr lang="en-US" altLang="ko-KR" dirty="0">
                <a:ea typeface="맑은 고딕"/>
              </a:rPr>
              <a:t>INODEMAP SEGMENT</a:t>
            </a:r>
            <a:r>
              <a:rPr lang="ko-KR" altLang="en-US" dirty="0">
                <a:ea typeface="맑은 고딕"/>
              </a:rPr>
              <a:t>에서도 동일하게 적용됩니다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681338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기존의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에서의 방식은 이렇게 작동됩니다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INPLACE UPDATE</a:t>
            </a:r>
            <a:r>
              <a:rPr lang="ko-KR" altLang="en-US" dirty="0">
                <a:ea typeface="맑은 고딕"/>
              </a:rPr>
              <a:t>가 되는 모습을 볼 수 있는데 이는 </a:t>
            </a:r>
            <a:r>
              <a:rPr lang="en-US" altLang="ko-KR" dirty="0">
                <a:ea typeface="맑은 고딕"/>
              </a:rPr>
              <a:t>INODEMAP SEGMENT</a:t>
            </a:r>
            <a:r>
              <a:rPr lang="ko-KR" altLang="en-US" dirty="0">
                <a:ea typeface="맑은 고딕"/>
              </a:rPr>
              <a:t>에서도 동일하게 적용됩니다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351870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25906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02173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 지금까지의 과정이 </a:t>
            </a:r>
            <a:r>
              <a:rPr lang="ko-KR" altLang="en-US" dirty="0" err="1">
                <a:ea typeface="맑은 고딕"/>
              </a:rPr>
              <a:t>실행되었을때의</a:t>
            </a:r>
            <a:r>
              <a:rPr lang="ko-KR" altLang="en-US" dirty="0">
                <a:ea typeface="맑은 고딕"/>
              </a:rPr>
              <a:t> 기존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의 모습입니다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261930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이런식으로</a:t>
            </a:r>
            <a:r>
              <a:rPr lang="ko-KR" altLang="en-US" dirty="0">
                <a:ea typeface="맑은 고딕"/>
              </a:rPr>
              <a:t> 작동을 하게 되고 </a:t>
            </a:r>
            <a:r>
              <a:rPr lang="en-US" altLang="ko-KR" dirty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A,D,E</a:t>
            </a:r>
            <a:r>
              <a:rPr lang="ko-KR" altLang="en-US" dirty="0">
                <a:ea typeface="맑은 고딕"/>
              </a:rPr>
              <a:t>를 </a:t>
            </a:r>
            <a:r>
              <a:rPr lang="en-US" altLang="ko-KR" dirty="0">
                <a:ea typeface="맑은 고딕"/>
              </a:rPr>
              <a:t>FREE PAGE</a:t>
            </a:r>
            <a:r>
              <a:rPr lang="ko-KR" altLang="en-US" dirty="0">
                <a:ea typeface="맑은 고딕"/>
              </a:rPr>
              <a:t>로 보내고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FREE BLOCK</a:t>
            </a:r>
            <a:r>
              <a:rPr lang="ko-KR" altLang="en-US" dirty="0">
                <a:ea typeface="맑은 고딕"/>
              </a:rPr>
              <a:t>을 얻게 되었다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2333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사실 여기까지도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개의 페이지를 지우고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개의 페이지를 복사했는데요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문제는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이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했다는 것을 알지 못하고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 또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수행하게 되니까 이런 상황이 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그렇게 되면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에 의해 </a:t>
            </a:r>
            <a:r>
              <a:rPr lang="en-US" altLang="ko-KR" dirty="0" err="1">
                <a:ea typeface="맑은 고딕"/>
              </a:rPr>
              <a:t>A,d</a:t>
            </a:r>
            <a:r>
              <a:rPr lang="ko-KR" altLang="en-US" dirty="0">
                <a:ea typeface="맑은 고딕"/>
              </a:rPr>
              <a:t>는 굳이 또 하게 될 필요 없이 삭제가 되고 다시 페이지에 복사가 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TRIM </a:t>
            </a:r>
            <a:r>
              <a:rPr lang="ko-KR" altLang="en-US" dirty="0">
                <a:ea typeface="맑은 고딕"/>
              </a:rPr>
              <a:t>명령어로 인해 삭제되며 총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끝내게 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52924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093859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5688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1707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005532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357351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507188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792809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022373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113608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NO-</a:t>
            </a:r>
            <a:r>
              <a:rPr lang="en-US" altLang="ko-KR" dirty="0" err="1">
                <a:ea typeface="맑은 고딕"/>
              </a:rPr>
              <a:t>inplace</a:t>
            </a:r>
            <a:r>
              <a:rPr lang="en-US" altLang="ko-KR" dirty="0">
                <a:ea typeface="맑은 고딕"/>
              </a:rPr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26509410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406723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이제 거의 모든 공간이 다 사용이 되었으니 </a:t>
            </a:r>
            <a:r>
              <a:rPr lang="en-US" altLang="ko-KR" dirty="0" err="1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수행한다</a:t>
            </a:r>
            <a:r>
              <a:rPr lang="en-US" altLang="ko-KR" dirty="0">
                <a:ea typeface="맑은 고딕"/>
              </a:rPr>
              <a:t>. FILE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A,C,D</a:t>
            </a:r>
            <a:r>
              <a:rPr lang="ko-KR" altLang="en-US" dirty="0">
                <a:ea typeface="맑은 고딕"/>
              </a:rPr>
              <a:t>를 </a:t>
            </a:r>
            <a:r>
              <a:rPr lang="en-US" altLang="ko-KR" dirty="0">
                <a:ea typeface="맑은 고딕"/>
              </a:rPr>
              <a:t>DATA SEGMENT2</a:t>
            </a:r>
            <a:r>
              <a:rPr lang="ko-KR" altLang="en-US" dirty="0">
                <a:ea typeface="맑은 고딕"/>
              </a:rPr>
              <a:t>로 옮기고 데이터 세그먼트 </a:t>
            </a:r>
            <a:r>
              <a:rPr lang="en-US" altLang="ko-KR" dirty="0">
                <a:ea typeface="맑은 고딕"/>
              </a:rPr>
              <a:t>0</a:t>
            </a:r>
            <a:r>
              <a:rPr lang="ko-KR" altLang="en-US" dirty="0">
                <a:ea typeface="맑은 고딕"/>
              </a:rPr>
              <a:t>만 </a:t>
            </a:r>
            <a:r>
              <a:rPr lang="en-US" altLang="ko-KR" dirty="0" err="1">
                <a:ea typeface="맑은 고딕"/>
              </a:rPr>
              <a:t>invaild</a:t>
            </a:r>
            <a:r>
              <a:rPr lang="ko-KR" altLang="en-US" dirty="0">
                <a:ea typeface="맑은 고딕"/>
              </a:rPr>
              <a:t>한 </a:t>
            </a:r>
            <a:r>
              <a:rPr lang="en-US" altLang="ko-KR" dirty="0">
                <a:ea typeface="맑은 고딕"/>
              </a:rPr>
              <a:t>data</a:t>
            </a:r>
            <a:r>
              <a:rPr lang="ko-KR" altLang="en-US" dirty="0">
                <a:ea typeface="맑은 고딕"/>
              </a:rPr>
              <a:t>이기 때문에 </a:t>
            </a:r>
            <a:r>
              <a:rPr lang="en-US" altLang="ko-KR" dirty="0">
                <a:ea typeface="맑은 고딕"/>
              </a:rPr>
              <a:t>ALFS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TRIM </a:t>
            </a:r>
            <a:r>
              <a:rPr lang="ko-KR" altLang="en-US" dirty="0">
                <a:ea typeface="맑은 고딕"/>
              </a:rPr>
              <a:t>명령어를 </a:t>
            </a:r>
            <a:r>
              <a:rPr lang="en-US" altLang="ko-KR" dirty="0">
                <a:ea typeface="맑은 고딕"/>
              </a:rPr>
              <a:t>AFTL</a:t>
            </a:r>
            <a:r>
              <a:rPr lang="ko-KR" altLang="en-US" dirty="0">
                <a:ea typeface="맑은 고딕"/>
              </a:rPr>
              <a:t>로 보내어 수행합니다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4554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269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아까 말씀 드렸듯 </a:t>
            </a:r>
            <a:r>
              <a:rPr lang="en-US" altLang="ko-KR" dirty="0">
                <a:ea typeface="맑은 고딕"/>
              </a:rPr>
              <a:t>NAND flash SSDs </a:t>
            </a:r>
            <a:r>
              <a:rPr lang="ko-KR" altLang="en-US" dirty="0">
                <a:ea typeface="맑은 고딕"/>
              </a:rPr>
              <a:t>보급이 </a:t>
            </a:r>
            <a:r>
              <a:rPr lang="ko-KR" altLang="en-US" dirty="0" err="1">
                <a:ea typeface="맑은 고딕"/>
              </a:rPr>
              <a:t>빨라지고있습니다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 많은 분야에서 사용되고 있다 보니 이를 실질적으로 관리하는 펌웨어인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의 중요성도 커지고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은 기존 사용되었던 하드디스크를 대체하기 위해 사용되는 </a:t>
            </a:r>
            <a:r>
              <a:rPr lang="en-US" altLang="ko-KR" dirty="0" err="1">
                <a:ea typeface="맑은 고딕"/>
              </a:rPr>
              <a:t>sw</a:t>
            </a:r>
            <a:r>
              <a:rPr lang="ko-KR" altLang="en-US" dirty="0">
                <a:ea typeface="맑은 고딕"/>
              </a:rPr>
              <a:t>이며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일반적인 인 블록 </a:t>
            </a:r>
            <a:r>
              <a:rPr lang="en-US" altLang="ko-KR" dirty="0">
                <a:ea typeface="맑은 고딕"/>
              </a:rPr>
              <a:t>device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추상화를 제공합니다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350671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986544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994777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AFTL is similar to a simplified block-level FTL, but it doesn’t require address remapping to avoid in-place update or GC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그림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 쓰기 요청을 처리하는 방법을 보여줍니다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물리적 블록이 아직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öhne"/>
              </a:rPr>
              <a:t>매핑되지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 않은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, STAT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Free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Invalid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인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), 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새로운 플래시 블록을 할당하여 물리적 세그먼트를 구축합니다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나쁜 블록은 선택되지 않습니다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해당 채널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/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öhne"/>
              </a:rPr>
              <a:t>웨이에서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 가장 사용되지 않은 블록을 선택합니다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플래시 수명과 신뢰성을 보존하기 위해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가장 낡은 세그먼트를 가장 적게 사용된 세그먼트와 교환하는 정적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öhne"/>
              </a:rPr>
              <a:t>웨어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 레벨링을 수행할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이전에 할당된 플래시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öhne"/>
              </a:rPr>
              <a:t>블록이있는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, STAT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Invalid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인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),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 블록은 지워집니다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논리 세그먼트가 이미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öhne"/>
              </a:rPr>
              <a:t>매핑되어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 있는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, STAT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Used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인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), 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데이터를 물리적 세그먼트의 고정 위치에 씁니다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TRIM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명령을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에 물리적 세그먼트에만 오래된 데이터가 있다는 것을 알립니다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그런 다음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더 이상 사용되지 않는 블록을 찾아낼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TRIM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명령을 받으면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해당 세그먼트의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STAT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Invalid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로 변경하여 무효화합니다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잘못된 세그먼트는 나중에 요구에 따라 또는 백그라운드에서 지워집니다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4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채널과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웨이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(way)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이루어져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각 블록은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페이지로 구성됩니다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물리적 세그먼트는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8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페이지로 이루어져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쓰기 요청이 들어오면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논리적 섹터 번호를 사용하여 논리적 세그먼트 번호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100 = 801/8)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가져옵니다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그런 다음 세그먼트 맵 테이블을 조회하여 논리적 세그먼트에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매핑된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플래시 블록을 찾습니다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예에서 논리적 블록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'801'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채널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#1'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블록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매핑됩니다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마지막으로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매핑된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블록의 해당 페이지 오프셋에 데이터를 씁니다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654231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두 개의 세그먼트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동시에 데이터를 추가할 때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쓰기 요청을 처리하는 예시입니다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사각형 안의 숫자는 파일 시스템 섹터 주소를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세그먼트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순차적으로 데이터를 쓰지만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쓰기 요청은 무작위로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도착합니다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0, 8, 1, ...).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요청들은 목적지 채널에 따라 여러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큐로 분류되어 물리적 세그먼트에 완전히 활용되도록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4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채널을 이용하여 기록됩니다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FIFO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스케줄링을 사용하는 단일 큐가 사용되면 섹터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'1'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'0'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'8'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채널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통해 플래시 블록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'0'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'4'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전송될 때까지 지연됩니다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차이점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: 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다중 스트림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SSD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에서는 각 쓰기 스트림마다 사용 가능한 세그먼트 수가 구성 시간에 지정되어 있어서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한 쓰기 스트림이 너무 많은 세그먼트를 사용하면 다른 쓰기 스트림의 작업이 차단될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하지만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AMF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에서는 이러한 제한이 없습니다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. ALFS(Adaptive Log-structured File System)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는 쓰기 작업에 필요한 만큼 많은 논리 세그먼트를 열 수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데이터는 세그먼트 수준 매핑에 따라 자동으로 다른 물리적 세그먼트로 분리됩니다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이는 응용 프로그램이 데이터를 더 효율적으로 분리하고 쓰기 작업 간의 충돌을 방지할 수 있도록 도와줍니다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(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채널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웨이별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큐와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FIFO 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스케줄러를 사용하여 여러 개의 쓰기 스트림을 처리하는 데 효과적입니다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여러 세그먼트를 할당하고 동시에 다른 세그먼트에 여러 데이터 스트림을 씁니다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예를 들어 체크포인트는 체크포인트 세그먼트에 쓰이고 사용자 파일은 데이터 세그먼트에 쓰입니다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여러 개의 쓰기 스트림이 섞여서 랜덤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되는 경우에도 이를 처리하는데 효과적입니다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여러 큐를 사용하여 랜덤 쓰기를 처리합니다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에서는 어떤 채널이나 방향에서도 쓰기 지연 현상이 발생하지 않는다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세그먼트 단위로 데이터를 할당하고 쓰기 요청을 균일하게 분배하기 때문이다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또한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FTL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가비지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컬렉션이 호출되지 않기 때문에 일반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GC 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간의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스케줄링이 필요하지 않다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)</a:t>
            </a:r>
            <a:endParaRPr lang="en-US" altLang="ko-KR" dirty="0">
              <a:ea typeface="맑은 고딕"/>
            </a:endParaRPr>
          </a:p>
          <a:p>
            <a:pPr algn="l"/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526070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392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하이브리드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은 블록 레벨과 페이지 레벨을 블록 레벨과 페이지 레벨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의 조합입니다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블록 수준 매핑은 최종 사용자에게 제공되는 저장 공간을 관리하는 데 사용되며 스토리지 공간을 관리하는 데 사용되는 반면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페이지 수준 매핑은 다음과 같은 용도로 사용됩니다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오버프로비저닝</a:t>
            </a:r>
            <a:r>
              <a:rPr lang="ko-KR" altLang="en-US" dirty="0">
                <a:ea typeface="맑은 고딕"/>
              </a:rPr>
              <a:t> 영역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하이브리드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의 경우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전체 용량의 전체 용량의 </a:t>
            </a:r>
            <a:r>
              <a:rPr lang="en-US" altLang="ko-KR" dirty="0">
                <a:ea typeface="맑은 고딕"/>
              </a:rPr>
              <a:t>15%</a:t>
            </a:r>
            <a:r>
              <a:rPr lang="ko-KR" altLang="en-US" dirty="0">
                <a:ea typeface="맑은 고딕"/>
              </a:rPr>
              <a:t>가 </a:t>
            </a:r>
            <a:r>
              <a:rPr lang="ko-KR" altLang="en-US" dirty="0" err="1">
                <a:ea typeface="맑은 고딕"/>
              </a:rPr>
              <a:t>오버프로비저닝</a:t>
            </a:r>
            <a:r>
              <a:rPr lang="ko-KR" altLang="en-US" dirty="0">
                <a:ea typeface="맑은 고딕"/>
              </a:rPr>
              <a:t> 영역으로 사용됩니다</a:t>
            </a:r>
            <a:r>
              <a:rPr lang="en-US" altLang="ko-KR" dirty="0">
                <a:ea typeface="맑은 고딕"/>
              </a:rPr>
              <a:t>. AFTL</a:t>
            </a:r>
            <a:r>
              <a:rPr lang="ko-KR" altLang="en-US" dirty="0">
                <a:ea typeface="맑은 고딕"/>
              </a:rPr>
              <a:t>은 </a:t>
            </a:r>
            <a:r>
              <a:rPr lang="ko-KR" altLang="en-US" dirty="0" err="1">
                <a:ea typeface="맑은 고딕"/>
              </a:rPr>
              <a:t>웨어레벨링</a:t>
            </a:r>
            <a:r>
              <a:rPr lang="ko-KR" altLang="en-US" dirty="0">
                <a:ea typeface="맑은 고딕"/>
              </a:rPr>
              <a:t> 및 장애 처리를 위해 플래시 블록을 가리키는 세그먼트 맵 테이블을 유지합니다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en-US" altLang="ko-KR" dirty="0">
                <a:ea typeface="맑은 고딕"/>
              </a:rPr>
              <a:t>AFTL</a:t>
            </a:r>
            <a:r>
              <a:rPr lang="ko-KR" altLang="en-US" dirty="0">
                <a:ea typeface="맑은 고딕"/>
              </a:rPr>
              <a:t>은 페이지 수준보다 페이지 수준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보다 더 작은 매핑 테이블을 유지하므로 </a:t>
            </a:r>
            <a:r>
              <a:rPr lang="en-US" altLang="ko-KR" dirty="0">
                <a:ea typeface="맑은 고딕"/>
              </a:rPr>
              <a:t>1TB SSD</a:t>
            </a:r>
            <a:r>
              <a:rPr lang="ko-KR" altLang="en-US" dirty="0">
                <a:ea typeface="맑은 고딕"/>
              </a:rPr>
              <a:t>에서도 모든 매핑 항목을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에 유지할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316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매핑 테이블 크기가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20%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되도록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DRAM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크기를 설정했습니다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LRU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기반 교체 정책을 사용하므로 매핑 테이블의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20%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핫 엔트리가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DRAM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유지됩니다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LRU (Least Recently Used)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페이지를 교체할 때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가장 오랫동안 사용되지 않은 페이지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교체 대상으로 삼는 기법이다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DFTL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모두 탐욕적인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가비지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컬렉션을 사용하고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오버프로비저닝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영역을 스토리지 용량의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15%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설정했습니다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가비지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컬렉션을 수행하지 않는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오버프로비저닝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영역이 필요하지 않았습니다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모든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대해 동일한 동적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웨어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레벨링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알고리즘을 사용했으며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입력 데이터를 쓰기 위해 가장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youngest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한 블록을 할당했습니다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EXT4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기본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저널링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모드를 사용하고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디스카드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옵션을 활성화하여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TRIM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명령을 사용했습니다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F2FS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세그먼트 크기는 항상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2MB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설정되었으며 이것이 기본 크기였습니다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세그먼트 크기는 물리적 세그먼트 크기와 같은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16MB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설정되었습니다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기존 크기의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4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배 더 큰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inode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-map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세그먼트를 할당했습니다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F2FS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모두 파일 시스템 공간의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5%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오버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프로비저닝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영역으로 사용했으며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이는 기본값이었습니다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035206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SR, SW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EXT4+PFTL, F2FS+PFTL and AMF </a:t>
            </a:r>
            <a:r>
              <a:rPr lang="ko-KR" altLang="en-US" dirty="0">
                <a:ea typeface="맑은 고딕"/>
              </a:rPr>
              <a:t>성능이 다 좋다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지표에서 볼 수 있듯 </a:t>
            </a:r>
            <a:r>
              <a:rPr lang="en-US" altLang="ko-KR" dirty="0">
                <a:ea typeface="맑은 고딕"/>
              </a:rPr>
              <a:t>extra live page copies</a:t>
            </a:r>
            <a:r>
              <a:rPr lang="ko-KR" altLang="en-US" dirty="0">
                <a:ea typeface="맑은 고딕"/>
              </a:rPr>
              <a:t>가 일어나지 않는다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매핑항목도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DFTL</a:t>
            </a:r>
            <a:r>
              <a:rPr lang="ko-KR" altLang="en-US" dirty="0">
                <a:ea typeface="맑은 고딕"/>
              </a:rPr>
              <a:t>이랑 다르게</a:t>
            </a:r>
            <a:r>
              <a:rPr lang="en-US" altLang="ko-KR" dirty="0">
                <a:ea typeface="맑은 고딕"/>
              </a:rPr>
              <a:t> DRAM</a:t>
            </a:r>
            <a:r>
              <a:rPr lang="ko-KR" altLang="en-US" dirty="0">
                <a:ea typeface="맑은 고딕"/>
              </a:rPr>
              <a:t>에 계속 유지되기 때문에 추가적인 오버헤드도 없다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EXT4+DFTL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및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F2FS+DFTL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SR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및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SW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대해 다른 파일 시스템에 비해 느린 성능을 보입니다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10%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정도가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in-memory table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miss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되기 때문에 추가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필요하다 하지만 이거는 중대한 사항이 아니고 아직까지는 시스템에 크게 영향을 끼치지는 않는다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누락되면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일련의 작업을 수행하는데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매핑 항목이 누락되면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플래시에서 해당 항목을 읽고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메모리 내 항목이 더러운 경우 해당 항목을 삭제해야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작업을 수행하는 동안 들어오는 요청은 일시 중지됩니다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또한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플래시 매핑 항목을 읽을 때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병렬 처리를 완전히 활용하기가 어렵습니다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데이터가 특정 물리적 페이지 또는 블록에 기록되면 매핑 항목의 위치가 고정되어 데이터를 다른 물리적 위치로 이동하지 않고는 변경할 수 없습니다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따라서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NAND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플래시 메모리에서 매핑 엔트리를 읽어야 하는 경우 이전에 기록된 물리적 위치에서만 읽을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따라서 동일한 물리적 페이지 또는 블록에서 여러 읽기 작업을 동시에 수행할 수 없기 때문에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병렬 처리의 기회가 제한됩니다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.)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71157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RR</a:t>
            </a:r>
            <a:r>
              <a:rPr lang="ko-KR" altLang="en-US" dirty="0">
                <a:ea typeface="맑은 고딕"/>
              </a:rPr>
              <a:t>의 경우 </a:t>
            </a:r>
            <a:r>
              <a:rPr lang="en-US" altLang="ko-KR" dirty="0">
                <a:ea typeface="맑은 고딕"/>
              </a:rPr>
              <a:t>67%</a:t>
            </a:r>
            <a:r>
              <a:rPr lang="ko-KR" altLang="en-US" dirty="0">
                <a:ea typeface="맑은 고딕"/>
              </a:rPr>
              <a:t>정도가 누락되기 때문에 더욱 악화</a:t>
            </a:r>
            <a:r>
              <a:rPr lang="en-US" altLang="ko-KR" dirty="0">
                <a:ea typeface="맑은 고딕"/>
              </a:rPr>
              <a:t>. -&gt; DFTL</a:t>
            </a:r>
            <a:r>
              <a:rPr lang="ko-KR" altLang="en-US" dirty="0">
                <a:ea typeface="맑은 고딕"/>
              </a:rPr>
              <a:t>이 </a:t>
            </a:r>
            <a:r>
              <a:rPr lang="ko-KR" altLang="en-US" dirty="0" err="1">
                <a:ea typeface="맑은 고딕"/>
              </a:rPr>
              <a:t>안좋은</a:t>
            </a:r>
            <a:r>
              <a:rPr lang="ko-KR" altLang="en-US" dirty="0">
                <a:ea typeface="맑은 고딕"/>
              </a:rPr>
              <a:t> 이유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PFTL</a:t>
            </a:r>
            <a:r>
              <a:rPr lang="ko-KR" altLang="en-US" dirty="0">
                <a:ea typeface="맑은 고딕"/>
              </a:rPr>
              <a:t>쓰면 좋음 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RW</a:t>
            </a:r>
            <a:r>
              <a:rPr lang="ko-KR" altLang="en-US" dirty="0">
                <a:ea typeface="맑은 고딕"/>
              </a:rPr>
              <a:t>에서는</a:t>
            </a:r>
            <a:r>
              <a:rPr lang="en-US" altLang="ko-KR" dirty="0">
                <a:ea typeface="맑은 고딕"/>
              </a:rPr>
              <a:t> GC</a:t>
            </a:r>
            <a:r>
              <a:rPr lang="ko-KR" altLang="en-US" dirty="0">
                <a:ea typeface="맑은 고딕"/>
              </a:rPr>
              <a:t>를 위해 많은 추가적인 </a:t>
            </a:r>
            <a:r>
              <a:rPr lang="en-US" altLang="ko-KR" dirty="0">
                <a:ea typeface="맑은 고딕"/>
              </a:rPr>
              <a:t>COPY</a:t>
            </a:r>
            <a:r>
              <a:rPr lang="ko-KR" altLang="en-US" dirty="0">
                <a:ea typeface="맑은 고딕"/>
              </a:rPr>
              <a:t>가 필요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특히 여기서 가장 </a:t>
            </a:r>
            <a:r>
              <a:rPr lang="ko-KR" altLang="en-US" dirty="0" err="1">
                <a:ea typeface="맑은 고딕"/>
              </a:rPr>
              <a:t>안좋은</a:t>
            </a:r>
            <a:r>
              <a:rPr lang="ko-KR" altLang="en-US" dirty="0">
                <a:ea typeface="맑은 고딕"/>
              </a:rPr>
              <a:t> 성능을 보이는 것은 </a:t>
            </a:r>
            <a:r>
              <a:rPr lang="en-US" altLang="ko-KR" dirty="0">
                <a:ea typeface="맑은 고딕"/>
              </a:rPr>
              <a:t>F2FS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MANAGEMENT </a:t>
            </a:r>
            <a:r>
              <a:rPr lang="ko-KR" altLang="en-US" dirty="0">
                <a:ea typeface="맑은 고딕"/>
              </a:rPr>
              <a:t>중복 때문이다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실제 </a:t>
            </a:r>
            <a:r>
              <a:rPr lang="en-US" altLang="ko-KR" dirty="0">
                <a:ea typeface="맑은 고딕"/>
              </a:rPr>
              <a:t>write amplification factor</a:t>
            </a:r>
            <a:r>
              <a:rPr lang="ko-KR" altLang="en-US" dirty="0">
                <a:ea typeface="맑은 고딕"/>
              </a:rPr>
              <a:t>는 좋지만 이러한 경우로 인해 </a:t>
            </a:r>
            <a:r>
              <a:rPr lang="en-US" altLang="ko-KR" dirty="0">
                <a:ea typeface="맑은 고딕"/>
              </a:rPr>
              <a:t>FTL </a:t>
            </a:r>
            <a:r>
              <a:rPr lang="ko-KR" altLang="en-US" dirty="0">
                <a:ea typeface="맑은 고딕"/>
              </a:rPr>
              <a:t>레벨에서 추가적인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유발함</a:t>
            </a:r>
            <a:r>
              <a:rPr lang="en-US" altLang="ko-KR" dirty="0">
                <a:ea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97397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‘L’ means storage space utilization light</a:t>
            </a:r>
          </a:p>
          <a:p>
            <a:r>
              <a:rPr lang="en-US" altLang="ko-KR" dirty="0"/>
              <a:t>‘H’ means storage space utilization heavy</a:t>
            </a:r>
            <a:endParaRPr lang="ko-KR" altLang="en-US" dirty="0"/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17948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은 꽤나 복잡한 소프트웨어입니다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overwriting restrictions, wear-leveling and bad-block management </a:t>
            </a:r>
            <a:r>
              <a:rPr lang="ko-KR" altLang="en-US" dirty="0">
                <a:ea typeface="맑은 고딕"/>
              </a:rPr>
              <a:t>등등 다양한 작업을 담당하고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뿐만 아니라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이 하는 작업중에 특히 </a:t>
            </a:r>
            <a:r>
              <a:rPr lang="en-US" altLang="ko-KR" dirty="0">
                <a:ea typeface="맑은 고딕"/>
              </a:rPr>
              <a:t>address remapping 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는 상당한 양의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과 좋은 성능의 </a:t>
            </a:r>
            <a:r>
              <a:rPr lang="en-US" altLang="ko-KR" dirty="0">
                <a:ea typeface="맑은 고딕"/>
              </a:rPr>
              <a:t>CPU</a:t>
            </a:r>
            <a:r>
              <a:rPr lang="ko-KR" altLang="en-US" dirty="0">
                <a:ea typeface="맑은 고딕"/>
              </a:rPr>
              <a:t>를 필요로 하고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그렇기 때문에 상당한 양의 </a:t>
            </a:r>
            <a:r>
              <a:rPr lang="en-US" altLang="ko-KR" dirty="0">
                <a:ea typeface="맑은 고딕"/>
              </a:rPr>
              <a:t>HW </a:t>
            </a:r>
            <a:r>
              <a:rPr lang="ko-KR" altLang="en-US" dirty="0">
                <a:ea typeface="맑은 고딕"/>
              </a:rPr>
              <a:t>리소스를 요구하기도 합니다</a:t>
            </a:r>
            <a:r>
              <a:rPr lang="en-US" altLang="ko-KR" dirty="0">
                <a:ea typeface="맑은 고딕"/>
              </a:rPr>
              <a:t>..</a:t>
            </a:r>
          </a:p>
          <a:p>
            <a:r>
              <a:rPr lang="en-US" altLang="ko-KR" dirty="0">
                <a:ea typeface="맑은 고딕"/>
              </a:rPr>
              <a:t>e.g., a 1 GHz quad-core CPU with 1 GB DRAM </a:t>
            </a:r>
          </a:p>
          <a:p>
            <a:r>
              <a:rPr lang="ko-KR" altLang="en-US" dirty="0">
                <a:ea typeface="맑은 고딕"/>
              </a:rPr>
              <a:t>또한 </a:t>
            </a:r>
            <a:r>
              <a:rPr lang="en-US" altLang="ko-KR" dirty="0">
                <a:ea typeface="맑은 고딕"/>
              </a:rPr>
              <a:t>High level</a:t>
            </a:r>
            <a:r>
              <a:rPr lang="ko-KR" altLang="en-US" dirty="0">
                <a:ea typeface="맑은 고딕"/>
              </a:rPr>
              <a:t>에 대한 기반이 없이 작동하다 보니 퍼포먼스와 </a:t>
            </a:r>
            <a:r>
              <a:rPr lang="en-US" altLang="ko-KR" dirty="0">
                <a:ea typeface="맑은 고딕"/>
              </a:rPr>
              <a:t>lifetime</a:t>
            </a:r>
            <a:r>
              <a:rPr lang="ko-KR" altLang="en-US" dirty="0">
                <a:ea typeface="맑은 고딕"/>
              </a:rPr>
              <a:t>에 영향을 미치는데 종종 최적이 아닌 경우가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64026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F2FS+PTFL </a:t>
            </a:r>
            <a:r>
              <a:rPr lang="ko-KR" altLang="en-US" dirty="0">
                <a:ea typeface="맑은 고딕"/>
              </a:rPr>
              <a:t>최고의 성능을 보여줌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스토리지 </a:t>
            </a:r>
            <a:r>
              <a:rPr lang="en-US" altLang="ko-KR" dirty="0">
                <a:ea typeface="맑은 고딕"/>
              </a:rPr>
              <a:t>SPACE</a:t>
            </a:r>
            <a:r>
              <a:rPr lang="ko-KR" altLang="en-US" dirty="0">
                <a:ea typeface="맑은 고딕"/>
              </a:rPr>
              <a:t>의 활용을 적게 하기 때문에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 err="1">
                <a:ea typeface="맑은 고딕"/>
              </a:rPr>
              <a:t>할때</a:t>
            </a:r>
            <a:r>
              <a:rPr lang="ko-KR" altLang="en-US" dirty="0">
                <a:ea typeface="맑은 고딕"/>
              </a:rPr>
              <a:t> 몇 개의 라이브 페이지만 카피하면 된다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00043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heavy workload</a:t>
            </a:r>
            <a:r>
              <a:rPr lang="ko-KR" altLang="en-US" dirty="0">
                <a:ea typeface="맑은 고딕"/>
              </a:rPr>
              <a:t>에서는 많은 라이브 페이지의 카피가 필요하고 </a:t>
            </a:r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가 가장 성능이 좋다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 그래프에서 볼 수 있듯 전에 좋았었던 </a:t>
            </a:r>
            <a:r>
              <a:rPr lang="en-US" altLang="ko-KR" dirty="0">
                <a:ea typeface="맑은 고딕"/>
              </a:rPr>
              <a:t>F2FS+PFTL</a:t>
            </a:r>
            <a:r>
              <a:rPr lang="ko-KR" altLang="en-US" dirty="0">
                <a:ea typeface="맑은 고딕"/>
              </a:rPr>
              <a:t>의 성능이 추락한걸 볼 수 있는데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이는 중복 관리 문제 때문이다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DFTL</a:t>
            </a:r>
            <a:r>
              <a:rPr lang="ko-KR" altLang="en-US" dirty="0">
                <a:ea typeface="맑은 고딕"/>
              </a:rPr>
              <a:t>을 이용했을 경우에는 </a:t>
            </a:r>
            <a:r>
              <a:rPr lang="en-US" altLang="ko-KR" dirty="0">
                <a:ea typeface="맑은 고딕"/>
              </a:rPr>
              <a:t>in-flash </a:t>
            </a:r>
            <a:r>
              <a:rPr lang="ko-KR" altLang="en-US" dirty="0">
                <a:ea typeface="맑은 고딕"/>
              </a:rPr>
              <a:t>매핑 엔트리 관리에 의한 오버헤드에 의해 성능이 좋지 않다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62838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가 다른 </a:t>
            </a:r>
            <a:r>
              <a:rPr lang="en-US" altLang="ko-KR" dirty="0">
                <a:ea typeface="맑은 고딕"/>
              </a:rPr>
              <a:t>SCHEMS</a:t>
            </a:r>
            <a:r>
              <a:rPr lang="ko-KR" altLang="en-US" dirty="0">
                <a:ea typeface="맑은 고딕"/>
              </a:rPr>
              <a:t>들 보다도 좋다</a:t>
            </a:r>
            <a:r>
              <a:rPr lang="en-US" altLang="ko-KR" dirty="0">
                <a:ea typeface="맑은 고딕"/>
              </a:rPr>
              <a:t>. EXT4</a:t>
            </a:r>
            <a:r>
              <a:rPr lang="ko-KR" altLang="en-US" dirty="0">
                <a:ea typeface="맑은 고딕"/>
              </a:rPr>
              <a:t>보다는 기본적으로 </a:t>
            </a:r>
            <a:r>
              <a:rPr lang="en-US" altLang="ko-KR" dirty="0">
                <a:ea typeface="맑은 고딕"/>
              </a:rPr>
              <a:t>WAF</a:t>
            </a:r>
            <a:r>
              <a:rPr lang="ko-KR" altLang="en-US" dirty="0">
                <a:ea typeface="맑은 고딕"/>
              </a:rPr>
              <a:t>가 적고 </a:t>
            </a:r>
            <a:r>
              <a:rPr lang="en-US" altLang="ko-KR" dirty="0">
                <a:ea typeface="맑은 고딕"/>
              </a:rPr>
              <a:t>F2FS</a:t>
            </a:r>
            <a:r>
              <a:rPr lang="ko-KR" altLang="en-US" dirty="0">
                <a:ea typeface="맑은 고딕"/>
              </a:rPr>
              <a:t>와는 비교적 </a:t>
            </a:r>
            <a:r>
              <a:rPr lang="en-US" altLang="ko-KR" dirty="0">
                <a:ea typeface="맑은 고딕"/>
              </a:rPr>
              <a:t>FS</a:t>
            </a:r>
            <a:r>
              <a:rPr lang="ko-KR" altLang="en-US" dirty="0">
                <a:ea typeface="맑은 고딕"/>
              </a:rPr>
              <a:t>에서 비슷한 수치를 보이나 </a:t>
            </a:r>
            <a:r>
              <a:rPr lang="en-US" altLang="ko-KR" dirty="0">
                <a:ea typeface="맑은 고딕"/>
              </a:rPr>
              <a:t>FTL </a:t>
            </a:r>
            <a:r>
              <a:rPr lang="ko-KR" altLang="en-US" dirty="0">
                <a:ea typeface="맑은 고딕"/>
              </a:rPr>
              <a:t>에서 추가적인 </a:t>
            </a:r>
            <a:r>
              <a:rPr lang="en-US" altLang="ko-KR" dirty="0">
                <a:ea typeface="맑은 고딕"/>
              </a:rPr>
              <a:t>GC </a:t>
            </a:r>
            <a:r>
              <a:rPr lang="ko-KR" altLang="en-US" dirty="0">
                <a:ea typeface="맑은 고딕"/>
              </a:rPr>
              <a:t>카피를 유도한다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24955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DHFD</a:t>
            </a:r>
            <a:r>
              <a:rPr lang="ko-KR" altLang="en-US" dirty="0">
                <a:ea typeface="맑은 고딕"/>
              </a:rPr>
              <a:t>의 파일 관리가 플래시에 매우 적합하다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큰 용량의 파일이 여러 개의 플래시 블록에 순차적으로 쓰여지고 이 블록들은 </a:t>
            </a:r>
            <a:r>
              <a:rPr lang="en-US" altLang="ko-KR" dirty="0">
                <a:ea typeface="맑은 고딕"/>
              </a:rPr>
              <a:t>HDFS</a:t>
            </a:r>
            <a:r>
              <a:rPr lang="ko-KR" altLang="en-US" dirty="0">
                <a:ea typeface="맑은 고딕"/>
              </a:rPr>
              <a:t>에서 파일이 </a:t>
            </a:r>
            <a:r>
              <a:rPr lang="ko-KR" altLang="en-US" dirty="0" err="1">
                <a:ea typeface="맑은 고딕"/>
              </a:rPr>
              <a:t>제거될때</a:t>
            </a:r>
            <a:r>
              <a:rPr lang="ko-KR" altLang="en-US" dirty="0">
                <a:ea typeface="맑은 고딕"/>
              </a:rPr>
              <a:t> 함께 무효화 된다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FTL </a:t>
            </a:r>
            <a:r>
              <a:rPr lang="ko-KR" altLang="en-US" dirty="0" err="1">
                <a:ea typeface="맑은 고딕"/>
              </a:rPr>
              <a:t>가비지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컬렌션이</a:t>
            </a:r>
            <a:r>
              <a:rPr lang="ko-KR" altLang="en-US" dirty="0">
                <a:ea typeface="맑은 고딕"/>
              </a:rPr>
              <a:t> 복사본 없이 플래시 블록만 지우는 방식으로 수행이 되고 순차적인 접근 패턴으로 인해서 매핑 항목이 </a:t>
            </a:r>
            <a:r>
              <a:rPr lang="ko-KR" altLang="en-US" dirty="0" err="1">
                <a:ea typeface="맑은 고딕"/>
              </a:rPr>
              <a:t>누랑되어도</a:t>
            </a:r>
            <a:r>
              <a:rPr lang="ko-KR" altLang="en-US" dirty="0">
                <a:ea typeface="맑은 고딕"/>
              </a:rPr>
              <a:t> 성능에 크게 미치지 않는다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이렇기 때문에 모든 것의 성능이 다 좋다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하지만 여기서 알 수 있는 것은 기존 플래시 스토리지가 좀 과하게 설계 </a:t>
            </a:r>
            <a:r>
              <a:rPr lang="ko-KR" altLang="en-US" dirty="0" err="1">
                <a:ea typeface="맑은 고딕"/>
              </a:rPr>
              <a:t>되어있음을볼</a:t>
            </a:r>
            <a:r>
              <a:rPr lang="ko-KR" altLang="en-US" dirty="0">
                <a:ea typeface="맑은 고딕"/>
              </a:rPr>
              <a:t> 수 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기존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이 가지고 있는 모듈들은 굳이 </a:t>
            </a:r>
            <a:r>
              <a:rPr lang="ko-KR" altLang="en-US" dirty="0" err="1">
                <a:ea typeface="맑은 고딕"/>
              </a:rPr>
              <a:t>하둡에</a:t>
            </a:r>
            <a:r>
              <a:rPr lang="ko-KR" altLang="en-US" dirty="0">
                <a:ea typeface="맑은 고딕"/>
              </a:rPr>
              <a:t> 필요하지 않음을 보여준다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2271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F2FS + DFTL</a:t>
            </a:r>
            <a:r>
              <a:rPr lang="ko-KR" altLang="en-US" dirty="0">
                <a:ea typeface="맑은 고딕"/>
              </a:rPr>
              <a:t>에 비해 </a:t>
            </a:r>
            <a:r>
              <a:rPr lang="en-US" altLang="ko-KR" dirty="0">
                <a:ea typeface="맑은 고딕"/>
              </a:rPr>
              <a:t>38%</a:t>
            </a:r>
            <a:r>
              <a:rPr lang="ko-KR" altLang="en-US" dirty="0">
                <a:ea typeface="맑은 고딕"/>
              </a:rPr>
              <a:t>더 적은 </a:t>
            </a:r>
            <a:r>
              <a:rPr lang="en-US" altLang="ko-KR" dirty="0">
                <a:ea typeface="맑은 고딕"/>
              </a:rPr>
              <a:t>erase </a:t>
            </a:r>
            <a:r>
              <a:rPr lang="ko-KR" altLang="en-US" dirty="0">
                <a:ea typeface="맑은 고딕"/>
              </a:rPr>
              <a:t>연산을 일으킵니다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7262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첫번째 그림은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쓰기 작업이 플래시 저장소에서 차지 하는 비율이다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전체적으로 쓰기의 비율에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비해 작다는 것을 </a:t>
            </a:r>
            <a:r>
              <a:rPr lang="ko-KR" altLang="en-US" dirty="0" err="1">
                <a:ea typeface="맑은 고딕"/>
              </a:rPr>
              <a:t>확인할수있다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두번째 그림은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 map </a:t>
            </a:r>
            <a:r>
              <a:rPr lang="ko-KR" altLang="en-US" dirty="0">
                <a:ea typeface="맑은 고딕"/>
              </a:rPr>
              <a:t>세그먼트에서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위해 추가적인 카피가 얼마나 발생하는지를 보여주는 비율이다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여기서도 전체적으로 적은 비율의 수치를 보여주고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이를 통해 전반적으로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세그먼트에서 </a:t>
            </a:r>
            <a:r>
              <a:rPr lang="en-US" altLang="ko-KR" dirty="0">
                <a:ea typeface="맑은 고딕"/>
              </a:rPr>
              <a:t>copy </a:t>
            </a:r>
            <a:r>
              <a:rPr lang="ko-KR" altLang="en-US" dirty="0">
                <a:ea typeface="맑은 고딕"/>
              </a:rPr>
              <a:t>되는 데이터의 양은 파일 시스템 전체에 거친 데이터 </a:t>
            </a:r>
            <a:r>
              <a:rPr lang="en-US" altLang="ko-KR" dirty="0">
                <a:ea typeface="맑은 고딕"/>
              </a:rPr>
              <a:t>copy </a:t>
            </a:r>
            <a:r>
              <a:rPr lang="ko-KR" altLang="en-US" dirty="0">
                <a:ea typeface="맑은 고딕"/>
              </a:rPr>
              <a:t>양에 비해 미미하다는 것을 알 수 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7053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Postmark(h)</a:t>
            </a:r>
            <a:r>
              <a:rPr lang="ko-KR" altLang="en-US" dirty="0" err="1">
                <a:ea typeface="맑은 고딕"/>
              </a:rPr>
              <a:t>일때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CPU </a:t>
            </a:r>
            <a:r>
              <a:rPr lang="ko-KR" altLang="en-US" dirty="0" err="1">
                <a:ea typeface="맑은 고딕"/>
              </a:rPr>
              <a:t>이용량</a:t>
            </a:r>
            <a:r>
              <a:rPr lang="ko-KR" altLang="en-US" dirty="0">
                <a:ea typeface="맑은 고딕"/>
              </a:rPr>
              <a:t> 측정함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EXT4+PFTL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>
                <a:ea typeface="맑은 고딕"/>
              </a:rPr>
              <a:t>F2FS+PFTL</a:t>
            </a:r>
            <a:r>
              <a:rPr lang="ko-KR" altLang="en-US" dirty="0">
                <a:ea typeface="맑은 고딕"/>
              </a:rPr>
              <a:t>의 이용률과 비교함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를 </a:t>
            </a:r>
            <a:r>
              <a:rPr lang="ko-KR" altLang="en-US" dirty="0" err="1">
                <a:ea typeface="맑은 고딕"/>
              </a:rPr>
              <a:t>사용했을때</a:t>
            </a:r>
            <a:r>
              <a:rPr lang="ko-KR" altLang="en-US" dirty="0">
                <a:ea typeface="맑은 고딕"/>
              </a:rPr>
              <a:t> 크게 </a:t>
            </a:r>
            <a:r>
              <a:rPr lang="en-US" altLang="ko-KR" dirty="0">
                <a:ea typeface="맑은 고딕"/>
              </a:rPr>
              <a:t>CPU </a:t>
            </a:r>
            <a:r>
              <a:rPr lang="ko-KR" altLang="en-US" dirty="0">
                <a:ea typeface="맑은 고딕"/>
              </a:rPr>
              <a:t>사용량이 증가하거나 하지 않음</a:t>
            </a:r>
            <a:r>
              <a:rPr lang="en-US" altLang="ko-KR" dirty="0">
                <a:ea typeface="맑은 고딕"/>
              </a:rPr>
              <a:t>. AMF</a:t>
            </a:r>
            <a:r>
              <a:rPr lang="ko-KR" altLang="en-US" dirty="0">
                <a:ea typeface="맑은 고딕"/>
              </a:rPr>
              <a:t>에서 복잡한 알고리즘을 사용하는 것이 아니고 블록 </a:t>
            </a:r>
            <a:r>
              <a:rPr lang="en-US" altLang="ko-KR" dirty="0">
                <a:ea typeface="맑은 고딕"/>
              </a:rPr>
              <a:t>I/O</a:t>
            </a:r>
            <a:r>
              <a:rPr lang="ko-KR" altLang="en-US" dirty="0">
                <a:ea typeface="맑은 고딕"/>
              </a:rPr>
              <a:t> 인터페이스만 수정했기 때문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868683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Postmark(H)</a:t>
            </a:r>
            <a:r>
              <a:rPr lang="ko-KR" altLang="en-US" dirty="0">
                <a:ea typeface="맑은 고딕"/>
              </a:rPr>
              <a:t>를 </a:t>
            </a:r>
            <a:r>
              <a:rPr lang="en-US" altLang="ko-KR" dirty="0">
                <a:ea typeface="맑은 고딕"/>
              </a:rPr>
              <a:t>AMF, PFTL, DFTL </a:t>
            </a:r>
            <a:r>
              <a:rPr lang="ko-KR" altLang="en-US" dirty="0">
                <a:ea typeface="맑은 고딕"/>
              </a:rPr>
              <a:t>이용하여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각각 다르게 측정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특히 </a:t>
            </a:r>
            <a:r>
              <a:rPr lang="en-US" altLang="ko-KR" dirty="0">
                <a:ea typeface="맑은 고딕"/>
              </a:rPr>
              <a:t>write latency</a:t>
            </a:r>
            <a:r>
              <a:rPr lang="ko-KR" altLang="en-US" dirty="0">
                <a:ea typeface="맑은 고딕"/>
              </a:rPr>
              <a:t>를 집중적으로 수행함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는 가장 짧은 </a:t>
            </a:r>
            <a:r>
              <a:rPr lang="en-US" altLang="ko-KR" dirty="0">
                <a:ea typeface="맑은 고딕"/>
              </a:rPr>
              <a:t>latency</a:t>
            </a:r>
            <a:r>
              <a:rPr lang="ko-KR" altLang="en-US" dirty="0">
                <a:ea typeface="맑은 고딕"/>
              </a:rPr>
              <a:t>를 보여줌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내에서 적은 기능만 수행하기 때문에 가장 </a:t>
            </a:r>
            <a:r>
              <a:rPr lang="en-US" altLang="ko-KR" dirty="0">
                <a:ea typeface="맑은 고딕"/>
              </a:rPr>
              <a:t>latency </a:t>
            </a:r>
            <a:r>
              <a:rPr lang="ko-KR" altLang="en-US" dirty="0">
                <a:ea typeface="맑은 고딕"/>
              </a:rPr>
              <a:t>없는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응답 시간을 가지고 있음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PFTL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DFTL</a:t>
            </a:r>
            <a:r>
              <a:rPr lang="ko-KR" altLang="en-US" dirty="0">
                <a:ea typeface="맑은 고딕"/>
              </a:rPr>
              <a:t>은 여전히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mapping </a:t>
            </a:r>
            <a:r>
              <a:rPr lang="ko-KR" altLang="en-US" dirty="0">
                <a:ea typeface="맑은 고딕"/>
              </a:rPr>
              <a:t>작업 등을 담당하고 있어서 응답 시간이 느림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97146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990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확장된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인터페이스를 통해 시스템 수준의 정보를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에 전달하는 것은 디바이스 수준의 최적화에 유리하기 때문에 주목을 받고 있습니다</a:t>
            </a:r>
            <a:r>
              <a:rPr lang="en-US" altLang="ko-KR" dirty="0">
                <a:ea typeface="맑은 고딕"/>
              </a:rPr>
              <a:t>[15, 28, 9, 17]. </a:t>
            </a:r>
            <a:r>
              <a:rPr lang="ko-KR" altLang="en-US" dirty="0">
                <a:ea typeface="맑은 고딕"/>
              </a:rPr>
              <a:t>하지만 더 많은 하드웨어 리소스와 더 큰 설계 복잡성을 요구함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-&gt; AMF</a:t>
            </a:r>
            <a:r>
              <a:rPr lang="ko-KR" altLang="en-US" dirty="0">
                <a:ea typeface="맑은 고딕"/>
              </a:rPr>
              <a:t>에서는 호스트 소프트웨어가 플래시 디바이스를 직접 관리하므로 추가 인터페이스나 호스트 기능을 디바이스에 </a:t>
            </a:r>
            <a:r>
              <a:rPr lang="ko-KR" altLang="en-US" dirty="0" err="1">
                <a:ea typeface="맑은 고딕"/>
              </a:rPr>
              <a:t>오프로드하지</a:t>
            </a:r>
            <a:r>
              <a:rPr lang="ko-KR" altLang="en-US" dirty="0">
                <a:ea typeface="맑은 고딕"/>
              </a:rPr>
              <a:t> 않고도 시스템 수준 정보를 쉽게 활용할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기존 </a:t>
            </a:r>
            <a:r>
              <a:rPr lang="en-US" altLang="ko-KR" dirty="0">
                <a:ea typeface="맑은 고딕"/>
              </a:rPr>
              <a:t>FFS</a:t>
            </a:r>
            <a:r>
              <a:rPr lang="ko-KR" altLang="en-US" dirty="0">
                <a:ea typeface="맑은 고딕"/>
              </a:rPr>
              <a:t>랑 </a:t>
            </a:r>
            <a:r>
              <a:rPr lang="en-US" altLang="ko-KR" dirty="0" err="1">
                <a:ea typeface="맑은 고딕"/>
              </a:rPr>
              <a:t>NoFTL</a:t>
            </a:r>
            <a:r>
              <a:rPr lang="ko-KR" altLang="en-US" dirty="0">
                <a:ea typeface="맑은 고딕"/>
              </a:rPr>
              <a:t>의 경우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전용 인터페이스를 통해 기존 </a:t>
            </a:r>
            <a:r>
              <a:rPr lang="en-US" altLang="ko-KR" dirty="0">
                <a:ea typeface="맑은 고딕"/>
              </a:rPr>
              <a:t>NAND</a:t>
            </a:r>
            <a:r>
              <a:rPr lang="ko-KR" altLang="en-US" dirty="0">
                <a:ea typeface="맑은 고딕"/>
              </a:rPr>
              <a:t>를 직접 처리하도록 설계하였고 메모리와 </a:t>
            </a:r>
            <a:r>
              <a:rPr lang="en-US" altLang="ko-KR" dirty="0">
                <a:ea typeface="맑은 고딕"/>
              </a:rPr>
              <a:t>CPU</a:t>
            </a:r>
            <a:r>
              <a:rPr lang="ko-KR" altLang="en-US" dirty="0">
                <a:ea typeface="맑은 고딕"/>
              </a:rPr>
              <a:t>의 사용도 효율적이었음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-&gt; </a:t>
            </a:r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회사는 다양하게 있기 때문에 각자 공정 기술도 다양하고 관리 하는 것은 불가능함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DFS</a:t>
            </a:r>
            <a:r>
              <a:rPr lang="ko-KR" altLang="en-US" dirty="0">
                <a:ea typeface="맑은 고딕"/>
              </a:rPr>
              <a:t>같은 경우 로그 구조 기반의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인 경우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에서도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수행한다는 점에서 호스트 기반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은 기존 </a:t>
            </a:r>
            <a:r>
              <a:rPr lang="en-US" altLang="ko-KR" dirty="0">
                <a:ea typeface="맑은 고딕"/>
              </a:rPr>
              <a:t>FTL </a:t>
            </a:r>
            <a:r>
              <a:rPr lang="ko-KR" altLang="en-US" dirty="0">
                <a:ea typeface="맑은 고딕"/>
              </a:rPr>
              <a:t>기반 스토리지가 가지고 있는 중복에 관한 문제를 여전히 가지고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SDF</a:t>
            </a:r>
            <a:r>
              <a:rPr lang="ko-KR" altLang="en-US" dirty="0">
                <a:ea typeface="맑은 고딕"/>
              </a:rPr>
              <a:t>는 어플리케이션이 직접 디바이스를 관리 할 수 있다는 점에서 유사한 점을 가지고 있지만</a:t>
            </a:r>
            <a:r>
              <a:rPr lang="en-US" altLang="ko-KR" dirty="0">
                <a:ea typeface="맑은 고딕"/>
              </a:rPr>
              <a:t>, SDF</a:t>
            </a:r>
            <a:r>
              <a:rPr lang="ko-KR" altLang="en-US" dirty="0">
                <a:ea typeface="맑은 고딕"/>
              </a:rPr>
              <a:t>는 데이터센터처럼 집약적인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처리량이 중요한 특수환경에 적합하다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REDO</a:t>
            </a:r>
            <a:r>
              <a:rPr lang="ko-KR" altLang="en-US" dirty="0">
                <a:ea typeface="맑은 고딕"/>
              </a:rPr>
              <a:t>에서는 다중 채널에 관한 활용 등 주요 기술 문제는 고려하지 않았으며 실제 어플리케이션에서 실현 가능성을 알기 어려운 시뮬레이션 스터디에 기반을 하고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는 중복에 관한 문제도 없고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더 일반적인 환경에도 적용되며 영향과 실현 가능성도 비교적 명확하게 알 수 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1933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또한 </a:t>
            </a:r>
            <a:r>
              <a:rPr lang="ko-KR" altLang="en-US" dirty="0" err="1">
                <a:ea typeface="맑은 고딕"/>
              </a:rPr>
              <a:t>하이레벨에</a:t>
            </a:r>
            <a:r>
              <a:rPr lang="ko-KR" altLang="en-US" dirty="0">
                <a:ea typeface="맑은 고딕"/>
              </a:rPr>
              <a:t> 대한 이해가 없어 어플리케이션이 이미 수행하고 있는 작업과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이 수행하고 있는 작업이 상당 부분 겹친다는 것이다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하드웨어 리소스를 낭비하기도 하고 </a:t>
            </a:r>
            <a:r>
              <a:rPr lang="en-US" altLang="ko-KR" dirty="0">
                <a:ea typeface="맑은 고딕"/>
              </a:rPr>
              <a:t>extra I/O</a:t>
            </a:r>
            <a:r>
              <a:rPr lang="ko-KR" altLang="en-US" dirty="0">
                <a:ea typeface="맑은 고딕"/>
              </a:rPr>
              <a:t>를 유발하기도 한다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0576828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9843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디바이스와 공급업체별 세부 정보를 숨기면서 플래시 스토리지를 </a:t>
            </a:r>
            <a:r>
              <a:rPr lang="en-US" altLang="ko-KR" dirty="0">
                <a:ea typeface="맑은 고딕"/>
              </a:rPr>
              <a:t>append-only </a:t>
            </a:r>
            <a:r>
              <a:rPr lang="ko-KR" altLang="en-US" dirty="0">
                <a:ea typeface="맑은 고딕"/>
              </a:rPr>
              <a:t>세그먼트로 노출하는 새로운 블록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인터페이스를 </a:t>
            </a:r>
            <a:r>
              <a:rPr lang="ko-KR" altLang="en-US" dirty="0" err="1">
                <a:ea typeface="맑은 고딕"/>
              </a:rPr>
              <a:t>기반으로합니다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기존의 파일시스템과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의 조합보다 더 우수한 성능을 보여주며 </a:t>
            </a:r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의 개념은 다양한 유형의 시스템에 적용될 수 있습니다</a:t>
            </a:r>
            <a:r>
              <a:rPr lang="en-US" altLang="ko-KR" dirty="0">
                <a:ea typeface="맑은 고딕"/>
              </a:rPr>
              <a:t>., </a:t>
            </a:r>
            <a:r>
              <a:rPr lang="ko-KR" altLang="en-US" dirty="0">
                <a:ea typeface="맑은 고딕"/>
              </a:rPr>
              <a:t>특히 스토리지를 관리하기 위해 로그 구조적 접근 방식을 사용하는 시스템에 적용할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많은 데이터베이스 관리 시스템이 </a:t>
            </a:r>
            <a:r>
              <a:rPr lang="en-US" altLang="ko-KR" dirty="0">
                <a:ea typeface="맑은 고딕"/>
              </a:rPr>
              <a:t>LFS</a:t>
            </a:r>
            <a:r>
              <a:rPr lang="ko-KR" altLang="en-US" dirty="0">
                <a:ea typeface="맑은 고딕"/>
              </a:rPr>
              <a:t>와 유사한 방법을 따르므로 이러한 시스템에서 </a:t>
            </a:r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를 구현하는 것이 간단할 것으로 예상됩니다</a:t>
            </a:r>
            <a:r>
              <a:rPr lang="en-US" altLang="ko-KR" dirty="0">
                <a:ea typeface="맑은 고딕"/>
              </a:rPr>
              <a:t>. 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9724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985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그래서 이 논문에서 제안한 </a:t>
            </a:r>
            <a:r>
              <a:rPr lang="en-US" altLang="ko-KR" dirty="0">
                <a:ea typeface="맑은 고딕"/>
              </a:rPr>
              <a:t>application-managed </a:t>
            </a:r>
            <a:r>
              <a:rPr lang="en-US" altLang="ko-KR" dirty="0" err="1">
                <a:ea typeface="맑은 고딕"/>
              </a:rPr>
              <a:t>falsh</a:t>
            </a:r>
            <a:r>
              <a:rPr lang="en-US" altLang="ko-KR" dirty="0">
                <a:ea typeface="맑은 고딕"/>
              </a:rPr>
              <a:t>, AMF</a:t>
            </a:r>
            <a:r>
              <a:rPr lang="ko-KR" altLang="en-US" dirty="0">
                <a:ea typeface="맑은 고딕"/>
              </a:rPr>
              <a:t>는 플래시 관리를 디바이스에서 어플리케이션으로 상당부분 넘깁니다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디바이스는 오류 없는 스토리지 접근과 버스 혹은 채널에서의 효율적인 </a:t>
            </a:r>
            <a:r>
              <a:rPr lang="ko-KR" altLang="en-US" dirty="0" err="1">
                <a:ea typeface="맑은 고딕"/>
              </a:rPr>
              <a:t>병렬성</a:t>
            </a:r>
            <a:r>
              <a:rPr lang="ko-KR" altLang="en-US" dirty="0">
                <a:ea typeface="맑은 고딕"/>
              </a:rPr>
              <a:t> 지원 제공</a:t>
            </a:r>
            <a:r>
              <a:rPr lang="en-US" altLang="ko-KR" dirty="0">
                <a:ea typeface="맑은 고딕"/>
              </a:rPr>
              <a:t>, wear </a:t>
            </a:r>
            <a:r>
              <a:rPr lang="ko-KR" altLang="en-US" dirty="0" err="1">
                <a:ea typeface="맑은 고딕"/>
              </a:rPr>
              <a:t>레벨링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배드블록</a:t>
            </a:r>
            <a:r>
              <a:rPr lang="ko-KR" altLang="en-US" dirty="0">
                <a:ea typeface="맑은 고딕"/>
              </a:rPr>
              <a:t> 관리 정도로 역할이 감소됩니다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는 다양한 어플리케이션에서의 범용성을 위해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새로운 </a:t>
            </a:r>
            <a:r>
              <a:rPr lang="en-US" altLang="ko-KR" dirty="0">
                <a:ea typeface="맑은 고딕"/>
              </a:rPr>
              <a:t>BLOCK I/O interface</a:t>
            </a:r>
            <a:r>
              <a:rPr lang="ko-KR" altLang="en-US" dirty="0">
                <a:ea typeface="맑은 고딕"/>
              </a:rPr>
              <a:t>를 만들었습니다</a:t>
            </a:r>
            <a:r>
              <a:rPr lang="en-US" altLang="ko-KR" dirty="0">
                <a:ea typeface="맑은 고딕"/>
              </a:rPr>
              <a:t>.                                                         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270306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3547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341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86852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157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1050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08725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268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9408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09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7483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6201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616335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59133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2664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4579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3808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3464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6500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8894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583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0888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8578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858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92150" y="447357"/>
            <a:ext cx="7918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Application-Managed Flash</a:t>
            </a:r>
            <a:endParaRPr kumimoji="0" lang="en-US" altLang="ko-KR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09600" y="5737616"/>
            <a:ext cx="7678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Gill Sans" charset="0"/>
              </a:rPr>
              <a:t>Presenter: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Daehan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Lee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Data-Intensive Computing Systems Laboratory(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DataLab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), DGIST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6" name="Rectangle 2"/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DGIST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ED1B49F-1AFC-470D-B429-02D9366F495B}"/>
              </a:ext>
            </a:extLst>
          </p:cNvPr>
          <p:cNvSpPr txBox="1"/>
          <p:nvPr/>
        </p:nvSpPr>
        <p:spPr bwMode="auto">
          <a:xfrm>
            <a:off x="685605" y="3017985"/>
            <a:ext cx="7771558" cy="1546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 err="1">
                <a:latin typeface="Calibri"/>
                <a:ea typeface="ヒラギノ角ゴ ProN W3"/>
                <a:cs typeface="+mn-lt"/>
              </a:rPr>
              <a:t>Sungjin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Lee, Ming Liu,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Sangwoo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Jun, and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Shuotao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Xu, MIT CSAIL; 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 err="1">
                <a:latin typeface="Calibri"/>
                <a:ea typeface="ヒラギノ角ゴ ProN W3"/>
                <a:cs typeface="+mn-lt"/>
              </a:rPr>
              <a:t>Jihong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Kim, Seoul National University; Arvind, MIT CSAIL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ea typeface="ヒラギノ角ゴ ProN W3"/>
              <a:cs typeface="+mn-lt"/>
            </a:endParaRPr>
          </a:p>
          <a:p>
            <a:pPr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cs typeface="Calibri"/>
            </a:endParaRPr>
          </a:p>
          <a:p>
            <a:pPr algn="ctr" defTabSz="914400">
              <a:defRPr/>
            </a:pPr>
            <a:r>
              <a:rPr lang="en-US" altLang="ko-KR" dirty="0">
                <a:ea typeface="+mn-lt"/>
                <a:cs typeface="+mn-lt"/>
              </a:rPr>
              <a:t>14th USENIX Conference on File and Storage Technologies (FAST ’16)</a:t>
            </a:r>
            <a:endParaRPr lang="en-US" altLang="ko-KR" dirty="0">
              <a:cs typeface="Calibri"/>
            </a:endParaRPr>
          </a:p>
          <a:p>
            <a:pPr defTabSz="914400">
              <a:defRPr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92180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AMF Block I/O abstraction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AMF Block I/O interface</a:t>
            </a:r>
          </a:p>
          <a:p>
            <a:pPr marL="2794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graphicFrame>
        <p:nvGraphicFramePr>
          <p:cNvPr id="34" name="표 13">
            <a:extLst>
              <a:ext uri="{FF2B5EF4-FFF2-40B4-BE49-F238E27FC236}">
                <a16:creationId xmlns:a16="http://schemas.microsoft.com/office/drawing/2014/main" id="{1CC2AE4D-8007-438D-21E5-210C1E9460FD}"/>
              </a:ext>
            </a:extLst>
          </p:cNvPr>
          <p:cNvGraphicFramePr>
            <a:graphicFrameLocks noGrp="1"/>
          </p:cNvGraphicFramePr>
          <p:nvPr/>
        </p:nvGraphicFramePr>
        <p:xfrm>
          <a:off x="971974" y="4770121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0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graphicFrame>
        <p:nvGraphicFramePr>
          <p:cNvPr id="38" name="표 13">
            <a:extLst>
              <a:ext uri="{FF2B5EF4-FFF2-40B4-BE49-F238E27FC236}">
                <a16:creationId xmlns:a16="http://schemas.microsoft.com/office/drawing/2014/main" id="{E2D66F04-83E9-3A1F-4198-DC64E0BDC283}"/>
              </a:ext>
            </a:extLst>
          </p:cNvPr>
          <p:cNvGraphicFramePr>
            <a:graphicFrameLocks noGrp="1"/>
          </p:cNvGraphicFramePr>
          <p:nvPr/>
        </p:nvGraphicFramePr>
        <p:xfrm>
          <a:off x="2766801" y="4793664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1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graphicFrame>
        <p:nvGraphicFramePr>
          <p:cNvPr id="39" name="표 13">
            <a:extLst>
              <a:ext uri="{FF2B5EF4-FFF2-40B4-BE49-F238E27FC236}">
                <a16:creationId xmlns:a16="http://schemas.microsoft.com/office/drawing/2014/main" id="{95250DE7-BA81-2AAB-A129-4CDB4AAA5758}"/>
              </a:ext>
            </a:extLst>
          </p:cNvPr>
          <p:cNvGraphicFramePr>
            <a:graphicFrameLocks noGrp="1"/>
          </p:cNvGraphicFramePr>
          <p:nvPr/>
        </p:nvGraphicFramePr>
        <p:xfrm>
          <a:off x="4717675" y="4793664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2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graphicFrame>
        <p:nvGraphicFramePr>
          <p:cNvPr id="40" name="표 13">
            <a:extLst>
              <a:ext uri="{FF2B5EF4-FFF2-40B4-BE49-F238E27FC236}">
                <a16:creationId xmlns:a16="http://schemas.microsoft.com/office/drawing/2014/main" id="{720B4BCE-F287-CD1E-20A2-447F29CC0A14}"/>
              </a:ext>
            </a:extLst>
          </p:cNvPr>
          <p:cNvGraphicFramePr>
            <a:graphicFrameLocks noGrp="1"/>
          </p:cNvGraphicFramePr>
          <p:nvPr/>
        </p:nvGraphicFramePr>
        <p:xfrm>
          <a:off x="6605421" y="4770121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3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32782" name="TextBox 32781">
            <a:extLst>
              <a:ext uri="{FF2B5EF4-FFF2-40B4-BE49-F238E27FC236}">
                <a16:creationId xmlns:a16="http://schemas.microsoft.com/office/drawing/2014/main" id="{EE1BDC10-2D29-9C60-0406-CDE9FA58D27D}"/>
              </a:ext>
            </a:extLst>
          </p:cNvPr>
          <p:cNvSpPr txBox="1"/>
          <p:nvPr/>
        </p:nvSpPr>
        <p:spPr>
          <a:xfrm>
            <a:off x="12937" y="3645757"/>
            <a:ext cx="19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C2C2FB12-4BFF-211A-4EE7-F45D5917F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21" y="2212981"/>
            <a:ext cx="7328647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4033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AMF Block Characteristic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Physical segments contains multiple blocks in different channels and way, which maximize device’s bandwidth</a:t>
            </a:r>
          </a:p>
          <a:p>
            <a:endParaRPr lang="en-US" altLang="en-US" dirty="0"/>
          </a:p>
          <a:p>
            <a:r>
              <a:rPr lang="en-US" altLang="en-US" dirty="0"/>
              <a:t>Block I/O interface that prohibits data overwrites unless they are explicitly deallocated</a:t>
            </a:r>
          </a:p>
          <a:p>
            <a:endParaRPr lang="en-US" altLang="en-US" dirty="0"/>
          </a:p>
          <a:p>
            <a:r>
              <a:rPr lang="en-US" altLang="en-US" dirty="0"/>
              <a:t>Simplifies device management by removing the need for fine-grained remapping and GC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SSD vendors can build AMF device easily by removing unnecessary functions from their devices</a:t>
            </a:r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2782" name="TextBox 32781">
            <a:extLst>
              <a:ext uri="{FF2B5EF4-FFF2-40B4-BE49-F238E27FC236}">
                <a16:creationId xmlns:a16="http://schemas.microsoft.com/office/drawing/2014/main" id="{EE1BDC10-2D29-9C60-0406-CDE9FA58D27D}"/>
              </a:ext>
            </a:extLst>
          </p:cNvPr>
          <p:cNvSpPr txBox="1"/>
          <p:nvPr/>
        </p:nvSpPr>
        <p:spPr>
          <a:xfrm>
            <a:off x="12937" y="3645757"/>
            <a:ext cx="19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58596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>
                <a:latin typeface="+mn-lt"/>
              </a:rPr>
              <a:t>ALFS (AMF Log-structed File System)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 marL="279400" lvl="1" indent="0">
              <a:buNone/>
            </a:pPr>
            <a:endParaRPr lang="en-US" altLang="en-US" dirty="0"/>
          </a:p>
          <a:p>
            <a:pPr marL="279400" lvl="1" indent="0">
              <a:buNone/>
            </a:pPr>
            <a:endParaRPr lang="en-US" altLang="en-US" dirty="0"/>
          </a:p>
          <a:p>
            <a:pPr marL="279400" lvl="1" indent="0">
              <a:buNone/>
            </a:pPr>
            <a:endParaRPr lang="en-US" altLang="en-US" dirty="0"/>
          </a:p>
          <a:p>
            <a:pPr marL="279400" lvl="1" indent="0">
              <a:buNone/>
            </a:pP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CDF830D8-0FE7-E6FA-208B-8E949207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32" y="2400300"/>
            <a:ext cx="6243095" cy="3532277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85B73702-22AF-65E7-1968-A903745536B1}"/>
              </a:ext>
            </a:extLst>
          </p:cNvPr>
          <p:cNvSpPr/>
          <p:nvPr/>
        </p:nvSpPr>
        <p:spPr bwMode="auto">
          <a:xfrm rot="10800000">
            <a:off x="2207795" y="4770521"/>
            <a:ext cx="330868" cy="96854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4C0D958-67DB-8BCB-0E8C-46111C3E8E4B}"/>
              </a:ext>
            </a:extLst>
          </p:cNvPr>
          <p:cNvSpPr/>
          <p:nvPr/>
        </p:nvSpPr>
        <p:spPr bwMode="auto">
          <a:xfrm rot="10800000">
            <a:off x="3861134" y="4746459"/>
            <a:ext cx="330868" cy="96854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7B0ED61-2369-AE21-6986-D0864D52149B}"/>
              </a:ext>
            </a:extLst>
          </p:cNvPr>
          <p:cNvSpPr/>
          <p:nvPr/>
        </p:nvSpPr>
        <p:spPr bwMode="auto">
          <a:xfrm rot="10800000">
            <a:off x="5845342" y="4746458"/>
            <a:ext cx="330868" cy="96854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85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>
                <a:latin typeface="+mn-lt"/>
              </a:rPr>
              <a:t>ALFS (AMF Log-structed File System)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 lvl="1"/>
            <a:endParaRPr lang="en-US" altLang="en-US" dirty="0">
              <a:latin typeface="Calibri" panose="020F0502020204030204" pitchFamily="34" charset="0"/>
              <a:ea typeface="ヒラギノ角ゴ ProN W3"/>
              <a:cs typeface="Calibri" panose="020F0502020204030204" pitchFamily="34" charset="0"/>
            </a:endParaRPr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CDF830D8-0FE7-E6FA-208B-8E949207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32" y="2400300"/>
            <a:ext cx="6243095" cy="3532277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E882E28-8849-7714-47D0-CB8A18AA02CD}"/>
              </a:ext>
            </a:extLst>
          </p:cNvPr>
          <p:cNvSpPr/>
          <p:nvPr/>
        </p:nvSpPr>
        <p:spPr bwMode="auto">
          <a:xfrm rot="14530089">
            <a:off x="1036315" y="4283695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5" name="그래픽 4" descr="배지 1 윤곽선">
            <a:extLst>
              <a:ext uri="{FF2B5EF4-FFF2-40B4-BE49-F238E27FC236}">
                <a16:creationId xmlns:a16="http://schemas.microsoft.com/office/drawing/2014/main" id="{764B1945-C29F-5C0C-9437-0AFDA9718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890" y="488481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440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Check-Point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Management of Check-point segment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ALFS designates two specific logical segments, #1 and #2, exclusively for CP</a:t>
            </a:r>
            <a:endParaRPr lang="en-US" altLang="en-US" dirty="0"/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ALFS adds them to the end of the free space, using incremental version number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60A23A-80EA-2792-42B5-D7E5017AAB82}"/>
              </a:ext>
            </a:extLst>
          </p:cNvPr>
          <p:cNvSpPr/>
          <p:nvPr/>
        </p:nvSpPr>
        <p:spPr bwMode="auto">
          <a:xfrm>
            <a:off x="1740377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7A5C70-2C99-95F5-07AE-850078CCE2B6}"/>
              </a:ext>
            </a:extLst>
          </p:cNvPr>
          <p:cNvSpPr/>
          <p:nvPr/>
        </p:nvSpPr>
        <p:spPr bwMode="auto">
          <a:xfrm>
            <a:off x="4870438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C0468F-9BB8-6CF6-D417-B693BDDC01BD}"/>
              </a:ext>
            </a:extLst>
          </p:cNvPr>
          <p:cNvSpPr/>
          <p:nvPr/>
        </p:nvSpPr>
        <p:spPr bwMode="auto">
          <a:xfrm>
            <a:off x="196420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(v1)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54A8E6-88B5-D304-8C1A-065049F6F775}"/>
              </a:ext>
            </a:extLst>
          </p:cNvPr>
          <p:cNvSpPr/>
          <p:nvPr/>
        </p:nvSpPr>
        <p:spPr bwMode="auto">
          <a:xfrm>
            <a:off x="253863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(v2)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ECB8E-1B23-BB00-1334-027D54C3BAF7}"/>
              </a:ext>
            </a:extLst>
          </p:cNvPr>
          <p:cNvSpPr/>
          <p:nvPr/>
        </p:nvSpPr>
        <p:spPr bwMode="auto">
          <a:xfrm>
            <a:off x="3125124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(v3)	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013DB0-9891-2F12-40C4-A7426E8FDA71}"/>
              </a:ext>
            </a:extLst>
          </p:cNvPr>
          <p:cNvSpPr/>
          <p:nvPr/>
        </p:nvSpPr>
        <p:spPr bwMode="auto">
          <a:xfrm>
            <a:off x="3699554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(v4)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DCF5D6-7C64-3D9E-DEB7-DA70004DEA61}"/>
              </a:ext>
            </a:extLst>
          </p:cNvPr>
          <p:cNvSpPr/>
          <p:nvPr/>
        </p:nvSpPr>
        <p:spPr bwMode="auto">
          <a:xfrm>
            <a:off x="512734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(v5)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C38FFE-1981-2170-2ED1-131D56A37663}"/>
              </a:ext>
            </a:extLst>
          </p:cNvPr>
          <p:cNvSpPr/>
          <p:nvPr/>
        </p:nvSpPr>
        <p:spPr bwMode="auto">
          <a:xfrm>
            <a:off x="570177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(v6)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9DBAB0-DC00-148D-FD48-B7A86F606FF1}"/>
              </a:ext>
            </a:extLst>
          </p:cNvPr>
          <p:cNvSpPr/>
          <p:nvPr/>
        </p:nvSpPr>
        <p:spPr bwMode="auto">
          <a:xfrm>
            <a:off x="6288261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(v7)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5EB921-4B53-D649-2DA6-0102FE48E334}"/>
              </a:ext>
            </a:extLst>
          </p:cNvPr>
          <p:cNvSpPr/>
          <p:nvPr/>
        </p:nvSpPr>
        <p:spPr bwMode="auto">
          <a:xfrm>
            <a:off x="6862691" y="4132846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(v8)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A08E53-7385-0A61-44F4-C9DE7ACFF1A4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0377" y="3458551"/>
            <a:ext cx="5961684" cy="56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9C8BAAB-335D-E612-F674-130228C1611C}"/>
              </a:ext>
            </a:extLst>
          </p:cNvPr>
          <p:cNvSpPr txBox="1"/>
          <p:nvPr/>
        </p:nvSpPr>
        <p:spPr>
          <a:xfrm>
            <a:off x="1964208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#1</a:t>
            </a:r>
            <a:endParaRPr lang="ko-KR" altLang="en-US" dirty="0"/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6DA31EE1-7E1C-0E06-712E-988B8B3F7BAE}"/>
              </a:ext>
            </a:extLst>
          </p:cNvPr>
          <p:cNvSpPr txBox="1"/>
          <p:nvPr/>
        </p:nvSpPr>
        <p:spPr>
          <a:xfrm>
            <a:off x="5127345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7301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Check-Point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Check-point space is exhausted</a:t>
            </a:r>
          </a:p>
          <a:p>
            <a:pPr marL="2794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60A23A-80EA-2792-42B5-D7E5017AAB82}"/>
              </a:ext>
            </a:extLst>
          </p:cNvPr>
          <p:cNvSpPr/>
          <p:nvPr/>
        </p:nvSpPr>
        <p:spPr bwMode="auto">
          <a:xfrm>
            <a:off x="1740377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7A5C70-2C99-95F5-07AE-850078CCE2B6}"/>
              </a:ext>
            </a:extLst>
          </p:cNvPr>
          <p:cNvSpPr/>
          <p:nvPr/>
        </p:nvSpPr>
        <p:spPr bwMode="auto">
          <a:xfrm>
            <a:off x="4870438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C0468F-9BB8-6CF6-D417-B693BDDC01BD}"/>
              </a:ext>
            </a:extLst>
          </p:cNvPr>
          <p:cNvSpPr/>
          <p:nvPr/>
        </p:nvSpPr>
        <p:spPr bwMode="auto">
          <a:xfrm>
            <a:off x="196420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(v1)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54A8E6-88B5-D304-8C1A-065049F6F775}"/>
              </a:ext>
            </a:extLst>
          </p:cNvPr>
          <p:cNvSpPr/>
          <p:nvPr/>
        </p:nvSpPr>
        <p:spPr bwMode="auto">
          <a:xfrm>
            <a:off x="253863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(v2)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ECB8E-1B23-BB00-1334-027D54C3BAF7}"/>
              </a:ext>
            </a:extLst>
          </p:cNvPr>
          <p:cNvSpPr/>
          <p:nvPr/>
        </p:nvSpPr>
        <p:spPr bwMode="auto">
          <a:xfrm>
            <a:off x="3125124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(v3)	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013DB0-9891-2F12-40C4-A7426E8FDA71}"/>
              </a:ext>
            </a:extLst>
          </p:cNvPr>
          <p:cNvSpPr/>
          <p:nvPr/>
        </p:nvSpPr>
        <p:spPr bwMode="auto">
          <a:xfrm>
            <a:off x="3699554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(v4)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DCF5D6-7C64-3D9E-DEB7-DA70004DEA61}"/>
              </a:ext>
            </a:extLst>
          </p:cNvPr>
          <p:cNvSpPr/>
          <p:nvPr/>
        </p:nvSpPr>
        <p:spPr bwMode="auto">
          <a:xfrm>
            <a:off x="512734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(v5)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C38FFE-1981-2170-2ED1-131D56A37663}"/>
              </a:ext>
            </a:extLst>
          </p:cNvPr>
          <p:cNvSpPr/>
          <p:nvPr/>
        </p:nvSpPr>
        <p:spPr bwMode="auto">
          <a:xfrm>
            <a:off x="570177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(v6)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9DBAB0-DC00-148D-FD48-B7A86F606FF1}"/>
              </a:ext>
            </a:extLst>
          </p:cNvPr>
          <p:cNvSpPr/>
          <p:nvPr/>
        </p:nvSpPr>
        <p:spPr bwMode="auto">
          <a:xfrm>
            <a:off x="6288261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(v7)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5EB921-4B53-D649-2DA6-0102FE48E334}"/>
              </a:ext>
            </a:extLst>
          </p:cNvPr>
          <p:cNvSpPr/>
          <p:nvPr/>
        </p:nvSpPr>
        <p:spPr bwMode="auto">
          <a:xfrm>
            <a:off x="6862691" y="4132846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(v8)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A08E53-7385-0A61-44F4-C9DE7ACFF1A4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0377" y="3458551"/>
            <a:ext cx="5961684" cy="56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9C8BAAB-335D-E612-F674-130228C1611C}"/>
              </a:ext>
            </a:extLst>
          </p:cNvPr>
          <p:cNvSpPr txBox="1"/>
          <p:nvPr/>
        </p:nvSpPr>
        <p:spPr>
          <a:xfrm>
            <a:off x="1964208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#1</a:t>
            </a:r>
            <a:endParaRPr lang="ko-KR" altLang="en-US" dirty="0"/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6DA31EE1-7E1C-0E06-712E-988B8B3F7BAE}"/>
              </a:ext>
            </a:extLst>
          </p:cNvPr>
          <p:cNvSpPr txBox="1"/>
          <p:nvPr/>
        </p:nvSpPr>
        <p:spPr>
          <a:xfrm>
            <a:off x="5127345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#2</a:t>
            </a:r>
            <a:endParaRPr lang="ko-KR" altLang="en-US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61AB9E77-F102-FF68-0F8E-9A49345F7FC2}"/>
              </a:ext>
            </a:extLst>
          </p:cNvPr>
          <p:cNvSpPr/>
          <p:nvPr/>
        </p:nvSpPr>
        <p:spPr bwMode="auto">
          <a:xfrm>
            <a:off x="2878197" y="2926943"/>
            <a:ext cx="427816" cy="81191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28453-442E-0117-0E85-1889329C48CE}"/>
              </a:ext>
            </a:extLst>
          </p:cNvPr>
          <p:cNvSpPr txBox="1"/>
          <p:nvPr/>
        </p:nvSpPr>
        <p:spPr>
          <a:xfrm>
            <a:off x="2653299" y="2557611"/>
            <a:ext cx="80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victim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18264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Check-Point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Segment TRIM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Segment #1 be free by TRIM operation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60A23A-80EA-2792-42B5-D7E5017AAB82}"/>
              </a:ext>
            </a:extLst>
          </p:cNvPr>
          <p:cNvSpPr/>
          <p:nvPr/>
        </p:nvSpPr>
        <p:spPr bwMode="auto">
          <a:xfrm>
            <a:off x="1740377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7A5C70-2C99-95F5-07AE-850078CCE2B6}"/>
              </a:ext>
            </a:extLst>
          </p:cNvPr>
          <p:cNvSpPr/>
          <p:nvPr/>
        </p:nvSpPr>
        <p:spPr bwMode="auto">
          <a:xfrm>
            <a:off x="4870438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DCF5D6-7C64-3D9E-DEB7-DA70004DEA61}"/>
              </a:ext>
            </a:extLst>
          </p:cNvPr>
          <p:cNvSpPr/>
          <p:nvPr/>
        </p:nvSpPr>
        <p:spPr bwMode="auto">
          <a:xfrm>
            <a:off x="512734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(v5)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C38FFE-1981-2170-2ED1-131D56A37663}"/>
              </a:ext>
            </a:extLst>
          </p:cNvPr>
          <p:cNvSpPr/>
          <p:nvPr/>
        </p:nvSpPr>
        <p:spPr bwMode="auto">
          <a:xfrm>
            <a:off x="570177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(v6)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9DBAB0-DC00-148D-FD48-B7A86F606FF1}"/>
              </a:ext>
            </a:extLst>
          </p:cNvPr>
          <p:cNvSpPr/>
          <p:nvPr/>
        </p:nvSpPr>
        <p:spPr bwMode="auto">
          <a:xfrm>
            <a:off x="6288261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(v7)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5EB921-4B53-D649-2DA6-0102FE48E334}"/>
              </a:ext>
            </a:extLst>
          </p:cNvPr>
          <p:cNvSpPr/>
          <p:nvPr/>
        </p:nvSpPr>
        <p:spPr bwMode="auto">
          <a:xfrm>
            <a:off x="6862691" y="4132846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(v8)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A08E53-7385-0A61-44F4-C9DE7ACFF1A4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0377" y="3458551"/>
            <a:ext cx="5961684" cy="56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9C8BAAB-335D-E612-F674-130228C1611C}"/>
              </a:ext>
            </a:extLst>
          </p:cNvPr>
          <p:cNvSpPr txBox="1"/>
          <p:nvPr/>
        </p:nvSpPr>
        <p:spPr>
          <a:xfrm>
            <a:off x="1964208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#1</a:t>
            </a:r>
            <a:endParaRPr lang="ko-KR" altLang="en-US" dirty="0"/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6DA31EE1-7E1C-0E06-712E-988B8B3F7BAE}"/>
              </a:ext>
            </a:extLst>
          </p:cNvPr>
          <p:cNvSpPr txBox="1"/>
          <p:nvPr/>
        </p:nvSpPr>
        <p:spPr>
          <a:xfrm>
            <a:off x="5127345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#2</a:t>
            </a:r>
            <a:endParaRPr lang="ko-KR" altLang="en-US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61AB9E77-F102-FF68-0F8E-9A49345F7FC2}"/>
              </a:ext>
            </a:extLst>
          </p:cNvPr>
          <p:cNvSpPr/>
          <p:nvPr/>
        </p:nvSpPr>
        <p:spPr bwMode="auto">
          <a:xfrm>
            <a:off x="2878197" y="2926943"/>
            <a:ext cx="427816" cy="81191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28453-442E-0117-0E85-1889329C48CE}"/>
              </a:ext>
            </a:extLst>
          </p:cNvPr>
          <p:cNvSpPr txBox="1"/>
          <p:nvPr/>
        </p:nvSpPr>
        <p:spPr>
          <a:xfrm>
            <a:off x="2653298" y="2557611"/>
            <a:ext cx="10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Trimmed</a:t>
            </a:r>
            <a:endParaRPr lang="ko-KR" altLang="en-US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C0C9B70-6308-A12A-35B9-7B714AF39019}"/>
              </a:ext>
            </a:extLst>
          </p:cNvPr>
          <p:cNvSpPr/>
          <p:nvPr/>
        </p:nvSpPr>
        <p:spPr bwMode="auto">
          <a:xfrm>
            <a:off x="6975807" y="3266107"/>
            <a:ext cx="427816" cy="81191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252A7-28DD-52CF-2898-44F4F2A0A7BA}"/>
              </a:ext>
            </a:extLst>
          </p:cNvPr>
          <p:cNvSpPr txBox="1"/>
          <p:nvPr/>
        </p:nvSpPr>
        <p:spPr>
          <a:xfrm>
            <a:off x="6750908" y="2896775"/>
            <a:ext cx="10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Latest CP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B45004-836B-97CE-9120-15188F5A1BFF}"/>
              </a:ext>
            </a:extLst>
          </p:cNvPr>
          <p:cNvSpPr/>
          <p:nvPr/>
        </p:nvSpPr>
        <p:spPr bwMode="auto">
          <a:xfrm>
            <a:off x="196420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(v1)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A1D861-E346-2CA7-1C57-0EA744BCBB9C}"/>
              </a:ext>
            </a:extLst>
          </p:cNvPr>
          <p:cNvSpPr/>
          <p:nvPr/>
        </p:nvSpPr>
        <p:spPr bwMode="auto">
          <a:xfrm>
            <a:off x="253863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(v2)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B78519-7782-0E36-3C4B-238C8C4343D6}"/>
              </a:ext>
            </a:extLst>
          </p:cNvPr>
          <p:cNvSpPr/>
          <p:nvPr/>
        </p:nvSpPr>
        <p:spPr bwMode="auto">
          <a:xfrm>
            <a:off x="3125124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(v3)	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972532-1AAD-0E76-3329-53BB27F75462}"/>
              </a:ext>
            </a:extLst>
          </p:cNvPr>
          <p:cNvSpPr/>
          <p:nvPr/>
        </p:nvSpPr>
        <p:spPr bwMode="auto">
          <a:xfrm>
            <a:off x="3699554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(v4)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7446A1-15CA-F7CE-7BF5-850CB1B3C0D7}"/>
              </a:ext>
            </a:extLst>
          </p:cNvPr>
          <p:cNvSpPr/>
          <p:nvPr/>
        </p:nvSpPr>
        <p:spPr bwMode="auto">
          <a:xfrm>
            <a:off x="1964208" y="4123227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D52E53-5C0D-AA0D-235E-49F714EEF47B}"/>
              </a:ext>
            </a:extLst>
          </p:cNvPr>
          <p:cNvSpPr/>
          <p:nvPr/>
        </p:nvSpPr>
        <p:spPr bwMode="auto">
          <a:xfrm>
            <a:off x="2538638" y="4123227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CBB150-F9F1-EF4F-23AB-BB25C4A9C20A}"/>
              </a:ext>
            </a:extLst>
          </p:cNvPr>
          <p:cNvSpPr/>
          <p:nvPr/>
        </p:nvSpPr>
        <p:spPr bwMode="auto">
          <a:xfrm>
            <a:off x="3125124" y="4123227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E3BCA3-A944-CEF7-7C15-EBCBF927CDFF}"/>
              </a:ext>
            </a:extLst>
          </p:cNvPr>
          <p:cNvSpPr/>
          <p:nvPr/>
        </p:nvSpPr>
        <p:spPr bwMode="auto">
          <a:xfrm>
            <a:off x="3699554" y="4123226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1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Check-Point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Writing new CP</a:t>
            </a:r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60A23A-80EA-2792-42B5-D7E5017AAB82}"/>
              </a:ext>
            </a:extLst>
          </p:cNvPr>
          <p:cNvSpPr/>
          <p:nvPr/>
        </p:nvSpPr>
        <p:spPr bwMode="auto">
          <a:xfrm>
            <a:off x="1740377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7A5C70-2C99-95F5-07AE-850078CCE2B6}"/>
              </a:ext>
            </a:extLst>
          </p:cNvPr>
          <p:cNvSpPr/>
          <p:nvPr/>
        </p:nvSpPr>
        <p:spPr bwMode="auto">
          <a:xfrm>
            <a:off x="4870438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C0468F-9BB8-6CF6-D417-B693BDDC01BD}"/>
              </a:ext>
            </a:extLst>
          </p:cNvPr>
          <p:cNvSpPr/>
          <p:nvPr/>
        </p:nvSpPr>
        <p:spPr bwMode="auto">
          <a:xfrm>
            <a:off x="1964208" y="4132848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(v9)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54A8E6-88B5-D304-8C1A-065049F6F775}"/>
              </a:ext>
            </a:extLst>
          </p:cNvPr>
          <p:cNvSpPr/>
          <p:nvPr/>
        </p:nvSpPr>
        <p:spPr bwMode="auto">
          <a:xfrm>
            <a:off x="2538638" y="4132848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ECB8E-1B23-BB00-1334-027D54C3BAF7}"/>
              </a:ext>
            </a:extLst>
          </p:cNvPr>
          <p:cNvSpPr/>
          <p:nvPr/>
        </p:nvSpPr>
        <p:spPr bwMode="auto">
          <a:xfrm>
            <a:off x="3125124" y="4132848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013DB0-9891-2F12-40C4-A7426E8FDA71}"/>
              </a:ext>
            </a:extLst>
          </p:cNvPr>
          <p:cNvSpPr/>
          <p:nvPr/>
        </p:nvSpPr>
        <p:spPr bwMode="auto">
          <a:xfrm>
            <a:off x="3699554" y="4132847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DCF5D6-7C64-3D9E-DEB7-DA70004DEA61}"/>
              </a:ext>
            </a:extLst>
          </p:cNvPr>
          <p:cNvSpPr/>
          <p:nvPr/>
        </p:nvSpPr>
        <p:spPr bwMode="auto">
          <a:xfrm>
            <a:off x="512734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(v5)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C38FFE-1981-2170-2ED1-131D56A37663}"/>
              </a:ext>
            </a:extLst>
          </p:cNvPr>
          <p:cNvSpPr/>
          <p:nvPr/>
        </p:nvSpPr>
        <p:spPr bwMode="auto">
          <a:xfrm>
            <a:off x="570177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(v6)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9DBAB0-DC00-148D-FD48-B7A86F606FF1}"/>
              </a:ext>
            </a:extLst>
          </p:cNvPr>
          <p:cNvSpPr/>
          <p:nvPr/>
        </p:nvSpPr>
        <p:spPr bwMode="auto">
          <a:xfrm>
            <a:off x="6288261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(v7)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5EB921-4B53-D649-2DA6-0102FE48E334}"/>
              </a:ext>
            </a:extLst>
          </p:cNvPr>
          <p:cNvSpPr/>
          <p:nvPr/>
        </p:nvSpPr>
        <p:spPr bwMode="auto">
          <a:xfrm>
            <a:off x="6862691" y="4132846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(v8)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A08E53-7385-0A61-44F4-C9DE7ACFF1A4}"/>
              </a:ext>
            </a:extLst>
          </p:cNvPr>
          <p:cNvCxnSpPr>
            <a:cxnSpLocks/>
          </p:cNvCxnSpPr>
          <p:nvPr/>
        </p:nvCxnSpPr>
        <p:spPr bwMode="auto">
          <a:xfrm>
            <a:off x="1740377" y="3464170"/>
            <a:ext cx="70974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9C8BAAB-335D-E612-F674-130228C1611C}"/>
              </a:ext>
            </a:extLst>
          </p:cNvPr>
          <p:cNvSpPr txBox="1"/>
          <p:nvPr/>
        </p:nvSpPr>
        <p:spPr>
          <a:xfrm>
            <a:off x="1964208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#1</a:t>
            </a:r>
            <a:endParaRPr lang="ko-KR" altLang="en-US" dirty="0"/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6DA31EE1-7E1C-0E06-712E-988B8B3F7BAE}"/>
              </a:ext>
            </a:extLst>
          </p:cNvPr>
          <p:cNvSpPr txBox="1"/>
          <p:nvPr/>
        </p:nvSpPr>
        <p:spPr>
          <a:xfrm>
            <a:off x="5127345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88EE-15AB-B458-FAC2-CCAA9820223A}"/>
              </a:ext>
            </a:extLst>
          </p:cNvPr>
          <p:cNvSpPr txBox="1"/>
          <p:nvPr/>
        </p:nvSpPr>
        <p:spPr>
          <a:xfrm>
            <a:off x="1618991" y="3022898"/>
            <a:ext cx="126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Appending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92522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>
                <a:latin typeface="+mn-lt"/>
              </a:rPr>
              <a:t>ALFS (AMF Log-structed File System)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 lvl="1"/>
            <a:endParaRPr lang="en-US" altLang="en-US" dirty="0">
              <a:latin typeface="Calibri" panose="020F0502020204030204" pitchFamily="34" charset="0"/>
              <a:ea typeface="ヒラギノ角ゴ ProN W3"/>
              <a:cs typeface="Calibri" panose="020F0502020204030204" pitchFamily="34" charset="0"/>
            </a:endParaRPr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CDF830D8-0FE7-E6FA-208B-8E949207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32" y="2400300"/>
            <a:ext cx="6243095" cy="3532277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E882E28-8849-7714-47D0-CB8A18AA02CD}"/>
              </a:ext>
            </a:extLst>
          </p:cNvPr>
          <p:cNvSpPr/>
          <p:nvPr/>
        </p:nvSpPr>
        <p:spPr bwMode="auto">
          <a:xfrm rot="14530089">
            <a:off x="1036315" y="4283695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5" name="그래픽 4" descr="배지 1 윤곽선">
            <a:extLst>
              <a:ext uri="{FF2B5EF4-FFF2-40B4-BE49-F238E27FC236}">
                <a16:creationId xmlns:a16="http://schemas.microsoft.com/office/drawing/2014/main" id="{764B1945-C29F-5C0C-9437-0AFDA9718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890" y="4884818"/>
            <a:ext cx="457200" cy="457200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5B8D6FA-A60C-D791-CDAA-3B1845D00BD3}"/>
              </a:ext>
            </a:extLst>
          </p:cNvPr>
          <p:cNvSpPr/>
          <p:nvPr/>
        </p:nvSpPr>
        <p:spPr bwMode="auto">
          <a:xfrm rot="14530089">
            <a:off x="3025439" y="4283695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6B5982D2-6C7B-A0B6-EBE6-F95E20427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0124" y="4884275"/>
            <a:ext cx="459870" cy="45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7402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 err="1"/>
              <a:t>Inode</a:t>
            </a:r>
            <a:r>
              <a:rPr lang="en-US" altLang="en-US" dirty="0"/>
              <a:t>-Map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The management of segments containing </a:t>
            </a:r>
            <a:r>
              <a:rPr lang="en-US" altLang="en-US" dirty="0" err="1">
                <a:latin typeface="Calibri Bold"/>
              </a:rPr>
              <a:t>inode</a:t>
            </a:r>
            <a:r>
              <a:rPr lang="en-US" altLang="en-US" dirty="0">
                <a:latin typeface="Calibri Bold"/>
              </a:rPr>
              <a:t>-map is more complex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 err="1">
                <a:latin typeface="Calibri Bold"/>
              </a:rPr>
              <a:t>Inode</a:t>
            </a:r>
            <a:r>
              <a:rPr lang="en-US" altLang="en-US" dirty="0">
                <a:latin typeface="Calibri Bold"/>
              </a:rPr>
              <a:t>-map size is proportional to storage capacity</a:t>
            </a:r>
          </a:p>
          <a:p>
            <a:pPr lvl="1"/>
            <a:r>
              <a:rPr lang="en-US" altLang="en-US" dirty="0">
                <a:latin typeface="Calibri Bold"/>
              </a:rPr>
              <a:t>The Potential to be large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r>
              <a:rPr lang="en-US" altLang="en-US" dirty="0" err="1">
                <a:latin typeface="Calibri Bold"/>
              </a:rPr>
              <a:t>Inode</a:t>
            </a:r>
            <a:r>
              <a:rPr lang="en-US" altLang="en-US" dirty="0">
                <a:latin typeface="Calibri Bold"/>
              </a:rPr>
              <a:t>-map of ALFS is split into blocks of 4 KB each, which are referred to as </a:t>
            </a:r>
            <a:r>
              <a:rPr lang="en-US" altLang="en-US" dirty="0" err="1">
                <a:latin typeface="Calibri Bold"/>
              </a:rPr>
              <a:t>inode</a:t>
            </a:r>
            <a:r>
              <a:rPr lang="en-US" altLang="en-US" dirty="0">
                <a:latin typeface="Calibri Bold"/>
              </a:rPr>
              <a:t>-map blocks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 err="1">
                <a:latin typeface="Calibri Bold"/>
              </a:rPr>
              <a:t>Inode</a:t>
            </a:r>
            <a:r>
              <a:rPr lang="en-US" altLang="en-US" dirty="0">
                <a:latin typeface="Calibri Bold"/>
              </a:rPr>
              <a:t> map for a 2 GB is divided into 524,288 blocks, each of which is 4 KB in size</a:t>
            </a:r>
          </a:p>
          <a:p>
            <a:pPr marL="279400" lvl="1" indent="0">
              <a:buNone/>
            </a:pP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279400" lvl="1" indent="0">
              <a:buNone/>
            </a:pP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4846073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AMF: Application-Managed Flash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877573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 err="1"/>
              <a:t>Inode</a:t>
            </a:r>
            <a:r>
              <a:rPr lang="en-US" altLang="en-US" dirty="0"/>
              <a:t>-Map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 lvl="1"/>
            <a:endParaRPr lang="en-US" altLang="en-US" dirty="0">
              <a:latin typeface="Calibri Bold"/>
            </a:endParaRPr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C160B2BA-D144-91FF-6437-8CC039E03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737"/>
            <a:ext cx="9144000" cy="402157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2DFC8C9-D2A4-17A4-9386-B4F078710BDD}"/>
              </a:ext>
            </a:extLst>
          </p:cNvPr>
          <p:cNvSpPr/>
          <p:nvPr/>
        </p:nvSpPr>
        <p:spPr bwMode="auto">
          <a:xfrm>
            <a:off x="140676" y="3784600"/>
            <a:ext cx="240323" cy="22664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F68DC81-BC4B-D71C-246A-0965CA5DD32A}"/>
              </a:ext>
            </a:extLst>
          </p:cNvPr>
          <p:cNvSpPr/>
          <p:nvPr/>
        </p:nvSpPr>
        <p:spPr bwMode="auto">
          <a:xfrm rot="10800000">
            <a:off x="4346370" y="2106030"/>
            <a:ext cx="1496291" cy="397824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D48071-6FBA-758D-4357-D29B3894A732}"/>
              </a:ext>
            </a:extLst>
          </p:cNvPr>
          <p:cNvSpPr/>
          <p:nvPr/>
        </p:nvSpPr>
        <p:spPr bwMode="auto">
          <a:xfrm>
            <a:off x="480951" y="3375561"/>
            <a:ext cx="1531917" cy="29391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5683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Remount Process of ALFS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When ALFS is mounted again, ALFS reads all of the TIMB blocks from </a:t>
            </a:r>
            <a:r>
              <a:rPr lang="en-US" altLang="en-US" dirty="0" err="1"/>
              <a:t>inode</a:t>
            </a:r>
            <a:r>
              <a:rPr lang="en-US" altLang="en-US" dirty="0"/>
              <a:t>-map segments</a:t>
            </a:r>
          </a:p>
          <a:p>
            <a:pPr lvl="1"/>
            <a:r>
              <a:rPr lang="en-US" altLang="en-US" dirty="0"/>
              <a:t>Building the TIMB is quick due to its small size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Before writing a new check-point to NAND, up-to-date TIMB and </a:t>
            </a:r>
            <a:r>
              <a:rPr lang="en-US" altLang="en-US" dirty="0" err="1"/>
              <a:t>inode</a:t>
            </a:r>
            <a:r>
              <a:rPr lang="en-US" altLang="en-US" dirty="0"/>
              <a:t>-map blocks are written to </a:t>
            </a:r>
            <a:r>
              <a:rPr lang="en-US" altLang="en-US" dirty="0" err="1"/>
              <a:t>inode</a:t>
            </a:r>
            <a:r>
              <a:rPr lang="en-US" altLang="en-US" dirty="0"/>
              <a:t>-map segments</a:t>
            </a:r>
          </a:p>
          <a:p>
            <a:endParaRPr lang="en-US" altLang="en-US" dirty="0"/>
          </a:p>
          <a:p>
            <a:r>
              <a:rPr lang="en-US" altLang="en-US" dirty="0"/>
              <a:t>If the latest check-point is written successfully, ALFS can recover to a consistent state after power loss by reading it</a:t>
            </a:r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06048481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Garbage collection in ALFS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 err="1"/>
              <a:t>inode</a:t>
            </a:r>
            <a:r>
              <a:rPr lang="en-US" altLang="en-US" dirty="0"/>
              <a:t>-map segment that was written least recently is chosen as the one to be replaced</a:t>
            </a:r>
          </a:p>
          <a:p>
            <a:endParaRPr lang="en-US" altLang="en-US" dirty="0"/>
          </a:p>
          <a:p>
            <a:r>
              <a:rPr lang="en-US" altLang="en-US" dirty="0"/>
              <a:t>Valid </a:t>
            </a:r>
            <a:r>
              <a:rPr lang="en-US" altLang="en-US" dirty="0" err="1"/>
              <a:t>inode</a:t>
            </a:r>
            <a:r>
              <a:rPr lang="en-US" altLang="en-US" dirty="0"/>
              <a:t>-map blocks from victim are copied to a free segment for GC</a:t>
            </a:r>
          </a:p>
          <a:p>
            <a:endParaRPr lang="en-US" altLang="en-US" dirty="0"/>
          </a:p>
          <a:p>
            <a:r>
              <a:rPr lang="en-US" altLang="en-US" dirty="0"/>
              <a:t>The in-memory TIMB is updated to reflect the new locations of moved </a:t>
            </a:r>
            <a:r>
              <a:rPr lang="en-US" altLang="en-US" dirty="0" err="1"/>
              <a:t>inode</a:t>
            </a:r>
            <a:r>
              <a:rPr lang="en-US" altLang="en-US" dirty="0"/>
              <a:t>-map blocks which added to the new segment</a:t>
            </a:r>
          </a:p>
          <a:p>
            <a:pPr lvl="1"/>
            <a:r>
              <a:rPr lang="en-US" altLang="en-US" dirty="0"/>
              <a:t>The check-point listing is written to the checkpoint segment</a:t>
            </a:r>
          </a:p>
          <a:p>
            <a:endParaRPr lang="en-US" altLang="en-US" dirty="0"/>
          </a:p>
          <a:p>
            <a:r>
              <a:rPr lang="en-US" altLang="en-US" dirty="0"/>
              <a:t>Victim segment is invalidated using a TRIM command and becomes a free </a:t>
            </a:r>
            <a:r>
              <a:rPr lang="en-US" altLang="en-US" dirty="0" err="1"/>
              <a:t>inode</a:t>
            </a:r>
            <a:r>
              <a:rPr lang="en-US" altLang="en-US" dirty="0"/>
              <a:t>-map segment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Building the TIMB is quick due to its small size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57294747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Garbage Collection Characteristic 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ALFS increases the number of </a:t>
            </a:r>
            <a:r>
              <a:rPr lang="en-US" altLang="en-US" dirty="0" err="1"/>
              <a:t>inode</a:t>
            </a:r>
            <a:r>
              <a:rPr lang="en-US" altLang="en-US" dirty="0"/>
              <a:t>-map segments to be larger than the actual size to reduce live data copies</a:t>
            </a:r>
          </a:p>
          <a:p>
            <a:pPr lvl="1"/>
            <a:r>
              <a:rPr lang="en-US" altLang="en-US" dirty="0"/>
              <a:t> This wastes file-system space but greatly improves garbage collection efficiency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ALFS enhances garbage collection efficiency by segregating </a:t>
            </a:r>
            <a:r>
              <a:rPr lang="en-US" altLang="en-US" dirty="0" err="1"/>
              <a:t>inode</a:t>
            </a:r>
            <a:r>
              <a:rPr lang="en-US" altLang="en-US" dirty="0"/>
              <a:t>-map blocks (i.e., hot data) from data segments (i.e., cold data)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77408811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>
                <a:latin typeface="+mn-lt"/>
              </a:rPr>
              <a:t>ALFS (AMF Log-structed File System)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 lvl="1"/>
            <a:endParaRPr lang="en-US" altLang="en-US" dirty="0">
              <a:latin typeface="Calibri" panose="020F0502020204030204" pitchFamily="34" charset="0"/>
              <a:ea typeface="ヒラギノ角ゴ ProN W3"/>
              <a:cs typeface="Calibri" panose="020F0502020204030204" pitchFamily="34" charset="0"/>
            </a:endParaRPr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CDF830D8-0FE7-E6FA-208B-8E949207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32" y="2400300"/>
            <a:ext cx="6243095" cy="3532277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E882E28-8849-7714-47D0-CB8A18AA02CD}"/>
              </a:ext>
            </a:extLst>
          </p:cNvPr>
          <p:cNvSpPr/>
          <p:nvPr/>
        </p:nvSpPr>
        <p:spPr bwMode="auto">
          <a:xfrm rot="14530089">
            <a:off x="1036315" y="4283695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5" name="그래픽 4" descr="배지 1 윤곽선">
            <a:extLst>
              <a:ext uri="{FF2B5EF4-FFF2-40B4-BE49-F238E27FC236}">
                <a16:creationId xmlns:a16="http://schemas.microsoft.com/office/drawing/2014/main" id="{764B1945-C29F-5C0C-9437-0AFDA9718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890" y="4884818"/>
            <a:ext cx="457200" cy="457200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5B8D6FA-A60C-D791-CDAA-3B1845D00BD3}"/>
              </a:ext>
            </a:extLst>
          </p:cNvPr>
          <p:cNvSpPr/>
          <p:nvPr/>
        </p:nvSpPr>
        <p:spPr bwMode="auto">
          <a:xfrm rot="14530089">
            <a:off x="3025439" y="4283695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6B5982D2-6C7B-A0B6-EBE6-F95E20427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0124" y="4884275"/>
            <a:ext cx="459870" cy="459870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DB6379C-5775-B32A-E24F-EE285F3EFE30}"/>
              </a:ext>
            </a:extLst>
          </p:cNvPr>
          <p:cNvSpPr/>
          <p:nvPr/>
        </p:nvSpPr>
        <p:spPr bwMode="auto">
          <a:xfrm rot="14530089">
            <a:off x="4788342" y="4283694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AD7046DD-244B-262C-3243-629AEFFE2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4227" y="4877895"/>
            <a:ext cx="464123" cy="4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0275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Data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ALFS and conventional LFS manage data segment identically</a:t>
            </a:r>
          </a:p>
          <a:p>
            <a:pPr lvl="1"/>
            <a:r>
              <a:rPr lang="en-US" altLang="en-US" dirty="0"/>
              <a:t>It caches data, directories, and </a:t>
            </a:r>
            <a:r>
              <a:rPr lang="en-US" altLang="en-US" dirty="0" err="1"/>
              <a:t>inodes</a:t>
            </a:r>
            <a:r>
              <a:rPr lang="en-US" altLang="en-US" dirty="0"/>
              <a:t> in DRAM and write them as a batch once they reach a specific size threshold</a:t>
            </a:r>
          </a:p>
          <a:p>
            <a:endParaRPr lang="en-US" altLang="en-US" dirty="0"/>
          </a:p>
          <a:p>
            <a:r>
              <a:rPr lang="en-US" altLang="en-US" dirty="0"/>
              <a:t>No changes were made to F2FS data segment managements as it already uses an append-only method, except for TRIM commands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30199393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30FA2DFA-D8CC-DB10-008D-974E5B962D0B}"/>
              </a:ext>
            </a:extLst>
          </p:cNvPr>
          <p:cNvCxnSpPr/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8BF0B8C6-B3FA-A395-A298-25D12626C23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8A26EBD-E55C-4063-949C-5176CEE945A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D87A0B8-419F-EA57-662B-9659B360AD43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0661EC-4311-AB8F-9467-09A4EDCBAD21}"/>
              </a:ext>
            </a:extLst>
          </p:cNvPr>
          <p:cNvSpPr/>
          <p:nvPr/>
        </p:nvSpPr>
        <p:spPr bwMode="auto">
          <a:xfrm>
            <a:off x="1067700" y="272221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8A9204F-5C45-D32B-76E2-53C3672A1F35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639A4B-1D13-F6CF-4225-086AB00E0740}"/>
              </a:ext>
            </a:extLst>
          </p:cNvPr>
          <p:cNvSpPr/>
          <p:nvPr/>
        </p:nvSpPr>
        <p:spPr bwMode="auto">
          <a:xfrm>
            <a:off x="381000" y="1346200"/>
            <a:ext cx="1858134" cy="52322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Inplace</a:t>
            </a:r>
            <a:r>
              <a:rPr lang="en-US" altLang="ko-KR" sz="2000" dirty="0">
                <a:solidFill>
                  <a:srgbClr val="FF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-update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531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3B02F77-2F67-F8BF-430A-2E67B2DF9B33}"/>
              </a:ext>
            </a:extLst>
          </p:cNvPr>
          <p:cNvCxnSpPr>
            <a:cxnSpLocks/>
            <a:stCxn id="49" idx="2"/>
            <a:endCxn id="45" idx="2"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864C20-40CD-210D-1ABC-F9325DAEB9D8}"/>
              </a:ext>
            </a:extLst>
          </p:cNvPr>
          <p:cNvSpPr/>
          <p:nvPr/>
        </p:nvSpPr>
        <p:spPr bwMode="auto">
          <a:xfrm>
            <a:off x="1067700" y="272221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171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3B02F77-2F67-F8BF-430A-2E67B2DF9B33}"/>
              </a:ext>
            </a:extLst>
          </p:cNvPr>
          <p:cNvCxnSpPr>
            <a:cxnSpLocks/>
            <a:stCxn id="49" idx="2"/>
            <a:endCxn id="45" idx="2"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106C8D43-E477-26FC-AEDB-02EA97D62370}"/>
              </a:ext>
            </a:extLst>
          </p:cNvPr>
          <p:cNvSpPr/>
          <p:nvPr/>
        </p:nvSpPr>
        <p:spPr bwMode="auto">
          <a:xfrm rot="10800000">
            <a:off x="4643535" y="3429000"/>
            <a:ext cx="298699" cy="369331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87827-3B18-DC2A-FD63-8F5C6534E4E6}"/>
              </a:ext>
            </a:extLst>
          </p:cNvPr>
          <p:cNvSpPr txBox="1"/>
          <p:nvPr/>
        </p:nvSpPr>
        <p:spPr>
          <a:xfrm>
            <a:off x="4372161" y="3769861"/>
            <a:ext cx="91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Invaild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931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3B02F77-2F67-F8BF-430A-2E67B2DF9B33}"/>
              </a:ext>
            </a:extLst>
          </p:cNvPr>
          <p:cNvCxnSpPr>
            <a:cxnSpLocks/>
            <a:stCxn id="49" idx="2"/>
            <a:endCxn id="45" idx="2"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C7D9BF-BD89-8E8E-56EB-DA59E85E9F6A}"/>
              </a:ext>
            </a:extLst>
          </p:cNvPr>
          <p:cNvSpPr/>
          <p:nvPr/>
        </p:nvSpPr>
        <p:spPr bwMode="auto">
          <a:xfrm>
            <a:off x="2227622" y="1346200"/>
            <a:ext cx="1858134" cy="52322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Inplace</a:t>
            </a:r>
            <a:r>
              <a:rPr lang="en-US" altLang="ko-KR" sz="2000" dirty="0">
                <a:solidFill>
                  <a:srgbClr val="FF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-update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155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Introduction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Flash storage has become a popular choice for data-intensive device.</a:t>
            </a:r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Traditional way of managing flash storage (FTL)</a:t>
            </a:r>
            <a:r>
              <a:rPr lang="ko-KR" altLang="en-US" dirty="0">
                <a:latin typeface="Calibri Bold"/>
              </a:rPr>
              <a:t> </a:t>
            </a:r>
            <a:r>
              <a:rPr lang="en-US" altLang="ko-KR" dirty="0">
                <a:latin typeface="Calibri Bold"/>
              </a:rPr>
              <a:t>is</a:t>
            </a:r>
            <a:r>
              <a:rPr lang="ko-KR" altLang="en-US" dirty="0">
                <a:latin typeface="Calibri Bold"/>
              </a:rPr>
              <a:t> </a:t>
            </a:r>
            <a:r>
              <a:rPr lang="en-US" altLang="ko-KR" dirty="0">
                <a:latin typeface="Calibri Bold"/>
              </a:rPr>
              <a:t>a complex code inside flash storage provide by the device, which ensures compatibility with conventional HDDs.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However, this virtue also limits the full performance potential of flash storage. 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This paper show that Application efficiently handle this limitation by using append-only segment.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06896393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3B02F77-2F67-F8BF-430A-2E67B2DF9B33}"/>
              </a:ext>
            </a:extLst>
          </p:cNvPr>
          <p:cNvCxnSpPr>
            <a:cxnSpLocks/>
            <a:stCxn id="49" idx="2"/>
            <a:endCxn id="45" idx="2"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03491329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785429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9BEBB5-13D9-3AF1-4A35-E611BE751EAA}"/>
              </a:ext>
            </a:extLst>
          </p:cNvPr>
          <p:cNvSpPr/>
          <p:nvPr/>
        </p:nvSpPr>
        <p:spPr bwMode="auto">
          <a:xfrm>
            <a:off x="381000" y="1346200"/>
            <a:ext cx="1858134" cy="52322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Inplace</a:t>
            </a:r>
            <a:r>
              <a:rPr lang="en-US" altLang="ko-KR" sz="2000" dirty="0">
                <a:solidFill>
                  <a:srgbClr val="FF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-update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72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86BA4-F7C6-6930-F0B6-577843B324F2}"/>
              </a:ext>
            </a:extLst>
          </p:cNvPr>
          <p:cNvSpPr/>
          <p:nvPr/>
        </p:nvSpPr>
        <p:spPr bwMode="auto">
          <a:xfrm>
            <a:off x="875915" y="1979002"/>
            <a:ext cx="3133726" cy="174301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337A1A-53A1-0087-89F8-EC0BF9045AB0}"/>
              </a:ext>
            </a:extLst>
          </p:cNvPr>
          <p:cNvSpPr txBox="1"/>
          <p:nvPr/>
        </p:nvSpPr>
        <p:spPr>
          <a:xfrm>
            <a:off x="996461" y="1346200"/>
            <a:ext cx="286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Over-written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10844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92829934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0BF916-4183-BE6D-B4FD-139B8C97D79E}"/>
              </a:ext>
            </a:extLst>
          </p:cNvPr>
          <p:cNvSpPr/>
          <p:nvPr/>
        </p:nvSpPr>
        <p:spPr bwMode="auto">
          <a:xfrm>
            <a:off x="1078530" y="4358592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DBFF34-7955-E848-19DC-42B8ADFFBAF1}"/>
              </a:ext>
            </a:extLst>
          </p:cNvPr>
          <p:cNvSpPr/>
          <p:nvPr/>
        </p:nvSpPr>
        <p:spPr bwMode="auto">
          <a:xfrm>
            <a:off x="1407035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073E30-14F4-7984-511B-5B3CF25E1B1B}"/>
              </a:ext>
            </a:extLst>
          </p:cNvPr>
          <p:cNvSpPr/>
          <p:nvPr/>
        </p:nvSpPr>
        <p:spPr bwMode="auto">
          <a:xfrm>
            <a:off x="1910629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C3A66B-CC59-B06C-DA31-757F50791FA9}"/>
              </a:ext>
            </a:extLst>
          </p:cNvPr>
          <p:cNvSpPr/>
          <p:nvPr/>
        </p:nvSpPr>
        <p:spPr bwMode="auto">
          <a:xfrm>
            <a:off x="2239134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A48FA-8710-3FA3-C75A-32B5ABB98C72}"/>
              </a:ext>
            </a:extLst>
          </p:cNvPr>
          <p:cNvSpPr/>
          <p:nvPr/>
        </p:nvSpPr>
        <p:spPr bwMode="auto">
          <a:xfrm>
            <a:off x="2717023" y="4358591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39734B-39F3-B70E-2026-915B5D58EE14}"/>
              </a:ext>
            </a:extLst>
          </p:cNvPr>
          <p:cNvSpPr/>
          <p:nvPr/>
        </p:nvSpPr>
        <p:spPr bwMode="auto">
          <a:xfrm>
            <a:off x="3045528" y="4358591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7EBB58-7ADA-7909-CC06-FDB79D75EE47}"/>
              </a:ext>
            </a:extLst>
          </p:cNvPr>
          <p:cNvSpPr/>
          <p:nvPr/>
        </p:nvSpPr>
        <p:spPr bwMode="auto">
          <a:xfrm>
            <a:off x="3549122" y="43585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4893EB-0A77-1AEA-ACB8-DB21ABEC451C}"/>
              </a:ext>
            </a:extLst>
          </p:cNvPr>
          <p:cNvSpPr/>
          <p:nvPr/>
        </p:nvSpPr>
        <p:spPr bwMode="auto">
          <a:xfrm>
            <a:off x="3877627" y="43585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0AF9F3-2F2C-6046-1A67-DC381E47FAA9}"/>
              </a:ext>
            </a:extLst>
          </p:cNvPr>
          <p:cNvSpPr/>
          <p:nvPr/>
        </p:nvSpPr>
        <p:spPr bwMode="auto">
          <a:xfrm>
            <a:off x="4340730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52A0C1-5048-178D-6EED-3AD4E5D76887}"/>
              </a:ext>
            </a:extLst>
          </p:cNvPr>
          <p:cNvSpPr/>
          <p:nvPr/>
        </p:nvSpPr>
        <p:spPr bwMode="auto">
          <a:xfrm>
            <a:off x="4669235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AE3A7F-ED40-A382-586C-7D23F5BC348E}"/>
              </a:ext>
            </a:extLst>
          </p:cNvPr>
          <p:cNvSpPr/>
          <p:nvPr/>
        </p:nvSpPr>
        <p:spPr bwMode="auto">
          <a:xfrm>
            <a:off x="5147124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244CC1-479D-8F89-9892-00D18CC28421}"/>
              </a:ext>
            </a:extLst>
          </p:cNvPr>
          <p:cNvSpPr/>
          <p:nvPr/>
        </p:nvSpPr>
        <p:spPr bwMode="auto">
          <a:xfrm>
            <a:off x="5475629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B2A727-62B6-FFD9-DF98-97E2EFA5A74C}"/>
              </a:ext>
            </a:extLst>
          </p:cNvPr>
          <p:cNvSpPr/>
          <p:nvPr/>
        </p:nvSpPr>
        <p:spPr bwMode="auto">
          <a:xfrm>
            <a:off x="5955657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6CCBCB2-596C-731A-B354-B568619D68C8}"/>
              </a:ext>
            </a:extLst>
          </p:cNvPr>
          <p:cNvSpPr/>
          <p:nvPr/>
        </p:nvSpPr>
        <p:spPr bwMode="auto">
          <a:xfrm>
            <a:off x="6284162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0FCDB1-E27B-371E-B2EE-6C3ACE80078E}"/>
              </a:ext>
            </a:extLst>
          </p:cNvPr>
          <p:cNvSpPr/>
          <p:nvPr/>
        </p:nvSpPr>
        <p:spPr bwMode="auto">
          <a:xfrm>
            <a:off x="6777106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90D883-10B0-7407-8B91-2B2100F977A8}"/>
              </a:ext>
            </a:extLst>
          </p:cNvPr>
          <p:cNvSpPr/>
          <p:nvPr/>
        </p:nvSpPr>
        <p:spPr bwMode="auto">
          <a:xfrm>
            <a:off x="7105611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22034D2-6BC1-944C-8001-4CC11B5585FC}"/>
              </a:ext>
            </a:extLst>
          </p:cNvPr>
          <p:cNvSpPr/>
          <p:nvPr/>
        </p:nvSpPr>
        <p:spPr bwMode="auto">
          <a:xfrm>
            <a:off x="7575341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980D59-727F-20C0-369A-E45EBF02A711}"/>
              </a:ext>
            </a:extLst>
          </p:cNvPr>
          <p:cNvSpPr/>
          <p:nvPr/>
        </p:nvSpPr>
        <p:spPr bwMode="auto">
          <a:xfrm>
            <a:off x="7903846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1" name="직사각형 32790">
            <a:extLst>
              <a:ext uri="{FF2B5EF4-FFF2-40B4-BE49-F238E27FC236}">
                <a16:creationId xmlns:a16="http://schemas.microsoft.com/office/drawing/2014/main" id="{33C2498C-41D8-F7DC-61A9-5D4723C8528C}"/>
              </a:ext>
            </a:extLst>
          </p:cNvPr>
          <p:cNvSpPr/>
          <p:nvPr/>
        </p:nvSpPr>
        <p:spPr bwMode="auto">
          <a:xfrm>
            <a:off x="8410762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2" name="직사각형 32791">
            <a:extLst>
              <a:ext uri="{FF2B5EF4-FFF2-40B4-BE49-F238E27FC236}">
                <a16:creationId xmlns:a16="http://schemas.microsoft.com/office/drawing/2014/main" id="{E54C34B2-BB86-7E8F-9319-B6FB85BE3683}"/>
              </a:ext>
            </a:extLst>
          </p:cNvPr>
          <p:cNvSpPr/>
          <p:nvPr/>
        </p:nvSpPr>
        <p:spPr bwMode="auto">
          <a:xfrm>
            <a:off x="8739267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AF8D21C-40E2-92A4-995A-6DAB80503429}"/>
              </a:ext>
            </a:extLst>
          </p:cNvPr>
          <p:cNvSpPr/>
          <p:nvPr/>
        </p:nvSpPr>
        <p:spPr bwMode="auto">
          <a:xfrm>
            <a:off x="996461" y="4227616"/>
            <a:ext cx="832339" cy="127659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68" name="연결선: 꺾임 32767">
            <a:extLst>
              <a:ext uri="{FF2B5EF4-FFF2-40B4-BE49-F238E27FC236}">
                <a16:creationId xmlns:a16="http://schemas.microsoft.com/office/drawing/2014/main" id="{D63FC22C-CBB3-1AF0-38B8-AD15B8C7C225}"/>
              </a:ext>
            </a:extLst>
          </p:cNvPr>
          <p:cNvCxnSpPr>
            <a:cxnSpLocks/>
            <a:endCxn id="32770" idx="1"/>
          </p:cNvCxnSpPr>
          <p:nvPr/>
        </p:nvCxnSpPr>
        <p:spPr bwMode="auto">
          <a:xfrm>
            <a:off x="1221145" y="5498270"/>
            <a:ext cx="918205" cy="706586"/>
          </a:xfrm>
          <a:prstGeom prst="bentConnector3">
            <a:avLst>
              <a:gd name="adj1" fmla="val 15727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770" name="TextBox 32769">
            <a:extLst>
              <a:ext uri="{FF2B5EF4-FFF2-40B4-BE49-F238E27FC236}">
                <a16:creationId xmlns:a16="http://schemas.microsoft.com/office/drawing/2014/main" id="{823E273F-BA0E-2B65-C610-0A27D877D175}"/>
              </a:ext>
            </a:extLst>
          </p:cNvPr>
          <p:cNvSpPr txBox="1"/>
          <p:nvPr/>
        </p:nvSpPr>
        <p:spPr>
          <a:xfrm>
            <a:off x="2139350" y="6020190"/>
            <a:ext cx="8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772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0BF916-4183-BE6D-B4FD-139B8C97D79E}"/>
              </a:ext>
            </a:extLst>
          </p:cNvPr>
          <p:cNvSpPr/>
          <p:nvPr/>
        </p:nvSpPr>
        <p:spPr bwMode="auto">
          <a:xfrm>
            <a:off x="1078530" y="4358592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DBFF34-7955-E848-19DC-42B8ADFFBAF1}"/>
              </a:ext>
            </a:extLst>
          </p:cNvPr>
          <p:cNvSpPr/>
          <p:nvPr/>
        </p:nvSpPr>
        <p:spPr bwMode="auto">
          <a:xfrm>
            <a:off x="1407035" y="4358592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073E30-14F4-7984-511B-5B3CF25E1B1B}"/>
              </a:ext>
            </a:extLst>
          </p:cNvPr>
          <p:cNvSpPr/>
          <p:nvPr/>
        </p:nvSpPr>
        <p:spPr bwMode="auto">
          <a:xfrm>
            <a:off x="1910629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C3A66B-CC59-B06C-DA31-757F50791FA9}"/>
              </a:ext>
            </a:extLst>
          </p:cNvPr>
          <p:cNvSpPr/>
          <p:nvPr/>
        </p:nvSpPr>
        <p:spPr bwMode="auto">
          <a:xfrm>
            <a:off x="2239134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A48FA-8710-3FA3-C75A-32B5ABB98C72}"/>
              </a:ext>
            </a:extLst>
          </p:cNvPr>
          <p:cNvSpPr/>
          <p:nvPr/>
        </p:nvSpPr>
        <p:spPr bwMode="auto">
          <a:xfrm>
            <a:off x="2717023" y="4358591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39734B-39F3-B70E-2026-915B5D58EE14}"/>
              </a:ext>
            </a:extLst>
          </p:cNvPr>
          <p:cNvSpPr/>
          <p:nvPr/>
        </p:nvSpPr>
        <p:spPr bwMode="auto">
          <a:xfrm>
            <a:off x="3045528" y="4358591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7EBB58-7ADA-7909-CC06-FDB79D75EE47}"/>
              </a:ext>
            </a:extLst>
          </p:cNvPr>
          <p:cNvSpPr/>
          <p:nvPr/>
        </p:nvSpPr>
        <p:spPr bwMode="auto">
          <a:xfrm>
            <a:off x="3549122" y="43585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4893EB-0A77-1AEA-ACB8-DB21ABEC451C}"/>
              </a:ext>
            </a:extLst>
          </p:cNvPr>
          <p:cNvSpPr/>
          <p:nvPr/>
        </p:nvSpPr>
        <p:spPr bwMode="auto">
          <a:xfrm>
            <a:off x="3877627" y="43585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0AF9F3-2F2C-6046-1A67-DC381E47FAA9}"/>
              </a:ext>
            </a:extLst>
          </p:cNvPr>
          <p:cNvSpPr/>
          <p:nvPr/>
        </p:nvSpPr>
        <p:spPr bwMode="auto">
          <a:xfrm>
            <a:off x="4340730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52A0C1-5048-178D-6EED-3AD4E5D76887}"/>
              </a:ext>
            </a:extLst>
          </p:cNvPr>
          <p:cNvSpPr/>
          <p:nvPr/>
        </p:nvSpPr>
        <p:spPr bwMode="auto">
          <a:xfrm>
            <a:off x="4669235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AE3A7F-ED40-A382-586C-7D23F5BC348E}"/>
              </a:ext>
            </a:extLst>
          </p:cNvPr>
          <p:cNvSpPr/>
          <p:nvPr/>
        </p:nvSpPr>
        <p:spPr bwMode="auto">
          <a:xfrm>
            <a:off x="5147124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244CC1-479D-8F89-9892-00D18CC28421}"/>
              </a:ext>
            </a:extLst>
          </p:cNvPr>
          <p:cNvSpPr/>
          <p:nvPr/>
        </p:nvSpPr>
        <p:spPr bwMode="auto">
          <a:xfrm>
            <a:off x="5475629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B2A727-62B6-FFD9-DF98-97E2EFA5A74C}"/>
              </a:ext>
            </a:extLst>
          </p:cNvPr>
          <p:cNvSpPr/>
          <p:nvPr/>
        </p:nvSpPr>
        <p:spPr bwMode="auto">
          <a:xfrm>
            <a:off x="5955657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6CCBCB2-596C-731A-B354-B568619D68C8}"/>
              </a:ext>
            </a:extLst>
          </p:cNvPr>
          <p:cNvSpPr/>
          <p:nvPr/>
        </p:nvSpPr>
        <p:spPr bwMode="auto">
          <a:xfrm>
            <a:off x="6284162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	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0FCDB1-E27B-371E-B2EE-6C3ACE80078E}"/>
              </a:ext>
            </a:extLst>
          </p:cNvPr>
          <p:cNvSpPr/>
          <p:nvPr/>
        </p:nvSpPr>
        <p:spPr bwMode="auto">
          <a:xfrm>
            <a:off x="6777106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90D883-10B0-7407-8B91-2B2100F977A8}"/>
              </a:ext>
            </a:extLst>
          </p:cNvPr>
          <p:cNvSpPr/>
          <p:nvPr/>
        </p:nvSpPr>
        <p:spPr bwMode="auto">
          <a:xfrm>
            <a:off x="7105611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22034D2-6BC1-944C-8001-4CC11B5585FC}"/>
              </a:ext>
            </a:extLst>
          </p:cNvPr>
          <p:cNvSpPr/>
          <p:nvPr/>
        </p:nvSpPr>
        <p:spPr bwMode="auto">
          <a:xfrm>
            <a:off x="7575341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980D59-727F-20C0-369A-E45EBF02A711}"/>
              </a:ext>
            </a:extLst>
          </p:cNvPr>
          <p:cNvSpPr/>
          <p:nvPr/>
        </p:nvSpPr>
        <p:spPr bwMode="auto">
          <a:xfrm>
            <a:off x="7903846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1" name="직사각형 32790">
            <a:extLst>
              <a:ext uri="{FF2B5EF4-FFF2-40B4-BE49-F238E27FC236}">
                <a16:creationId xmlns:a16="http://schemas.microsoft.com/office/drawing/2014/main" id="{33C2498C-41D8-F7DC-61A9-5D4723C8528C}"/>
              </a:ext>
            </a:extLst>
          </p:cNvPr>
          <p:cNvSpPr/>
          <p:nvPr/>
        </p:nvSpPr>
        <p:spPr bwMode="auto">
          <a:xfrm>
            <a:off x="8410762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2" name="직사각형 32791">
            <a:extLst>
              <a:ext uri="{FF2B5EF4-FFF2-40B4-BE49-F238E27FC236}">
                <a16:creationId xmlns:a16="http://schemas.microsoft.com/office/drawing/2014/main" id="{E54C34B2-BB86-7E8F-9319-B6FB85BE3683}"/>
              </a:ext>
            </a:extLst>
          </p:cNvPr>
          <p:cNvSpPr/>
          <p:nvPr/>
        </p:nvSpPr>
        <p:spPr bwMode="auto">
          <a:xfrm>
            <a:off x="8739267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D9601B5D-1A18-588F-2CFF-F7A8FF91D54F}"/>
              </a:ext>
            </a:extLst>
          </p:cNvPr>
          <p:cNvCxnSpPr/>
          <p:nvPr/>
        </p:nvCxnSpPr>
        <p:spPr bwMode="auto">
          <a:xfrm rot="5400000" flipH="1" flipV="1">
            <a:off x="3991772" y="2776248"/>
            <a:ext cx="6352" cy="4877127"/>
          </a:xfrm>
          <a:prstGeom prst="bentConnector3">
            <a:avLst>
              <a:gd name="adj1" fmla="val -35988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68" name="연결선: 꺾임 32767">
            <a:extLst>
              <a:ext uri="{FF2B5EF4-FFF2-40B4-BE49-F238E27FC236}">
                <a16:creationId xmlns:a16="http://schemas.microsoft.com/office/drawing/2014/main" id="{7A62BB27-E5C7-5DA6-A31E-ECE6E56681B4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893238" y="3184770"/>
            <a:ext cx="6351" cy="4060083"/>
          </a:xfrm>
          <a:prstGeom prst="bentConnector3">
            <a:avLst>
              <a:gd name="adj1" fmla="val -3599433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70" name="연결선: 꺾임 32769">
            <a:extLst>
              <a:ext uri="{FF2B5EF4-FFF2-40B4-BE49-F238E27FC236}">
                <a16:creationId xmlns:a16="http://schemas.microsoft.com/office/drawing/2014/main" id="{8FE28B00-C4C7-EF3A-A9E3-E0EBB2768359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5637794" y="3600819"/>
            <a:ext cx="6350" cy="3227984"/>
          </a:xfrm>
          <a:prstGeom prst="bentConnector3">
            <a:avLst>
              <a:gd name="adj1" fmla="val -360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295944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70B2F3-1E79-4DC8-85E1-5E78C3259D81}"/>
              </a:ext>
            </a:extLst>
          </p:cNvPr>
          <p:cNvSpPr/>
          <p:nvPr/>
        </p:nvSpPr>
        <p:spPr bwMode="auto">
          <a:xfrm>
            <a:off x="1078530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68812A-C5E4-EFDF-CA18-8180EF6D3F5B}"/>
              </a:ext>
            </a:extLst>
          </p:cNvPr>
          <p:cNvSpPr/>
          <p:nvPr/>
        </p:nvSpPr>
        <p:spPr bwMode="auto">
          <a:xfrm>
            <a:off x="1407035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C03746-43C1-C4CC-58B7-E230DAED8505}"/>
              </a:ext>
            </a:extLst>
          </p:cNvPr>
          <p:cNvSpPr/>
          <p:nvPr/>
        </p:nvSpPr>
        <p:spPr bwMode="auto">
          <a:xfrm>
            <a:off x="1910629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765F1F-C38E-EF6B-A633-F07080D38BC4}"/>
              </a:ext>
            </a:extLst>
          </p:cNvPr>
          <p:cNvSpPr/>
          <p:nvPr/>
        </p:nvSpPr>
        <p:spPr bwMode="auto">
          <a:xfrm>
            <a:off x="2239134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5DD20B-C1B2-6392-5AF3-B288DF1B1716}"/>
              </a:ext>
            </a:extLst>
          </p:cNvPr>
          <p:cNvSpPr/>
          <p:nvPr/>
        </p:nvSpPr>
        <p:spPr bwMode="auto">
          <a:xfrm>
            <a:off x="2717023" y="4358591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00824C-41E6-AC74-07FF-D858A80CBD02}"/>
              </a:ext>
            </a:extLst>
          </p:cNvPr>
          <p:cNvSpPr/>
          <p:nvPr/>
        </p:nvSpPr>
        <p:spPr bwMode="auto">
          <a:xfrm>
            <a:off x="3045528" y="4358591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524A61-C74A-A669-4C60-CAC4B622B4D5}"/>
              </a:ext>
            </a:extLst>
          </p:cNvPr>
          <p:cNvSpPr/>
          <p:nvPr/>
        </p:nvSpPr>
        <p:spPr bwMode="auto">
          <a:xfrm>
            <a:off x="3549122" y="43585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493747-EFDF-B8AC-6C76-8F293DB8E18E}"/>
              </a:ext>
            </a:extLst>
          </p:cNvPr>
          <p:cNvSpPr/>
          <p:nvPr/>
        </p:nvSpPr>
        <p:spPr bwMode="auto">
          <a:xfrm>
            <a:off x="3877627" y="43585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E91175-8DA2-FB83-66EE-2ABEF47E5097}"/>
              </a:ext>
            </a:extLst>
          </p:cNvPr>
          <p:cNvSpPr/>
          <p:nvPr/>
        </p:nvSpPr>
        <p:spPr bwMode="auto">
          <a:xfrm>
            <a:off x="4340730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492E0F-73DF-6931-8589-AB6F60F94AB0}"/>
              </a:ext>
            </a:extLst>
          </p:cNvPr>
          <p:cNvSpPr/>
          <p:nvPr/>
        </p:nvSpPr>
        <p:spPr bwMode="auto">
          <a:xfrm>
            <a:off x="4669235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4D34EA-2AAF-3B19-5C15-F49E52539AC6}"/>
              </a:ext>
            </a:extLst>
          </p:cNvPr>
          <p:cNvSpPr/>
          <p:nvPr/>
        </p:nvSpPr>
        <p:spPr bwMode="auto">
          <a:xfrm>
            <a:off x="5147124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EA3F85-36B1-B815-7A05-E51FA8BBF454}"/>
              </a:ext>
            </a:extLst>
          </p:cNvPr>
          <p:cNvSpPr/>
          <p:nvPr/>
        </p:nvSpPr>
        <p:spPr bwMode="auto">
          <a:xfrm>
            <a:off x="5475629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E7F250-C287-4191-5E26-7256D79EE7B2}"/>
              </a:ext>
            </a:extLst>
          </p:cNvPr>
          <p:cNvSpPr/>
          <p:nvPr/>
        </p:nvSpPr>
        <p:spPr bwMode="auto">
          <a:xfrm>
            <a:off x="5955657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C1601B-57E5-1117-2E8A-772B9F363F67}"/>
              </a:ext>
            </a:extLst>
          </p:cNvPr>
          <p:cNvSpPr/>
          <p:nvPr/>
        </p:nvSpPr>
        <p:spPr bwMode="auto">
          <a:xfrm>
            <a:off x="6284162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	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89E18B-6C57-9CF0-E09C-6672A8E1AF93}"/>
              </a:ext>
            </a:extLst>
          </p:cNvPr>
          <p:cNvSpPr/>
          <p:nvPr/>
        </p:nvSpPr>
        <p:spPr bwMode="auto">
          <a:xfrm>
            <a:off x="6777106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6BB0B6-D141-1729-6A6E-339FA75118F7}"/>
              </a:ext>
            </a:extLst>
          </p:cNvPr>
          <p:cNvSpPr/>
          <p:nvPr/>
        </p:nvSpPr>
        <p:spPr bwMode="auto">
          <a:xfrm>
            <a:off x="7105611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525D03-1C8F-285E-71E5-6FFA2B366D26}"/>
              </a:ext>
            </a:extLst>
          </p:cNvPr>
          <p:cNvSpPr/>
          <p:nvPr/>
        </p:nvSpPr>
        <p:spPr bwMode="auto">
          <a:xfrm>
            <a:off x="7575341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7555D85-2DDF-4A85-E3DA-8EC9DC651161}"/>
              </a:ext>
            </a:extLst>
          </p:cNvPr>
          <p:cNvSpPr/>
          <p:nvPr/>
        </p:nvSpPr>
        <p:spPr bwMode="auto">
          <a:xfrm>
            <a:off x="7903846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1854C3-0296-C648-AF72-B379757AF914}"/>
              </a:ext>
            </a:extLst>
          </p:cNvPr>
          <p:cNvSpPr/>
          <p:nvPr/>
        </p:nvSpPr>
        <p:spPr bwMode="auto">
          <a:xfrm>
            <a:off x="8410762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39BB25-647C-8321-35B6-B446F79AF551}"/>
              </a:ext>
            </a:extLst>
          </p:cNvPr>
          <p:cNvSpPr/>
          <p:nvPr/>
        </p:nvSpPr>
        <p:spPr bwMode="auto">
          <a:xfrm>
            <a:off x="8739267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0CEF73F-D201-CA81-F05D-85A93A79AE27}"/>
              </a:ext>
            </a:extLst>
          </p:cNvPr>
          <p:cNvCxnSpPr>
            <a:cxnSpLocks/>
            <a:stCxn id="44" idx="2"/>
            <a:endCxn id="27" idx="0"/>
          </p:cNvCxnSpPr>
          <p:nvPr/>
        </p:nvCxnSpPr>
        <p:spPr bwMode="auto">
          <a:xfrm rot="16200000" flipH="1">
            <a:off x="5059197" y="2977925"/>
            <a:ext cx="761954" cy="1986676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1C533F4-8A23-E4D7-BC4C-6A08FEC6E083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 bwMode="auto">
          <a:xfrm rot="16200000" flipH="1">
            <a:off x="5792296" y="3218080"/>
            <a:ext cx="761954" cy="1506365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E01C1CE-5112-58C7-42CF-6D5039A0287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 bwMode="auto">
          <a:xfrm rot="5400000">
            <a:off x="3030442" y="2619823"/>
            <a:ext cx="768307" cy="2709231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23B4CD3-86DF-56FC-0B99-9F5F336264EF}"/>
              </a:ext>
            </a:extLst>
          </p:cNvPr>
          <p:cNvCxnSpPr>
            <a:cxnSpLocks/>
            <a:stCxn id="46" idx="2"/>
            <a:endCxn id="11" idx="0"/>
          </p:cNvCxnSpPr>
          <p:nvPr/>
        </p:nvCxnSpPr>
        <p:spPr bwMode="auto">
          <a:xfrm rot="5400000">
            <a:off x="3355882" y="2622888"/>
            <a:ext cx="768306" cy="2703102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780" name="TextBox 32779">
            <a:extLst>
              <a:ext uri="{FF2B5EF4-FFF2-40B4-BE49-F238E27FC236}">
                <a16:creationId xmlns:a16="http://schemas.microsoft.com/office/drawing/2014/main" id="{52905517-FB0E-D46A-7121-43F02CA8F0A5}"/>
              </a:ext>
            </a:extLst>
          </p:cNvPr>
          <p:cNvSpPr txBox="1"/>
          <p:nvPr/>
        </p:nvSpPr>
        <p:spPr>
          <a:xfrm>
            <a:off x="5576133" y="3610122"/>
            <a:ext cx="755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TRIM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2801" name="직선 화살표 연결선 32800">
            <a:extLst>
              <a:ext uri="{FF2B5EF4-FFF2-40B4-BE49-F238E27FC236}">
                <a16:creationId xmlns:a16="http://schemas.microsoft.com/office/drawing/2014/main" id="{2BC1D6AC-856A-1FCB-DD3B-261AEE211142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flipH="1" flipV="1">
            <a:off x="6433512" y="5211636"/>
            <a:ext cx="252296" cy="5775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802" name="직선 화살표 연결선 32801">
            <a:extLst>
              <a:ext uri="{FF2B5EF4-FFF2-40B4-BE49-F238E27FC236}">
                <a16:creationId xmlns:a16="http://schemas.microsoft.com/office/drawing/2014/main" id="{2466F498-4ED7-48D3-D5FC-8F819909320B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flipV="1">
            <a:off x="6685808" y="5211636"/>
            <a:ext cx="240648" cy="5775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812" name="TextBox 32811">
            <a:extLst>
              <a:ext uri="{FF2B5EF4-FFF2-40B4-BE49-F238E27FC236}">
                <a16:creationId xmlns:a16="http://schemas.microsoft.com/office/drawing/2014/main" id="{971B0B23-4689-F972-BC1B-10C4B18A8A8F}"/>
              </a:ext>
            </a:extLst>
          </p:cNvPr>
          <p:cNvSpPr txBox="1"/>
          <p:nvPr/>
        </p:nvSpPr>
        <p:spPr>
          <a:xfrm>
            <a:off x="5535190" y="5789221"/>
            <a:ext cx="230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Uslessly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coiped</a:t>
            </a:r>
            <a:r>
              <a:rPr lang="en-US" altLang="ko-KR" dirty="0">
                <a:solidFill>
                  <a:srgbClr val="FF0000"/>
                </a:solidFill>
              </a:rPr>
              <a:t> pages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00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7" grpId="0" animBg="1"/>
      <p:bldP spid="10" grpId="0" animBg="1"/>
      <p:bldP spid="11" grpId="0" animBg="1"/>
      <p:bldP spid="27" grpId="0" animBg="1"/>
      <p:bldP spid="30" grpId="0" animBg="1"/>
      <p:bldP spid="32780" grpId="0" animBg="1"/>
      <p:bldP spid="328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0" name="TextBox 32769">
            <a:extLst>
              <a:ext uri="{FF2B5EF4-FFF2-40B4-BE49-F238E27FC236}">
                <a16:creationId xmlns:a16="http://schemas.microsoft.com/office/drawing/2014/main" id="{ED4D783C-C1DB-EFFA-1364-A33581D9412A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74" name="TextBox 32773">
            <a:extLst>
              <a:ext uri="{FF2B5EF4-FFF2-40B4-BE49-F238E27FC236}">
                <a16:creationId xmlns:a16="http://schemas.microsoft.com/office/drawing/2014/main" id="{1A9DA22F-D6A2-7FD0-5063-B755F141EFB0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092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E43D5-F603-2CE9-35B4-6C7560DD122A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3A882-222B-22AA-B2B3-686F2EE3B92C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9618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/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AMF: Application-Managed Flash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37705823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2200DF8-DD7D-23DA-FB5F-48128994183E}"/>
              </a:ext>
            </a:extLst>
          </p:cNvPr>
          <p:cNvCxnSpPr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2DC18F3-765B-821F-6D79-D6C94E51625D}"/>
              </a:ext>
            </a:extLst>
          </p:cNvPr>
          <p:cNvCxnSpPr>
            <a:cxnSpLocks/>
            <a:stCxn id="49" idx="2"/>
            <a:endCxn id="45" idx="2"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68" name="연결선: 꺾임 32767">
            <a:extLst>
              <a:ext uri="{FF2B5EF4-FFF2-40B4-BE49-F238E27FC236}">
                <a16:creationId xmlns:a16="http://schemas.microsoft.com/office/drawing/2014/main" id="{D119E5EA-F21A-1CCE-1F8B-5BFEC6845F5C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75" name="연결선: 꺾임 32774">
            <a:extLst>
              <a:ext uri="{FF2B5EF4-FFF2-40B4-BE49-F238E27FC236}">
                <a16:creationId xmlns:a16="http://schemas.microsoft.com/office/drawing/2014/main" id="{B28C7C51-D3A5-D7F7-D286-08DD6974D62F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783" name="TextBox 32782">
            <a:extLst>
              <a:ext uri="{FF2B5EF4-FFF2-40B4-BE49-F238E27FC236}">
                <a16:creationId xmlns:a16="http://schemas.microsoft.com/office/drawing/2014/main" id="{28F081BA-4CA8-19DD-3D5F-21C09F72C7A4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84" name="TextBox 32783">
            <a:extLst>
              <a:ext uri="{FF2B5EF4-FFF2-40B4-BE49-F238E27FC236}">
                <a16:creationId xmlns:a16="http://schemas.microsoft.com/office/drawing/2014/main" id="{BB1F78CD-29B3-3786-CAD5-290F207F35F5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165D7585-BB25-0136-232B-C0AA1D830A08}"/>
              </a:ext>
            </a:extLst>
          </p:cNvPr>
          <p:cNvCxnSpPr/>
          <p:nvPr/>
        </p:nvCxnSpPr>
        <p:spPr bwMode="auto">
          <a:xfrm rot="5400000" flipH="1" flipV="1">
            <a:off x="2176311" y="2078616"/>
            <a:ext cx="8673" cy="129587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104719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8" name="TextBox 32797">
            <a:extLst>
              <a:ext uri="{FF2B5EF4-FFF2-40B4-BE49-F238E27FC236}">
                <a16:creationId xmlns:a16="http://schemas.microsoft.com/office/drawing/2014/main" id="{E085EA34-4956-529E-4197-6011616EBF1E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99" name="TextBox 32798">
            <a:extLst>
              <a:ext uri="{FF2B5EF4-FFF2-40B4-BE49-F238E27FC236}">
                <a16:creationId xmlns:a16="http://schemas.microsoft.com/office/drawing/2014/main" id="{66372428-4228-07F6-C996-7862AE4B2EB5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49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CD116-BBA2-B9D4-9C57-CADC43C38BB8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5C001-E4F1-A94F-A999-54924F5E2466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65745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CD116-BBA2-B9D4-9C57-CADC43C38BB8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5C001-E4F1-A94F-A999-54924F5E2466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085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2200DF8-DD7D-23DA-FB5F-48128994183E}"/>
              </a:ext>
            </a:extLst>
          </p:cNvPr>
          <p:cNvCxnSpPr>
            <a:cxnSpLocks/>
            <a:stCxn id="50" idx="2"/>
            <a:endCxn id="4" idx="2"/>
          </p:cNvCxnSpPr>
          <p:nvPr/>
        </p:nvCxnSpPr>
        <p:spPr bwMode="auto">
          <a:xfrm rot="16200000" flipH="1">
            <a:off x="4547091" y="2185482"/>
            <a:ext cx="8673" cy="280093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2DC18F3-765B-821F-6D79-D6C94E51625D}"/>
              </a:ext>
            </a:extLst>
          </p:cNvPr>
          <p:cNvCxnSpPr>
            <a:cxnSpLocks/>
            <a:stCxn id="50" idx="2"/>
            <a:endCxn id="8" idx="2"/>
          </p:cNvCxnSpPr>
          <p:nvPr/>
        </p:nvCxnSpPr>
        <p:spPr bwMode="auto">
          <a:xfrm rot="16200000" flipH="1">
            <a:off x="4708278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68" name="연결선: 꺾임 32767">
            <a:extLst>
              <a:ext uri="{FF2B5EF4-FFF2-40B4-BE49-F238E27FC236}">
                <a16:creationId xmlns:a16="http://schemas.microsoft.com/office/drawing/2014/main" id="{D119E5EA-F21A-1CCE-1F8B-5BFEC6845F5C}"/>
              </a:ext>
            </a:extLst>
          </p:cNvPr>
          <p:cNvCxnSpPr>
            <a:cxnSpLocks/>
            <a:stCxn id="50" idx="2"/>
            <a:endCxn id="12" idx="2"/>
          </p:cNvCxnSpPr>
          <p:nvPr/>
        </p:nvCxnSpPr>
        <p:spPr bwMode="auto">
          <a:xfrm rot="16200000" flipH="1">
            <a:off x="4869466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75" name="연결선: 꺾임 32774">
            <a:extLst>
              <a:ext uri="{FF2B5EF4-FFF2-40B4-BE49-F238E27FC236}">
                <a16:creationId xmlns:a16="http://schemas.microsoft.com/office/drawing/2014/main" id="{B28C7C51-D3A5-D7F7-D286-08DD6974D62F}"/>
              </a:ext>
            </a:extLst>
          </p:cNvPr>
          <p:cNvCxnSpPr>
            <a:cxnSpLocks/>
            <a:stCxn id="50" idx="2"/>
            <a:endCxn id="13" idx="2"/>
          </p:cNvCxnSpPr>
          <p:nvPr/>
        </p:nvCxnSpPr>
        <p:spPr bwMode="auto">
          <a:xfrm rot="16200000" flipH="1">
            <a:off x="5033718" y="1698854"/>
            <a:ext cx="8673" cy="377418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85" name="연결선: 꺾임 32784">
            <a:extLst>
              <a:ext uri="{FF2B5EF4-FFF2-40B4-BE49-F238E27FC236}">
                <a16:creationId xmlns:a16="http://schemas.microsoft.com/office/drawing/2014/main" id="{89F91F3C-0114-7CE8-F830-7137C53E9349}"/>
              </a:ext>
            </a:extLst>
          </p:cNvPr>
          <p:cNvCxnSpPr>
            <a:cxnSpLocks/>
            <a:stCxn id="50" idx="2"/>
            <a:endCxn id="44" idx="2"/>
          </p:cNvCxnSpPr>
          <p:nvPr/>
        </p:nvCxnSpPr>
        <p:spPr bwMode="auto">
          <a:xfrm rot="16200000" flipH="1">
            <a:off x="3794562" y="2938011"/>
            <a:ext cx="8673" cy="129587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87" name="연결선: 꺾임 32786">
            <a:extLst>
              <a:ext uri="{FF2B5EF4-FFF2-40B4-BE49-F238E27FC236}">
                <a16:creationId xmlns:a16="http://schemas.microsoft.com/office/drawing/2014/main" id="{36F77F11-E3C7-5D02-4F57-BDCF1F1AACF2}"/>
              </a:ext>
            </a:extLst>
          </p:cNvPr>
          <p:cNvCxnSpPr>
            <a:cxnSpLocks/>
            <a:stCxn id="50" idx="2"/>
            <a:endCxn id="46" idx="2"/>
          </p:cNvCxnSpPr>
          <p:nvPr/>
        </p:nvCxnSpPr>
        <p:spPr bwMode="auto">
          <a:xfrm rot="16200000" flipH="1">
            <a:off x="4116937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88" name="연결선: 꺾임 32787">
            <a:extLst>
              <a:ext uri="{FF2B5EF4-FFF2-40B4-BE49-F238E27FC236}">
                <a16:creationId xmlns:a16="http://schemas.microsoft.com/office/drawing/2014/main" id="{A78C9913-B737-4E37-F288-0C68BC717E6C}"/>
              </a:ext>
            </a:extLst>
          </p:cNvPr>
          <p:cNvCxnSpPr>
            <a:cxnSpLocks/>
            <a:stCxn id="50" idx="2"/>
            <a:endCxn id="47" idx="2"/>
          </p:cNvCxnSpPr>
          <p:nvPr/>
        </p:nvCxnSpPr>
        <p:spPr bwMode="auto">
          <a:xfrm rot="16200000" flipH="1">
            <a:off x="4281189" y="2451383"/>
            <a:ext cx="8673" cy="226913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5EB072-E868-1088-BDFE-0628C05AD934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750B8-3490-0D5E-07ED-59A577969839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837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82" name="연결선: 꺾임 32781">
            <a:extLst>
              <a:ext uri="{FF2B5EF4-FFF2-40B4-BE49-F238E27FC236}">
                <a16:creationId xmlns:a16="http://schemas.microsoft.com/office/drawing/2014/main" id="{41708C8C-D55D-AFD5-C1FA-F0AAD3BA2851}"/>
              </a:ext>
            </a:extLst>
          </p:cNvPr>
          <p:cNvCxnSpPr>
            <a:cxnSpLocks/>
            <a:stCxn id="56" idx="0"/>
            <a:endCxn id="50" idx="0"/>
          </p:cNvCxnSpPr>
          <p:nvPr/>
        </p:nvCxnSpPr>
        <p:spPr bwMode="auto">
          <a:xfrm rot="5400000" flipH="1" flipV="1">
            <a:off x="2498686" y="2078616"/>
            <a:ext cx="8673" cy="129587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67894AB-B789-8DE3-15B1-859D832D794A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70" name="TextBox 32769">
            <a:extLst>
              <a:ext uri="{FF2B5EF4-FFF2-40B4-BE49-F238E27FC236}">
                <a16:creationId xmlns:a16="http://schemas.microsoft.com/office/drawing/2014/main" id="{26DA825F-EF33-45B4-B8D0-F4DA2F206331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71266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859ABD-0264-3D66-4128-F553990982EB}"/>
              </a:ext>
            </a:extLst>
          </p:cNvPr>
          <p:cNvSpPr/>
          <p:nvPr/>
        </p:nvSpPr>
        <p:spPr bwMode="auto">
          <a:xfrm>
            <a:off x="691662" y="1688123"/>
            <a:ext cx="3453095" cy="203389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770A3-C8C7-FF7C-3AAE-21A44E580A94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D8DE7-83A1-E96B-B786-71C27B47B30B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0686F-1704-6F8C-260A-525FC763BBCB}"/>
              </a:ext>
            </a:extLst>
          </p:cNvPr>
          <p:cNvSpPr txBox="1"/>
          <p:nvPr/>
        </p:nvSpPr>
        <p:spPr>
          <a:xfrm>
            <a:off x="996461" y="1346200"/>
            <a:ext cx="286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No-</a:t>
            </a:r>
            <a:r>
              <a:rPr lang="en-US" altLang="ko-KR" dirty="0" err="1"/>
              <a:t>inplace</a:t>
            </a:r>
            <a:r>
              <a:rPr lang="en-US" altLang="ko-KR" dirty="0"/>
              <a:t> 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29582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35B256D2-D4BB-984D-9B60-A3804E3FFFA6}"/>
              </a:ext>
            </a:extLst>
          </p:cNvPr>
          <p:cNvSpPr txBox="1"/>
          <p:nvPr/>
        </p:nvSpPr>
        <p:spPr>
          <a:xfrm>
            <a:off x="3566282" y="5995167"/>
            <a:ext cx="240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 Garbage Collection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4B20-52AA-03B8-274C-0542989032E4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4EC2F-F984-09A5-6567-A2CE23FE6AA8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15538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B28C538F-89C4-8B0A-B89C-621459A1DEA4}"/>
              </a:ext>
            </a:extLst>
          </p:cNvPr>
          <p:cNvCxnSpPr>
            <a:stCxn id="44" idx="0"/>
            <a:endCxn id="20" idx="0"/>
          </p:cNvCxnSpPr>
          <p:nvPr/>
        </p:nvCxnSpPr>
        <p:spPr bwMode="auto">
          <a:xfrm rot="5400000" flipH="1" flipV="1">
            <a:off x="5939479" y="1238247"/>
            <a:ext cx="12700" cy="2985286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D137CE2-0746-BDF8-AB1C-6B0B05CB132B}"/>
              </a:ext>
            </a:extLst>
          </p:cNvPr>
          <p:cNvCxnSpPr>
            <a:cxnSpLocks/>
            <a:stCxn id="46" idx="0"/>
            <a:endCxn id="21" idx="0"/>
          </p:cNvCxnSpPr>
          <p:nvPr/>
        </p:nvCxnSpPr>
        <p:spPr bwMode="auto">
          <a:xfrm rot="5400000" flipH="1" flipV="1">
            <a:off x="6423041" y="1399435"/>
            <a:ext cx="12700" cy="266291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68" name="연결선: 꺾임 32767">
            <a:extLst>
              <a:ext uri="{FF2B5EF4-FFF2-40B4-BE49-F238E27FC236}">
                <a16:creationId xmlns:a16="http://schemas.microsoft.com/office/drawing/2014/main" id="{7AB26A4B-6C60-DD9C-ECAE-2763950EA765}"/>
              </a:ext>
            </a:extLst>
          </p:cNvPr>
          <p:cNvCxnSpPr>
            <a:cxnSpLocks/>
            <a:stCxn id="47" idx="0"/>
            <a:endCxn id="22" idx="0"/>
          </p:cNvCxnSpPr>
          <p:nvPr/>
        </p:nvCxnSpPr>
        <p:spPr bwMode="auto">
          <a:xfrm rot="5400000" flipH="1" flipV="1">
            <a:off x="6748481" y="1402500"/>
            <a:ext cx="12700" cy="265678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775" name="TextBox 32774">
            <a:extLst>
              <a:ext uri="{FF2B5EF4-FFF2-40B4-BE49-F238E27FC236}">
                <a16:creationId xmlns:a16="http://schemas.microsoft.com/office/drawing/2014/main" id="{EFB40F09-B4AA-9B60-0FE2-E3AA7849C725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76" name="TextBox 32775">
            <a:extLst>
              <a:ext uri="{FF2B5EF4-FFF2-40B4-BE49-F238E27FC236}">
                <a16:creationId xmlns:a16="http://schemas.microsoft.com/office/drawing/2014/main" id="{BB5A32CA-73EF-EF73-51B7-714ACCA4F28D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51732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74" name="화살표: 아래쪽 32773">
            <a:extLst>
              <a:ext uri="{FF2B5EF4-FFF2-40B4-BE49-F238E27FC236}">
                <a16:creationId xmlns:a16="http://schemas.microsoft.com/office/drawing/2014/main" id="{43F9732D-8604-668F-71DB-2C29A672393D}"/>
              </a:ext>
            </a:extLst>
          </p:cNvPr>
          <p:cNvSpPr/>
          <p:nvPr/>
        </p:nvSpPr>
        <p:spPr bwMode="auto">
          <a:xfrm>
            <a:off x="4769210" y="3722021"/>
            <a:ext cx="298699" cy="46321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6" name="TextBox 32775">
            <a:extLst>
              <a:ext uri="{FF2B5EF4-FFF2-40B4-BE49-F238E27FC236}">
                <a16:creationId xmlns:a16="http://schemas.microsoft.com/office/drawing/2014/main" id="{F0099F7F-ED81-5E2E-BAF9-167679121219}"/>
              </a:ext>
            </a:extLst>
          </p:cNvPr>
          <p:cNvSpPr txBox="1"/>
          <p:nvPr/>
        </p:nvSpPr>
        <p:spPr>
          <a:xfrm>
            <a:off x="5075421" y="3687316"/>
            <a:ext cx="7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TRIM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777" name="TextBox 32776">
            <a:extLst>
              <a:ext uri="{FF2B5EF4-FFF2-40B4-BE49-F238E27FC236}">
                <a16:creationId xmlns:a16="http://schemas.microsoft.com/office/drawing/2014/main" id="{6BFACF5F-DF68-7D1A-297D-B80B44566135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78" name="TextBox 32777">
            <a:extLst>
              <a:ext uri="{FF2B5EF4-FFF2-40B4-BE49-F238E27FC236}">
                <a16:creationId xmlns:a16="http://schemas.microsoft.com/office/drawing/2014/main" id="{1C18C55B-D877-33B8-1F06-58B41B4993E2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03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Flash Storage and FTL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/>
              <a:t>Importance of Flash Translation Layers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NAND flash SSDs are popular due to their fast random access and lower power consumption</a:t>
            </a:r>
          </a:p>
          <a:p>
            <a:pPr lvl="1"/>
            <a:endParaRPr lang="en-US" altLang="en-US" dirty="0">
              <a:latin typeface="Calibri"/>
              <a:ea typeface="ヒラギノ角ゴ ProN W3"/>
            </a:endParaRP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FTL provides a generic block device interface for HDDs replacement</a:t>
            </a:r>
          </a:p>
          <a:p>
            <a:pPr marL="279400" lvl="1" indent="0">
              <a:buNone/>
            </a:pPr>
            <a:endParaRPr lang="en-US" altLang="en-US" dirty="0">
              <a:latin typeface="Calibri"/>
              <a:ea typeface="ヒラギノ角ゴ ProN W3"/>
            </a:endParaRPr>
          </a:p>
          <a:p>
            <a:pPr marL="27940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B44309-01BD-F6AF-DBD2-B7E6C1ADF2D9}"/>
              </a:ext>
            </a:extLst>
          </p:cNvPr>
          <p:cNvCxnSpPr>
            <a:cxnSpLocks/>
          </p:cNvCxnSpPr>
          <p:nvPr/>
        </p:nvCxnSpPr>
        <p:spPr bwMode="auto">
          <a:xfrm>
            <a:off x="596900" y="4648200"/>
            <a:ext cx="7696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2FFBE7-6882-AFDC-8728-0B8C14EA9FF4}"/>
              </a:ext>
            </a:extLst>
          </p:cNvPr>
          <p:cNvSpPr/>
          <p:nvPr/>
        </p:nvSpPr>
        <p:spPr bwMode="auto">
          <a:xfrm>
            <a:off x="1943100" y="2565400"/>
            <a:ext cx="5892800" cy="1181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Databases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File systems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B588A-E5F5-5A78-0AD8-66594865C68D}"/>
              </a:ext>
            </a:extLst>
          </p:cNvPr>
          <p:cNvSpPr/>
          <p:nvPr/>
        </p:nvSpPr>
        <p:spPr bwMode="auto">
          <a:xfrm>
            <a:off x="596900" y="3121019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700" b="1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Host Level</a:t>
            </a:r>
            <a:endParaRPr kumimoji="0" lang="ko-KR" altLang="en-US" sz="17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846E7-ED15-8A06-03E4-D6FA24A97FFB}"/>
              </a:ext>
            </a:extLst>
          </p:cNvPr>
          <p:cNvSpPr/>
          <p:nvPr/>
        </p:nvSpPr>
        <p:spPr bwMode="auto">
          <a:xfrm>
            <a:off x="1943100" y="4984804"/>
            <a:ext cx="5892800" cy="136519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FTL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C21E9-7FEB-AAE7-6D83-96492CF4F220}"/>
              </a:ext>
            </a:extLst>
          </p:cNvPr>
          <p:cNvSpPr/>
          <p:nvPr/>
        </p:nvSpPr>
        <p:spPr bwMode="auto">
          <a:xfrm>
            <a:off x="574675" y="4984805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Flash Level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7C772E-0C5C-AB7D-A3F5-533DF4CA8949}"/>
              </a:ext>
            </a:extLst>
          </p:cNvPr>
          <p:cNvSpPr/>
          <p:nvPr/>
        </p:nvSpPr>
        <p:spPr bwMode="auto">
          <a:xfrm>
            <a:off x="209550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Garbage Collection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883F56-6D6D-6C0C-A3AA-9EE03E227ADD}"/>
              </a:ext>
            </a:extLst>
          </p:cNvPr>
          <p:cNvSpPr/>
          <p:nvPr/>
        </p:nvSpPr>
        <p:spPr bwMode="auto">
          <a:xfrm>
            <a:off x="413385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Bad blocks manage</a:t>
            </a:r>
            <a:endParaRPr lang="ko-KR" altLang="en-US" sz="2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187CA-CBFB-AE4D-AA8F-ACCB54BA0D36}"/>
              </a:ext>
            </a:extLst>
          </p:cNvPr>
          <p:cNvSpPr/>
          <p:nvPr/>
        </p:nvSpPr>
        <p:spPr bwMode="auto">
          <a:xfrm>
            <a:off x="6172200" y="5486400"/>
            <a:ext cx="14605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And So on</a:t>
            </a: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05A79-7BC7-B2DB-2546-52C5F4D45E94}"/>
              </a:ext>
            </a:extLst>
          </p:cNvPr>
          <p:cNvSpPr/>
          <p:nvPr/>
        </p:nvSpPr>
        <p:spPr bwMode="auto">
          <a:xfrm>
            <a:off x="1943100" y="3898900"/>
            <a:ext cx="5892800" cy="622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Block I/O interface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61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74" name="화살표: 아래쪽 32773">
            <a:extLst>
              <a:ext uri="{FF2B5EF4-FFF2-40B4-BE49-F238E27FC236}">
                <a16:creationId xmlns:a16="http://schemas.microsoft.com/office/drawing/2014/main" id="{43F9732D-8604-668F-71DB-2C29A672393D}"/>
              </a:ext>
            </a:extLst>
          </p:cNvPr>
          <p:cNvSpPr/>
          <p:nvPr/>
        </p:nvSpPr>
        <p:spPr bwMode="auto">
          <a:xfrm>
            <a:off x="4769210" y="3722021"/>
            <a:ext cx="298699" cy="46321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6" name="TextBox 32775">
            <a:extLst>
              <a:ext uri="{FF2B5EF4-FFF2-40B4-BE49-F238E27FC236}">
                <a16:creationId xmlns:a16="http://schemas.microsoft.com/office/drawing/2014/main" id="{F0099F7F-ED81-5E2E-BAF9-167679121219}"/>
              </a:ext>
            </a:extLst>
          </p:cNvPr>
          <p:cNvSpPr txBox="1"/>
          <p:nvPr/>
        </p:nvSpPr>
        <p:spPr>
          <a:xfrm>
            <a:off x="5075421" y="3687316"/>
            <a:ext cx="7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TRIM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93D07-80E9-8893-8683-585ADDBD925B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48F57-6FFC-AB8B-9B03-C12440388DAB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41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35B256D2-D4BB-984D-9B60-A3804E3FFFA6}"/>
              </a:ext>
            </a:extLst>
          </p:cNvPr>
          <p:cNvSpPr txBox="1"/>
          <p:nvPr/>
        </p:nvSpPr>
        <p:spPr>
          <a:xfrm>
            <a:off x="2395642" y="5971416"/>
            <a:ext cx="474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ALFS performs 2 blocks erase and 3 pages copy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70142671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Writes Management in AFTL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A small table in AFTL maps a logical segment to a physical segment with physical block locations and status flags</a:t>
            </a:r>
          </a:p>
          <a:p>
            <a:endParaRPr lang="en-US" altLang="en-US" dirty="0"/>
          </a:p>
          <a:p>
            <a:r>
              <a:rPr lang="en-US" altLang="en-US" dirty="0"/>
              <a:t>AFTL’s table entry maps striped logical segment to physical blocks and has a status flag (free, used, or invalid)</a:t>
            </a:r>
          </a:p>
          <a:p>
            <a:pPr lvl="1"/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6509CAD2-900A-4313-32C7-F71605995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82" y="3751384"/>
            <a:ext cx="6603836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5160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AFTL I/O Queueing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Example of how AFTL handles write requests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3A3BDFDE-95F4-29E4-0CED-2FC241395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9" y="2672860"/>
            <a:ext cx="6485182" cy="38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60395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AMF: Application-Managed Flash</a:t>
            </a:r>
          </a:p>
          <a:p>
            <a:r>
              <a:rPr lang="en-US" altLang="en-US" dirty="0"/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21629172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Setup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Memory Requirements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4661C4F-B01F-1B0E-B868-3DFED6486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15" y="2425700"/>
            <a:ext cx="6435970" cy="2057400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9970FFF-3C0C-0EED-7F85-07FA97766713}"/>
              </a:ext>
            </a:extLst>
          </p:cNvPr>
          <p:cNvSpPr/>
          <p:nvPr/>
        </p:nvSpPr>
        <p:spPr bwMode="auto">
          <a:xfrm>
            <a:off x="6072554" y="1332523"/>
            <a:ext cx="973016" cy="1463431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6665B7-04C4-FD1B-2DCD-6C47E35FC933}"/>
              </a:ext>
            </a:extLst>
          </p:cNvPr>
          <p:cNvSpPr/>
          <p:nvPr/>
        </p:nvSpPr>
        <p:spPr bwMode="auto">
          <a:xfrm>
            <a:off x="5826369" y="3166208"/>
            <a:ext cx="1676399" cy="1012092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113073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Setup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A summary of benchmarks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Set up operation</a:t>
            </a:r>
          </a:p>
          <a:p>
            <a:pPr lvl="1"/>
            <a:r>
              <a:rPr lang="en-US" altLang="en-US" dirty="0">
                <a:latin typeface="Calibri Bold"/>
              </a:rPr>
              <a:t>Two file system: EXT4, F2FS</a:t>
            </a:r>
          </a:p>
          <a:p>
            <a:pPr lvl="1"/>
            <a:r>
              <a:rPr lang="en-US" altLang="en-US" dirty="0">
                <a:latin typeface="Calibri Bold"/>
              </a:rPr>
              <a:t>Two FTL schemes: PFTL (page-level FTL), DFTL</a:t>
            </a:r>
          </a:p>
          <a:p>
            <a:pPr lvl="2"/>
            <a:r>
              <a:rPr lang="en-US" altLang="en-US" dirty="0">
                <a:latin typeface="Calibri Bold"/>
              </a:rPr>
              <a:t>PFTL stored all mapping entries in DRAM</a:t>
            </a:r>
          </a:p>
          <a:p>
            <a:pPr lvl="2"/>
            <a:r>
              <a:rPr lang="en-US" altLang="en-US" dirty="0">
                <a:latin typeface="Calibri Bold"/>
              </a:rPr>
              <a:t>DFTL stored all mapping entries in flash and only kept popular ones in DRAM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591E561-7BD3-D53F-CDE5-176C2B60A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60" y="1766948"/>
            <a:ext cx="5701094" cy="18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6658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File System Benchmarks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/>
              <a:t>FIO Experimental result</a:t>
            </a:r>
            <a:endParaRPr lang="en-US" altLang="en-US" kern="0" dirty="0">
              <a:latin typeface="Calibri Bold"/>
            </a:endParaRPr>
          </a:p>
        </p:txBody>
      </p: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146DFE91-DF6D-7184-EB01-7F64B7927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46" y="1969961"/>
            <a:ext cx="3909399" cy="3000623"/>
          </a:xfrm>
          <a:prstGeom prst="rect">
            <a:avLst/>
          </a:prstGeom>
        </p:spPr>
      </p:pic>
      <p:pic>
        <p:nvPicPr>
          <p:cNvPr id="10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id="{7B8F3C1C-908D-384D-5CA5-A89A497B2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55" y="2074986"/>
            <a:ext cx="2964437" cy="2895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359150" y="513844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FIO Experimental result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C36C82-3D2A-8903-FB82-3F8533305B7B}"/>
              </a:ext>
            </a:extLst>
          </p:cNvPr>
          <p:cNvSpPr/>
          <p:nvPr/>
        </p:nvSpPr>
        <p:spPr bwMode="auto">
          <a:xfrm>
            <a:off x="2274277" y="3009408"/>
            <a:ext cx="879231" cy="51337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445CE4-31FB-76CD-8FEF-3026F0802115}"/>
              </a:ext>
            </a:extLst>
          </p:cNvPr>
          <p:cNvSpPr/>
          <p:nvPr/>
        </p:nvSpPr>
        <p:spPr bwMode="auto">
          <a:xfrm>
            <a:off x="3003673" y="3354900"/>
            <a:ext cx="879231" cy="51337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4859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File System Benchmarks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/>
              <a:t>FIO Experimental result</a:t>
            </a:r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</p:txBody>
      </p: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146DFE91-DF6D-7184-EB01-7F64B7927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46" y="1969961"/>
            <a:ext cx="3909399" cy="3000623"/>
          </a:xfrm>
          <a:prstGeom prst="rect">
            <a:avLst/>
          </a:prstGeom>
        </p:spPr>
      </p:pic>
      <p:pic>
        <p:nvPicPr>
          <p:cNvPr id="10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id="{7B8F3C1C-908D-384D-5CA5-A89A497B2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55" y="2074986"/>
            <a:ext cx="2964437" cy="2895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359150" y="513844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FIO Experimental result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C36C82-3D2A-8903-FB82-3F8533305B7B}"/>
              </a:ext>
            </a:extLst>
          </p:cNvPr>
          <p:cNvSpPr/>
          <p:nvPr/>
        </p:nvSpPr>
        <p:spPr bwMode="auto">
          <a:xfrm>
            <a:off x="3692769" y="3977355"/>
            <a:ext cx="879231" cy="51337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E07EE1-5D9B-5D11-A6A5-3D6D9FD0E90C}"/>
              </a:ext>
            </a:extLst>
          </p:cNvPr>
          <p:cNvSpPr/>
          <p:nvPr/>
        </p:nvSpPr>
        <p:spPr bwMode="auto">
          <a:xfrm>
            <a:off x="6136105" y="3522785"/>
            <a:ext cx="234616" cy="99334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38C37453-AE15-DE96-C9B8-DEC57411E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40" y="5594345"/>
            <a:ext cx="5017320" cy="109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9648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File System Benchmarks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034079" y="5144519"/>
            <a:ext cx="308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Postmark Experimental result</a:t>
            </a:r>
          </a:p>
          <a:p>
            <a:endParaRPr lang="en-US" altLang="ko-KR" dirty="0"/>
          </a:p>
        </p:txBody>
      </p:sp>
      <p:pic>
        <p:nvPicPr>
          <p:cNvPr id="4" name="그림 3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05C39189-5C21-5A69-14FF-B9EB89246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76" y="2090014"/>
            <a:ext cx="4084674" cy="2751058"/>
          </a:xfrm>
          <a:prstGeom prst="rect">
            <a:avLst/>
          </a:prstGeom>
        </p:spPr>
      </p:pic>
      <p:pic>
        <p:nvPicPr>
          <p:cNvPr id="11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DF028B44-5ED2-B598-6995-E9682BAF0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75" y="2329208"/>
            <a:ext cx="4038950" cy="2476715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1D849E5F-4E3C-AF80-D675-AA2B14DEE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/>
              <a:t>Postmark Experimental result</a:t>
            </a:r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15158825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Challenge for FTL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FTL manage the overwriting restrictions, wear-leveling and bad-block management</a:t>
            </a: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FTL requires a significant amount of hardware resources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In particular, High-performance CPU and DRAM are essential for GC and Address remapping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FTL performance is often</a:t>
            </a:r>
            <a:r>
              <a:rPr lang="ko-KR" altLang="en-US" dirty="0">
                <a:latin typeface="Calibri Bold"/>
              </a:rPr>
              <a:t> </a:t>
            </a:r>
            <a:r>
              <a:rPr lang="en-US" altLang="ko-KR" dirty="0">
                <a:latin typeface="Calibri Bold"/>
              </a:rPr>
              <a:t>suboptimal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411079714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File System Benchmarks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034079" y="5144519"/>
            <a:ext cx="30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Postmark Experimental result</a:t>
            </a:r>
            <a:endParaRPr lang="ko-KR" altLang="en-US" dirty="0"/>
          </a:p>
        </p:txBody>
      </p:sp>
      <p:pic>
        <p:nvPicPr>
          <p:cNvPr id="4" name="그림 3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05C39189-5C21-5A69-14FF-B9EB89246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76" y="2090014"/>
            <a:ext cx="4084674" cy="2751058"/>
          </a:xfrm>
          <a:prstGeom prst="rect">
            <a:avLst/>
          </a:prstGeom>
        </p:spPr>
      </p:pic>
      <p:pic>
        <p:nvPicPr>
          <p:cNvPr id="7" name="그림 6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0AD204C9-F5F3-D5D2-C895-3F6E4678B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6" y="1824414"/>
            <a:ext cx="6767796" cy="4558161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931C211A-B3F9-F70E-4251-D9FC4F87AE8E}"/>
              </a:ext>
            </a:extLst>
          </p:cNvPr>
          <p:cNvSpPr/>
          <p:nvPr/>
        </p:nvSpPr>
        <p:spPr bwMode="auto">
          <a:xfrm rot="13501622">
            <a:off x="1371600" y="3094892"/>
            <a:ext cx="996462" cy="107852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6ED17A-0528-3243-E610-3C287FE0CB59}"/>
              </a:ext>
            </a:extLst>
          </p:cNvPr>
          <p:cNvSpPr/>
          <p:nvPr/>
        </p:nvSpPr>
        <p:spPr bwMode="auto">
          <a:xfrm>
            <a:off x="2151360" y="2902148"/>
            <a:ext cx="1817077" cy="2696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8DFBB6-E305-F082-C150-4BF92A6350C4}"/>
              </a:ext>
            </a:extLst>
          </p:cNvPr>
          <p:cNvSpPr/>
          <p:nvPr/>
        </p:nvSpPr>
        <p:spPr bwMode="auto">
          <a:xfrm>
            <a:off x="2448918" y="3302563"/>
            <a:ext cx="1298323" cy="36410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A9B289-44B6-23B6-7A99-2819194E25C2}"/>
              </a:ext>
            </a:extLst>
          </p:cNvPr>
          <p:cNvSpPr/>
          <p:nvPr/>
        </p:nvSpPr>
        <p:spPr bwMode="auto">
          <a:xfrm>
            <a:off x="3502853" y="3507031"/>
            <a:ext cx="1075497" cy="36410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DE6D18-8BB0-8084-8308-4CC936B6FE54}"/>
              </a:ext>
            </a:extLst>
          </p:cNvPr>
          <p:cNvSpPr/>
          <p:nvPr/>
        </p:nvSpPr>
        <p:spPr bwMode="auto">
          <a:xfrm>
            <a:off x="4456156" y="3553758"/>
            <a:ext cx="1075497" cy="36410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46ED5D-34D2-0793-5908-9789D119779B}"/>
              </a:ext>
            </a:extLst>
          </p:cNvPr>
          <p:cNvSpPr/>
          <p:nvPr/>
        </p:nvSpPr>
        <p:spPr bwMode="auto">
          <a:xfrm>
            <a:off x="5409459" y="3302563"/>
            <a:ext cx="1075497" cy="36410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9F45927-1391-515B-CF30-AE70D90B6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/>
              <a:t>Postmark(L) Experimental result</a:t>
            </a:r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339654946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File System Benchmarks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/>
              <a:t>Postmark(H) Experimental result</a:t>
            </a:r>
            <a:endParaRPr lang="en-US" altLang="en-US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034079" y="5144519"/>
            <a:ext cx="30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Postmark Experimental result</a:t>
            </a:r>
            <a:endParaRPr lang="ko-KR" altLang="en-US" dirty="0"/>
          </a:p>
        </p:txBody>
      </p:sp>
      <p:pic>
        <p:nvPicPr>
          <p:cNvPr id="11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DF028B44-5ED2-B598-6995-E9682BAF0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75" y="2329208"/>
            <a:ext cx="4038950" cy="2476715"/>
          </a:xfrm>
          <a:prstGeom prst="rect">
            <a:avLst/>
          </a:prstGeom>
        </p:spPr>
      </p:pic>
      <p:pic>
        <p:nvPicPr>
          <p:cNvPr id="2" name="그림 1" descr="차트이(가) 표시된 사진&#10;&#10;자동 생성된 설명">
            <a:extLst>
              <a:ext uri="{FF2B5EF4-FFF2-40B4-BE49-F238E27FC236}">
                <a16:creationId xmlns:a16="http://schemas.microsoft.com/office/drawing/2014/main" id="{9ED224FA-9F2B-BF98-3B16-2F8E3419D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36" y="1880123"/>
            <a:ext cx="7837540" cy="4806039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437D4F6F-F6A7-90AC-C1C7-9E3BB04B7760}"/>
              </a:ext>
            </a:extLst>
          </p:cNvPr>
          <p:cNvSpPr/>
          <p:nvPr/>
        </p:nvSpPr>
        <p:spPr bwMode="auto">
          <a:xfrm rot="7780653">
            <a:off x="6949164" y="2458461"/>
            <a:ext cx="996462" cy="107852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CA2252-1D3A-FE1A-1FFC-5A6CFC23C01F}"/>
              </a:ext>
            </a:extLst>
          </p:cNvPr>
          <p:cNvSpPr/>
          <p:nvPr/>
        </p:nvSpPr>
        <p:spPr bwMode="auto">
          <a:xfrm>
            <a:off x="3273677" y="3704513"/>
            <a:ext cx="1298323" cy="26769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17CF1B-5C8C-7871-2295-1B51F1C3B0D8}"/>
              </a:ext>
            </a:extLst>
          </p:cNvPr>
          <p:cNvSpPr/>
          <p:nvPr/>
        </p:nvSpPr>
        <p:spPr bwMode="auto">
          <a:xfrm>
            <a:off x="4472024" y="4223037"/>
            <a:ext cx="1095691" cy="29309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3EBEBD-F520-48EB-4A6E-BED03C056AEA}"/>
              </a:ext>
            </a:extLst>
          </p:cNvPr>
          <p:cNvSpPr/>
          <p:nvPr/>
        </p:nvSpPr>
        <p:spPr bwMode="auto">
          <a:xfrm>
            <a:off x="5643740" y="4207338"/>
            <a:ext cx="1016064" cy="28339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FD27EF-9CD7-38A4-9091-EF9C9FF4F1F2}"/>
              </a:ext>
            </a:extLst>
          </p:cNvPr>
          <p:cNvSpPr/>
          <p:nvPr/>
        </p:nvSpPr>
        <p:spPr bwMode="auto">
          <a:xfrm>
            <a:off x="6615235" y="3696863"/>
            <a:ext cx="1298323" cy="26769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5826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Application Benchmarks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 Bold"/>
              </a:rPr>
              <a:t>Database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1299063" y="5004029"/>
            <a:ext cx="30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id="{205C337C-A2DA-4478-B669-2AF478ACC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41869"/>
            <a:ext cx="4252328" cy="2385267"/>
          </a:xfrm>
          <a:prstGeom prst="rect">
            <a:avLst/>
          </a:prstGeom>
        </p:spPr>
      </p:pic>
      <p:pic>
        <p:nvPicPr>
          <p:cNvPr id="4" name="그림 3" descr="텍스트, 음악, 피아노이(가) 표시된 사진&#10;&#10;자동 생성된 설명">
            <a:extLst>
              <a:ext uri="{FF2B5EF4-FFF2-40B4-BE49-F238E27FC236}">
                <a16:creationId xmlns:a16="http://schemas.microsoft.com/office/drawing/2014/main" id="{8773012B-A54B-8582-CC31-ECC592026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2236366"/>
            <a:ext cx="4070686" cy="2385267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01DB3DE-EC00-8D96-7E06-F381079BC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1" y="4704347"/>
            <a:ext cx="5003438" cy="193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37824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Application Benchmarks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 Bold"/>
              </a:rPr>
              <a:t>Hadoop Benchmarks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034079" y="5144519"/>
            <a:ext cx="30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Hadoop Experimental result</a:t>
            </a:r>
            <a:endParaRPr lang="ko-KR" altLang="en-US" dirty="0"/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F4B4B4F2-9FB1-8E14-7A06-15E67DCF9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15" y="1972053"/>
            <a:ext cx="5521569" cy="30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90616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Lifetime analysis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 defTabSz="914400">
              <a:buNone/>
            </a:pPr>
            <a:endParaRPr lang="en-US" altLang="en-US" kern="0" dirty="0">
              <a:latin typeface="Calibri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2304883" y="5145002"/>
            <a:ext cx="454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Erasure operations normalized to EXT4 + PFTL</a:t>
            </a:r>
            <a:endParaRPr lang="ko-KR" altLang="en-US" dirty="0"/>
          </a:p>
        </p:txBody>
      </p:sp>
      <p:pic>
        <p:nvPicPr>
          <p:cNvPr id="15" name="그림 14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A34BD4F3-3DA5-1559-8EB7-8030E85FE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987" y="1776700"/>
            <a:ext cx="6018025" cy="3248732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7379571-8944-83FC-C3C4-EAD280680B1C}"/>
              </a:ext>
            </a:extLst>
          </p:cNvPr>
          <p:cNvCxnSpPr/>
          <p:nvPr/>
        </p:nvCxnSpPr>
        <p:spPr bwMode="auto">
          <a:xfrm>
            <a:off x="2965785" y="3086099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E0406E2-1AEA-68CF-0EA0-51B86E2FE6B4}"/>
              </a:ext>
            </a:extLst>
          </p:cNvPr>
          <p:cNvCxnSpPr/>
          <p:nvPr/>
        </p:nvCxnSpPr>
        <p:spPr bwMode="auto">
          <a:xfrm>
            <a:off x="3406943" y="3215438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1EF2DE7-A829-359A-6D44-B2D05F5C8EC3}"/>
              </a:ext>
            </a:extLst>
          </p:cNvPr>
          <p:cNvCxnSpPr/>
          <p:nvPr/>
        </p:nvCxnSpPr>
        <p:spPr bwMode="auto">
          <a:xfrm>
            <a:off x="3836069" y="3086098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DA1B683-6EC5-95AA-D979-75AED41D1E5C}"/>
              </a:ext>
            </a:extLst>
          </p:cNvPr>
          <p:cNvCxnSpPr/>
          <p:nvPr/>
        </p:nvCxnSpPr>
        <p:spPr bwMode="auto">
          <a:xfrm>
            <a:off x="4277227" y="3127204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9620733-D0C2-7EC8-89CC-76F5C552E373}"/>
              </a:ext>
            </a:extLst>
          </p:cNvPr>
          <p:cNvCxnSpPr/>
          <p:nvPr/>
        </p:nvCxnSpPr>
        <p:spPr bwMode="auto">
          <a:xfrm>
            <a:off x="4712370" y="3429000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F3A488-F119-FAEF-438C-E5E11037896A}"/>
              </a:ext>
            </a:extLst>
          </p:cNvPr>
          <p:cNvCxnSpPr/>
          <p:nvPr/>
        </p:nvCxnSpPr>
        <p:spPr bwMode="auto">
          <a:xfrm>
            <a:off x="5129465" y="3474117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34729B8-2380-A1F7-DC3D-C4CFA2F14EA2}"/>
              </a:ext>
            </a:extLst>
          </p:cNvPr>
          <p:cNvCxnSpPr/>
          <p:nvPr/>
        </p:nvCxnSpPr>
        <p:spPr bwMode="auto">
          <a:xfrm>
            <a:off x="5552575" y="3271726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A633ABB-1E63-B0CE-8C2B-41F942AD87AA}"/>
              </a:ext>
            </a:extLst>
          </p:cNvPr>
          <p:cNvCxnSpPr/>
          <p:nvPr/>
        </p:nvCxnSpPr>
        <p:spPr bwMode="auto">
          <a:xfrm>
            <a:off x="5975685" y="3086098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C17CFD-F21E-3F60-DBB7-764E81919D1C}"/>
              </a:ext>
            </a:extLst>
          </p:cNvPr>
          <p:cNvCxnSpPr/>
          <p:nvPr/>
        </p:nvCxnSpPr>
        <p:spPr bwMode="auto">
          <a:xfrm>
            <a:off x="6380753" y="3086098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C16C2E-5E8A-03F7-7100-75811905EF95}"/>
              </a:ext>
            </a:extLst>
          </p:cNvPr>
          <p:cNvCxnSpPr/>
          <p:nvPr/>
        </p:nvCxnSpPr>
        <p:spPr bwMode="auto">
          <a:xfrm>
            <a:off x="6845975" y="3094116"/>
            <a:ext cx="0" cy="258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01585391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Lifetime analysis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 err="1">
                <a:latin typeface="Calibri Bold"/>
              </a:rPr>
              <a:t>Inode</a:t>
            </a:r>
            <a:r>
              <a:rPr lang="en-US" altLang="en-US" kern="0" dirty="0">
                <a:latin typeface="Calibri Bold"/>
              </a:rPr>
              <a:t>-map management overheads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1718730" y="4990255"/>
            <a:ext cx="150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TIMB writes</a:t>
            </a:r>
            <a:endParaRPr lang="ko-KR" altLang="en-US" dirty="0"/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17630111-531A-AA71-6EC3-AB9216D50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" y="2606117"/>
            <a:ext cx="4328535" cy="2057400"/>
          </a:xfrm>
          <a:prstGeom prst="rect">
            <a:avLst/>
          </a:prstGeom>
        </p:spPr>
      </p:pic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41A38B31-F16D-E391-998C-CD8C66DA3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72" y="2976756"/>
            <a:ext cx="4252328" cy="1811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7A4248-ECFA-2EEB-59F7-70949ADA7053}"/>
              </a:ext>
            </a:extLst>
          </p:cNvPr>
          <p:cNvSpPr txBox="1"/>
          <p:nvPr/>
        </p:nvSpPr>
        <p:spPr>
          <a:xfrm>
            <a:off x="6037385" y="4990255"/>
            <a:ext cx="16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Inode</a:t>
            </a:r>
            <a:r>
              <a:rPr lang="en-US" altLang="ko-KR" dirty="0"/>
              <a:t>-map GC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588630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Lifetime analysis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en-US" kern="0" dirty="0">
              <a:latin typeface="Calibri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759279" y="5145002"/>
            <a:ext cx="162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 utilization</a:t>
            </a:r>
            <a:endParaRPr lang="ko-KR" altLang="en-US" dirty="0"/>
          </a:p>
        </p:txBody>
      </p: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991776A4-0DD3-C11F-7881-ECB5A8A91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78" y="2133601"/>
            <a:ext cx="4884843" cy="280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49377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Lifetime analysis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en-US" kern="0" dirty="0">
              <a:latin typeface="Calibri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837025" y="5142467"/>
            <a:ext cx="14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Write latency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FE0845-5191-56A4-BF9B-AE253AE55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50" y="1786747"/>
            <a:ext cx="4831499" cy="328450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FACADA6-5042-6E5D-B37A-EFA3E5725559}"/>
              </a:ext>
            </a:extLst>
          </p:cNvPr>
          <p:cNvSpPr/>
          <p:nvPr/>
        </p:nvSpPr>
        <p:spPr bwMode="auto">
          <a:xfrm>
            <a:off x="691662" y="4021015"/>
            <a:ext cx="1570892" cy="738554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59970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AMF: Application-Managed Flash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/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70025564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Related Work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FTL Improvement with Enhanced Interfaces</a:t>
            </a:r>
          </a:p>
          <a:p>
            <a:pPr lvl="1"/>
            <a:r>
              <a:rPr lang="en-US" altLang="en-US" dirty="0">
                <a:latin typeface="Calibri Bold"/>
              </a:rPr>
              <a:t>AMF directly manages flash devices through host software, enabling easy system-level information use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  <a:ea typeface="ヒラギノ角ゴ ProN W3"/>
              </a:rPr>
              <a:t>Direct Flash Management without FTL</a:t>
            </a:r>
          </a:p>
          <a:p>
            <a:pPr lvl="1"/>
            <a:r>
              <a:rPr lang="en-US" altLang="en-US" dirty="0">
                <a:latin typeface="Calibri Bold"/>
                <a:ea typeface="ヒラギノ角ゴ ProN W3"/>
              </a:rPr>
              <a:t>AMF hides storage architecture via new block I/O interface, removing problem about semiconductor processes</a:t>
            </a:r>
          </a:p>
          <a:p>
            <a:endParaRPr lang="en-US" altLang="en-US" dirty="0">
              <a:latin typeface="Calibri Bold"/>
              <a:ea typeface="ヒラギノ角ゴ ProN W3"/>
            </a:endParaRPr>
          </a:p>
          <a:p>
            <a:r>
              <a:rPr lang="en-US" altLang="en-US" dirty="0">
                <a:latin typeface="Calibri Bold"/>
                <a:ea typeface="ヒラギノ角ゴ ProN W3"/>
              </a:rPr>
              <a:t>Host-Managed Flash</a:t>
            </a:r>
          </a:p>
          <a:p>
            <a:pPr lvl="1"/>
            <a:r>
              <a:rPr lang="en-US" altLang="en-US" dirty="0">
                <a:latin typeface="Calibri Bold"/>
                <a:ea typeface="ヒラギノ角ゴ ProN W3"/>
              </a:rPr>
              <a:t>AMF is highly compatible and works with any application by modifying overwrite causing modules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  <a:ea typeface="ヒラギノ角ゴ ProN W3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812408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Duplication of functionality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/>
              <a:t>Many application already control the underlying storage</a:t>
            </a:r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B44309-01BD-F6AF-DBD2-B7E6C1ADF2D9}"/>
              </a:ext>
            </a:extLst>
          </p:cNvPr>
          <p:cNvCxnSpPr>
            <a:cxnSpLocks/>
          </p:cNvCxnSpPr>
          <p:nvPr/>
        </p:nvCxnSpPr>
        <p:spPr bwMode="auto">
          <a:xfrm>
            <a:off x="596900" y="4648200"/>
            <a:ext cx="7696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2FFBE7-6882-AFDC-8728-0B8C14EA9FF4}"/>
              </a:ext>
            </a:extLst>
          </p:cNvPr>
          <p:cNvSpPr/>
          <p:nvPr/>
        </p:nvSpPr>
        <p:spPr bwMode="auto">
          <a:xfrm>
            <a:off x="1943100" y="2565400"/>
            <a:ext cx="5892800" cy="1181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Databases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File systems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B588A-E5F5-5A78-0AD8-66594865C68D}"/>
              </a:ext>
            </a:extLst>
          </p:cNvPr>
          <p:cNvSpPr/>
          <p:nvPr/>
        </p:nvSpPr>
        <p:spPr bwMode="auto">
          <a:xfrm>
            <a:off x="596900" y="3121019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700" b="1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Host Level</a:t>
            </a:r>
            <a:endParaRPr kumimoji="0" lang="ko-KR" altLang="en-US" sz="17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846E7-ED15-8A06-03E4-D6FA24A97FFB}"/>
              </a:ext>
            </a:extLst>
          </p:cNvPr>
          <p:cNvSpPr/>
          <p:nvPr/>
        </p:nvSpPr>
        <p:spPr bwMode="auto">
          <a:xfrm>
            <a:off x="1943100" y="4984804"/>
            <a:ext cx="5892800" cy="136519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FTL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C21E9-7FEB-AAE7-6D83-96492CF4F220}"/>
              </a:ext>
            </a:extLst>
          </p:cNvPr>
          <p:cNvSpPr/>
          <p:nvPr/>
        </p:nvSpPr>
        <p:spPr bwMode="auto">
          <a:xfrm>
            <a:off x="574675" y="4984805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Flash Level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7C772E-0C5C-AB7D-A3F5-533DF4CA8949}"/>
              </a:ext>
            </a:extLst>
          </p:cNvPr>
          <p:cNvSpPr/>
          <p:nvPr/>
        </p:nvSpPr>
        <p:spPr bwMode="auto">
          <a:xfrm>
            <a:off x="209550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Garbage Collection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883F56-6D6D-6C0C-A3AA-9EE03E227ADD}"/>
              </a:ext>
            </a:extLst>
          </p:cNvPr>
          <p:cNvSpPr/>
          <p:nvPr/>
        </p:nvSpPr>
        <p:spPr bwMode="auto">
          <a:xfrm>
            <a:off x="413385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Bad blocks manage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187CA-CBFB-AE4D-AA8F-ACCB54BA0D36}"/>
              </a:ext>
            </a:extLst>
          </p:cNvPr>
          <p:cNvSpPr/>
          <p:nvPr/>
        </p:nvSpPr>
        <p:spPr bwMode="auto">
          <a:xfrm>
            <a:off x="6172200" y="5486400"/>
            <a:ext cx="14605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ETC</a:t>
            </a: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05A79-7BC7-B2DB-2546-52C5F4D45E94}"/>
              </a:ext>
            </a:extLst>
          </p:cNvPr>
          <p:cNvSpPr/>
          <p:nvPr/>
        </p:nvSpPr>
        <p:spPr bwMode="auto">
          <a:xfrm>
            <a:off x="1943100" y="3898900"/>
            <a:ext cx="5892800" cy="622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Block I/O interface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CCB75B-90AD-9A20-6352-A7950F9E7BD5}"/>
              </a:ext>
            </a:extLst>
          </p:cNvPr>
          <p:cNvSpPr/>
          <p:nvPr/>
        </p:nvSpPr>
        <p:spPr bwMode="auto">
          <a:xfrm>
            <a:off x="3709059" y="2949558"/>
            <a:ext cx="2221181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Garbage Collection 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6EB6EB-3BEE-0FBE-F4E2-A9FB83783C18}"/>
              </a:ext>
            </a:extLst>
          </p:cNvPr>
          <p:cNvSpPr/>
          <p:nvPr/>
        </p:nvSpPr>
        <p:spPr bwMode="auto">
          <a:xfrm>
            <a:off x="2624447" y="2701636"/>
            <a:ext cx="4564413" cy="2832263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4200" dirty="0">
                <a:solidFill>
                  <a:srgbClr val="FF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Duplication of Functionality</a:t>
            </a: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72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 animBg="1"/>
      <p:bldP spid="17" grpId="0" animBg="1"/>
      <p:bldP spid="18" grpId="0" animBg="1"/>
      <p:bldP spid="20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AMF: Application-Managed Flash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/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199096150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Summary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AMF’s block I/O interface exposes flash storage as append-only segments, hiding NAND variability and vendor-specific details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AMF outperforms conventional FTL  + file systems in performance, lifetime and resource usage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AMF can be extended to log-structed systems commonly used in DBMS, A key-value store and storage virtualization platform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With AMF,  It is possible that a cost-effective and high-performance key-value store could be developed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14025017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/>
              <a:t>AMF: Application-Managed Flash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5972395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AMF: Application-Managed Flash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/>
              <a:t>Application-Managed Flash (AMF)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AMF transfer flash management from device to application, leaving only essential tasks on the device side.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B44309-01BD-F6AF-DBD2-B7E6C1ADF2D9}"/>
              </a:ext>
            </a:extLst>
          </p:cNvPr>
          <p:cNvCxnSpPr>
            <a:cxnSpLocks/>
          </p:cNvCxnSpPr>
          <p:nvPr/>
        </p:nvCxnSpPr>
        <p:spPr bwMode="auto">
          <a:xfrm>
            <a:off x="596900" y="4648200"/>
            <a:ext cx="7696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2FFBE7-6882-AFDC-8728-0B8C14EA9FF4}"/>
              </a:ext>
            </a:extLst>
          </p:cNvPr>
          <p:cNvSpPr/>
          <p:nvPr/>
        </p:nvSpPr>
        <p:spPr bwMode="auto">
          <a:xfrm>
            <a:off x="1943100" y="2565400"/>
            <a:ext cx="5892800" cy="1181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Databases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File systems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B588A-E5F5-5A78-0AD8-66594865C68D}"/>
              </a:ext>
            </a:extLst>
          </p:cNvPr>
          <p:cNvSpPr/>
          <p:nvPr/>
        </p:nvSpPr>
        <p:spPr bwMode="auto">
          <a:xfrm>
            <a:off x="596900" y="3121019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b="1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ALFS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846E7-ED15-8A06-03E4-D6FA24A97FFB}"/>
              </a:ext>
            </a:extLst>
          </p:cNvPr>
          <p:cNvSpPr/>
          <p:nvPr/>
        </p:nvSpPr>
        <p:spPr bwMode="auto">
          <a:xfrm>
            <a:off x="1943100" y="4984804"/>
            <a:ext cx="5892800" cy="136519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AFTL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C21E9-7FEB-AAE7-6D83-96492CF4F220}"/>
              </a:ext>
            </a:extLst>
          </p:cNvPr>
          <p:cNvSpPr/>
          <p:nvPr/>
        </p:nvSpPr>
        <p:spPr bwMode="auto">
          <a:xfrm>
            <a:off x="574675" y="4984805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AFTL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05A79-7BC7-B2DB-2546-52C5F4D45E94}"/>
              </a:ext>
            </a:extLst>
          </p:cNvPr>
          <p:cNvSpPr/>
          <p:nvPr/>
        </p:nvSpPr>
        <p:spPr bwMode="auto">
          <a:xfrm>
            <a:off x="1943100" y="3898900"/>
            <a:ext cx="5892800" cy="622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AMF Block I/O interface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19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3174</TotalTime>
  <Words>6062</Words>
  <Application>Microsoft Office PowerPoint</Application>
  <PresentationFormat>화면 슬라이드 쇼(4:3)</PresentationFormat>
  <Paragraphs>1586</Paragraphs>
  <Slides>71</Slides>
  <Notes>71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71</vt:i4>
      </vt:variant>
    </vt:vector>
  </HeadingPairs>
  <TitlesOfParts>
    <vt:vector size="82" baseType="lpstr">
      <vt:lpstr>-apple-system</vt:lpstr>
      <vt:lpstr>Gill Sans</vt:lpstr>
      <vt:lpstr>Söhne</vt:lpstr>
      <vt:lpstr>맑은 고딕</vt:lpstr>
      <vt:lpstr>Arial Narrow</vt:lpstr>
      <vt:lpstr>Calibri</vt:lpstr>
      <vt:lpstr>Calibri Bold</vt:lpstr>
      <vt:lpstr>Wingdings</vt:lpstr>
      <vt:lpstr>Wingdings 2</vt:lpstr>
      <vt:lpstr>Title Slide</vt:lpstr>
      <vt:lpstr>1_Title and Content</vt:lpstr>
      <vt:lpstr>PowerPoint 프레젠테이션</vt:lpstr>
      <vt:lpstr>Outline</vt:lpstr>
      <vt:lpstr>Introduction</vt:lpstr>
      <vt:lpstr>Outline</vt:lpstr>
      <vt:lpstr>Flash Storage and FTL</vt:lpstr>
      <vt:lpstr>Challenge for FTL</vt:lpstr>
      <vt:lpstr>Duplication of functionality</vt:lpstr>
      <vt:lpstr>Outline</vt:lpstr>
      <vt:lpstr>AMF: Application-Managed Flash</vt:lpstr>
      <vt:lpstr>AMF Block I/O abstraction</vt:lpstr>
      <vt:lpstr>AMF Block Characteristic</vt:lpstr>
      <vt:lpstr>ALFS (AMF Log-structed File System)</vt:lpstr>
      <vt:lpstr>ALFS (AMF Log-structed File System)</vt:lpstr>
      <vt:lpstr>Check-Point Segment</vt:lpstr>
      <vt:lpstr>Check-Point Segment</vt:lpstr>
      <vt:lpstr>Check-Point Segment</vt:lpstr>
      <vt:lpstr>Check-Point Segment</vt:lpstr>
      <vt:lpstr>ALFS (AMF Log-structed File System)</vt:lpstr>
      <vt:lpstr>Inode-Map Segment</vt:lpstr>
      <vt:lpstr>Inode-Map Segment</vt:lpstr>
      <vt:lpstr>Remount Process of ALFS</vt:lpstr>
      <vt:lpstr>Garbage collection in ALFS</vt:lpstr>
      <vt:lpstr>Garbage Collection Characteristic </vt:lpstr>
      <vt:lpstr>ALFS (AMF Log-structed File System)</vt:lpstr>
      <vt:lpstr>Data Segment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Writes Management in AFTL</vt:lpstr>
      <vt:lpstr>AFTL I/O Queueing</vt:lpstr>
      <vt:lpstr>Outline</vt:lpstr>
      <vt:lpstr>Setup</vt:lpstr>
      <vt:lpstr>Setup</vt:lpstr>
      <vt:lpstr> File System Benchmarks </vt:lpstr>
      <vt:lpstr> File System Benchmarks</vt:lpstr>
      <vt:lpstr> File System Benchmarks</vt:lpstr>
      <vt:lpstr> File System Benchmarks</vt:lpstr>
      <vt:lpstr> File System Benchmarks</vt:lpstr>
      <vt:lpstr>Application Benchmarks</vt:lpstr>
      <vt:lpstr>Application Benchmarks</vt:lpstr>
      <vt:lpstr> Lifetime analysis</vt:lpstr>
      <vt:lpstr> Lifetime analysis</vt:lpstr>
      <vt:lpstr> Lifetime analysis</vt:lpstr>
      <vt:lpstr> Lifetime analysis</vt:lpstr>
      <vt:lpstr>Outline</vt:lpstr>
      <vt:lpstr>Related Work</vt:lpstr>
      <vt:lpstr>Outline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김호준</dc:creator>
  <cp:lastModifiedBy>이 대한</cp:lastModifiedBy>
  <cp:revision>1173</cp:revision>
  <dcterms:created xsi:type="dcterms:W3CDTF">2019-05-20T12:33:49Z</dcterms:created>
  <dcterms:modified xsi:type="dcterms:W3CDTF">2023-03-24T04:51:38Z</dcterms:modified>
</cp:coreProperties>
</file>