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688" r:id="rId3"/>
    <p:sldId id="692" r:id="rId4"/>
    <p:sldId id="930" r:id="rId5"/>
    <p:sldId id="1006" r:id="rId6"/>
    <p:sldId id="1014" r:id="rId7"/>
    <p:sldId id="983" r:id="rId8"/>
    <p:sldId id="984" r:id="rId9"/>
    <p:sldId id="904" r:id="rId10"/>
    <p:sldId id="985" r:id="rId11"/>
    <p:sldId id="986" r:id="rId12"/>
    <p:sldId id="990" r:id="rId13"/>
    <p:sldId id="991" r:id="rId14"/>
    <p:sldId id="987" r:id="rId15"/>
    <p:sldId id="988" r:id="rId16"/>
    <p:sldId id="989" r:id="rId17"/>
    <p:sldId id="992" r:id="rId18"/>
    <p:sldId id="1007" r:id="rId19"/>
    <p:sldId id="993" r:id="rId20"/>
    <p:sldId id="994" r:id="rId21"/>
    <p:sldId id="995" r:id="rId22"/>
    <p:sldId id="996" r:id="rId23"/>
    <p:sldId id="1011" r:id="rId24"/>
    <p:sldId id="997" r:id="rId25"/>
    <p:sldId id="998" r:id="rId26"/>
    <p:sldId id="1008" r:id="rId27"/>
    <p:sldId id="999" r:id="rId28"/>
    <p:sldId id="1000" r:id="rId29"/>
    <p:sldId id="1001" r:id="rId30"/>
    <p:sldId id="1002" r:id="rId31"/>
    <p:sldId id="1013" r:id="rId32"/>
    <p:sldId id="1003" r:id="rId33"/>
    <p:sldId id="1009" r:id="rId34"/>
    <p:sldId id="905" r:id="rId35"/>
    <p:sldId id="1010" r:id="rId36"/>
    <p:sldId id="90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그림에서는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차원과 </a:t>
            </a:r>
            <a:r>
              <a:rPr lang="en-US" altLang="ko-KR" dirty="0">
                <a:ea typeface="맑은 고딕"/>
              </a:rPr>
              <a:t>item</a:t>
            </a:r>
            <a:r>
              <a:rPr lang="ko-KR" altLang="en-US" dirty="0">
                <a:ea typeface="맑은 고딕"/>
              </a:rPr>
              <a:t> 수에 따른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크기를 보여줍니다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차원은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항목 수는 각각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만에서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차원이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이고 항목 수가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 개인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크기는 </a:t>
            </a:r>
            <a:r>
              <a:rPr lang="en-US" altLang="ko-KR" dirty="0">
                <a:ea typeface="맑은 고딕"/>
              </a:rPr>
              <a:t>490MB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그러나 벡터 차원과 항목 수가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증가하면 테이블 크기는 </a:t>
            </a:r>
            <a:r>
              <a:rPr lang="en-US" altLang="ko-KR" dirty="0">
                <a:ea typeface="맑은 고딕"/>
              </a:rPr>
              <a:t>1.8TB</a:t>
            </a:r>
            <a:r>
              <a:rPr lang="ko-KR" altLang="en-US" dirty="0">
                <a:ea typeface="맑은 고딕"/>
              </a:rPr>
              <a:t>까지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크기는 메인 메모리에 로드하기에 너무 큽니다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더욱이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크기는 이전에 언급한 대로 계속 증가하는 경향이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아까 말씀 드렸듯 기존의 추천 시스템은 일반적으로 인기 있는 벡터를 빠른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캐싱하고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인기 없는 벡터를 대용량 디스크에 저장하여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 문제를 해결하려고 시도합니다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6827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캐시를 이용한 실제 데이터를 바탕으로 추천시스템을 </a:t>
            </a:r>
            <a:r>
              <a:rPr lang="ko-KR" altLang="en-US" dirty="0" err="1">
                <a:ea typeface="맑은 고딕"/>
              </a:rPr>
              <a:t>사용하였을때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tail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대해 분석을 하겠습니다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아까 말했듯 최근의 많은 추천 시스템들은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데이터를 </a:t>
            </a:r>
            <a:r>
              <a:rPr lang="ko-KR" altLang="en-US" dirty="0" err="1">
                <a:ea typeface="맑은 고딕"/>
              </a:rPr>
              <a:t>캐싱하는</a:t>
            </a:r>
            <a:r>
              <a:rPr lang="ko-KR" altLang="en-US" dirty="0">
                <a:ea typeface="맑은 고딕"/>
              </a:rPr>
              <a:t> 방식을 사용하고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대부분의 경우 좋은 결과를 내지만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자주 디스크의 접근하는 경우 </a:t>
            </a:r>
            <a:r>
              <a:rPr lang="en-US" altLang="ko-KR" dirty="0">
                <a:ea typeface="맑은 고딕"/>
              </a:rPr>
              <a:t>long tail latency </a:t>
            </a: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유발할수있습니다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분석에서는 </a:t>
            </a:r>
            <a:r>
              <a:rPr lang="en-US" altLang="ko-KR" dirty="0">
                <a:ea typeface="맑은 고딕"/>
              </a:rPr>
              <a:t>13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로 구성 된</a:t>
            </a:r>
            <a:r>
              <a:rPr lang="en-US" altLang="ko-KR" dirty="0">
                <a:ea typeface="맑은 고딕"/>
              </a:rPr>
              <a:t> Criteo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으로 </a:t>
            </a:r>
            <a:r>
              <a:rPr lang="en-US" altLang="ko-KR" dirty="0">
                <a:ea typeface="맑은 고딕"/>
              </a:rPr>
              <a:t>13 DLRM</a:t>
            </a:r>
            <a:r>
              <a:rPr lang="ko-KR" altLang="en-US" dirty="0">
                <a:ea typeface="맑은 고딕"/>
              </a:rPr>
              <a:t>을 실행한 상황에 진행되었습니다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50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위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접근 분포이고 밑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cache hit rate</a:t>
            </a:r>
            <a:r>
              <a:rPr lang="ko-KR" altLang="en-US" dirty="0">
                <a:ea typeface="맑은 고딕"/>
              </a:rPr>
              <a:t>에 대한 곡선 그래프입니다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high locality with a small working-set size (Type-A)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size</a:t>
            </a:r>
            <a:r>
              <a:rPr lang="ko-KR" altLang="en-US" dirty="0">
                <a:ea typeface="맑은 고딕"/>
              </a:rPr>
              <a:t>가 작고 높은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를 보유한 경우이고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low locality with a small working-set size (Type-B),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가 작고 </a:t>
            </a:r>
            <a:r>
              <a:rPr lang="en-US" altLang="ko-KR" dirty="0">
                <a:ea typeface="맑은 고딕"/>
              </a:rPr>
              <a:t>locality </a:t>
            </a:r>
            <a:r>
              <a:rPr lang="ko-KR" altLang="en-US" dirty="0">
                <a:ea typeface="맑은 고딕"/>
              </a:rPr>
              <a:t>역시 작은 경우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moderate locality with a large working-set size (Type-C 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는 크고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는 적당한 경우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977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Table 1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디멘션은은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1,400</a:t>
            </a:r>
            <a:r>
              <a:rPr lang="ko-KR" altLang="en-US" dirty="0">
                <a:ea typeface="맑은 고딕"/>
              </a:rPr>
              <a:t>정도로 </a:t>
            </a:r>
            <a:r>
              <a:rPr lang="en-US" altLang="ko-KR" dirty="0">
                <a:ea typeface="맑은 고딕"/>
              </a:rPr>
              <a:t>Figure 3</a:t>
            </a:r>
            <a:r>
              <a:rPr lang="ko-KR" altLang="en-US" dirty="0">
                <a:ea typeface="맑은 고딕"/>
              </a:rPr>
              <a:t>에서 보여지는 대로 거의 모든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200</a:t>
            </a:r>
            <a:r>
              <a:rPr lang="ko-KR" altLang="en-US" dirty="0">
                <a:ea typeface="맑은 고딕"/>
              </a:rPr>
              <a:t>까지의 범위에 속합니다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작은 </a:t>
            </a:r>
            <a:r>
              <a:rPr lang="en-US" altLang="ko-KR" dirty="0">
                <a:ea typeface="맑은 고딕"/>
              </a:rPr>
              <a:t>work set </a:t>
            </a:r>
            <a:r>
              <a:rPr lang="ko-KR" altLang="en-US" dirty="0">
                <a:ea typeface="맑은 고딕"/>
              </a:rPr>
              <a:t>크기와 높은</a:t>
            </a:r>
            <a:r>
              <a:rPr lang="en-US" altLang="ko-KR" dirty="0">
                <a:ea typeface="맑은 고딕"/>
              </a:rPr>
              <a:t> locality</a:t>
            </a:r>
            <a:r>
              <a:rPr lang="ko-KR" altLang="en-US" dirty="0">
                <a:ea typeface="맑은 고딕"/>
              </a:rPr>
              <a:t> 덕분에 전체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중 약 </a:t>
            </a:r>
            <a:r>
              <a:rPr lang="en-US" altLang="ko-KR" dirty="0">
                <a:ea typeface="맑은 고딕"/>
              </a:rPr>
              <a:t>14% (</a:t>
            </a:r>
            <a:r>
              <a:rPr lang="ko-KR" altLang="en-US" dirty="0">
                <a:ea typeface="맑은 고딕"/>
              </a:rPr>
              <a:t>약 </a:t>
            </a:r>
            <a:r>
              <a:rPr lang="en-US" altLang="ko-KR" dirty="0">
                <a:ea typeface="맑은 고딕"/>
              </a:rPr>
              <a:t>200 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만 캐시에 저장해도 캐시 히트 비율이 거의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에 이릅니다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695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요청은 지역성이 낮습니다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참조된 벡터는 테이블의 넓은 인덱스 범위에 균등하게 분포하므로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캐시 크기가 작을 때 캐시 히트 비율이 낮아집니다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에는 </a:t>
            </a:r>
            <a:r>
              <a:rPr lang="en-US" altLang="ko-KR" dirty="0">
                <a:ea typeface="맑은 고딕"/>
              </a:rPr>
              <a:t>14,000</a:t>
            </a:r>
            <a:r>
              <a:rPr lang="ko-KR" altLang="en-US" dirty="0">
                <a:ea typeface="맑은 고딕"/>
              </a:rPr>
              <a:t>개의 벡터만 존재하기 때문에</a:t>
            </a:r>
            <a:r>
              <a:rPr lang="en-US" altLang="ko-KR" dirty="0">
                <a:ea typeface="맑은 고딕"/>
              </a:rPr>
              <a:t>, work-</a:t>
            </a:r>
            <a:r>
              <a:rPr lang="en-US" altLang="ko-KR" dirty="0" err="1">
                <a:ea typeface="맑은 고딕"/>
              </a:rPr>
              <a:t>setsize</a:t>
            </a:r>
            <a:r>
              <a:rPr lang="ko-KR" altLang="en-US" dirty="0">
                <a:ea typeface="맑은 고딕"/>
              </a:rPr>
              <a:t>가 상대적으로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사용하지 않아도 높은 캐시 히트 비율을 달성할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에서 나타내듯이</a:t>
            </a:r>
            <a:r>
              <a:rPr lang="en-US" altLang="ko-KR" dirty="0">
                <a:ea typeface="맑은 고딕"/>
              </a:rPr>
              <a:t>,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10,000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(=4.8MB)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캐싱하면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의 히트 비율을 달성할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8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Type-C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으로 표현되며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테이블은 많은 수의 벡터에 대해 적당한 지역성을 보입니다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림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에서 보여지는 것처럼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점들이 그래프의 상단과 하단 주위에 밀집되어 있으며 해당 벡터들은 추론 단계에서 자주 참조됩니다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이로 인해 매우 작은 캐시로도 상대적으로 높은 적중률을 달성할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나머지 벡터들은 낮은 지역성을 나타내고 있고 캐시 크기가 </a:t>
            </a:r>
            <a:r>
              <a:rPr lang="en-US" altLang="ko-KR" dirty="0">
                <a:ea typeface="맑은 고딕"/>
              </a:rPr>
              <a:t>8M </a:t>
            </a:r>
            <a:r>
              <a:rPr lang="ko-KR" altLang="en-US" dirty="0">
                <a:ea typeface="맑은 고딕"/>
              </a:rPr>
              <a:t>벡터</a:t>
            </a:r>
            <a:r>
              <a:rPr lang="en-US" altLang="ko-KR" dirty="0">
                <a:ea typeface="맑은 고딕"/>
              </a:rPr>
              <a:t>(= 3.8GB DRAM)</a:t>
            </a:r>
            <a:r>
              <a:rPr lang="ko-KR" altLang="en-US" dirty="0">
                <a:ea typeface="맑은 고딕"/>
              </a:rPr>
              <a:t>를 저장할 수 있을 정도로 커져도 전체 캐시 적중률은 개선되지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Type-C </a:t>
            </a:r>
            <a:r>
              <a:rPr lang="ko-KR" altLang="en-US" dirty="0">
                <a:ea typeface="맑은 고딕"/>
              </a:rPr>
              <a:t>테이블 중 하나가 캐시 미스로 인해 디스크 액세스를 수행하는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추천 프로세스가 지연되어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발생시킵니다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게다가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큰 크기와 상대적으로 낮은 지역성으로 인해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추천 시스템이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</a:t>
            </a:r>
            <a:r>
              <a:rPr lang="ko-KR" altLang="en-US" dirty="0" err="1">
                <a:ea typeface="맑은 고딕"/>
              </a:rPr>
              <a:t>캐싱하기</a:t>
            </a:r>
            <a:r>
              <a:rPr lang="ko-KR" altLang="en-US" dirty="0">
                <a:ea typeface="맑은 고딕"/>
              </a:rPr>
              <a:t> 위해 많은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사용하더라도 디스크 액세스로 인한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없앨 수 없습니다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중에서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개나 이러한 타입으로 분류가 되고 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810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캐시 미스가 </a:t>
            </a:r>
            <a:r>
              <a:rPr lang="ko-KR" altLang="en-US" dirty="0" err="1">
                <a:ea typeface="맑은 고딕"/>
              </a:rPr>
              <a:t>일어났을때</a:t>
            </a:r>
            <a:r>
              <a:rPr lang="ko-KR" altLang="en-US" dirty="0">
                <a:ea typeface="맑은 고딕"/>
              </a:rPr>
              <a:t> 실험 결과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대한 분포입니다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소프트웨어와 네트워크 오버헤드가 생각보다 높았으며 토탈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76%</a:t>
            </a:r>
            <a:r>
              <a:rPr lang="ko-KR" altLang="en-US" dirty="0">
                <a:ea typeface="맑은 고딕"/>
              </a:rPr>
              <a:t>정도 차지하였습니다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기존 추천시스템의 소프트웨어 레이어 의존성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미스는 디스크로의 많은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요청을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양으로 인하다고 논문에서는 말하고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위의 관찰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실행하는 것을 고려하게 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비교적 저렴하기 때문에</a:t>
            </a:r>
            <a:r>
              <a:rPr lang="en-US" altLang="ko-KR" dirty="0">
                <a:ea typeface="맑은 고딕"/>
              </a:rPr>
              <a:t>, SSD </a:t>
            </a:r>
            <a:r>
              <a:rPr lang="ko-KR" altLang="en-US" dirty="0">
                <a:ea typeface="맑은 고딕"/>
              </a:rPr>
              <a:t>컨트롤러 내에서 실행하는 것은 심각한 부담이 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추천 시스템 일부를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대부분의 데이터 액세스가 필요한 데이터 집약적인 작업을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직접 수행할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작은 중간 결과만 </a:t>
            </a:r>
            <a:r>
              <a:rPr lang="en-US" altLang="ko-KR" dirty="0">
                <a:ea typeface="맑은 고딕"/>
              </a:rPr>
              <a:t>x86 </a:t>
            </a:r>
            <a:r>
              <a:rPr lang="ko-KR" altLang="en-US" dirty="0">
                <a:ea typeface="맑은 고딕"/>
              </a:rPr>
              <a:t>호스트에 전달하면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빈번한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 err="1">
                <a:ea typeface="맑은 고딕"/>
              </a:rPr>
              <a:t>시스콜로</a:t>
            </a:r>
            <a:r>
              <a:rPr lang="ko-KR" altLang="en-US" dirty="0">
                <a:ea typeface="맑은 고딕"/>
              </a:rPr>
              <a:t> 인한 소프트웨어 스택 오버헤드를 제거할 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간의 대규모 데이터 전송 양을 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기존의 추천 시스템은 </a:t>
            </a:r>
            <a:r>
              <a:rPr lang="en-US" altLang="ko-KR" dirty="0" err="1">
                <a:ea typeface="맑은 고딕"/>
              </a:rPr>
              <a:t>PyTorch</a:t>
            </a:r>
            <a:r>
              <a:rPr lang="ko-KR" altLang="en-US" dirty="0">
                <a:ea typeface="맑은 고딕"/>
              </a:rPr>
              <a:t>와 같은 딥러닝 프레임워크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로컬 파일 시스템 및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레이어와 같은 여러 소프트웨어 레이어에 의존합니다</a:t>
            </a:r>
            <a:r>
              <a:rPr lang="en-US" altLang="ko-KR" dirty="0">
                <a:ea typeface="맑은 고딕"/>
              </a:rPr>
              <a:t>. [14]</a:t>
            </a:r>
            <a:r>
              <a:rPr lang="ko-KR" altLang="en-US" dirty="0">
                <a:ea typeface="맑은 고딕"/>
              </a:rPr>
              <a:t>에서 보고된 바와 같이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딥 소프트웨어 스택은 하부 저장소 미디어가 빠른 경우 특히 상당한 오버헤드를 유발합니다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미스는 디스크로의 많은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요청을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양을 증가시킵니다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915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크게 다르지 않고 기존 </a:t>
            </a:r>
            <a:r>
              <a:rPr lang="en-US" altLang="ko-KR" dirty="0">
                <a:ea typeface="맑은 고딕"/>
              </a:rPr>
              <a:t>IO </a:t>
            </a:r>
            <a:r>
              <a:rPr lang="ko-KR" altLang="en-US" dirty="0">
                <a:ea typeface="맑은 고딕"/>
              </a:rPr>
              <a:t>커맨드와 호스트와 직접적으로 호출이 가능하도록 하는 몇몇 새로운 커맨드도 지원합니다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EMBLib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사용자 공간 라이브러리로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기존 추천 프레임워크에서 직접 호출할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EMB-Engine: NAND </a:t>
            </a:r>
            <a:r>
              <a:rPr lang="ko-KR" altLang="en-US" dirty="0">
                <a:ea typeface="맑은 고딕"/>
              </a:rPr>
              <a:t>플래시에서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관리하고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수행하는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병합 및 </a:t>
            </a:r>
            <a:r>
              <a:rPr lang="ko-KR" altLang="en-US" dirty="0" err="1">
                <a:ea typeface="맑은 고딕"/>
              </a:rPr>
              <a:t>캐싱</a:t>
            </a:r>
            <a:r>
              <a:rPr lang="en-US" altLang="ko-KR" dirty="0">
                <a:ea typeface="맑은 고딕"/>
              </a:rPr>
              <a:t>: NAND </a:t>
            </a:r>
            <a:r>
              <a:rPr lang="ko-KR" altLang="en-US" dirty="0">
                <a:ea typeface="맑은 고딕"/>
              </a:rPr>
              <a:t>플래시를 더 효율적으로 관리하기 위한 기능입니다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가속화</a:t>
            </a:r>
            <a:r>
              <a:rPr lang="en-US" altLang="ko-KR" dirty="0">
                <a:ea typeface="맑은 고딕"/>
              </a:rPr>
              <a:t>: ARM CPU</a:t>
            </a:r>
            <a:r>
              <a:rPr lang="ko-KR" altLang="en-US" dirty="0">
                <a:ea typeface="맑은 고딕"/>
              </a:rPr>
              <a:t>에서 제공하는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활용하여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가속화하는 기능입니다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51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EMB_WRITE: (1)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번호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플래시에 새로운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생성하는 데 필요한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목록을 받아 처리하는데요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예시는 다음과 같습니다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06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EMB_READ: (1) </a:t>
            </a:r>
            <a:r>
              <a:rPr lang="ko-KR" altLang="en-US" dirty="0">
                <a:ea typeface="맑은 고딕"/>
              </a:rPr>
              <a:t>테이블 번호 목록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각 테이블의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인덱스 목록 </a:t>
            </a:r>
            <a:r>
              <a:rPr lang="en-US" altLang="ko-KR" dirty="0">
                <a:ea typeface="맑은 고딕"/>
              </a:rPr>
              <a:t>(3) </a:t>
            </a:r>
            <a:r>
              <a:rPr lang="ko-KR" altLang="en-US" dirty="0">
                <a:ea typeface="맑은 고딕"/>
              </a:rPr>
              <a:t>테이블에 수행할 작업 유형을 받아 처리하며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EMB_REMOVE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부터 제거할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받아오고 이를 제거합니다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9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저장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엔진으로서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관리하고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수행하는 역할을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엔진은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컨트롤러에서 효율적으로 실행되는 단순한 아키텍처를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통해 호스트에 반환되는 결과를 계산하기 위해 벡터에 대한 산술 연산을 수행할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EMB_WRITE</a:t>
            </a:r>
            <a:r>
              <a:rPr lang="ko-KR" altLang="en-US" dirty="0">
                <a:ea typeface="맑은 고딕"/>
              </a:rPr>
              <a:t>가 도착하면 시스템은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로부터 빈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목록을 받아 인덱스 순서대로 정렬하여 순차적으로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씁니다</a:t>
            </a:r>
            <a:r>
              <a:rPr lang="en-US" altLang="ko-KR" dirty="0">
                <a:ea typeface="맑은 고딕"/>
              </a:rPr>
              <a:t>. LBA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 간의 매핑은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처리합니다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플래시 메모리의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테이블과 벡터를 추적하는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테이블이 업데이트됩니다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350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호스트로부터 </a:t>
            </a:r>
            <a:r>
              <a:rPr lang="en-US" altLang="ko-KR" dirty="0">
                <a:ea typeface="맑은 고딕"/>
              </a:rPr>
              <a:t>EMB_READ</a:t>
            </a:r>
            <a:r>
              <a:rPr lang="ko-KR" altLang="en-US" dirty="0">
                <a:ea typeface="맑은 고딕"/>
              </a:rPr>
              <a:t>를 받으면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요청된 테이블과 연관된 </a:t>
            </a:r>
            <a:r>
              <a:rPr lang="en-US" altLang="ko-KR" dirty="0">
                <a:ea typeface="맑은 고딕"/>
              </a:rPr>
              <a:t>LBAs</a:t>
            </a:r>
            <a:r>
              <a:rPr lang="ko-KR" altLang="en-US" dirty="0">
                <a:ea typeface="맑은 고딕"/>
              </a:rPr>
              <a:t>를 파악합니다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테이블을 참조하여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목록을 가져올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모든 벡터가 인덱스별로 정렬된 상태로 플래시에 저장되어 있으므로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테이블에서 벡터의 위치를 쉽게 찾을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벡터에 대한 요청된 산술 연산을 수행하고 결과를 호스트에 반환합니다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26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크기는 </a:t>
            </a:r>
            <a:r>
              <a:rPr lang="en-US" altLang="ko-KR" dirty="0">
                <a:ea typeface="맑은 고딕"/>
              </a:rPr>
              <a:t>256B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2KB </a:t>
            </a:r>
            <a:r>
              <a:rPr lang="ko-KR" altLang="en-US" dirty="0">
                <a:ea typeface="맑은 고딕"/>
              </a:rPr>
              <a:t>범위이며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일반적으로 </a:t>
            </a:r>
            <a:r>
              <a:rPr lang="en-US" altLang="ko-KR" dirty="0">
                <a:ea typeface="맑은 고딕"/>
              </a:rPr>
              <a:t>16KB</a:t>
            </a:r>
            <a:r>
              <a:rPr lang="ko-KR" altLang="en-US" dirty="0">
                <a:ea typeface="맑은 고딕"/>
              </a:rPr>
              <a:t>인 플래시 페이지보다 훨씬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크기 차이로 인해 읽기 증폭이 발생하여 전체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저하됩니다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도착 시간에 따라 벡터 요청을 하나씩 처리하는 대신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동일한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페이지로 향하는 벡터 요청을 병합하여 단일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작업으로 처리합니다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캐시를 이용하는데 높은 시간 지역성을 가지고 있지만 </a:t>
            </a:r>
            <a:r>
              <a:rPr lang="ko-KR" altLang="en-US" dirty="0" err="1">
                <a:ea typeface="맑은 고딕"/>
              </a:rPr>
              <a:t>캐싱을</a:t>
            </a:r>
            <a:r>
              <a:rPr lang="ko-KR" altLang="en-US" dirty="0">
                <a:ea typeface="맑은 고딕"/>
              </a:rPr>
              <a:t> 위해 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이 필요하지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이로써 </a:t>
            </a:r>
            <a:r>
              <a:rPr lang="en-US" altLang="ko-KR" dirty="0" err="1">
                <a:ea typeface="맑은 고딕"/>
              </a:rPr>
              <a:t>nand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페이지 읽기 횟수를 크게 줄일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898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합과 평균과 같이 비교적 간단한 연산을 필요로 하지만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여전히 많은 양의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동시에 도착할 때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부하를 일으켜 처리량이 감소하는 문제가 발생할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명령의 병렬성을 활용하여 완화합니다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관련된 벡터 그룹에 대해 동일한 연산을 반복적으로 수행하므로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명령을 지원하기 쉬워집니다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823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7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셋업 환경은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71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축이 </a:t>
            </a:r>
            <a:r>
              <a:rPr lang="en-US" altLang="ko-KR" dirty="0">
                <a:ea typeface="맑은 고딕"/>
              </a:rPr>
              <a:t>CDF</a:t>
            </a:r>
            <a:r>
              <a:rPr lang="ko-KR" altLang="en-US" dirty="0">
                <a:ea typeface="맑은 고딕"/>
              </a:rPr>
              <a:t>이고 </a:t>
            </a:r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축이 지연 시간인 그래프에서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다음과 같은 형태를 나타낼 것입니다</a:t>
            </a:r>
            <a:r>
              <a:rPr lang="en-US" altLang="ko-KR" dirty="0">
                <a:ea typeface="맑은 고딕"/>
              </a:rPr>
              <a:t>: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대부분의 요청이 낮은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초기에 빠르게 상승합니다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일부 요청이 높은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오른쪽 끝 부분에서 완만하게 상승하며 길게 </a:t>
            </a:r>
            <a:r>
              <a:rPr lang="ko-KR" altLang="en-US" dirty="0" err="1">
                <a:ea typeface="맑은 고딕"/>
              </a:rPr>
              <a:t>뻗어나가는</a:t>
            </a:r>
            <a:r>
              <a:rPr lang="ko-KR" altLang="en-US" dirty="0">
                <a:ea typeface="맑은 고딕"/>
              </a:rPr>
              <a:t> 형태로 그려집니다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긴 꼬리 부분은 전체 분포의 긴 꼬리를 형성합니다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따라서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CDF </a:t>
            </a:r>
            <a:r>
              <a:rPr lang="ko-KR" altLang="en-US" dirty="0">
                <a:ea typeface="맑은 고딕"/>
              </a:rPr>
              <a:t>그래프는 왼쪽에서 빠르게 상승한 다음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오른쪽 끝 부분에서 완만하게 상승하는 긴 꼬리 형태를 보일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그래프 형태는 시스템 성능에 대한 일부 불규칙성과 예측 불가능성을 나타냅니다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동시에 많은 벡터가 발급되는 경우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제한된 속도가 주요 병목 현상이 되었습니다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980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호스트캐싱에서는</a:t>
            </a:r>
            <a:r>
              <a:rPr lang="ko-KR" altLang="en-US" dirty="0">
                <a:ea typeface="맑은 고딕"/>
              </a:rPr>
              <a:t> 소프트웨어 레이어와 네트워크 레이어가 전체 </a:t>
            </a:r>
            <a:r>
              <a:rPr lang="ko-KR" altLang="en-US" dirty="0" err="1">
                <a:ea typeface="맑은 고딕"/>
              </a:rPr>
              <a:t>레이턴시의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70%</a:t>
            </a:r>
            <a:r>
              <a:rPr lang="ko-KR" altLang="en-US" dirty="0">
                <a:ea typeface="맑은 고딕"/>
              </a:rPr>
              <a:t>정도를 차지하였습니다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간의 네트워크 트래픽을 거의 모두 제거했습니다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네트워크를 통한 데이터 전송에 걸리는 시간이 크게 줄어들었습니다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이로 인해 데이터 액세스와 관련된 소프트웨어 오버헤드도 줄었습니다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속도가 느리기 때문에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더 높은 계산 오버헤드를 갖게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게다가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디스크 액세스 시간이 더 오래 걸립니다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5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아무거도 사용하지 않는 것에 비하여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I/O MERGING</a:t>
            </a:r>
            <a:r>
              <a:rPr lang="ko-KR" altLang="en-US" dirty="0">
                <a:ea typeface="맑은 고딕"/>
              </a:rPr>
              <a:t>을 사용하였을 경우 </a:t>
            </a:r>
            <a:r>
              <a:rPr lang="en-US" altLang="ko-KR" dirty="0">
                <a:ea typeface="맑은 고딕"/>
              </a:rPr>
              <a:t>58%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 접근이 감소하고 </a:t>
            </a:r>
            <a:r>
              <a:rPr lang="ko-KR" altLang="en-US" dirty="0" err="1">
                <a:ea typeface="맑은 고딕"/>
              </a:rPr>
              <a:t>캐싱까지</a:t>
            </a:r>
            <a:r>
              <a:rPr lang="ko-KR" altLang="en-US" dirty="0">
                <a:ea typeface="맑은 고딕"/>
              </a:rPr>
              <a:t> 사용하는 경우 </a:t>
            </a:r>
            <a:r>
              <a:rPr lang="en-US" altLang="ko-KR" dirty="0">
                <a:ea typeface="맑은 고딕"/>
              </a:rPr>
              <a:t>85% DISK </a:t>
            </a:r>
            <a:r>
              <a:rPr lang="ko-KR" altLang="en-US" dirty="0">
                <a:ea typeface="맑은 고딕"/>
              </a:rPr>
              <a:t>접근이 감소합니다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31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추천시스템은 딥러닝 기반의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 어플리케이션이다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모델들은 </a:t>
            </a:r>
            <a:r>
              <a:rPr lang="en-US" altLang="ko-KR" dirty="0">
                <a:ea typeface="맑은 고딕"/>
              </a:rPr>
              <a:t>compute-intensive</a:t>
            </a:r>
            <a:r>
              <a:rPr lang="ko-KR" altLang="en-US" dirty="0">
                <a:ea typeface="맑은 고딕"/>
              </a:rPr>
              <a:t>한 특성을 가진 반면 추천시스템은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특성을 가졌다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추천 시스템에서 중요하지만 거대한 테이블에 빠르게 </a:t>
            </a:r>
            <a:r>
              <a:rPr lang="ko-KR" altLang="en-US" dirty="0" err="1">
                <a:ea typeface="맑은 고딕"/>
              </a:rPr>
              <a:t>액세스해야합니다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추천 시스템은 이를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컨텐츠의 수가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다 넣기에는 너무 큰 사이즈가 되었고  그래서 인기있는 부분만 메인 메모리에 유지를 하고 나머지 부분은 느리지만 용량이 큰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에 저장을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즉 만약 원하는 </a:t>
            </a:r>
            <a:r>
              <a:rPr lang="en-US" altLang="ko-KR" dirty="0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있지 않은 경우 </a:t>
            </a:r>
            <a:r>
              <a:rPr lang="en-US" altLang="ko-KR" dirty="0">
                <a:ea typeface="맑은 고딕"/>
              </a:rPr>
              <a:t>DISK </a:t>
            </a:r>
            <a:r>
              <a:rPr lang="ko-KR" altLang="en-US" dirty="0">
                <a:ea typeface="맑은 고딕"/>
              </a:rPr>
              <a:t>로 접근을 </a:t>
            </a:r>
            <a:r>
              <a:rPr lang="ko-KR" altLang="en-US" dirty="0" err="1">
                <a:ea typeface="맑은 고딕"/>
              </a:rPr>
              <a:t>하게되는데</a:t>
            </a:r>
            <a:r>
              <a:rPr lang="ko-KR" altLang="en-US" dirty="0">
                <a:ea typeface="맑은 고딕"/>
              </a:rPr>
              <a:t> 이는 응답에 대한 </a:t>
            </a:r>
            <a:r>
              <a:rPr lang="en-US" altLang="ko-KR" dirty="0">
                <a:ea typeface="맑은 고딕"/>
              </a:rPr>
              <a:t>long tail .</a:t>
            </a:r>
            <a:r>
              <a:rPr lang="en-US" altLang="ko-KR" dirty="0" err="1">
                <a:ea typeface="맑은 고딕"/>
              </a:rPr>
              <a:t>latenc</a:t>
            </a:r>
            <a:r>
              <a:rPr lang="ko-KR" altLang="en-US" dirty="0">
                <a:ea typeface="맑은 고딕"/>
              </a:rPr>
              <a:t>를 유발하게 되고 서비스의 퀄리티를 </a:t>
            </a:r>
            <a:r>
              <a:rPr lang="en-US" altLang="ko-KR" dirty="0">
                <a:ea typeface="맑은 고딕"/>
              </a:rPr>
              <a:t>degrade </a:t>
            </a:r>
            <a:r>
              <a:rPr lang="ko-KR" altLang="en-US" dirty="0">
                <a:ea typeface="맑은 고딕"/>
              </a:rPr>
              <a:t>시킬 여력이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가속화하는 영향을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사용하는 경우와 그렇지 않은 경우의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우리는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최적화를 통해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성능이 </a:t>
            </a:r>
            <a:r>
              <a:rPr lang="en-US" altLang="ko-KR" dirty="0">
                <a:ea typeface="맑은 고딕"/>
              </a:rPr>
              <a:t>3.4</a:t>
            </a:r>
            <a:r>
              <a:rPr lang="ko-KR" altLang="en-US" dirty="0">
                <a:ea typeface="맑은 고딕"/>
              </a:rPr>
              <a:t>배 향상되는 것을 관찰했습니다</a:t>
            </a:r>
            <a:r>
              <a:rPr lang="en-US" altLang="ko-KR" dirty="0">
                <a:ea typeface="맑은 고딕"/>
              </a:rPr>
              <a:t>. ARM Cortex-A53</a:t>
            </a:r>
            <a:r>
              <a:rPr lang="ko-KR" altLang="en-US" dirty="0">
                <a:ea typeface="맑은 고딕"/>
              </a:rPr>
              <a:t>가 네 개의 </a:t>
            </a:r>
            <a:r>
              <a:rPr lang="ko-KR" altLang="en-US" dirty="0" err="1">
                <a:ea typeface="맑은 고딕"/>
              </a:rPr>
              <a:t>벡터화된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float </a:t>
            </a:r>
            <a:r>
              <a:rPr lang="ko-KR" altLang="en-US" dirty="0">
                <a:ea typeface="맑은 고딕"/>
              </a:rPr>
              <a:t>변수의 병렬 계산을 지원한다고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의 결과는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효율적으로 병렬화하고 사용 가능한 하드웨어 지원을 최대한 활용했다는 것을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소규모의 성능 저하는 결과를 다른 벡터로 복사하는 데서 발생했습니다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5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차원에 따른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차원을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변화시키면서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벡터 차원이 증가함에 따라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시간이 선형적으로 증가했습니다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예상된 결과입니다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테이블의 벡터가 많을수록 출력을 계산하기 위한 산술 연산이 더 많아집니다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차원이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증가함에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작업에 소요되는 시간이 </a:t>
            </a:r>
            <a:r>
              <a:rPr lang="en-US" altLang="ko-KR" dirty="0">
                <a:ea typeface="맑은 고딕"/>
              </a:rPr>
              <a:t>1.7ms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6ms</a:t>
            </a:r>
            <a:r>
              <a:rPr lang="ko-KR" altLang="en-US" dirty="0">
                <a:ea typeface="맑은 고딕"/>
              </a:rPr>
              <a:t>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174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25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플래시가 </a:t>
            </a:r>
            <a:r>
              <a:rPr lang="en-US" altLang="ko-KR" dirty="0">
                <a:ea typeface="맑은 고딕"/>
              </a:rPr>
              <a:t>NVM</a:t>
            </a:r>
            <a:r>
              <a:rPr lang="ko-KR" altLang="en-US" dirty="0">
                <a:ea typeface="맑은 고딕"/>
              </a:rPr>
              <a:t>보다 훨씬 더 큰 용량을 제공하기 때문에 </a:t>
            </a:r>
            <a:r>
              <a:rPr lang="en-US" altLang="ko-KR" dirty="0">
                <a:ea typeface="맑은 고딕"/>
              </a:rPr>
              <a:t>Bandana</a:t>
            </a:r>
            <a:r>
              <a:rPr lang="ko-KR" altLang="en-US" dirty="0">
                <a:ea typeface="맑은 고딕"/>
              </a:rPr>
              <a:t>보다 훨씬 높은 확장성을 제공합니다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저장 측에서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수행함으로써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지연 시간을 개선하고 다른 시스템 구성 요소와 공유되는 시스템 버스를 더 잘 활용합니다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en-US" altLang="ko-KR" dirty="0">
                <a:ea typeface="맑은 고딕"/>
              </a:rPr>
              <a:t>[7]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간 상호 연결 패브릭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NVIDIA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NVLINK)</a:t>
            </a:r>
            <a:r>
              <a:rPr lang="ko-KR" altLang="en-US" dirty="0">
                <a:ea typeface="맑은 고딕"/>
              </a:rPr>
              <a:t>에 연결된 분산 </a:t>
            </a:r>
            <a:r>
              <a:rPr lang="en-US" altLang="ko-KR" dirty="0">
                <a:ea typeface="맑은 고딕"/>
              </a:rPr>
              <a:t>DIMM </a:t>
            </a:r>
            <a:r>
              <a:rPr lang="ko-KR" altLang="en-US" dirty="0">
                <a:ea typeface="맑은 고딕"/>
              </a:rPr>
              <a:t>장치를 결합하여 추천 시스템용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용량을 늘리는 것을 목표로 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고속성</a:t>
            </a:r>
            <a:r>
              <a:rPr lang="ko-KR" altLang="en-US" dirty="0">
                <a:ea typeface="맑은 고딕"/>
              </a:rPr>
              <a:t> 덕분에 사용자 요청에 대한 응답성이 더 좋을 수 있지만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플래시의 비휘발성 특성으로 인해 용량과 에너지 효율성 면에서 더 확장 가능할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본 논문에서는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라는 새로운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아키텍처를 소개하며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통해 </a:t>
            </a:r>
            <a:r>
              <a:rPr lang="en-US" altLang="ko-KR" dirty="0">
                <a:ea typeface="맑은 고딕"/>
              </a:rPr>
              <a:t>in-storage processing</a:t>
            </a:r>
            <a:r>
              <a:rPr lang="ko-KR" altLang="en-US" dirty="0">
                <a:ea typeface="맑은 고딕"/>
              </a:rPr>
              <a:t>을 활용하여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완화합니다</a:t>
            </a:r>
            <a:r>
              <a:rPr lang="en-US" altLang="ko-KR" dirty="0">
                <a:ea typeface="맑은 고딕"/>
              </a:rPr>
              <a:t>. EMB-SSD</a:t>
            </a:r>
            <a:r>
              <a:rPr lang="ko-KR" altLang="en-US" dirty="0">
                <a:ea typeface="맑은 고딕"/>
              </a:rPr>
              <a:t>는 알고리즘을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오프로드하여</a:t>
            </a:r>
            <a:r>
              <a:rPr lang="ko-KR" altLang="en-US" dirty="0">
                <a:ea typeface="맑은 고딕"/>
              </a:rPr>
              <a:t> 데이터 이동 및 소프트웨어 오버헤드를 줄이며</a:t>
            </a:r>
            <a:r>
              <a:rPr lang="en-US" altLang="ko-KR" dirty="0">
                <a:ea typeface="맑은 고딕"/>
              </a:rPr>
              <a:t>, 99 </a:t>
            </a:r>
            <a:r>
              <a:rPr lang="ko-KR" altLang="en-US" dirty="0">
                <a:ea typeface="맑은 고딕"/>
              </a:rPr>
              <a:t>번째 백분위 지연 및 평균 지연 각각 </a:t>
            </a:r>
            <a:r>
              <a:rPr lang="en-US" altLang="ko-KR" dirty="0">
                <a:ea typeface="맑은 고딕"/>
              </a:rPr>
              <a:t>47%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25% </a:t>
            </a:r>
            <a:r>
              <a:rPr lang="ko-KR" altLang="en-US" dirty="0">
                <a:ea typeface="맑은 고딕"/>
              </a:rPr>
              <a:t>감소를 달성합니다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3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 시스템의 기본적 구조는 다음과 같다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추천 시스템은 사용자와 콘텐츠와 관련된 입력 데이터를 받고 예상 클릭 수를 반환합니다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Input data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feature</a:t>
            </a:r>
            <a:r>
              <a:rPr lang="ko-KR" altLang="en-US" dirty="0">
                <a:ea typeface="맑은 고딕"/>
              </a:rPr>
              <a:t>들은 </a:t>
            </a:r>
            <a:r>
              <a:rPr lang="en-US" altLang="ko-KR" dirty="0">
                <a:ea typeface="맑은 고딕"/>
              </a:rPr>
              <a:t>dense </a:t>
            </a:r>
            <a:r>
              <a:rPr lang="ko-KR" altLang="en-US" dirty="0">
                <a:ea typeface="맑은 고딕"/>
              </a:rPr>
              <a:t>하거나 </a:t>
            </a:r>
            <a:r>
              <a:rPr lang="en-US" altLang="ko-KR" dirty="0">
                <a:ea typeface="맑은 고딕"/>
              </a:rPr>
              <a:t>sparse</a:t>
            </a:r>
            <a:r>
              <a:rPr lang="ko-KR" altLang="en-US" dirty="0">
                <a:ea typeface="맑은 고딕"/>
              </a:rPr>
              <a:t>하다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우선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들의 경우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68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우선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들의 경우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은 기능은 작고 접근하기도 편리해서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레이어에서 쉽게 처리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은 그러나 많은 </a:t>
            </a:r>
            <a:r>
              <a:rPr lang="en-US" altLang="en-US" dirty="0">
                <a:latin typeface="Calibri Bold"/>
              </a:rPr>
              <a:t>categorical</a:t>
            </a:r>
            <a:r>
              <a:rPr lang="ko-KR" altLang="en-US" dirty="0">
                <a:latin typeface="Calibri Bold"/>
                <a:ea typeface="맑은 고딕"/>
              </a:rPr>
              <a:t>한 특성 </a:t>
            </a:r>
            <a:r>
              <a:rPr lang="ko-KR" altLang="en-US" dirty="0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레이어에서 처리하기에 너무 거대합니다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 </a:t>
            </a:r>
            <a:r>
              <a:rPr lang="en-US" altLang="ko-KR" dirty="0">
                <a:ea typeface="맑은 고딕"/>
              </a:rPr>
              <a:t>binary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'0'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'1')</a:t>
            </a:r>
            <a:r>
              <a:rPr lang="ko-KR" altLang="en-US" dirty="0">
                <a:ea typeface="맑은 고딕"/>
              </a:rPr>
              <a:t>로 된 단순한 표현은 항목 또는 콘텐츠 간의 어떤 문맥 정보도 찾아내기가 어렵습니다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7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추천시스템에서는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한계를 극복하기 위해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이용하여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로 변환합니다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변환하는 과정을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룩업이라고</a:t>
            </a:r>
            <a:r>
              <a:rPr lang="ko-KR" altLang="en-US" dirty="0">
                <a:ea typeface="맑은 고딕"/>
              </a:rPr>
              <a:t> 부르며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테이블로 되어있고 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테이블은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벡터로 구성되어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14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테이블에서 반환된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밀집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결합하거나 집계하여 단일 벡터로 만드는 과정이며 비교적 간단한 산술 연산을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불규칙한 메모리 접근을 </a:t>
            </a:r>
            <a:r>
              <a:rPr lang="ko-KR" altLang="en-US" dirty="0" err="1">
                <a:ea typeface="맑은 고딕"/>
              </a:rPr>
              <a:t>필요로합니다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간단한 산술 연산으로 인하여 비교적 저렴한 </a:t>
            </a:r>
            <a:r>
              <a:rPr lang="en-US" altLang="en-US" dirty="0">
                <a:latin typeface="Calibri Bold"/>
              </a:rPr>
              <a:t>computations</a:t>
            </a:r>
            <a:r>
              <a:rPr lang="ko-KR" altLang="en-US" dirty="0">
                <a:ea typeface="맑은 고딕"/>
              </a:rPr>
              <a:t>한 성질을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앞서 말한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사이즈는 </a:t>
            </a:r>
            <a:r>
              <a:rPr lang="ko-KR" altLang="en-US" dirty="0" err="1">
                <a:ea typeface="맑은 고딕"/>
              </a:rPr>
              <a:t>백터의</a:t>
            </a:r>
            <a:r>
              <a:rPr lang="ko-KR" altLang="en-US" dirty="0">
                <a:ea typeface="맑은 고딕"/>
              </a:rPr>
              <a:t> 차원에 의해 결정이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정보가 많을 수록 세세한 분석이 가능하기때문에 추천시스템의 정확도에 결정적인 영향을 끼칩니다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웹 서비스의 컨텐츠가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사이즈의 크기도 증가하는 경향을 보입니다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2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Reducing Tail Latency of DNN-based Recommender Systems using In-storage Processing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ACM SIGOPS Asia-Pacific Workshop on Systems (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APSys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’20)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Embedding table size is 490MB when the vector dimension and the number of items are 128 and 1 million.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However, table size increases up to 1.8TB when the numbers are increased to 512 and 1 billion.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927C0333-0D04-11C5-BC8E-87A71FA5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30" y="3634874"/>
            <a:ext cx="6301539" cy="29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23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On-demand caching is good for local embedding vectors, but otherwise, frequent disk access can lead to long tail latency.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With Criteo dataset which consists of 13 dense features and 26 sparse features</a:t>
            </a:r>
            <a:r>
              <a:rPr lang="en-US" altLang="en-US" dirty="0">
                <a:ea typeface="ヒラギノ角ゴ ProN W3"/>
              </a:rPr>
              <a:t>, DLRM was executed </a:t>
            </a: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697309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Analysis of I/O accesses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15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Cache hit ratio reaches almost 100% when 14% of total embedding vectors are cached in DRAM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CE05A5-7748-9BDD-C956-20C5343305C8}"/>
              </a:ext>
            </a:extLst>
          </p:cNvPr>
          <p:cNvSpPr/>
          <p:nvPr/>
        </p:nvSpPr>
        <p:spPr bwMode="auto">
          <a:xfrm>
            <a:off x="1678405" y="2652962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4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Caching 10,000 vectors in DRAM is sufficient to achieve a hit ratio of 100%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EE0295-16F0-C8F2-C375-83F784507A15}"/>
              </a:ext>
            </a:extLst>
          </p:cNvPr>
          <p:cNvSpPr/>
          <p:nvPr/>
        </p:nvSpPr>
        <p:spPr bwMode="auto">
          <a:xfrm>
            <a:off x="3543300" y="2652961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407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Increasing the cache size to hold 8M vectors (equivalent to 3.8GB DRAM) doesn't improve the overall cache hit ratio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FCEE1-4D64-4E5B-6007-E1A4B9985547}"/>
              </a:ext>
            </a:extLst>
          </p:cNvPr>
          <p:cNvSpPr/>
          <p:nvPr/>
        </p:nvSpPr>
        <p:spPr bwMode="auto">
          <a:xfrm>
            <a:off x="5408195" y="2652960"/>
            <a:ext cx="1917451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528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Latency when a cache miss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Software and network overheads were higher than expected, making up 76% of the total latency.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Offloading part of recommender system to SSD allows for direct data-intensive operations inside SSD, reducing I/O </a:t>
            </a:r>
            <a:r>
              <a:rPr lang="en-US" altLang="en-US" dirty="0" err="1">
                <a:latin typeface="Calibri Bold"/>
              </a:rPr>
              <a:t>syscall</a:t>
            </a:r>
            <a:r>
              <a:rPr lang="en-US" altLang="en-US" dirty="0">
                <a:latin typeface="Calibri Bold"/>
              </a:rPr>
              <a:t> and data transfer 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34896729-70DC-A71C-10D8-14178BA1A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7" y="2199712"/>
            <a:ext cx="5169166" cy="236232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C1CF95-DB19-C2D0-7F10-5D0F7D81A619}"/>
              </a:ext>
            </a:extLst>
          </p:cNvPr>
          <p:cNvCxnSpPr>
            <a:cxnSpLocks/>
          </p:cNvCxnSpPr>
          <p:nvPr/>
        </p:nvCxnSpPr>
        <p:spPr bwMode="auto">
          <a:xfrm>
            <a:off x="3110163" y="2652963"/>
            <a:ext cx="2069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756754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341891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EMB-SSD architecture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EMB-SSD supports standard I/O commands and introduces new commands enabling the host to utilize embedding functions.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possesses the following features: </a:t>
            </a:r>
            <a:r>
              <a:rPr lang="en-US" altLang="en-US" dirty="0" err="1">
                <a:latin typeface="Calibri Bold"/>
              </a:rPr>
              <a:t>EMBLib</a:t>
            </a:r>
            <a:r>
              <a:rPr lang="en-US" altLang="en-US" dirty="0">
                <a:latin typeface="Calibri Bold"/>
              </a:rPr>
              <a:t>, EMB-Engine, I/O merging &amp; caching, and SIMD acceleration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2C23CABD-2D89-C81E-B7E8-4918EC28F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9" y="2316079"/>
            <a:ext cx="5197643" cy="32605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C36693-4767-8EE1-656C-3AF59702B1EB}"/>
              </a:ext>
            </a:extLst>
          </p:cNvPr>
          <p:cNvSpPr/>
          <p:nvPr/>
        </p:nvSpPr>
        <p:spPr bwMode="auto">
          <a:xfrm>
            <a:off x="4734426" y="2628900"/>
            <a:ext cx="1305427" cy="4932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C0F02-6206-9A55-475C-5910F9F7C58B}"/>
              </a:ext>
            </a:extLst>
          </p:cNvPr>
          <p:cNvSpPr/>
          <p:nvPr/>
        </p:nvSpPr>
        <p:spPr bwMode="auto">
          <a:xfrm>
            <a:off x="4367463" y="3832058"/>
            <a:ext cx="2081463" cy="786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246AE2-2FB5-196F-FEEE-279529A0B4ED}"/>
              </a:ext>
            </a:extLst>
          </p:cNvPr>
          <p:cNvSpPr/>
          <p:nvPr/>
        </p:nvSpPr>
        <p:spPr bwMode="auto">
          <a:xfrm rot="10800000">
            <a:off x="6704597" y="4040607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688DD6-16EB-D545-0710-8884EA200D76}"/>
              </a:ext>
            </a:extLst>
          </p:cNvPr>
          <p:cNvSpPr/>
          <p:nvPr/>
        </p:nvSpPr>
        <p:spPr bwMode="auto">
          <a:xfrm rot="10800000">
            <a:off x="6704597" y="2805364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760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 err="1">
                <a:ea typeface="ヒラギノ角ゴ ProN W3"/>
              </a:rPr>
              <a:t>EMBLib</a:t>
            </a:r>
            <a:r>
              <a:rPr lang="en-US" altLang="en-US" dirty="0">
                <a:ea typeface="ヒラギノ角ゴ ProN W3"/>
              </a:rPr>
              <a:t> exposes three new commands : EMB_WRITE, EMB_READ, EMB_REMOVE</a:t>
            </a:r>
          </a:p>
          <a:p>
            <a:pPr>
              <a:buFont typeface="Wingdings 2"/>
              <a:buChar char="¢"/>
            </a:pPr>
            <a:endParaRPr lang="en-US" altLang="en-US" dirty="0"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EMB_WRITE : (1) embedding table number (2) a list of embedding vectors needed to create a new embedding table in flash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B8AF08-05FE-4B3A-4E62-B4DB7E86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5" y="3987802"/>
            <a:ext cx="3695890" cy="203845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6F5629-6425-3003-0D0E-D8F2ADFEB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87802"/>
            <a:ext cx="446651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20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EMB_READ : (1) List of table numbers (2) List of embedding vector indices per table (3) Type of operations to perform on the tables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EMB_REMOVE is called to remove the embedding tables from EMB-SSD.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6A30EC-32EE-4D26-23BD-259C8F2F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5" y="2683487"/>
            <a:ext cx="7594990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EMB-Engine is a storage embedding engine that manages embedding tables and performs embedding operations.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When an EMB_WRITE is received, system obtains a list of free LBAs from the FTL and writes embedding vectors to them sequentially, sorted by index.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mapping between LBAs and NAND pages is handled by the FTL.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Lastly, a redirection table is updated, which tracks embedding tables and vectors in flash memory.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724166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When the EMB_SSD receives an EMB_READ request from the host, it identifies the relevant LBAs for the requested tables using the redirection table.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A list of LBAs can be retrieved by looking up the redirection table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Locating the positions of the vectors in a table is easy as well, since all the vectors are stored sorted by their indices in flash.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Lastly the EMB_SSD carries out the requested arithmetic operations on the vectors and returns the results to the host.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168793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I/O Merging and Caching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uses an I/O merging technique to solve read amplification which degrades the overall I/O throughput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combines vector requests aimed at same NAND pages, allowing them to be handled by a single NAND operation.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Besides I/O merging, EMB-SSD employs controller DRAM to cache frequently-used embedding vectors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can reduce the number of NAND page reads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57647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SIMD Acceleration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Simple operations in the embedding layer can still burden the ARM CPU, causing throughput drops when multiple vectors arrive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mitigates this problem by leveraging the parallelism of SIMD instructions.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813265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1552634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Xilinx ZCU102 board with a custom flash card attached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ZCU102 has a quad-core ARM Cortex-A53 CPU running at 1.2 GHz, 4GB of DRAM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Flash card provides 1.2GB/s read throughput, 500 MB/s write throughput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10GbE network is used to exchange data with x86 host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25605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Initially, Host-Caching increases rapidly, but due to some requests having long-tail latency, gradual increasing towards the end.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However, with a large number of vectors, the limited speed of ARM CPUs became a bottleneck in EMB-SSD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3447BD4-A371-E67E-4122-B0B6E14C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" y="1188656"/>
            <a:ext cx="6858352" cy="27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78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Host-Caching, 70% of the total latency was spent in the network and software layer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EMB-SSD, Disk and computation time accounted for 30% of the total latency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EB2586F4-C0EC-5A65-7353-A6824F66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9" y="1467788"/>
            <a:ext cx="6077262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06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I/O Merging coalesces I/O that are targeted to same NAND pages, reducing disk accesses by 58% compared to the Base.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I/O Merging + Caching reduced the number of NAND accesses by 85% compared to Base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2917EF-2027-4395-3EB5-AFAF8395F763}"/>
              </a:ext>
            </a:extLst>
          </p:cNvPr>
          <p:cNvSpPr/>
          <p:nvPr/>
        </p:nvSpPr>
        <p:spPr bwMode="auto">
          <a:xfrm>
            <a:off x="1937084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223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Recommender systems are popular applications that are data-intensive rather than compute-intensive.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Embedding layer is important for recommenders but needs fast access to huge tables. So recommender systems keep it in DRAM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With the rapid growth of content, embedding layers become too large for DRAM. So popular part is in main memory, while storing the rest in the disk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If desired data is not found in DRAM, it has to undergo disk accesses, which result in long tail of responses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performance of EMB-SSD improved by 3.4 times with SIMD optimization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efficiently parallelized embedding operations, fully utilizing available hardware support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ACA045-A09A-8CA3-6597-4141C4038285}"/>
              </a:ext>
            </a:extLst>
          </p:cNvPr>
          <p:cNvSpPr/>
          <p:nvPr/>
        </p:nvSpPr>
        <p:spPr bwMode="auto">
          <a:xfrm>
            <a:off x="4565991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728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latency of EMB-SSD increased linearly as the vector dimension increased.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more vectors in table are, The more arithmetic operations to compute the outputs are involved in.</a:t>
            </a: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728E5-A1DB-A4C2-88FE-4C60AB03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7" y="1732547"/>
            <a:ext cx="6235728" cy="24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14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771715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>
                <a:latin typeface="Calibri Bold"/>
              </a:rPr>
              <a:t>Bandana presented an idea of storing some of the embedding tables in the NVM device which are larger but slow than DRAM</a:t>
            </a:r>
          </a:p>
          <a:p>
            <a:pPr lvl="1"/>
            <a:r>
              <a:rPr lang="en-US" altLang="en-US" dirty="0">
                <a:latin typeface="Calibri Bold"/>
              </a:rPr>
              <a:t>EMB-SSD is more scalable than Bandana because NAND flash has a higher capacity than NVM.</a:t>
            </a:r>
          </a:p>
          <a:p>
            <a:pPr lvl="1"/>
            <a:r>
              <a:rPr lang="en-US" altLang="en-US" dirty="0">
                <a:latin typeface="Calibri Bold"/>
              </a:rPr>
              <a:t>EMB-SSD speeds up I/O and optimizes system bus usage by embedding on the storage side, shared with other system components.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  <a:ea typeface="ヒラギノ角ゴ ProN W3"/>
              </a:rPr>
              <a:t>TensorDIMM</a:t>
            </a:r>
            <a:r>
              <a:rPr lang="en-US" altLang="en-US" dirty="0">
                <a:latin typeface="Calibri Bold"/>
                <a:ea typeface="ヒラギノ角ゴ ProN W3"/>
              </a:rPr>
              <a:t> merges detached DIMM devices on GPU interconnections, enhancing DRAM capacity for recommendation system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EMB-SSD is more scalable and energy-efficient than other options because NAND flash, which is non-volatile, offers greater capacity.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680890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This paper introduces a new SSD architecture a named EMB-SSD, which alleviates tail latency by leveraging in-storage processing.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reduces data movement and software overheads by offloading the algorithm to the SSD.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exhibit 47% and 25% shorter 99th percentile latency and average latency</a:t>
            </a: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9851942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Structure of recommender models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recommender system receives input data associated with users and contents, and return predicted click-through-rate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features of input data are either dense or sparse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DF14BA04-BFAB-D3E3-E631-A7D0FC883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53" y="3994484"/>
            <a:ext cx="5065293" cy="2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20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recommender system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Sparse features are encoded as multi-hot vectors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If a user likes the contents with IDs 1 and 4, the multi-hot vector representing their preferences would be (0, 1, 0, 0, 1)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Dense features are small and easily processed, while sparse features are too large for FC layers due to many categorical items.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Binary number representation (0 or 1) for items or content is inadequate to capture contextual information between them.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253092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layers transform sparse features into dense ones, overcoming the limitations of binary number representation.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Process of converting sparse features into dense vectors using embedding tables is called embedding lookup.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Embedding layer is made up of multiple embedding tables, each of which is comprised of multiple embedding vectors.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4A274A-55EA-58DC-6AB5-224B8F0E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9" y="2307333"/>
            <a:ext cx="760134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72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operations are simple arithmetic operations performed to aggregate vectors returned by embedding table into a single vector.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Embedding lookup and operations require substantial memory and irregular access but involve low-cost, simple arithmetic computations.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892C2E8-0F1E-F130-D351-5892A537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18" y="2669675"/>
            <a:ext cx="5967663" cy="25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Embedding table size depends on vector dimension and column count, which affects recommender system accuracy.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As web services have more content and require better result, embedding table size will increase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8410743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4197</TotalTime>
  <Words>3558</Words>
  <Application>Microsoft Office PowerPoint</Application>
  <PresentationFormat>화면 슬라이드 쇼(4:3)</PresentationFormat>
  <Paragraphs>437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Structure of recommender models</vt:lpstr>
      <vt:lpstr>Challenge for recommender system</vt:lpstr>
      <vt:lpstr>Characteristic of Embedding</vt:lpstr>
      <vt:lpstr>Characteristic of Embedding</vt:lpstr>
      <vt:lpstr>Characteristic of Embedding</vt:lpstr>
      <vt:lpstr>Characteristic of Embedding</vt:lpstr>
      <vt:lpstr>Analysis of recommender system</vt:lpstr>
      <vt:lpstr>Analysis of recommender system</vt:lpstr>
      <vt:lpstr>Analysis of recommender system</vt:lpstr>
      <vt:lpstr>Analysis of recommender system</vt:lpstr>
      <vt:lpstr>Analysis of recommender system</vt:lpstr>
      <vt:lpstr>Latency when a cache miss</vt:lpstr>
      <vt:lpstr>Outline</vt:lpstr>
      <vt:lpstr>EMB-SSD architecture</vt:lpstr>
      <vt:lpstr>User-space Library for EMB-SSD</vt:lpstr>
      <vt:lpstr>User-space Library for EMB-SSD</vt:lpstr>
      <vt:lpstr>In-storage Embedding Engine</vt:lpstr>
      <vt:lpstr>In-storage Embedding Engine</vt:lpstr>
      <vt:lpstr>I/O Merging and Caching</vt:lpstr>
      <vt:lpstr>SIMD Acceleration</vt:lpstr>
      <vt:lpstr>Outline</vt:lpstr>
      <vt:lpstr>Experimental Setup</vt:lpstr>
      <vt:lpstr>Evaluation</vt:lpstr>
      <vt:lpstr>Evaluation</vt:lpstr>
      <vt:lpstr>Evaluation</vt:lpstr>
      <vt:lpstr>Evaluation</vt:lpstr>
      <vt:lpstr>Evaluation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1369</cp:revision>
  <dcterms:created xsi:type="dcterms:W3CDTF">2019-05-20T12:33:49Z</dcterms:created>
  <dcterms:modified xsi:type="dcterms:W3CDTF">2023-04-07T05:18:16Z</dcterms:modified>
</cp:coreProperties>
</file>