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3"/>
  </p:notesMasterIdLst>
  <p:handoutMasterIdLst>
    <p:handoutMasterId r:id="rId44"/>
  </p:handoutMasterIdLst>
  <p:sldIdLst>
    <p:sldId id="1115" r:id="rId3"/>
    <p:sldId id="692" r:id="rId4"/>
    <p:sldId id="1112" r:id="rId5"/>
    <p:sldId id="1051" r:id="rId6"/>
    <p:sldId id="1127" r:id="rId7"/>
    <p:sldId id="1161" r:id="rId8"/>
    <p:sldId id="1166" r:id="rId9"/>
    <p:sldId id="1052" r:id="rId10"/>
    <p:sldId id="1165" r:id="rId11"/>
    <p:sldId id="1110" r:id="rId12"/>
    <p:sldId id="1128" r:id="rId13"/>
    <p:sldId id="1167" r:id="rId14"/>
    <p:sldId id="1168" r:id="rId15"/>
    <p:sldId id="1190" r:id="rId16"/>
    <p:sldId id="1191" r:id="rId17"/>
    <p:sldId id="1192" r:id="rId18"/>
    <p:sldId id="1169" r:id="rId19"/>
    <p:sldId id="1170" r:id="rId20"/>
    <p:sldId id="1171" r:id="rId21"/>
    <p:sldId id="1189" r:id="rId22"/>
    <p:sldId id="1172" r:id="rId23"/>
    <p:sldId id="1197" r:id="rId24"/>
    <p:sldId id="1194" r:id="rId25"/>
    <p:sldId id="1176" r:id="rId26"/>
    <p:sldId id="1199" r:id="rId27"/>
    <p:sldId id="1180" r:id="rId28"/>
    <p:sldId id="1181" r:id="rId29"/>
    <p:sldId id="1185" r:id="rId30"/>
    <p:sldId id="1177" r:id="rId31"/>
    <p:sldId id="1188" r:id="rId32"/>
    <p:sldId id="1182" r:id="rId33"/>
    <p:sldId id="1186" r:id="rId34"/>
    <p:sldId id="1178" r:id="rId35"/>
    <p:sldId id="1196" r:id="rId36"/>
    <p:sldId id="1187" r:id="rId37"/>
    <p:sldId id="1162" r:id="rId38"/>
    <p:sldId id="1198" r:id="rId39"/>
    <p:sldId id="1132" r:id="rId40"/>
    <p:sldId id="1164" r:id="rId41"/>
    <p:sldId id="103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D04E30"/>
    <a:srgbClr val="A5A05B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3" autoAdjust="0"/>
    <p:restoredTop sz="74573" autoAdjust="0"/>
  </p:normalViewPr>
  <p:slideViewPr>
    <p:cSldViewPr snapToGrid="0">
      <p:cViewPr varScale="1">
        <p:scale>
          <a:sx n="106" d="100"/>
          <a:sy n="106" d="100"/>
        </p:scale>
        <p:origin x="3456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C1: ML </a:t>
            </a:r>
            <a:r>
              <a:rPr lang="ko-KR" altLang="en-US" dirty="0">
                <a:ea typeface="맑은 고딕"/>
              </a:rPr>
              <a:t>모델 훈련의 비용은 종종 기업의 기대치를 초과합니다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실제 시스템 환경은 동적으로 변화하고 뒤떨어진 모델은 성능 저하를 야기합니다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정교한 알고리즘을 능가하기 위해 수일에서 수주일이 걸릴 수 있는 모델의 빈번한 파인 튜닝이나 또는 재훈련이 필요합니다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만약 충분한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리소스가 없다면</a:t>
            </a:r>
            <a:r>
              <a:rPr lang="en-US" altLang="ko-KR" dirty="0">
                <a:ea typeface="맑은 고딕"/>
              </a:rPr>
              <a:t>, DL </a:t>
            </a:r>
            <a:r>
              <a:rPr lang="ko-KR" altLang="en-US" dirty="0">
                <a:ea typeface="맑은 고딕"/>
              </a:rPr>
              <a:t>모델의 업데이트 시간은 더 늘어나게 될 것입니다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C2: </a:t>
            </a:r>
            <a:r>
              <a:rPr lang="ko-KR" altLang="en-US" dirty="0">
                <a:ea typeface="맑은 고딕"/>
              </a:rPr>
              <a:t>데이터의 양과 품질에 영향을 받기 쉬움이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이런 문제를 해결하기 위해 데이터 </a:t>
            </a:r>
            <a:r>
              <a:rPr lang="ko-KR" altLang="en-US" dirty="0" err="1">
                <a:ea typeface="맑은 고딕"/>
              </a:rPr>
              <a:t>아규멘테이션</a:t>
            </a:r>
            <a:r>
              <a:rPr lang="ko-KR" altLang="en-US" dirty="0">
                <a:ea typeface="맑은 고딕"/>
              </a:rPr>
              <a:t> 기법이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</a:t>
            </a:r>
            <a:r>
              <a:rPr lang="ko-KR" altLang="en-US" dirty="0" err="1">
                <a:ea typeface="맑은 고딕"/>
              </a:rPr>
              <a:t>실세계</a:t>
            </a:r>
            <a:r>
              <a:rPr lang="ko-KR" altLang="en-US" dirty="0">
                <a:ea typeface="맑은 고딕"/>
              </a:rPr>
              <a:t> 데이터의 복잡한 분포로 인해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생성된 데이터는 학습 모델에 편향과 이동을 불가피하게 도입합니다 </a:t>
            </a:r>
            <a:r>
              <a:rPr lang="en-US" altLang="ko-KR" dirty="0">
                <a:ea typeface="맑은 고딕"/>
              </a:rPr>
              <a:t>[66], </a:t>
            </a:r>
            <a:r>
              <a:rPr lang="ko-KR" altLang="en-US" dirty="0">
                <a:ea typeface="맑은 고딕"/>
              </a:rPr>
              <a:t>이는 실제로 시스템 성능을 손상시킬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065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C3: </a:t>
            </a:r>
            <a:r>
              <a:rPr lang="ko-KR" altLang="en-US" dirty="0">
                <a:ea typeface="맑은 고딕"/>
              </a:rPr>
              <a:t>불투명한 의사 결정 과정</a:t>
            </a:r>
          </a:p>
          <a:p>
            <a:r>
              <a:rPr lang="ko-KR" altLang="en-US" dirty="0">
                <a:ea typeface="맑은 고딕"/>
              </a:rPr>
              <a:t>의사 결정 과정이 불투명하기 때문에 배포하기에 충분한 신뢰를 가지고 있지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C4: </a:t>
            </a:r>
            <a:r>
              <a:rPr lang="ko-KR" altLang="en-US" dirty="0">
                <a:ea typeface="맑은 고딕"/>
              </a:rPr>
              <a:t>문제 해결과 조정의 어려움</a:t>
            </a:r>
          </a:p>
          <a:p>
            <a:r>
              <a:rPr lang="ko-KR" altLang="en-US" dirty="0">
                <a:ea typeface="맑은 고딕"/>
              </a:rPr>
              <a:t>모델이 복잡하면 상황에 맞게 학습 모델을 조정하는 작업이 어렵고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적절하지 않은 수정은 심각한 성능 저하를 일으킬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C5: </a:t>
            </a:r>
            <a:r>
              <a:rPr lang="ko-KR" altLang="en-US" dirty="0">
                <a:ea typeface="맑은 고딕"/>
              </a:rPr>
              <a:t>과도한 배포 부하</a:t>
            </a:r>
          </a:p>
          <a:p>
            <a:r>
              <a:rPr lang="ko-KR" altLang="en-US" dirty="0">
                <a:ea typeface="맑은 고딕"/>
              </a:rPr>
              <a:t>높은 </a:t>
            </a:r>
            <a:r>
              <a:rPr lang="ko-KR" altLang="en-US" dirty="0" err="1">
                <a:ea typeface="맑은 고딕"/>
              </a:rPr>
              <a:t>인퍼런스</a:t>
            </a:r>
            <a:r>
              <a:rPr lang="ko-KR" altLang="en-US" dirty="0">
                <a:ea typeface="맑은 고딕"/>
              </a:rPr>
              <a:t> 오버헤드로 인해 워크로드에 부담이 생기고 </a:t>
            </a:r>
            <a:r>
              <a:rPr lang="ko-KR" altLang="en-US" dirty="0" err="1">
                <a:ea typeface="맑은 고딕"/>
              </a:rPr>
              <a:t>베포의</a:t>
            </a:r>
            <a:r>
              <a:rPr lang="ko-KR" altLang="en-US" dirty="0">
                <a:ea typeface="맑은 고딕"/>
              </a:rPr>
              <a:t> 확장성을 </a:t>
            </a:r>
            <a:r>
              <a:rPr lang="ko-KR" altLang="en-US" dirty="0" err="1">
                <a:ea typeface="맑은 고딕"/>
              </a:rPr>
              <a:t>제한할수있습니다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9297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그래서 이런 문제를 해결하기위해 모델 </a:t>
            </a:r>
            <a:r>
              <a:rPr lang="en-US" altLang="ko-KR" dirty="0" err="1">
                <a:ea typeface="맑은 고딕"/>
              </a:rPr>
              <a:t>interpretatio</a:t>
            </a:r>
            <a:r>
              <a:rPr lang="ko-KR" altLang="en-US" dirty="0">
                <a:ea typeface="맑은 고딕"/>
              </a:rPr>
              <a:t>이라는 것이 제안되었습니다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Model </a:t>
            </a:r>
            <a:r>
              <a:rPr lang="en-US" altLang="ko-KR" dirty="0" err="1">
                <a:ea typeface="맑은 고딕"/>
              </a:rPr>
              <a:t>interpretatio</a:t>
            </a:r>
            <a:r>
              <a:rPr lang="ko-KR" altLang="en-US" dirty="0">
                <a:ea typeface="맑은 고딕"/>
              </a:rPr>
              <a:t>은 다음과 같이 </a:t>
            </a:r>
            <a:r>
              <a:rPr lang="en-US" altLang="ko-KR" dirty="0">
                <a:ea typeface="맑은 고딕"/>
              </a:rPr>
              <a:t>Interpreting black-box model 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building interpretable models </a:t>
            </a:r>
            <a:r>
              <a:rPr lang="ko-KR" altLang="en-US" dirty="0">
                <a:ea typeface="맑은 고딕"/>
              </a:rPr>
              <a:t>두가지로 </a:t>
            </a:r>
            <a:r>
              <a:rPr lang="ko-KR" altLang="en-US" dirty="0" err="1">
                <a:ea typeface="맑은 고딕"/>
              </a:rPr>
              <a:t>나눌수있습니다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interpreting black-box model</a:t>
            </a:r>
            <a:r>
              <a:rPr lang="ko-KR" altLang="en-US" dirty="0">
                <a:ea typeface="맑은 고딕"/>
              </a:rPr>
              <a:t>은 다음과 같은 문제가 있어 저자들은 충분하지 않다고 주장하고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228600" indent="-228600">
              <a:buAutoNum type="arabicParenBoth"/>
            </a:pPr>
            <a:r>
              <a:rPr lang="ko-KR" altLang="en-US" dirty="0">
                <a:ea typeface="맑은 고딕"/>
              </a:rPr>
              <a:t>신뢰도 보장 없음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모델의 예측 결과가 실제 결과와 얼마나 일치하는지를 나타내는 지표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이러한 도구들은 일반적으로 후처리 방식으로 블랙 박스 모델을 해석하며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다른 로컬 대리 모델을 만들어 원래 모델을 설명합니다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종종 신뢰할 수 없는 경우가 있다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pPr marL="228600" indent="-228600">
              <a:buAutoNum type="arabicParenBoth"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ea typeface="맑은 고딕"/>
              </a:rPr>
              <a:t>** </a:t>
            </a:r>
            <a:r>
              <a:rPr lang="ko-KR" altLang="en-US" dirty="0">
                <a:ea typeface="맑은 고딕"/>
              </a:rPr>
              <a:t>가령 </a:t>
            </a:r>
            <a:r>
              <a:rPr lang="en-US" altLang="ko-KR" dirty="0">
                <a:ea typeface="맑은 고딕"/>
              </a:rPr>
              <a:t>SVM </a:t>
            </a:r>
            <a:r>
              <a:rPr lang="ko-KR" altLang="en-US" dirty="0">
                <a:ea typeface="맑은 고딕"/>
              </a:rPr>
              <a:t>분류기와 같이 성능은 좋지만 해석이 어려운 모델이 있을 때 </a:t>
            </a:r>
            <a:r>
              <a:rPr lang="en-US" altLang="ko-KR" dirty="0">
                <a:ea typeface="맑은 고딕"/>
              </a:rPr>
              <a:t>Logistic regression </a:t>
            </a:r>
            <a:r>
              <a:rPr lang="ko-KR" altLang="en-US" dirty="0">
                <a:ea typeface="맑은 고딕"/>
              </a:rPr>
              <a:t>모델처럼 설명 가능성은 높지만 성능은 낮은 모델을 대리 모델로 사용해 해당 모델의 계수를 기반으로 모델의 판단 메커니즘을 어림짐작하는 것입니다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물론 이 과정에서 성능의 손실도 발생하며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엄밀한 의미에서 </a:t>
            </a:r>
            <a:r>
              <a:rPr lang="en-US" altLang="ko-KR" dirty="0">
                <a:ea typeface="맑은 고딕"/>
              </a:rPr>
              <a:t>SVM</a:t>
            </a:r>
            <a:r>
              <a:rPr lang="ko-KR" altLang="en-US" dirty="0">
                <a:ea typeface="맑은 고딕"/>
              </a:rPr>
              <a:t>의 학습 메커니즘과 </a:t>
            </a:r>
            <a:r>
              <a:rPr lang="en-US" altLang="ko-KR" dirty="0">
                <a:ea typeface="맑은 고딕"/>
              </a:rPr>
              <a:t>Logistic regression</a:t>
            </a:r>
            <a:r>
              <a:rPr lang="ko-KR" altLang="en-US" dirty="0">
                <a:ea typeface="맑은 고딕"/>
              </a:rPr>
              <a:t>의 그것이 다르기 때문에 발생하는 차이가 있겠으나 모델 학습에 중요한 변수는 어떤 모델을 쓰나 중요하게 쓰일 것이라는 직관은 받아들이기는 힘들지 않을 것 같습니다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228600" indent="-228600">
              <a:buAutoNum type="arabicParenBoth"/>
            </a:pPr>
            <a:endParaRPr lang="en-US" altLang="ko-KR" dirty="0">
              <a:ea typeface="맑은 고딕"/>
            </a:endParaRPr>
          </a:p>
          <a:p>
            <a:pPr marL="228600" indent="-228600">
              <a:buAutoNum type="arabicParenBoth"/>
            </a:pPr>
            <a:endParaRPr lang="en-US" altLang="ko-KR" dirty="0">
              <a:ea typeface="맑은 고딕"/>
            </a:endParaRPr>
          </a:p>
          <a:p>
            <a:pPr marL="228600" indent="-228600">
              <a:buAutoNum type="arabicParenBoth"/>
            </a:pP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(2) </a:t>
            </a:r>
            <a:r>
              <a:rPr lang="ko-KR" altLang="en-US" dirty="0">
                <a:ea typeface="맑은 고딕"/>
              </a:rPr>
              <a:t>제한된 해석</a:t>
            </a:r>
            <a:r>
              <a:rPr lang="en-US" altLang="ko-KR" dirty="0">
                <a:ea typeface="맑은 고딕"/>
              </a:rPr>
              <a:t>. Lime, </a:t>
            </a:r>
            <a:r>
              <a:rPr lang="en-US" altLang="ko-KR" dirty="0" err="1">
                <a:ea typeface="맑은 고딕"/>
              </a:rPr>
              <a:t>Lemna</a:t>
            </a:r>
            <a:r>
              <a:rPr lang="ko-KR" altLang="en-US" dirty="0">
                <a:ea typeface="맑은 고딕"/>
              </a:rPr>
              <a:t>와 같은 대부분의 기존 도구들은 개별 예측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로컬 해석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을 설명하는 데 초점을 맞추고 있으며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전체 모델 동작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전역 해석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을 설명하는 것에는 그들의 결과가 충분한 정보를 제공하지 못합니다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따라서 해석 결과는 시스템 문제 해결에 충분한 정보를 제공하지 못할 수 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** 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로컬 해석은 </a:t>
            </a:r>
            <a:r>
              <a:rPr lang="en-US" altLang="ko-KR" dirty="0">
                <a:ea typeface="맑은 고딕"/>
              </a:rPr>
              <a:t>"</a:t>
            </a:r>
            <a:r>
              <a:rPr lang="ko-KR" altLang="en-US" dirty="0">
                <a:ea typeface="맑은 고딕"/>
              </a:rPr>
              <a:t>이 특정 환자에게 왜 심장병 위험이 높다고 예측했는가</a:t>
            </a:r>
            <a:r>
              <a:rPr lang="en-US" altLang="ko-KR" dirty="0">
                <a:ea typeface="맑은 고딕"/>
              </a:rPr>
              <a:t>?"</a:t>
            </a:r>
            <a:r>
              <a:rPr lang="ko-KR" altLang="en-US" dirty="0">
                <a:ea typeface="맑은 고딕"/>
              </a:rPr>
              <a:t>에 초점을 맞추며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전역 해석은 </a:t>
            </a:r>
            <a:r>
              <a:rPr lang="en-US" altLang="ko-KR" dirty="0">
                <a:ea typeface="맑은 고딕"/>
              </a:rPr>
              <a:t>"</a:t>
            </a:r>
            <a:r>
              <a:rPr lang="ko-KR" altLang="en-US" dirty="0">
                <a:ea typeface="맑은 고딕"/>
              </a:rPr>
              <a:t>이 모델은 일반적으로 어떤 요인을 바탕으로 심장병 위험을 예측하는가</a:t>
            </a:r>
            <a:r>
              <a:rPr lang="en-US" altLang="ko-KR" dirty="0">
                <a:ea typeface="맑은 고딕"/>
              </a:rPr>
              <a:t>?"</a:t>
            </a:r>
            <a:r>
              <a:rPr lang="ko-KR" altLang="en-US" dirty="0">
                <a:ea typeface="맑은 고딕"/>
              </a:rPr>
              <a:t>에 대한 이해를 목표로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02040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저자들은 블랙 박스 모델을 해석하려는 시도를 포기하고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해석가능한 모델을 구축하고 이를 </a:t>
            </a:r>
            <a:r>
              <a:rPr lang="ko-KR" altLang="en-US" dirty="0" err="1">
                <a:ea typeface="맑은 고딕"/>
              </a:rPr>
              <a:t>트레이닝하는</a:t>
            </a:r>
            <a:r>
              <a:rPr lang="ko-KR" altLang="en-US" dirty="0">
                <a:ea typeface="맑은 고딕"/>
              </a:rPr>
              <a:t> 방식을 채택했습니다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와 같이 채택된 더욱 유망한 방향은 학습을 증진한 시스템을 위해 직접 해석 가능한 모델을 훈련하는 것입니다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개발자들은 시스템에서 해석 가능한 모델을 활용하여 데이터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훈련 및 조정 비용을 크게 줄일 수 있습니다 </a:t>
            </a:r>
            <a:r>
              <a:rPr lang="en-US" altLang="ko-KR" dirty="0">
                <a:ea typeface="맑은 고딕"/>
              </a:rPr>
              <a:t>(C1 </a:t>
            </a:r>
            <a:r>
              <a:rPr lang="ko-KR" altLang="en-US" dirty="0">
                <a:ea typeface="맑은 고딕"/>
              </a:rPr>
              <a:t>및 </a:t>
            </a:r>
            <a:r>
              <a:rPr lang="en-US" altLang="ko-KR" dirty="0">
                <a:ea typeface="맑은 고딕"/>
              </a:rPr>
              <a:t>C2).</a:t>
            </a:r>
          </a:p>
          <a:p>
            <a:r>
              <a:rPr lang="ko-KR" altLang="en-US" dirty="0">
                <a:ea typeface="맑은 고딕"/>
              </a:rPr>
              <a:t>이러한 모델은 시스템 운영자들에게 더 명확한 통찰력을 제공하여 이해와 시스템 수정을 </a:t>
            </a:r>
            <a:r>
              <a:rPr lang="ko-KR" altLang="en-US" dirty="0" err="1">
                <a:ea typeface="맑은 고딕"/>
              </a:rPr>
              <a:t>돕습니다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(C3 </a:t>
            </a:r>
            <a:r>
              <a:rPr lang="ko-KR" altLang="en-US" dirty="0">
                <a:ea typeface="맑은 고딕"/>
              </a:rPr>
              <a:t>및 </a:t>
            </a:r>
            <a:r>
              <a:rPr lang="en-US" altLang="ko-KR" dirty="0">
                <a:ea typeface="맑은 고딕"/>
              </a:rPr>
              <a:t>C4).</a:t>
            </a:r>
          </a:p>
          <a:p>
            <a:r>
              <a:rPr lang="ko-KR" altLang="en-US" dirty="0">
                <a:ea typeface="맑은 고딕"/>
              </a:rPr>
              <a:t>이러한 모델의 추론 속도는 원래의 블랙박스 모델보다 훨씬 뛰어납니다 </a:t>
            </a:r>
            <a:r>
              <a:rPr lang="en-US" altLang="ko-KR" dirty="0">
                <a:ea typeface="맑은 고딕"/>
              </a:rPr>
              <a:t>(C5).</a:t>
            </a:r>
          </a:p>
        </p:txBody>
      </p:sp>
    </p:spTree>
    <p:extLst>
      <p:ext uri="{BB962C8B-B14F-4D97-AF65-F5344CB8AC3E}">
        <p14:creationId xmlns:p14="http://schemas.microsoft.com/office/powerpoint/2010/main" val="3496272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인터프리터블</a:t>
            </a:r>
            <a:r>
              <a:rPr lang="ko-KR" altLang="en-US" dirty="0">
                <a:ea typeface="맑은 고딕"/>
              </a:rPr>
              <a:t> 모델이 러닝 </a:t>
            </a:r>
            <a:r>
              <a:rPr lang="ko-KR" altLang="en-US" dirty="0" err="1">
                <a:ea typeface="맑은 고딕"/>
              </a:rPr>
              <a:t>아규멘티드</a:t>
            </a:r>
            <a:r>
              <a:rPr lang="ko-KR" altLang="en-US" dirty="0">
                <a:ea typeface="맑은 고딕"/>
              </a:rPr>
              <a:t> 시스템에서 잘 </a:t>
            </a:r>
            <a:r>
              <a:rPr lang="ko-KR" altLang="en-US" dirty="0" err="1">
                <a:ea typeface="맑은 고딕"/>
              </a:rPr>
              <a:t>작동하는가가</a:t>
            </a:r>
            <a:r>
              <a:rPr lang="ko-KR" altLang="en-US" dirty="0">
                <a:ea typeface="맑은 고딕"/>
              </a:rPr>
              <a:t> 메인 관심사가 </a:t>
            </a:r>
            <a:r>
              <a:rPr lang="ko-KR" altLang="en-US" dirty="0" err="1">
                <a:ea typeface="맑은 고딕"/>
              </a:rPr>
              <a:t>될텐데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이전 연구에서 많이 밝혀진 사실이지만 이 저자들은 크게 두가지를 </a:t>
            </a:r>
            <a:r>
              <a:rPr lang="en-US" altLang="ko-KR" dirty="0">
                <a:ea typeface="맑은 고딕"/>
              </a:rPr>
              <a:t>key observation</a:t>
            </a:r>
            <a:r>
              <a:rPr lang="ko-KR" altLang="en-US" dirty="0">
                <a:ea typeface="맑은 고딕"/>
              </a:rPr>
              <a:t>으로 삼고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Input feature </a:t>
            </a:r>
            <a:r>
              <a:rPr lang="ko-KR" altLang="en-US" dirty="0">
                <a:ea typeface="맑은 고딕"/>
              </a:rPr>
              <a:t>측면에서 </a:t>
            </a:r>
            <a:r>
              <a:rPr lang="en-US" altLang="ko-KR" dirty="0">
                <a:ea typeface="맑은 고딕"/>
              </a:rPr>
              <a:t>ai applications</a:t>
            </a:r>
            <a:r>
              <a:rPr lang="ko-KR" altLang="en-US" dirty="0">
                <a:ea typeface="맑은 고딕"/>
              </a:rPr>
              <a:t>들은 이미지 픽셀이나 워드 </a:t>
            </a:r>
            <a:r>
              <a:rPr lang="ko-KR" altLang="en-US" dirty="0" err="1">
                <a:ea typeface="맑은 고딕"/>
              </a:rPr>
              <a:t>임베딩등을</a:t>
            </a:r>
            <a:r>
              <a:rPr lang="ko-KR" altLang="en-US" dirty="0">
                <a:ea typeface="맑은 고딕"/>
              </a:rPr>
              <a:t> 요구하지만 러닝 </a:t>
            </a:r>
            <a:r>
              <a:rPr lang="ko-KR" altLang="en-US" dirty="0" err="1">
                <a:ea typeface="맑은 고딕"/>
              </a:rPr>
              <a:t>아규멘티드</a:t>
            </a:r>
            <a:r>
              <a:rPr lang="ko-KR" altLang="en-US" dirty="0">
                <a:ea typeface="맑은 고딕"/>
              </a:rPr>
              <a:t> 시스템의 경우는 시스템 </a:t>
            </a:r>
            <a:r>
              <a:rPr lang="en-US" altLang="ko-KR" dirty="0">
                <a:ea typeface="맑은 고딕"/>
              </a:rPr>
              <a:t>state, </a:t>
            </a:r>
            <a:r>
              <a:rPr lang="ko-KR" altLang="en-US" dirty="0">
                <a:ea typeface="맑은 고딕"/>
              </a:rPr>
              <a:t>워크로드 피처들만 요구한다고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</a:t>
            </a:r>
            <a:r>
              <a:rPr lang="en-US" altLang="ko-KR" dirty="0">
                <a:ea typeface="맑은 고딕"/>
              </a:rPr>
              <a:t>ai application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input feature</a:t>
            </a:r>
            <a:r>
              <a:rPr lang="ko-KR" altLang="en-US" dirty="0">
                <a:ea typeface="맑은 고딕"/>
              </a:rPr>
              <a:t>와 비교해서 더 적은 차원으로 </a:t>
            </a:r>
            <a:r>
              <a:rPr lang="ko-KR" altLang="en-US" dirty="0" err="1">
                <a:ea typeface="맑은 고딕"/>
              </a:rPr>
              <a:t>의미있는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input feature</a:t>
            </a:r>
            <a:r>
              <a:rPr lang="ko-KR" altLang="en-US" dirty="0">
                <a:ea typeface="맑은 고딕"/>
              </a:rPr>
              <a:t>를 제공한다고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model </a:t>
            </a:r>
            <a:r>
              <a:rPr lang="en-US" altLang="ko-KR" dirty="0" err="1">
                <a:ea typeface="맑은 고딕"/>
              </a:rPr>
              <a:t>sacle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측면에서도</a:t>
            </a:r>
            <a:r>
              <a:rPr lang="en-US" altLang="ko-KR" dirty="0">
                <a:ea typeface="맑은 고딕"/>
              </a:rPr>
              <a:t>, ai </a:t>
            </a:r>
            <a:r>
              <a:rPr lang="en-US" altLang="ko-KR" dirty="0" err="1">
                <a:ea typeface="맑은 고딕"/>
              </a:rPr>
              <a:t>applocation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Bert-base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100m</a:t>
            </a:r>
            <a:r>
              <a:rPr lang="ko-KR" altLang="en-US" dirty="0">
                <a:ea typeface="맑은 고딕"/>
              </a:rPr>
              <a:t>의 파라미터를 요구하지만 최근 </a:t>
            </a:r>
            <a:r>
              <a:rPr lang="en-US" altLang="ko-KR" dirty="0">
                <a:ea typeface="맑은 고딕"/>
              </a:rPr>
              <a:t>RL</a:t>
            </a:r>
            <a:r>
              <a:rPr lang="ko-KR" altLang="en-US" dirty="0">
                <a:ea typeface="맑은 고딕"/>
              </a:rPr>
              <a:t>기반의 </a:t>
            </a:r>
            <a:r>
              <a:rPr lang="ko-KR" altLang="en-US" dirty="0" err="1">
                <a:ea typeface="맑은 고딕"/>
              </a:rPr>
              <a:t>머신러닝</a:t>
            </a:r>
            <a:r>
              <a:rPr lang="ko-KR" altLang="en-US" dirty="0">
                <a:ea typeface="맑은 고딕"/>
              </a:rPr>
              <a:t> 시스템의 경우에는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만개도 </a:t>
            </a:r>
            <a:r>
              <a:rPr lang="ko-KR" altLang="en-US" dirty="0" err="1">
                <a:ea typeface="맑은 고딕"/>
              </a:rPr>
              <a:t>되지않는</a:t>
            </a:r>
            <a:r>
              <a:rPr lang="ko-KR" altLang="en-US" dirty="0">
                <a:ea typeface="맑은 고딕"/>
              </a:rPr>
              <a:t> 뉴런을 요구하여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ai </a:t>
            </a:r>
            <a:r>
              <a:rPr lang="en-US" altLang="ko-KR" dirty="0" err="1">
                <a:ea typeface="맑은 고딕"/>
              </a:rPr>
              <a:t>applicatio</a:t>
            </a:r>
            <a:r>
              <a:rPr lang="ko-KR" altLang="en-US" dirty="0">
                <a:ea typeface="맑은 고딕"/>
              </a:rPr>
              <a:t>보다 더 작은 스케일을 요구한다고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그래서 </a:t>
            </a:r>
            <a:r>
              <a:rPr lang="en-US" altLang="ko-KR" dirty="0">
                <a:ea typeface="맑은 고딕"/>
              </a:rPr>
              <a:t>interpretable model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accuracy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interpretation</a:t>
            </a:r>
            <a:r>
              <a:rPr lang="ko-KR" altLang="en-US" dirty="0">
                <a:ea typeface="맑은 고딕"/>
              </a:rPr>
              <a:t>과의 </a:t>
            </a:r>
            <a:r>
              <a:rPr lang="en-US" altLang="ko-KR" dirty="0">
                <a:ea typeface="맑은 고딕"/>
              </a:rPr>
              <a:t>trade off </a:t>
            </a:r>
            <a:r>
              <a:rPr lang="ko-KR" altLang="en-US" dirty="0">
                <a:ea typeface="맑은 고딕"/>
              </a:rPr>
              <a:t>없이 좋은 퍼포먼스와 적은 오버헤드를 제공할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최근 최첨단 학습을 강화한 시스템 </a:t>
            </a:r>
            <a:r>
              <a:rPr lang="en-US" altLang="ko-KR" dirty="0">
                <a:ea typeface="맑은 고딕"/>
              </a:rPr>
              <a:t>[1]</a:t>
            </a:r>
            <a:r>
              <a:rPr lang="ko-KR" altLang="en-US" dirty="0">
                <a:ea typeface="맑은 고딕"/>
              </a:rPr>
              <a:t>에서의 관찰에 따르면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이러한 시스템의 모델 규모는 일반적인 제품 수준의 </a:t>
            </a:r>
            <a:r>
              <a:rPr lang="en-US" altLang="ko-KR" dirty="0">
                <a:ea typeface="맑은 고딕"/>
              </a:rPr>
              <a:t>AI </a:t>
            </a:r>
            <a:r>
              <a:rPr lang="ko-KR" altLang="en-US" dirty="0">
                <a:ea typeface="맑은 고딕"/>
              </a:rPr>
              <a:t>모델보다 상대적으로 작은 경향이 있습니다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비록 이들은 인간이 이해하기에는 여전히 복잡합니다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예를 들어</a:t>
            </a:r>
            <a:r>
              <a:rPr lang="en-US" altLang="ko-KR" dirty="0">
                <a:ea typeface="맑은 고딕"/>
              </a:rPr>
              <a:t>, RL </a:t>
            </a:r>
            <a:r>
              <a:rPr lang="ko-KR" altLang="en-US" dirty="0">
                <a:ea typeface="맑은 고딕"/>
              </a:rPr>
              <a:t>기반 시스템의 뉴런 수는 일반적으로 </a:t>
            </a:r>
            <a:r>
              <a:rPr lang="en-US" altLang="ko-KR" dirty="0">
                <a:ea typeface="맑은 고딕"/>
              </a:rPr>
              <a:t>10,000</a:t>
            </a:r>
            <a:r>
              <a:rPr lang="ko-KR" altLang="en-US" dirty="0">
                <a:ea typeface="맑은 고딕"/>
              </a:rPr>
              <a:t>개 미만입니다 </a:t>
            </a:r>
            <a:r>
              <a:rPr lang="en-US" altLang="ko-KR" dirty="0">
                <a:ea typeface="맑은 고딕"/>
              </a:rPr>
              <a:t>[19]. </a:t>
            </a:r>
            <a:r>
              <a:rPr lang="ko-KR" altLang="en-US" dirty="0">
                <a:ea typeface="맑은 고딕"/>
              </a:rPr>
              <a:t>이는 학습을 강화한 시스템의 대부분 데이터 샘플이 잘 구조화되어 있으며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자연스럽게 의미 있는 특징을 가지는 좋은 표현을 갖고 있다는 것을 의미합니다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시나리오에서 훨씬 간단한 해석 가능한 모델이 복잡한 블랙 박스 모델과 비교 가능한 성능을 제공할 수 있습니다 </a:t>
            </a:r>
            <a:r>
              <a:rPr lang="en-US" altLang="ko-KR" dirty="0">
                <a:ea typeface="맑은 고딕"/>
              </a:rPr>
              <a:t>[70]. </a:t>
            </a:r>
            <a:r>
              <a:rPr lang="ko-KR" altLang="en-US" dirty="0">
                <a:ea typeface="맑은 고딕"/>
              </a:rPr>
              <a:t>따라서 개발자는 데이터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훈련 및 조정 비용이 적게 드는 해석 가능한 모델을 사용할 수 있습니다 </a:t>
            </a:r>
            <a:r>
              <a:rPr lang="en-US" altLang="ko-KR" dirty="0">
                <a:ea typeface="맑은 고딕"/>
              </a:rPr>
              <a:t>(C1 </a:t>
            </a:r>
            <a:r>
              <a:rPr lang="ko-KR" altLang="en-US" dirty="0">
                <a:ea typeface="맑은 고딕"/>
              </a:rPr>
              <a:t>및 </a:t>
            </a:r>
            <a:r>
              <a:rPr lang="en-US" altLang="ko-KR" dirty="0">
                <a:ea typeface="맑은 고딕"/>
              </a:rPr>
              <a:t>C2). </a:t>
            </a:r>
            <a:r>
              <a:rPr lang="ko-KR" altLang="en-US" dirty="0">
                <a:ea typeface="맑은 고딕"/>
              </a:rPr>
              <a:t>이러한 모델은 시스템 운영자가 이해하기 쉽고 </a:t>
            </a:r>
            <a:r>
              <a:rPr lang="en-US" altLang="ko-KR" dirty="0">
                <a:ea typeface="맑은 고딕"/>
              </a:rPr>
              <a:t>(C3), </a:t>
            </a:r>
            <a:r>
              <a:rPr lang="ko-KR" altLang="en-US" dirty="0">
                <a:ea typeface="맑은 고딕"/>
              </a:rPr>
              <a:t>문제 해결 및 조정에 도움이 되는 정보를 제공하며 </a:t>
            </a:r>
            <a:r>
              <a:rPr lang="en-US" altLang="ko-KR" dirty="0">
                <a:ea typeface="맑은 고딕"/>
              </a:rPr>
              <a:t>(C4), </a:t>
            </a:r>
            <a:r>
              <a:rPr lang="ko-KR" altLang="en-US" dirty="0">
                <a:ea typeface="맑은 고딕"/>
              </a:rPr>
              <a:t>추론 속도도 원래 블랙 박스 모델보다 훨씬 빠릅니다 </a:t>
            </a:r>
            <a:r>
              <a:rPr lang="en-US" altLang="ko-KR" dirty="0">
                <a:ea typeface="맑은 고딕"/>
              </a:rPr>
              <a:t>(C5).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인터프리터블</a:t>
            </a:r>
            <a:r>
              <a:rPr lang="ko-KR" altLang="en-US" dirty="0">
                <a:ea typeface="맑은 고딕"/>
              </a:rPr>
              <a:t> 모델은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6159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12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프리모는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prior-based interpretable model </a:t>
            </a:r>
            <a:r>
              <a:rPr lang="en-US" altLang="ko-KR" dirty="0" err="1">
                <a:ea typeface="맑은 고딕"/>
              </a:rPr>
              <a:t>optimizatio</a:t>
            </a:r>
            <a:r>
              <a:rPr lang="ko-KR" altLang="en-US" dirty="0">
                <a:ea typeface="맑은 고딕"/>
              </a:rPr>
              <a:t>의 약자로 두가지의 메인 모듈을 가지고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첫번재는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인터프리터블</a:t>
            </a:r>
            <a:r>
              <a:rPr lang="ko-KR" altLang="en-US" dirty="0">
                <a:ea typeface="맑은 고딕"/>
              </a:rPr>
              <a:t> 모델 트레이닝이고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두번째는 </a:t>
            </a:r>
            <a:r>
              <a:rPr lang="en-US" altLang="ko-KR" dirty="0">
                <a:ea typeface="맑은 고딕"/>
              </a:rPr>
              <a:t>post-processing optimization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프리모는</a:t>
            </a:r>
            <a:r>
              <a:rPr lang="ko-KR" altLang="en-US" dirty="0">
                <a:ea typeface="맑은 고딕"/>
              </a:rPr>
              <a:t> 기존의 러닝 </a:t>
            </a:r>
            <a:r>
              <a:rPr lang="ko-KR" altLang="en-US" dirty="0" err="1">
                <a:ea typeface="맑은 고딕"/>
              </a:rPr>
              <a:t>아규멘티드</a:t>
            </a:r>
            <a:r>
              <a:rPr lang="ko-KR" altLang="en-US" dirty="0">
                <a:ea typeface="맑은 고딕"/>
              </a:rPr>
              <a:t> 시스템과 다르게</a:t>
            </a:r>
            <a:r>
              <a:rPr lang="en-US" altLang="ko-KR" dirty="0">
                <a:ea typeface="맑은 고딕"/>
              </a:rPr>
              <a:t>, transparent</a:t>
            </a:r>
            <a:r>
              <a:rPr lang="ko-KR" altLang="en-US" dirty="0">
                <a:ea typeface="맑은 고딕"/>
              </a:rPr>
              <a:t>하고 </a:t>
            </a:r>
            <a:r>
              <a:rPr lang="en-US" altLang="ko-KR" dirty="0" err="1">
                <a:ea typeface="맑은 고딕"/>
              </a:rPr>
              <a:t>accuarcy</a:t>
            </a:r>
            <a:r>
              <a:rPr lang="ko-KR" altLang="en-US" dirty="0">
                <a:ea typeface="맑은 고딕"/>
              </a:rPr>
              <a:t>를 최대한 보장하고 </a:t>
            </a:r>
            <a:r>
              <a:rPr lang="en-US" altLang="ko-KR" dirty="0">
                <a:ea typeface="맑은 고딕"/>
              </a:rPr>
              <a:t>lightweight</a:t>
            </a:r>
            <a:r>
              <a:rPr lang="ko-KR" altLang="en-US" dirty="0">
                <a:ea typeface="맑은 고딕"/>
              </a:rPr>
              <a:t>한 러닝 </a:t>
            </a:r>
            <a:r>
              <a:rPr lang="ko-KR" altLang="en-US" dirty="0" err="1">
                <a:ea typeface="맑은 고딕"/>
              </a:rPr>
              <a:t>아규멘티드</a:t>
            </a:r>
            <a:r>
              <a:rPr lang="ko-KR" altLang="en-US" dirty="0">
                <a:ea typeface="맑은 고딕"/>
              </a:rPr>
              <a:t> 시스템을 제공하고자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전체적인 </a:t>
            </a:r>
            <a:r>
              <a:rPr lang="ko-KR" altLang="en-US" dirty="0" err="1">
                <a:ea typeface="맑은 고딕"/>
              </a:rPr>
              <a:t>프리모</a:t>
            </a:r>
            <a:r>
              <a:rPr lang="ko-KR" altLang="en-US" dirty="0">
                <a:ea typeface="맑은 고딕"/>
              </a:rPr>
              <a:t> 디자인의 </a:t>
            </a:r>
            <a:r>
              <a:rPr lang="ko-KR" altLang="en-US" dirty="0" err="1">
                <a:ea typeface="맑은 고딕"/>
              </a:rPr>
              <a:t>오버뷰입니다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온라인 시스템과 오프라인 시스템의 상황을 고려하여 두가지 모델을 제공하고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52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PrAM</a:t>
            </a:r>
            <a:r>
              <a:rPr lang="ko-KR" altLang="en-US" dirty="0">
                <a:ea typeface="맑은 고딕"/>
              </a:rPr>
              <a:t>은 더 나은 정확도나 퍼포먼스를 위해 </a:t>
            </a:r>
            <a:r>
              <a:rPr lang="en-US" altLang="ko-KR" dirty="0">
                <a:ea typeface="맑은 고딕"/>
              </a:rPr>
              <a:t>design </a:t>
            </a:r>
            <a:r>
              <a:rPr lang="ko-KR" altLang="en-US" dirty="0">
                <a:ea typeface="맑은 고딕"/>
              </a:rPr>
              <a:t>되었고 </a:t>
            </a:r>
            <a:r>
              <a:rPr lang="en-US" altLang="ko-KR" dirty="0" err="1">
                <a:ea typeface="맑은 고딕"/>
              </a:rPr>
              <a:t>PrDT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엄겨간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latency </a:t>
            </a:r>
            <a:r>
              <a:rPr lang="ko-KR" altLang="en-US" dirty="0">
                <a:ea typeface="맑은 고딕"/>
              </a:rPr>
              <a:t>제약 같은 환경을 고려해 </a:t>
            </a:r>
            <a:r>
              <a:rPr lang="en-US" altLang="ko-KR" dirty="0">
                <a:ea typeface="맑은 고딕"/>
              </a:rPr>
              <a:t>design </a:t>
            </a:r>
            <a:r>
              <a:rPr lang="ko-KR" altLang="en-US" dirty="0">
                <a:ea typeface="맑은 고딕"/>
              </a:rPr>
              <a:t>되었습니다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568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저자들은 </a:t>
            </a:r>
            <a:r>
              <a:rPr lang="en-US" altLang="ko-KR" dirty="0">
                <a:ea typeface="맑은 고딕"/>
              </a:rPr>
              <a:t>GAM</a:t>
            </a:r>
            <a:r>
              <a:rPr lang="ko-KR" altLang="en-US" dirty="0">
                <a:ea typeface="맑은 고딕"/>
              </a:rPr>
              <a:t>이라는 알고리즘과 기존 오픈소스 라이브러리인 </a:t>
            </a:r>
            <a:r>
              <a:rPr lang="en-US" altLang="ko-KR" dirty="0">
                <a:ea typeface="맑은 고딕"/>
              </a:rPr>
              <a:t>EBM</a:t>
            </a:r>
            <a:r>
              <a:rPr lang="ko-KR" altLang="en-US" dirty="0">
                <a:ea typeface="맑은 고딕"/>
              </a:rPr>
              <a:t>을 이용하여 </a:t>
            </a:r>
            <a:r>
              <a:rPr lang="en-US" altLang="ko-KR" dirty="0" err="1">
                <a:ea typeface="맑은 고딕"/>
              </a:rPr>
              <a:t>PrAM</a:t>
            </a:r>
            <a:r>
              <a:rPr lang="ko-KR" altLang="en-US" dirty="0">
                <a:ea typeface="맑은 고딕"/>
              </a:rPr>
              <a:t>을 구현했다고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GAM </a:t>
            </a:r>
            <a:r>
              <a:rPr lang="ko-KR" altLang="en-US" dirty="0">
                <a:ea typeface="맑은 고딕"/>
              </a:rPr>
              <a:t>알고리즘은 로지스틱 </a:t>
            </a:r>
            <a:r>
              <a:rPr lang="ko-KR" altLang="en-US" dirty="0" err="1">
                <a:ea typeface="맑은 고딕"/>
              </a:rPr>
              <a:t>회귀같은</a:t>
            </a:r>
            <a:r>
              <a:rPr lang="ko-KR" altLang="en-US" dirty="0">
                <a:ea typeface="맑은 고딕"/>
              </a:rPr>
              <a:t> 선형적인 </a:t>
            </a:r>
            <a:r>
              <a:rPr lang="en-US" altLang="ko-KR" dirty="0">
                <a:ea typeface="맑은 고딕"/>
              </a:rPr>
              <a:t>interpretable model</a:t>
            </a:r>
            <a:r>
              <a:rPr lang="ko-KR" altLang="en-US" dirty="0">
                <a:ea typeface="맑은 고딕"/>
              </a:rPr>
              <a:t>이 아닌 </a:t>
            </a:r>
            <a:r>
              <a:rPr lang="ko-KR" altLang="en-US" dirty="0" err="1">
                <a:ea typeface="맑은 고딕"/>
              </a:rPr>
              <a:t>비선형적인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interpretable model </a:t>
            </a:r>
            <a:r>
              <a:rPr lang="ko-KR" altLang="en-US" dirty="0">
                <a:ea typeface="맑은 고딕"/>
              </a:rPr>
              <a:t>알고리즘으로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더 복잡한 예측 작업을 처리할 수 </a:t>
            </a:r>
            <a:r>
              <a:rPr lang="ko-KR" altLang="en-US" dirty="0" err="1">
                <a:ea typeface="맑은 고딕"/>
              </a:rPr>
              <a:t>있다고합니다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**</a:t>
            </a:r>
            <a:r>
              <a:rPr lang="en-US" altLang="ko-KR" dirty="0" err="1">
                <a:ea typeface="맑은 고딕"/>
              </a:rPr>
              <a:t>PrAM</a:t>
            </a:r>
            <a:r>
              <a:rPr lang="ko-KR" altLang="en-US" dirty="0">
                <a:ea typeface="맑은 고딕"/>
              </a:rPr>
              <a:t>은 고밀도와 정확도를 갖는 최적의 모델을 얻기 위해 오픈 소스 라이브러리 </a:t>
            </a:r>
            <a:r>
              <a:rPr lang="en-US" altLang="ko-KR" dirty="0">
                <a:ea typeface="맑은 고딕"/>
              </a:rPr>
              <a:t>EBM</a:t>
            </a:r>
            <a:r>
              <a:rPr lang="ko-KR" altLang="en-US" dirty="0">
                <a:ea typeface="맑은 고딕"/>
              </a:rPr>
              <a:t>을 확장합니다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결과적으로 복잡한 딥러닝 모델과 비교하여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PrAM</a:t>
            </a:r>
            <a:r>
              <a:rPr lang="ko-KR" altLang="en-US" dirty="0">
                <a:ea typeface="맑은 고딕"/>
              </a:rPr>
              <a:t>은 해석 가능성을 제공할 뿐만 아니라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훈련 자원</a:t>
            </a:r>
            <a:r>
              <a:rPr lang="en-US" altLang="ko-KR" dirty="0">
                <a:ea typeface="맑은 고딕"/>
              </a:rPr>
              <a:t>(GPU </a:t>
            </a:r>
            <a:r>
              <a:rPr lang="ko-KR" altLang="en-US" dirty="0">
                <a:ea typeface="맑은 고딕"/>
              </a:rPr>
              <a:t>필요 없음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과 훈련 데이터 샘플이 적게 필요하므로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훈련 시간과 비용을 크게 줄입니다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817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우수한 해석 가능성과 정확도 외에도</a:t>
            </a:r>
            <a:r>
              <a:rPr lang="en-US" altLang="ko-KR" dirty="0">
                <a:ea typeface="맑은 고딕"/>
              </a:rPr>
              <a:t>, DTs</a:t>
            </a:r>
            <a:r>
              <a:rPr lang="ko-KR" altLang="en-US" dirty="0">
                <a:ea typeface="맑은 고딕"/>
              </a:rPr>
              <a:t>는 매우 낮은 계산 오버헤드와 추론 지연 시간을 가지고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그들은 엄격한 지연 시간과 리소스 제약이 있는 많은 시나리오에 적용할 수 있습니다 </a:t>
            </a:r>
            <a:r>
              <a:rPr lang="en-US" altLang="ko-KR" dirty="0">
                <a:ea typeface="맑은 고딕"/>
              </a:rPr>
              <a:t>[29, 61]. </a:t>
            </a:r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, DTs</a:t>
            </a:r>
            <a:r>
              <a:rPr lang="ko-KR" altLang="en-US" dirty="0">
                <a:ea typeface="맑은 고딕"/>
              </a:rPr>
              <a:t>는 동적 시스템 환경 하에서의 강력한 성능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적은 훈련 데이터 요구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추론 중 데이터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오버헤드 없음 등 다른 이점도 보여줍니다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9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베이지안 </a:t>
            </a:r>
            <a:r>
              <a:rPr lang="ko-KR" altLang="en-US" dirty="0" err="1">
                <a:ea typeface="맑은 고딕"/>
              </a:rPr>
              <a:t>옵티미제이션은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옵티멀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하이퍼</a:t>
            </a:r>
            <a:r>
              <a:rPr lang="ko-KR" altLang="en-US" dirty="0">
                <a:ea typeface="맑은 고딕"/>
              </a:rPr>
              <a:t> 파라미터를 </a:t>
            </a:r>
            <a:r>
              <a:rPr lang="ko-KR" altLang="en-US" dirty="0" err="1">
                <a:ea typeface="맑은 고딕"/>
              </a:rPr>
              <a:t>찾기위해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가우시안</a:t>
            </a:r>
            <a:r>
              <a:rPr lang="ko-KR" altLang="en-US" dirty="0">
                <a:ea typeface="맑은 고딕"/>
              </a:rPr>
              <a:t> 프로세스를 이용합니다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그리드 </a:t>
            </a:r>
            <a:r>
              <a:rPr lang="ko-KR" altLang="en-US" dirty="0" err="1">
                <a:ea typeface="맑은 고딕"/>
              </a:rPr>
              <a:t>서치와</a:t>
            </a:r>
            <a:r>
              <a:rPr lang="ko-KR" altLang="en-US" dirty="0">
                <a:ea typeface="맑은 고딕"/>
              </a:rPr>
              <a:t> 랜덤 </a:t>
            </a:r>
            <a:r>
              <a:rPr lang="ko-KR" altLang="en-US" dirty="0" err="1">
                <a:ea typeface="맑은 고딕"/>
              </a:rPr>
              <a:t>서치에</a:t>
            </a:r>
            <a:r>
              <a:rPr lang="ko-KR" altLang="en-US" dirty="0">
                <a:ea typeface="맑은 고딕"/>
              </a:rPr>
              <a:t> 비해 </a:t>
            </a:r>
            <a:r>
              <a:rPr lang="ko-KR" altLang="en-US" dirty="0" err="1">
                <a:ea typeface="맑은 고딕"/>
              </a:rPr>
              <a:t>베이즈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옵티미제이션의</a:t>
            </a:r>
            <a:r>
              <a:rPr lang="ko-KR" altLang="en-US" dirty="0">
                <a:ea typeface="맑은 고딕"/>
              </a:rPr>
              <a:t> 성능이 더 좋았다고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pram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 err="1">
                <a:ea typeface="맑은 고딕"/>
              </a:rPr>
              <a:t>prdt</a:t>
            </a:r>
            <a:r>
              <a:rPr lang="ko-KR" altLang="en-US" dirty="0">
                <a:ea typeface="맑은 고딕"/>
              </a:rPr>
              <a:t>처럼 </a:t>
            </a:r>
            <a:r>
              <a:rPr lang="ko-KR" altLang="en-US" dirty="0" err="1">
                <a:ea typeface="맑은 고딕"/>
              </a:rPr>
              <a:t>슈퍼바이즈드</a:t>
            </a:r>
            <a:r>
              <a:rPr lang="ko-KR" altLang="en-US" dirty="0">
                <a:ea typeface="맑은 고딕"/>
              </a:rPr>
              <a:t> 러닝을 </a:t>
            </a:r>
            <a:r>
              <a:rPr lang="ko-KR" altLang="en-US" dirty="0" err="1">
                <a:ea typeface="맑은 고딕"/>
              </a:rPr>
              <a:t>기반으로한</a:t>
            </a:r>
            <a:r>
              <a:rPr lang="ko-KR" altLang="en-US" dirty="0">
                <a:ea typeface="맑은 고딕"/>
              </a:rPr>
              <a:t> 예측시스템에서는 잘 작동하지만 강화학습기반으로 하는 시스템에서는 제대로 작동하지 않는 문제가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그래서 </a:t>
            </a:r>
            <a:r>
              <a:rPr lang="ko-KR" altLang="en-US" dirty="0" err="1">
                <a:ea typeface="맑은 고딕"/>
              </a:rPr>
              <a:t>디스틸</a:t>
            </a:r>
            <a:r>
              <a:rPr lang="ko-KR" altLang="en-US" dirty="0">
                <a:ea typeface="맑은 고딕"/>
              </a:rPr>
              <a:t> 엔진은 </a:t>
            </a:r>
            <a:r>
              <a:rPr lang="en-US" altLang="ko-KR" dirty="0">
                <a:ea typeface="맑은 고딕"/>
              </a:rPr>
              <a:t>RL </a:t>
            </a:r>
            <a:r>
              <a:rPr lang="ko-KR" altLang="en-US" dirty="0">
                <a:ea typeface="맑은 고딕"/>
              </a:rPr>
              <a:t>같은 </a:t>
            </a:r>
            <a:r>
              <a:rPr lang="en-US" altLang="ko-KR" dirty="0">
                <a:ea typeface="맑은 고딕"/>
              </a:rPr>
              <a:t>EXPLORATION-BASED </a:t>
            </a:r>
            <a:r>
              <a:rPr lang="ko-KR" altLang="en-US" dirty="0">
                <a:ea typeface="맑은 고딕"/>
              </a:rPr>
              <a:t>성질을 지닌 복잡한 모델을 </a:t>
            </a:r>
            <a:r>
              <a:rPr lang="en-US" altLang="ko-KR" dirty="0">
                <a:ea typeface="맑은 고딕"/>
              </a:rPr>
              <a:t>interpretable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>
                <a:ea typeface="맑은 고딕"/>
              </a:rPr>
              <a:t>model</a:t>
            </a:r>
            <a:r>
              <a:rPr lang="ko-KR" altLang="en-US" dirty="0">
                <a:ea typeface="맑은 고딕"/>
              </a:rPr>
              <a:t>로 축소하는 기능을 지원합니다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3443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모델은 종종 부적절한 구성 전략이나 노이즈가 있는 훈련 데이터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이상치 데이터 포인트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편향된 합성 데이터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로 인해 불규칙한 패턴을 보입니다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이때 </a:t>
            </a:r>
            <a:r>
              <a:rPr lang="en-US" altLang="ko-KR" dirty="0">
                <a:ea typeface="맑은 고딕"/>
              </a:rPr>
              <a:t>monotonic </a:t>
            </a:r>
            <a:r>
              <a:rPr lang="en-US" altLang="ko-KR" dirty="0" err="1">
                <a:ea typeface="맑은 고딕"/>
              </a:rPr>
              <a:t>onstraint</a:t>
            </a:r>
            <a:r>
              <a:rPr lang="ko-KR" altLang="en-US" dirty="0">
                <a:ea typeface="맑은 고딕"/>
              </a:rPr>
              <a:t>를 사용하여 </a:t>
            </a:r>
            <a:r>
              <a:rPr lang="ko-KR" altLang="en-US" dirty="0" err="1">
                <a:ea typeface="맑은 고딕"/>
              </a:rPr>
              <a:t>모노토닉성을</a:t>
            </a:r>
            <a:r>
              <a:rPr lang="ko-KR" altLang="en-US" dirty="0">
                <a:ea typeface="맑은 고딕"/>
              </a:rPr>
              <a:t> 유지하여 최적의 해를 얻도록 모델을 조정합니다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</a:t>
            </a:r>
            <a:r>
              <a:rPr lang="ko-KR" altLang="en-US" dirty="0" err="1">
                <a:ea typeface="맑은 고딕"/>
              </a:rPr>
              <a:t>단조적인</a:t>
            </a:r>
            <a:r>
              <a:rPr lang="ko-KR" altLang="en-US" dirty="0">
                <a:ea typeface="맑은 고딕"/>
              </a:rPr>
              <a:t> 관계는 사전 지식</a:t>
            </a:r>
            <a:r>
              <a:rPr lang="en-US" altLang="ko-KR" dirty="0">
                <a:ea typeface="맑은 고딕"/>
              </a:rPr>
              <a:t>(prior knowledge)</a:t>
            </a:r>
            <a:r>
              <a:rPr lang="ko-KR" altLang="en-US" dirty="0">
                <a:ea typeface="맑은 고딕"/>
              </a:rPr>
              <a:t>의 일종으로 볼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그리고 이 사전 지식을 통해 </a:t>
            </a:r>
            <a:r>
              <a:rPr lang="en-US" altLang="ko-KR" dirty="0">
                <a:ea typeface="맑은 고딕"/>
              </a:rPr>
              <a:t>shape </a:t>
            </a:r>
            <a:r>
              <a:rPr lang="ko-KR" altLang="en-US" dirty="0">
                <a:ea typeface="맑은 고딕"/>
              </a:rPr>
              <a:t>함수를 수정하여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모델의 성능을 개선하고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데이터의 노이즈 또는 부적절한 모델 구조로 인한 문제를 완화할 수 있습니다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 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Counterfactual explanation</a:t>
            </a:r>
            <a:r>
              <a:rPr lang="ko-KR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ko-KR" altLang="en-US" dirty="0">
                <a:ea typeface="맑은 고딕"/>
              </a:rPr>
              <a:t>이 도구는 데이터셋 내에서 미리 정의된 출력으로 예측을 변경할 수 있는 특징 값의 작은 변경을 찾는 것을 목표로 합니다</a:t>
            </a:r>
            <a:r>
              <a:rPr lang="en-US" altLang="ko-KR" dirty="0">
                <a:ea typeface="맑은 고딕"/>
              </a:rPr>
              <a:t>. Ball Tree </a:t>
            </a:r>
            <a:r>
              <a:rPr lang="ko-KR" altLang="en-US" dirty="0">
                <a:ea typeface="맑은 고딕"/>
              </a:rPr>
              <a:t>알고리즘을 이용하여 구현했으며 고차원 데이터셋을 다룰 때 쿼리 시간을 줄이는데 효과적이라고 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468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709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여기서는 </a:t>
            </a:r>
            <a:r>
              <a:rPr lang="en-US" altLang="ko-KR" dirty="0" err="1">
                <a:ea typeface="맑은 고딕"/>
              </a:rPr>
              <a:t>sota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러닝 </a:t>
            </a:r>
            <a:r>
              <a:rPr lang="ko-KR" altLang="en-US" dirty="0" err="1">
                <a:ea typeface="맑은 고딕"/>
              </a:rPr>
              <a:t>어규멘티드</a:t>
            </a:r>
            <a:r>
              <a:rPr lang="ko-KR" altLang="en-US" dirty="0">
                <a:ea typeface="맑은 고딕"/>
              </a:rPr>
              <a:t> 시스템을 베이스라인으로 삼아 셋업을 구성하였습니다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Linnos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 err="1">
                <a:ea typeface="맑은 고딕"/>
              </a:rPr>
              <a:t>LinnOS</a:t>
            </a:r>
            <a:r>
              <a:rPr lang="ko-KR" altLang="en-US" dirty="0">
                <a:ea typeface="맑은 고딕"/>
              </a:rPr>
              <a:t>와 두가지방식으로 학습된 </a:t>
            </a:r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를 비교합니다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Pirmo</a:t>
            </a:r>
            <a:r>
              <a:rPr lang="en-US" altLang="ko-KR" dirty="0">
                <a:ea typeface="맑은 고딕"/>
              </a:rPr>
              <a:t>-E</a:t>
            </a:r>
            <a:r>
              <a:rPr lang="ko-KR" altLang="en-US" dirty="0">
                <a:ea typeface="맑은 고딕"/>
              </a:rPr>
              <a:t>라는 것은 가장 기본적인 </a:t>
            </a:r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인퍼런스</a:t>
            </a:r>
            <a:r>
              <a:rPr lang="ko-KR" altLang="en-US" dirty="0">
                <a:ea typeface="맑은 고딕"/>
              </a:rPr>
              <a:t> 시간과 </a:t>
            </a:r>
            <a:r>
              <a:rPr lang="en-US" altLang="ko-KR" dirty="0" err="1">
                <a:ea typeface="맑은 고딕"/>
              </a:rPr>
              <a:t>performanc</a:t>
            </a:r>
            <a:r>
              <a:rPr lang="ko-KR" altLang="en-US" dirty="0">
                <a:ea typeface="맑은 고딕"/>
              </a:rPr>
              <a:t>등을 종합적으로 고려하여 </a:t>
            </a:r>
            <a:r>
              <a:rPr lang="en-US" altLang="ko-KR" dirty="0">
                <a:ea typeface="맑은 고딕"/>
              </a:rPr>
              <a:t>optimization</a:t>
            </a:r>
            <a:r>
              <a:rPr lang="ko-KR" altLang="en-US" dirty="0">
                <a:ea typeface="맑은 고딕"/>
              </a:rPr>
              <a:t>한 모델이며</a:t>
            </a:r>
            <a:r>
              <a:rPr lang="en-US" altLang="ko-KR" dirty="0">
                <a:ea typeface="맑은 고딕"/>
              </a:rPr>
              <a:t>, Primo-p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인퍼런스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는 늘어나지만 </a:t>
            </a:r>
            <a:r>
              <a:rPr lang="en-US" altLang="ko-KR" dirty="0">
                <a:ea typeface="맑은 고딕"/>
              </a:rPr>
              <a:t>I/O latency</a:t>
            </a:r>
            <a:r>
              <a:rPr lang="ko-KR" altLang="en-US" dirty="0">
                <a:ea typeface="맑은 고딕"/>
              </a:rPr>
              <a:t> 같은 퍼포먼스 측면에서는 향상되게 </a:t>
            </a:r>
            <a:r>
              <a:rPr lang="en-US" altLang="ko-KR" dirty="0">
                <a:ea typeface="맑은 고딕"/>
              </a:rPr>
              <a:t>optimization </a:t>
            </a:r>
            <a:r>
              <a:rPr lang="ko-KR" altLang="en-US" dirty="0">
                <a:ea typeface="맑은 고딕"/>
              </a:rPr>
              <a:t>한 모델입니다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Clara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 err="1">
                <a:ea typeface="맑은 고딕"/>
              </a:rPr>
              <a:t>clara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논문에서 소개되는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 기법과 </a:t>
            </a:r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를 비교합니다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기법을 간단하게 소개하자면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Clara-MS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SmartNIC</a:t>
            </a:r>
            <a:r>
              <a:rPr lang="ko-KR" altLang="en-US" dirty="0">
                <a:ea typeface="맑은 고딕"/>
              </a:rPr>
              <a:t>의 멀티코어 병렬성을 사용하여 패킷 처리 성능을 향상시키는 기법이며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Clara-AI</a:t>
            </a:r>
            <a:r>
              <a:rPr lang="ko-KR" altLang="en-US" dirty="0">
                <a:ea typeface="맑은 고딕"/>
              </a:rPr>
              <a:t>는 서포트 </a:t>
            </a:r>
            <a:r>
              <a:rPr lang="ko-KR" altLang="en-US" dirty="0" err="1">
                <a:ea typeface="맑은 고딕"/>
              </a:rPr>
              <a:t>백터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머신을</a:t>
            </a:r>
            <a:r>
              <a:rPr lang="ko-KR" altLang="en-US" dirty="0">
                <a:ea typeface="맑은 고딕"/>
              </a:rPr>
              <a:t> 이용하여 </a:t>
            </a:r>
            <a:r>
              <a:rPr lang="en-US" altLang="ko-KR" dirty="0" err="1">
                <a:ea typeface="맑은 고딕"/>
              </a:rPr>
              <a:t>SmartNIC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ASIC </a:t>
            </a:r>
            <a:r>
              <a:rPr lang="ko-KR" altLang="en-US" dirty="0">
                <a:ea typeface="맑은 고딕"/>
              </a:rPr>
              <a:t>가속기에서 혜택을 받을 수 있는 코드 블록을 식별하는 기법이며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Clara-CP</a:t>
            </a:r>
            <a:r>
              <a:rPr lang="ko-KR" altLang="en-US" dirty="0">
                <a:ea typeface="맑은 고딕"/>
              </a:rPr>
              <a:t>는 네트워크 </a:t>
            </a:r>
            <a:r>
              <a:rPr lang="ko-KR" altLang="en-US" dirty="0" err="1">
                <a:ea typeface="맑은 고딕"/>
              </a:rPr>
              <a:t>펑션이</a:t>
            </a:r>
            <a:r>
              <a:rPr lang="ko-KR" altLang="en-US" dirty="0">
                <a:ea typeface="맑은 고딕"/>
              </a:rPr>
              <a:t> 컴파일 될 수 있는 </a:t>
            </a:r>
            <a:r>
              <a:rPr lang="ko-KR" altLang="en-US" dirty="0" err="1">
                <a:ea typeface="맑은 고딕"/>
              </a:rPr>
              <a:t>컴퓨테이션</a:t>
            </a:r>
            <a:r>
              <a:rPr lang="ko-KR" altLang="en-US" dirty="0">
                <a:ea typeface="맑은 고딕"/>
              </a:rPr>
              <a:t> 및 계산 명령어 수를 예측하는 기법이라고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943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625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아웃풋이 </a:t>
            </a:r>
            <a:r>
              <a:rPr lang="en-US" altLang="ko-KR" dirty="0">
                <a:ea typeface="맑은 고딕"/>
              </a:rPr>
              <a:t>fast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slow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뱉어내는데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과정을 통해서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input feature</a:t>
            </a:r>
            <a:r>
              <a:rPr lang="ko-KR" altLang="en-US" dirty="0">
                <a:ea typeface="맑은 고딕"/>
              </a:rPr>
              <a:t>만 가지게 되고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0834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같은 시간에 전체적인 퍼포먼스도 </a:t>
            </a:r>
            <a:r>
              <a:rPr lang="ko-KR" altLang="en-US" dirty="0" err="1">
                <a:ea typeface="맑은 고딕"/>
              </a:rPr>
              <a:t>프리모가</a:t>
            </a:r>
            <a:r>
              <a:rPr lang="ko-KR" altLang="en-US" dirty="0">
                <a:ea typeface="맑은 고딕"/>
              </a:rPr>
              <a:t> 더 좋다는 것을 볼 수 있고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평균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 err="1">
                <a:ea typeface="맑은 고딕"/>
              </a:rPr>
              <a:t>레이턴시에서도</a:t>
            </a:r>
            <a:r>
              <a:rPr lang="ko-KR" altLang="en-US">
                <a:ea typeface="맑은 고딕"/>
              </a:rPr>
              <a:t> 프리모는</a:t>
            </a:r>
            <a:r>
              <a:rPr lang="ko-KR" altLang="en-US" dirty="0">
                <a:ea typeface="맑은 고딕"/>
              </a:rPr>
              <a:t> 최대 </a:t>
            </a:r>
            <a:r>
              <a:rPr lang="en-US" altLang="ko-KR" dirty="0">
                <a:ea typeface="맑은 고딕"/>
              </a:rPr>
              <a:t>73.6%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에버리지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레이턴시를</a:t>
            </a:r>
            <a:r>
              <a:rPr lang="ko-KR" altLang="en-US" dirty="0">
                <a:ea typeface="맑은 고딕"/>
              </a:rPr>
              <a:t> 감소시키며 </a:t>
            </a:r>
            <a:r>
              <a:rPr lang="en-US" altLang="ko-KR" dirty="0" err="1">
                <a:ea typeface="맑은 고딕"/>
              </a:rPr>
              <a:t>Linnos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26.2%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레이턴시만</a:t>
            </a:r>
            <a:r>
              <a:rPr lang="ko-KR" altLang="en-US" dirty="0">
                <a:ea typeface="맑은 고딕"/>
              </a:rPr>
              <a:t> 감소시킵니다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극단적으로 길어지는 </a:t>
            </a:r>
            <a:r>
              <a:rPr lang="en-US" altLang="ko-KR" dirty="0">
                <a:ea typeface="맑은 고딕"/>
              </a:rPr>
              <a:t>tail percentile</a:t>
            </a:r>
            <a:r>
              <a:rPr lang="ko-KR" altLang="en-US" dirty="0">
                <a:ea typeface="맑은 고딕"/>
              </a:rPr>
              <a:t>에 대해서는 </a:t>
            </a:r>
            <a:r>
              <a:rPr lang="en-US" altLang="ko-KR" dirty="0">
                <a:ea typeface="맑은 고딕"/>
              </a:rPr>
              <a:t>base case</a:t>
            </a:r>
            <a:r>
              <a:rPr lang="ko-KR" altLang="en-US" dirty="0">
                <a:ea typeface="맑은 고딕"/>
              </a:rPr>
              <a:t>와 거의 겹치는 모습을 보여주고 있는데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Primo-p</a:t>
            </a:r>
            <a:r>
              <a:rPr lang="ko-KR" altLang="en-US" dirty="0">
                <a:ea typeface="맑은 고딕"/>
              </a:rPr>
              <a:t>의 경우에는 베이스라인에 비해 </a:t>
            </a:r>
            <a:r>
              <a:rPr lang="en-US" altLang="ko-KR" dirty="0">
                <a:ea typeface="맑은 고딕"/>
              </a:rPr>
              <a:t>99, 99.9, 99.99</a:t>
            </a:r>
            <a:r>
              <a:rPr lang="ko-KR" altLang="en-US" dirty="0">
                <a:ea typeface="맑은 고딕"/>
              </a:rPr>
              <a:t>에서 각각 </a:t>
            </a:r>
            <a:r>
              <a:rPr lang="en-US" altLang="ko-KR" dirty="0">
                <a:ea typeface="맑은 고딕"/>
              </a:rPr>
              <a:t>7.9</a:t>
            </a:r>
            <a:r>
              <a:rPr lang="ko-KR" altLang="en-US" dirty="0">
                <a:ea typeface="맑은 고딕"/>
              </a:rPr>
              <a:t>배 </a:t>
            </a:r>
            <a:r>
              <a:rPr lang="en-US" altLang="ko-KR" dirty="0">
                <a:ea typeface="맑은 고딕"/>
              </a:rPr>
              <a:t>4.3</a:t>
            </a:r>
            <a:r>
              <a:rPr lang="ko-KR" altLang="en-US" dirty="0">
                <a:ea typeface="맑은 고딕"/>
              </a:rPr>
              <a:t>배 </a:t>
            </a:r>
            <a:r>
              <a:rPr lang="en-US" altLang="ko-KR" dirty="0">
                <a:ea typeface="맑은 고딕"/>
              </a:rPr>
              <a:t>2.3</a:t>
            </a:r>
            <a:r>
              <a:rPr lang="ko-KR" altLang="en-US" dirty="0">
                <a:ea typeface="맑은 고딕"/>
              </a:rPr>
              <a:t>배 퍼포먼스 향상이 있는 것을 볼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699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인퍼런스</a:t>
            </a:r>
            <a:r>
              <a:rPr lang="ko-KR" altLang="en-US" dirty="0">
                <a:ea typeface="맑은 고딕"/>
              </a:rPr>
              <a:t> 오버헤드 측면에서는 </a:t>
            </a:r>
            <a:r>
              <a:rPr lang="en-US" altLang="ko-KR" dirty="0" err="1">
                <a:ea typeface="맑은 고딕"/>
              </a:rPr>
              <a:t>PrIMO</a:t>
            </a:r>
            <a:r>
              <a:rPr lang="en-US" altLang="ko-KR" dirty="0">
                <a:ea typeface="맑은 고딕"/>
              </a:rPr>
              <a:t>-P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PRIMO-e</a:t>
            </a:r>
            <a:r>
              <a:rPr lang="ko-KR" altLang="en-US" dirty="0">
                <a:ea typeface="맑은 고딕"/>
              </a:rPr>
              <a:t>보다는 조금 느리지만 전체적으로는 </a:t>
            </a:r>
            <a:r>
              <a:rPr lang="en-US" altLang="ko-KR" dirty="0">
                <a:ea typeface="맑은 고딕"/>
              </a:rPr>
              <a:t>idle</a:t>
            </a:r>
            <a:r>
              <a:rPr lang="ko-KR" altLang="en-US" dirty="0">
                <a:ea typeface="맑은 고딕"/>
              </a:rPr>
              <a:t>한 경우 </a:t>
            </a:r>
            <a:r>
              <a:rPr lang="en-US" altLang="ko-KR" dirty="0">
                <a:ea typeface="맑은 고딕"/>
              </a:rPr>
              <a:t>busy</a:t>
            </a:r>
            <a:r>
              <a:rPr lang="ko-KR" altLang="en-US" dirty="0">
                <a:ea typeface="맑은 고딕"/>
              </a:rPr>
              <a:t>한 경우 둘 다 </a:t>
            </a:r>
            <a:r>
              <a:rPr lang="en-US" altLang="ko-KR" dirty="0" err="1">
                <a:ea typeface="맑은 고딕"/>
              </a:rPr>
              <a:t>linn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os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보다는 성능이 좋았습니다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Idle</a:t>
            </a:r>
            <a:r>
              <a:rPr lang="ko-KR" altLang="en-US" dirty="0">
                <a:ea typeface="맑은 고딕"/>
              </a:rPr>
              <a:t>한 경우 린</a:t>
            </a:r>
            <a:r>
              <a:rPr lang="en-US" altLang="ko-KR" dirty="0" err="1">
                <a:ea typeface="맑은 고딕"/>
              </a:rPr>
              <a:t>os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마이크로 세컨드가 소비되었고 </a:t>
            </a:r>
            <a:r>
              <a:rPr lang="ko-KR" altLang="en-US" dirty="0" err="1">
                <a:ea typeface="맑은 고딕"/>
              </a:rPr>
              <a:t>프리모</a:t>
            </a:r>
            <a:r>
              <a:rPr lang="en-US" altLang="ko-KR" dirty="0">
                <a:ea typeface="맑은 고딕"/>
              </a:rPr>
              <a:t>-e</a:t>
            </a:r>
            <a:r>
              <a:rPr lang="ko-KR" altLang="en-US" dirty="0">
                <a:ea typeface="맑은 고딕"/>
              </a:rPr>
              <a:t>의 경우에는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마이크로 세컨드 미만의 시간이 소비되었습니다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시스템이 </a:t>
            </a:r>
            <a:r>
              <a:rPr lang="en-US" altLang="ko-KR" dirty="0">
                <a:ea typeface="맑은 고딕"/>
              </a:rPr>
              <a:t>I/O operation</a:t>
            </a:r>
            <a:r>
              <a:rPr lang="ko-KR" altLang="en-US" dirty="0">
                <a:ea typeface="맑은 고딕"/>
              </a:rPr>
              <a:t>이 많아 </a:t>
            </a:r>
            <a:r>
              <a:rPr lang="en-US" altLang="ko-KR" dirty="0">
                <a:ea typeface="맑은 고딕"/>
              </a:rPr>
              <a:t>busy</a:t>
            </a:r>
            <a:r>
              <a:rPr lang="ko-KR" altLang="en-US" dirty="0">
                <a:ea typeface="맑은 고딕"/>
              </a:rPr>
              <a:t>한 경우에도 </a:t>
            </a:r>
            <a:r>
              <a:rPr lang="ko-KR" altLang="en-US" dirty="0" err="1">
                <a:ea typeface="맑은 고딕"/>
              </a:rPr>
              <a:t>프리모의</a:t>
            </a:r>
            <a:r>
              <a:rPr lang="ko-KR" altLang="en-US" dirty="0">
                <a:ea typeface="맑은 고딕"/>
              </a:rPr>
              <a:t> 경우에는 상대적으로 좋은 모습을 보여줬지만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린</a:t>
            </a:r>
            <a:r>
              <a:rPr lang="en-US" altLang="ko-KR" dirty="0" err="1">
                <a:ea typeface="맑은 고딕"/>
              </a:rPr>
              <a:t>os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preprocessing</a:t>
            </a:r>
            <a:r>
              <a:rPr lang="ko-KR" altLang="en-US" dirty="0">
                <a:ea typeface="맑은 고딕"/>
              </a:rPr>
              <a:t>의 높은 주기 등으로 인해</a:t>
            </a:r>
            <a:r>
              <a:rPr lang="en-US" altLang="ko-KR" dirty="0">
                <a:ea typeface="맑은 고딕"/>
              </a:rPr>
              <a:t> SSD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엑세스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레이턴시인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25</a:t>
            </a:r>
            <a:r>
              <a:rPr lang="ko-KR" altLang="en-US" dirty="0">
                <a:ea typeface="맑은 고딕"/>
              </a:rPr>
              <a:t>마이크로 세컨드 보다도 더 긴 </a:t>
            </a:r>
            <a:r>
              <a:rPr lang="en-US" altLang="ko-KR" dirty="0">
                <a:ea typeface="맑은 고딕"/>
              </a:rPr>
              <a:t>33</a:t>
            </a:r>
            <a:r>
              <a:rPr lang="ko-KR" altLang="en-US" dirty="0">
                <a:ea typeface="맑은 고딕"/>
              </a:rPr>
              <a:t>마이크로 세컨드가 소모되었습니다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343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Linux </a:t>
            </a:r>
            <a:r>
              <a:rPr lang="ko-KR" altLang="en-US" dirty="0">
                <a:ea typeface="맑은 고딕"/>
              </a:rPr>
              <a:t>커널에서는 부동소수점을 잘 지원하지 않기 때문에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양자화를 통해 정수로 변환됩니다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정확도 저하의 대가로 더 작은 추론 지연 시간을 달성할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반면에</a:t>
            </a:r>
            <a:r>
              <a:rPr lang="en-US" altLang="ko-KR" dirty="0">
                <a:ea typeface="맑은 고딕"/>
              </a:rPr>
              <a:t>, P RIMO-E</a:t>
            </a:r>
            <a:r>
              <a:rPr lang="ko-KR" altLang="en-US" dirty="0">
                <a:ea typeface="맑은 고딕"/>
              </a:rPr>
              <a:t>는 노드 </a:t>
            </a:r>
            <a:r>
              <a:rPr lang="ko-KR" altLang="en-US" dirty="0" err="1">
                <a:ea typeface="맑은 고딕"/>
              </a:rPr>
              <a:t>임계값이</a:t>
            </a:r>
            <a:r>
              <a:rPr lang="ko-KR" altLang="en-US" dirty="0">
                <a:ea typeface="맑은 고딕"/>
              </a:rPr>
              <a:t> 자연수이거나 소수 부분이 </a:t>
            </a:r>
            <a:r>
              <a:rPr lang="en-US" altLang="ko-KR" dirty="0">
                <a:ea typeface="맑은 고딕"/>
              </a:rPr>
              <a:t>0.5</a:t>
            </a:r>
            <a:r>
              <a:rPr lang="ko-KR" altLang="en-US" dirty="0">
                <a:ea typeface="맑은 고딕"/>
              </a:rPr>
              <a:t>인 경우를 고려하여 정확도 저하가 미미합니다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강건성을 측정하기 위해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테스트 데이터 셋에 일부 왜곡된 샘플을 합성한 결과 입니다</a:t>
            </a:r>
            <a:r>
              <a:rPr lang="en-US" altLang="ko-KR" dirty="0">
                <a:ea typeface="맑은 고딕"/>
              </a:rPr>
              <a:t>. PRIMO</a:t>
            </a:r>
            <a:r>
              <a:rPr lang="ko-KR" altLang="en-US" dirty="0">
                <a:ea typeface="맑은 고딕"/>
              </a:rPr>
              <a:t>는 왜곡된 입력에 대해 안정적인 정확도를 유지하는 반면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LinnOS</a:t>
            </a:r>
            <a:r>
              <a:rPr lang="ko-KR" altLang="en-US" dirty="0">
                <a:ea typeface="맑은 고딕"/>
              </a:rPr>
              <a:t>는 심각한 성능 저하를 나타냅니다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. P RIMO</a:t>
            </a:r>
            <a:r>
              <a:rPr lang="ko-KR" altLang="en-US" dirty="0">
                <a:ea typeface="맑은 고딕"/>
              </a:rPr>
              <a:t>의 해석 가능한 모델의 강인성은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모델과 비교했을 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더 적은 입력 특징들과 트리 구조의 고유한 안정성에서 비롯됩니다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509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73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러닝 </a:t>
            </a:r>
            <a:r>
              <a:rPr lang="ko-KR" altLang="en-US" dirty="0" err="1">
                <a:ea typeface="맑은 고딕"/>
              </a:rPr>
              <a:t>아규멘티드</a:t>
            </a:r>
            <a:r>
              <a:rPr lang="ko-KR" altLang="en-US" dirty="0">
                <a:ea typeface="맑은 고딕"/>
              </a:rPr>
              <a:t> 시스템은 떠오르고 있는 연구 주제로 스토리지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클러스터 스케줄링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네트워크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보안 등 컴퓨터 시스템에서 다방면으로 연구되고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하지만 테스트 </a:t>
            </a:r>
            <a:r>
              <a:rPr lang="ko-KR" altLang="en-US" dirty="0" err="1">
                <a:ea typeface="맑은 고딕"/>
              </a:rPr>
              <a:t>배드와</a:t>
            </a:r>
            <a:r>
              <a:rPr lang="ko-KR" altLang="en-US" dirty="0">
                <a:ea typeface="맑은 고딕"/>
              </a:rPr>
              <a:t> 이를 실제로 적용하는 것에는 몇가지 챌린지들로 인해 큰 갭이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738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아까 설명 드린 베이스 라인들이고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여기서는 </a:t>
            </a:r>
            <a:r>
              <a:rPr lang="en-US" altLang="ko-KR" dirty="0">
                <a:ea typeface="맑은 고딕"/>
              </a:rPr>
              <a:t>Primo+</a:t>
            </a:r>
            <a:r>
              <a:rPr lang="ko-KR" altLang="en-US" dirty="0">
                <a:ea typeface="맑은 고딕"/>
              </a:rPr>
              <a:t>라는 것이 사용되는데 </a:t>
            </a:r>
            <a:r>
              <a:rPr lang="en-US" altLang="ko-KR" dirty="0">
                <a:ea typeface="맑은 고딕"/>
              </a:rPr>
              <a:t>post preprocessing</a:t>
            </a:r>
            <a:r>
              <a:rPr lang="ko-KR" altLang="en-US" dirty="0">
                <a:ea typeface="맑은 고딕"/>
              </a:rPr>
              <a:t>이 적용된 </a:t>
            </a:r>
            <a:r>
              <a:rPr lang="en-US" altLang="ko-KR" dirty="0">
                <a:ea typeface="맑은 고딕"/>
              </a:rPr>
              <a:t>primo </a:t>
            </a:r>
            <a:r>
              <a:rPr lang="ko-KR" altLang="en-US" dirty="0">
                <a:ea typeface="맑은 고딕"/>
              </a:rPr>
              <a:t>모델입니다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061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프리모는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클라라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ms</a:t>
            </a:r>
            <a:r>
              <a:rPr lang="ko-KR" altLang="en-US" dirty="0">
                <a:ea typeface="맑은 고딕"/>
              </a:rPr>
              <a:t>와 비교하여 </a:t>
            </a:r>
            <a:r>
              <a:rPr lang="en-US" altLang="ko-KR" dirty="0">
                <a:ea typeface="맑은 고딕"/>
              </a:rPr>
              <a:t>MAE</a:t>
            </a:r>
            <a:r>
              <a:rPr lang="ko-KR" altLang="en-US" dirty="0">
                <a:ea typeface="맑은 고딕"/>
              </a:rPr>
              <a:t>에서는 비슷한 퍼포먼스를 보이고 있고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어큐러시에서는</a:t>
            </a:r>
            <a:r>
              <a:rPr lang="ko-KR" altLang="en-US" dirty="0">
                <a:ea typeface="맑은 고딕"/>
              </a:rPr>
              <a:t> 오히려 </a:t>
            </a:r>
            <a:r>
              <a:rPr lang="en-US" altLang="ko-KR" dirty="0" err="1">
                <a:ea typeface="맑은 고딕"/>
              </a:rPr>
              <a:t>clara</a:t>
            </a:r>
            <a:r>
              <a:rPr lang="ko-KR" altLang="en-US" dirty="0">
                <a:ea typeface="맑은 고딕"/>
              </a:rPr>
              <a:t>보다도 더 나은 모습을 보여주고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Clara-ai</a:t>
            </a:r>
            <a:r>
              <a:rPr lang="ko-KR" altLang="en-US" dirty="0">
                <a:ea typeface="맑은 고딕"/>
              </a:rPr>
              <a:t>와 </a:t>
            </a:r>
            <a:r>
              <a:rPr lang="ko-KR" altLang="en-US" dirty="0" err="1">
                <a:ea typeface="맑은 고딕"/>
              </a:rPr>
              <a:t>비교하였을때는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svm</a:t>
            </a:r>
            <a:r>
              <a:rPr lang="ko-KR" altLang="en-US" dirty="0">
                <a:ea typeface="맑은 고딕"/>
              </a:rPr>
              <a:t>을 기반으로 만들어진 </a:t>
            </a:r>
            <a:r>
              <a:rPr lang="ko-KR" altLang="en-US" dirty="0" err="1">
                <a:ea typeface="맑은 고딕"/>
              </a:rPr>
              <a:t>클라라에</a:t>
            </a:r>
            <a:r>
              <a:rPr lang="ko-KR" altLang="en-US" dirty="0">
                <a:ea typeface="맑은 고딕"/>
              </a:rPr>
              <a:t> 비해 </a:t>
            </a:r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 역시 동일한 성능을 보여주고 </a:t>
            </a:r>
            <a:r>
              <a:rPr lang="en-US" altLang="ko-KR" dirty="0">
                <a:ea typeface="맑은 고딕"/>
              </a:rPr>
              <a:t>t</a:t>
            </a:r>
            <a:r>
              <a:rPr lang="ko-KR" altLang="en-US" dirty="0">
                <a:ea typeface="맑은 고딕"/>
              </a:rPr>
              <a:t>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이때 모델 조정의 결과로 </a:t>
            </a:r>
            <a:r>
              <a:rPr lang="en-US" altLang="ko-KR" dirty="0">
                <a:ea typeface="맑은 고딕"/>
              </a:rPr>
              <a:t>F1 score from 89.6% to 92.5%.</a:t>
            </a:r>
            <a:r>
              <a:rPr lang="ko-KR" altLang="en-US" dirty="0">
                <a:ea typeface="맑은 고딕"/>
              </a:rPr>
              <a:t>로 상승합니다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637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WMAPE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Weighted Mean Absolute Percentage Error</a:t>
            </a:r>
            <a:r>
              <a:rPr lang="ko-KR" altLang="en-US" dirty="0">
                <a:ea typeface="맑은 고딕"/>
              </a:rPr>
              <a:t>의 약자입니다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값이 낮을수록 예측이 실제 값을 잘 반영하고 있다는 것을 의미합니다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평균적인 수치를 </a:t>
            </a:r>
            <a:r>
              <a:rPr lang="ko-KR" altLang="en-US" dirty="0" err="1">
                <a:ea typeface="맑은 고딕"/>
              </a:rPr>
              <a:t>봤을때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클라라에</a:t>
            </a:r>
            <a:r>
              <a:rPr lang="ko-KR" altLang="en-US" dirty="0">
                <a:ea typeface="맑은 고딕"/>
              </a:rPr>
              <a:t> 비해 사소하지만 조금 더 예측이 </a:t>
            </a:r>
            <a:r>
              <a:rPr lang="ko-KR" altLang="en-US" dirty="0" err="1">
                <a:ea typeface="맑은 고딕"/>
              </a:rPr>
              <a:t>실제값을</a:t>
            </a:r>
            <a:r>
              <a:rPr lang="ko-KR" altLang="en-US" dirty="0">
                <a:ea typeface="맑은 고딕"/>
              </a:rPr>
              <a:t> 잘 반영하고 있는 것을 볼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118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749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user quality of experience: </a:t>
            </a:r>
            <a:r>
              <a:rPr lang="ko-KR" altLang="en-US" dirty="0">
                <a:ea typeface="맑은 고딕"/>
              </a:rPr>
              <a:t>전반적인 만족도를 측정하는 개념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프리모의</a:t>
            </a:r>
            <a:r>
              <a:rPr lang="ko-KR" altLang="en-US" dirty="0">
                <a:ea typeface="맑은 고딕"/>
              </a:rPr>
              <a:t> 평균 </a:t>
            </a:r>
            <a:r>
              <a:rPr lang="en-US" altLang="ko-KR" dirty="0">
                <a:ea typeface="맑은 고딕"/>
              </a:rPr>
              <a:t>QOE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펜시브에</a:t>
            </a:r>
            <a:r>
              <a:rPr lang="ko-KR" altLang="en-US" dirty="0">
                <a:ea typeface="맑은 고딕"/>
              </a:rPr>
              <a:t> 비해 </a:t>
            </a:r>
            <a:r>
              <a:rPr lang="en-US" altLang="ko-KR" dirty="0">
                <a:ea typeface="맑은 고딕"/>
              </a:rPr>
              <a:t>1.5</a:t>
            </a:r>
            <a:r>
              <a:rPr lang="ko-KR" altLang="en-US" dirty="0">
                <a:ea typeface="맑은 고딕"/>
              </a:rPr>
              <a:t>배 높았습니다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Pensieve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RL</a:t>
            </a:r>
            <a:r>
              <a:rPr lang="ko-KR" altLang="en-US" dirty="0">
                <a:ea typeface="맑은 고딕"/>
              </a:rPr>
              <a:t>을 기반으로 한 비교적 복잡한 </a:t>
            </a:r>
            <a:r>
              <a:rPr lang="en-US" altLang="ko-KR" dirty="0">
                <a:ea typeface="맑은 고딕"/>
              </a:rPr>
              <a:t>input </a:t>
            </a:r>
            <a:r>
              <a:rPr lang="en-US" altLang="ko-KR" dirty="0" err="1">
                <a:ea typeface="맑은 고딕"/>
              </a:rPr>
              <a:t>featur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data set</a:t>
            </a:r>
            <a:r>
              <a:rPr lang="ko-KR" altLang="en-US" dirty="0">
                <a:ea typeface="맑은 고딕"/>
              </a:rPr>
              <a:t>이 있습니다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distill </a:t>
            </a:r>
            <a:r>
              <a:rPr lang="ko-KR" altLang="en-US" dirty="0">
                <a:ea typeface="맑은 고딕"/>
              </a:rPr>
              <a:t>엔진이 이를 </a:t>
            </a:r>
            <a:r>
              <a:rPr lang="en-US" altLang="ko-KR" dirty="0">
                <a:ea typeface="맑은 고딕"/>
              </a:rPr>
              <a:t>interpretable </a:t>
            </a:r>
            <a:r>
              <a:rPr lang="ko-KR" altLang="en-US" dirty="0">
                <a:ea typeface="맑은 고딕"/>
              </a:rPr>
              <a:t>모델로 </a:t>
            </a:r>
            <a:r>
              <a:rPr lang="ko-KR" altLang="en-US" dirty="0" err="1">
                <a:ea typeface="맑은 고딕"/>
              </a:rPr>
              <a:t>변환하였을때에도</a:t>
            </a:r>
            <a:r>
              <a:rPr lang="ko-KR" altLang="en-US" dirty="0">
                <a:ea typeface="맑은 고딕"/>
              </a:rPr>
              <a:t> 좋은 성능을 보여준다고 해석할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33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마지막으로 모델 </a:t>
            </a:r>
            <a:r>
              <a:rPr lang="en-US" altLang="ko-KR" dirty="0">
                <a:ea typeface="맑은 고딕"/>
              </a:rPr>
              <a:t>process</a:t>
            </a:r>
            <a:r>
              <a:rPr lang="ko-KR" altLang="en-US" dirty="0">
                <a:ea typeface="맑은 고딕"/>
              </a:rPr>
              <a:t> 오버헤드에 관한 질문입니다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프리모는</a:t>
            </a:r>
            <a:r>
              <a:rPr lang="ko-KR" altLang="en-US" dirty="0">
                <a:ea typeface="맑은 고딕"/>
              </a:rPr>
              <a:t> 모델 스케일 측면에서는 </a:t>
            </a:r>
            <a:r>
              <a:rPr lang="ko-KR" altLang="en-US" dirty="0" err="1">
                <a:ea typeface="맑은 고딕"/>
              </a:rPr>
              <a:t>펜시브에</a:t>
            </a:r>
            <a:r>
              <a:rPr lang="ko-KR" altLang="en-US" dirty="0">
                <a:ea typeface="맑은 고딕"/>
              </a:rPr>
              <a:t> 비해 </a:t>
            </a:r>
            <a:r>
              <a:rPr lang="en-US" altLang="ko-KR" dirty="0">
                <a:ea typeface="맑은 고딕"/>
              </a:rPr>
              <a:t>1617</a:t>
            </a:r>
            <a:r>
              <a:rPr lang="ko-KR" altLang="en-US" dirty="0">
                <a:ea typeface="맑은 고딕"/>
              </a:rPr>
              <a:t>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인퍼런스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레이턴시에서는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70</a:t>
            </a:r>
            <a:r>
              <a:rPr lang="ko-KR" altLang="en-US" dirty="0">
                <a:ea typeface="맑은 고딕"/>
              </a:rPr>
              <a:t>배 더 좋은 </a:t>
            </a:r>
            <a:r>
              <a:rPr lang="ko-KR" altLang="en-US" dirty="0" err="1">
                <a:ea typeface="맑은 고딕"/>
              </a:rPr>
              <a:t>성능으</a:t>
            </a:r>
            <a:r>
              <a:rPr lang="ko-KR" altLang="en-US" dirty="0">
                <a:ea typeface="맑은 고딕"/>
              </a:rPr>
              <a:t> 보였으며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트레이닝 타임에서도 고작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분만 필요로 하기 때문에 굉장히 효율적이라고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205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431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총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가지의 </a:t>
            </a:r>
            <a:r>
              <a:rPr lang="ko-KR" altLang="en-US" dirty="0" err="1">
                <a:ea typeface="맑은 고딕"/>
              </a:rPr>
              <a:t>퓨처워크를</a:t>
            </a:r>
            <a:r>
              <a:rPr lang="ko-KR" altLang="en-US" dirty="0">
                <a:ea typeface="맑은 고딕"/>
              </a:rPr>
              <a:t> 저자들은 제시하고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첫번째는 </a:t>
            </a:r>
            <a:r>
              <a:rPr lang="ko-KR" altLang="en-US" dirty="0" err="1">
                <a:ea typeface="맑은 고딕"/>
              </a:rPr>
              <a:t>러닝아규멘티드</a:t>
            </a:r>
            <a:r>
              <a:rPr lang="ko-KR" altLang="en-US" dirty="0">
                <a:ea typeface="맑은 고딕"/>
              </a:rPr>
              <a:t> 시스템에서 비지도 학습을 이용한 </a:t>
            </a:r>
            <a:r>
              <a:rPr lang="ko-KR" altLang="en-US" dirty="0" err="1">
                <a:ea typeface="맑은 고딕"/>
              </a:rPr>
              <a:t>프리모의</a:t>
            </a:r>
            <a:r>
              <a:rPr lang="ko-KR" altLang="en-US" dirty="0">
                <a:ea typeface="맑은 고딕"/>
              </a:rPr>
              <a:t> 확장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두번째는 </a:t>
            </a:r>
            <a:r>
              <a:rPr lang="en-US" altLang="ko-KR" dirty="0">
                <a:ea typeface="맑은 고딕"/>
              </a:rPr>
              <a:t>interpretable model</a:t>
            </a:r>
            <a:r>
              <a:rPr lang="ko-KR" altLang="en-US" dirty="0">
                <a:ea typeface="맑은 고딕"/>
              </a:rPr>
              <a:t>의 정확도 향상을 위한 </a:t>
            </a:r>
            <a:r>
              <a:rPr lang="en-US" altLang="ko-KR" dirty="0">
                <a:ea typeface="맑은 고딕"/>
              </a:rPr>
              <a:t>training </a:t>
            </a:r>
            <a:r>
              <a:rPr lang="ko-KR" altLang="en-US" dirty="0">
                <a:ea typeface="맑은 고딕"/>
              </a:rPr>
              <a:t>알고리즘 </a:t>
            </a:r>
            <a:r>
              <a:rPr lang="en-US" altLang="ko-KR" dirty="0">
                <a:ea typeface="맑은 고딕"/>
              </a:rPr>
              <a:t>optimization</a:t>
            </a:r>
          </a:p>
          <a:p>
            <a:r>
              <a:rPr lang="ko-KR" altLang="en-US" dirty="0">
                <a:ea typeface="맑은 고딕"/>
              </a:rPr>
              <a:t>세번째는 실제 배포를 위해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다양한 시스템이 각자의 코딩 요구사항을 가지고 있기 때문에 포괄적인 프로그래밍 언어 지원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네번째는 </a:t>
            </a:r>
            <a:r>
              <a:rPr lang="en-US" altLang="ko-KR" dirty="0">
                <a:ea typeface="맑은 고딕"/>
              </a:rPr>
              <a:t>Park</a:t>
            </a:r>
            <a:r>
              <a:rPr lang="ko-KR" altLang="en-US" dirty="0">
                <a:ea typeface="맑은 고딕"/>
              </a:rPr>
              <a:t>과 같은 기존 </a:t>
            </a:r>
            <a:r>
              <a:rPr lang="en-US" altLang="ko-KR" dirty="0">
                <a:ea typeface="맑은 고딕"/>
              </a:rPr>
              <a:t>RL </a:t>
            </a:r>
            <a:r>
              <a:rPr lang="ko-KR" altLang="en-US" dirty="0">
                <a:ea typeface="맑은 고딕"/>
              </a:rPr>
              <a:t>기반의 시스템 개발 프레임워크가 있는데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이런 기존 </a:t>
            </a:r>
            <a:r>
              <a:rPr lang="en-US" altLang="ko-KR" dirty="0">
                <a:ea typeface="맑은 고딕"/>
              </a:rPr>
              <a:t>RL </a:t>
            </a:r>
            <a:r>
              <a:rPr lang="ko-KR" altLang="en-US" dirty="0">
                <a:ea typeface="맑은 고딕"/>
              </a:rPr>
              <a:t>베이스 시스템과의 통합입니다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939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앞서 설명 </a:t>
            </a:r>
            <a:r>
              <a:rPr lang="ko-KR" altLang="en-US" dirty="0" err="1">
                <a:ea typeface="맑은 고딕"/>
              </a:rPr>
              <a:t>드렸던거처럼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딥레이드처럼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블렉박스</a:t>
            </a:r>
            <a:r>
              <a:rPr lang="ko-KR" altLang="en-US" dirty="0">
                <a:ea typeface="맑은 고딕"/>
              </a:rPr>
              <a:t> 모델 자체를 해석하려는 것을 시도했던 연구들이 있는데 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프리모는</a:t>
            </a:r>
            <a:r>
              <a:rPr lang="ko-KR" altLang="en-US" dirty="0">
                <a:ea typeface="맑은 고딕"/>
              </a:rPr>
              <a:t> 블랙박스 모델을 해석하는 것이 아니라 높은 효율성을 가지고 신뢰도를 가진 투명한 모델을 직접 만들어 </a:t>
            </a:r>
            <a:r>
              <a:rPr lang="ko-KR" altLang="en-US" dirty="0" err="1">
                <a:ea typeface="맑은 고딕"/>
              </a:rPr>
              <a:t>적용했단느</a:t>
            </a:r>
            <a:r>
              <a:rPr lang="ko-KR" altLang="en-US" dirty="0">
                <a:ea typeface="맑은 고딕"/>
              </a:rPr>
              <a:t> 의의가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프리모의</a:t>
            </a:r>
            <a:r>
              <a:rPr lang="ko-KR" altLang="en-US" dirty="0">
                <a:ea typeface="맑은 고딕"/>
              </a:rPr>
              <a:t> 이번 연구는 </a:t>
            </a:r>
            <a:r>
              <a:rPr lang="en-US" altLang="ko-KR" dirty="0">
                <a:ea typeface="맑은 고딕"/>
              </a:rPr>
              <a:t>ML </a:t>
            </a:r>
            <a:r>
              <a:rPr lang="ko-KR" altLang="en-US" dirty="0">
                <a:ea typeface="맑은 고딕"/>
              </a:rPr>
              <a:t>시스템의 이슈를 해결하기 위해 </a:t>
            </a:r>
            <a:r>
              <a:rPr lang="en-US" altLang="ko-KR" dirty="0">
                <a:ea typeface="맑은 고딕"/>
              </a:rPr>
              <a:t>MS</a:t>
            </a:r>
            <a:r>
              <a:rPr lang="ko-KR" altLang="en-US" dirty="0">
                <a:ea typeface="맑은 고딕"/>
              </a:rPr>
              <a:t>에서 연구한 </a:t>
            </a:r>
            <a:r>
              <a:rPr lang="en-US" altLang="ko-KR" dirty="0">
                <a:ea typeface="맑은 고딕"/>
              </a:rPr>
              <a:t>AUTO sys </a:t>
            </a:r>
            <a:r>
              <a:rPr lang="ko-KR" altLang="en-US" dirty="0">
                <a:ea typeface="맑은 고딕"/>
              </a:rPr>
              <a:t>프레임워크와 강화학습 기반 </a:t>
            </a:r>
            <a:r>
              <a:rPr lang="en-US" altLang="ko-KR" dirty="0">
                <a:ea typeface="맑은 고딕"/>
              </a:rPr>
              <a:t>ml</a:t>
            </a:r>
            <a:r>
              <a:rPr lang="ko-KR" altLang="en-US" dirty="0">
                <a:ea typeface="맑은 고딕"/>
              </a:rPr>
              <a:t>시스템의 </a:t>
            </a:r>
            <a:r>
              <a:rPr lang="ko-KR" altLang="en-US" dirty="0" err="1">
                <a:ea typeface="맑은 고딕"/>
              </a:rPr>
              <a:t>베포를</a:t>
            </a:r>
            <a:r>
              <a:rPr lang="ko-KR" altLang="en-US" dirty="0">
                <a:ea typeface="맑은 고딕"/>
              </a:rPr>
              <a:t> 도운 </a:t>
            </a:r>
            <a:r>
              <a:rPr lang="en-US" altLang="ko-KR" dirty="0">
                <a:ea typeface="맑은 고딕"/>
              </a:rPr>
              <a:t>whirl</a:t>
            </a:r>
            <a:r>
              <a:rPr lang="ko-KR" altLang="en-US" dirty="0">
                <a:ea typeface="맑은 고딕"/>
              </a:rPr>
              <a:t>에서 영감을 얻었다고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7560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734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 논문에서는 불분명한 결정 과정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인퍼런스시의</a:t>
            </a:r>
            <a:r>
              <a:rPr lang="ko-KR" altLang="en-US" dirty="0">
                <a:ea typeface="맑은 고딕"/>
              </a:rPr>
              <a:t> 오버헤드과 같은 문제를 해결하기 위해 </a:t>
            </a:r>
            <a:r>
              <a:rPr lang="ko-KR" altLang="en-US" dirty="0" err="1">
                <a:ea typeface="맑은 고딕"/>
              </a:rPr>
              <a:t>프리모를</a:t>
            </a:r>
            <a:r>
              <a:rPr lang="ko-KR" altLang="en-US" dirty="0">
                <a:ea typeface="맑은 고딕"/>
              </a:rPr>
              <a:t> 제안하고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프리모는</a:t>
            </a:r>
            <a:r>
              <a:rPr lang="ko-KR" altLang="en-US" dirty="0">
                <a:ea typeface="맑은 고딕"/>
              </a:rPr>
              <a:t> 두가지 키 인사이트를 기반으로 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첫번째는 </a:t>
            </a:r>
            <a:r>
              <a:rPr lang="en-US" altLang="ko-KR" dirty="0">
                <a:ea typeface="맑은 고딕"/>
              </a:rPr>
              <a:t>interpretable models</a:t>
            </a:r>
            <a:r>
              <a:rPr lang="ko-KR" altLang="en-US" dirty="0">
                <a:ea typeface="맑은 고딕"/>
              </a:rPr>
              <a:t>은 우리가 가지고 있는 편견과 다르게 생각보다 복잡한 시스템 문제를 해결할 능력이 있다는 것입니다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두번째는 이전 경험과 </a:t>
            </a:r>
            <a:r>
              <a:rPr lang="en-US" altLang="ko-KR" dirty="0">
                <a:ea typeface="맑은 고딕"/>
              </a:rPr>
              <a:t>domain</a:t>
            </a:r>
            <a:r>
              <a:rPr lang="ko-KR" altLang="en-US" dirty="0">
                <a:ea typeface="맑은 고딕"/>
              </a:rPr>
              <a:t> 지식을 기반으로 </a:t>
            </a:r>
            <a:r>
              <a:rPr lang="ko-KR" altLang="en-US" dirty="0" err="1">
                <a:ea typeface="맑은 고딕"/>
              </a:rPr>
              <a:t>인터프리터블한</a:t>
            </a:r>
            <a:r>
              <a:rPr lang="ko-KR" altLang="en-US" dirty="0">
                <a:ea typeface="맑은 고딕"/>
              </a:rPr>
              <a:t> 모델을 더욱 최적화합니다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결과적으로 </a:t>
            </a:r>
            <a:r>
              <a:rPr lang="ko-KR" altLang="en-US" dirty="0" err="1">
                <a:ea typeface="맑은 고딕"/>
              </a:rPr>
              <a:t>프리모는</a:t>
            </a:r>
            <a:r>
              <a:rPr lang="ko-KR" altLang="en-US" dirty="0">
                <a:ea typeface="맑은 고딕"/>
              </a:rPr>
              <a:t> 모델 개선을 위한 명확한 해석과 좋은 예측 정확도 그리고 오버헤드 감소를 제공할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39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 연구는 실용적인 학습 강화 시스템을 해석 가능한 모델을 사용하여 설계하는 개발자를 돕는 통합 프레임워크인 </a:t>
            </a:r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를 제시합니다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는 다양한 시나리오에 맞게 맞춤형 모델과 최적화 솔루션을 제공하여 시스템의 필요를 충족시킵니다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가 실제 애플리케이션에서 투명하고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정확하며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경량화된</a:t>
            </a:r>
            <a:r>
              <a:rPr lang="ko-KR" altLang="en-US" dirty="0">
                <a:ea typeface="맑은 고딕"/>
              </a:rPr>
              <a:t> 시스템 배포를 가능하게 함을 입증하였습니다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PRIMO</a:t>
            </a:r>
            <a:r>
              <a:rPr lang="ko-KR" altLang="en-US" dirty="0">
                <a:ea typeface="맑은 고딕"/>
              </a:rPr>
              <a:t>는 세 가지 최첨단 사례 연구와 비교하여 유망한 결과를 도출했다</a:t>
            </a:r>
            <a:r>
              <a:rPr lang="en-US" altLang="ko-KR" dirty="0">
                <a:ea typeface="맑은 고딕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144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 논문에서는 </a:t>
            </a:r>
            <a:r>
              <a:rPr lang="en-US" altLang="ko-KR" dirty="0">
                <a:ea typeface="맑은 고딕"/>
              </a:rPr>
              <a:t>Online </a:t>
            </a:r>
            <a:r>
              <a:rPr lang="ko-KR" altLang="en-US" dirty="0">
                <a:ea typeface="맑은 고딕"/>
              </a:rPr>
              <a:t>속성을 가지고 있는 린</a:t>
            </a:r>
            <a:r>
              <a:rPr lang="en-US" altLang="ko-KR" dirty="0" err="1">
                <a:ea typeface="맑은 고딕"/>
              </a:rPr>
              <a:t>Os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Pensieve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그리고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오프라인 속성을 가지고 있는 </a:t>
            </a:r>
            <a:r>
              <a:rPr lang="ko-KR" altLang="en-US" dirty="0" err="1">
                <a:ea typeface="맑은 고딕"/>
              </a:rPr>
              <a:t>클라라</a:t>
            </a:r>
            <a:r>
              <a:rPr lang="ko-KR" altLang="en-US" dirty="0">
                <a:ea typeface="맑은 고딕"/>
              </a:rPr>
              <a:t> 이렇게 총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세가지 </a:t>
            </a:r>
            <a:r>
              <a:rPr lang="ko-KR" altLang="en-US" dirty="0" err="1">
                <a:ea typeface="맑은 고딕"/>
              </a:rPr>
              <a:t>소타</a:t>
            </a:r>
            <a:r>
              <a:rPr lang="ko-KR" altLang="en-US" dirty="0">
                <a:ea typeface="맑은 고딕"/>
              </a:rPr>
              <a:t> 러닝 </a:t>
            </a:r>
            <a:r>
              <a:rPr lang="ko-KR" altLang="en-US" dirty="0" err="1">
                <a:ea typeface="맑은 고딕"/>
              </a:rPr>
              <a:t>아규멘티드</a:t>
            </a:r>
            <a:r>
              <a:rPr lang="ko-KR" altLang="en-US" dirty="0">
                <a:ea typeface="맑은 고딕"/>
              </a:rPr>
              <a:t> 시스템에 </a:t>
            </a:r>
            <a:r>
              <a:rPr lang="ko-KR" altLang="en-US" dirty="0" err="1">
                <a:ea typeface="맑은 고딕"/>
              </a:rPr>
              <a:t>프리모를</a:t>
            </a:r>
            <a:r>
              <a:rPr lang="ko-KR" altLang="en-US" dirty="0">
                <a:ea typeface="맑은 고딕"/>
              </a:rPr>
              <a:t> 적용합니다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실험 결과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LinnOS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Primo</a:t>
            </a:r>
            <a:r>
              <a:rPr lang="ko-KR" altLang="en-US" dirty="0">
                <a:ea typeface="맑은 고딕"/>
              </a:rPr>
              <a:t>는 시스템 성능을 </a:t>
            </a:r>
            <a:r>
              <a:rPr lang="en-US" altLang="ko-KR" dirty="0">
                <a:ea typeface="맑은 고딕"/>
              </a:rPr>
              <a:t>2.8</a:t>
            </a:r>
            <a:r>
              <a:rPr lang="ko-KR" altLang="en-US" dirty="0">
                <a:ea typeface="맑은 고딕"/>
              </a:rPr>
              <a:t>배 향상시키고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모델 트레이닝 시간을 </a:t>
            </a:r>
            <a:r>
              <a:rPr lang="en-US" altLang="ko-KR" dirty="0">
                <a:ea typeface="맑은 고딕"/>
              </a:rPr>
              <a:t>100</a:t>
            </a:r>
            <a:r>
              <a:rPr lang="ko-KR" altLang="en-US" dirty="0">
                <a:ea typeface="맑은 고딕"/>
              </a:rPr>
              <a:t>배 줄이며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인퍼런스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레이턴시를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20</a:t>
            </a:r>
            <a:r>
              <a:rPr lang="ko-KR" altLang="en-US" dirty="0">
                <a:ea typeface="맑은 고딕"/>
              </a:rPr>
              <a:t>배 이상 감소시킵니다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Clara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Primo</a:t>
            </a:r>
            <a:r>
              <a:rPr lang="ko-KR" altLang="en-US" dirty="0">
                <a:ea typeface="맑은 고딕"/>
              </a:rPr>
              <a:t>는 다양한 블랙박스 모델들보다 예측 정확도가 우수하며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학습 비용을 </a:t>
            </a:r>
            <a:r>
              <a:rPr lang="en-US" altLang="ko-KR" dirty="0">
                <a:ea typeface="맑은 고딕"/>
              </a:rPr>
              <a:t>10</a:t>
            </a:r>
            <a:r>
              <a:rPr lang="ko-KR" altLang="en-US" dirty="0">
                <a:ea typeface="맑은 고딕"/>
              </a:rPr>
              <a:t>배 이상 절감합니다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Pensieve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Primo</a:t>
            </a:r>
            <a:r>
              <a:rPr lang="ko-KR" altLang="en-US" dirty="0">
                <a:ea typeface="맑은 고딕"/>
              </a:rPr>
              <a:t>는 더 좋은 일반화 능력과 </a:t>
            </a:r>
            <a:r>
              <a:rPr lang="en-US" altLang="ko-KR" dirty="0">
                <a:ea typeface="맑은 고딕"/>
              </a:rPr>
              <a:t>79</a:t>
            </a:r>
            <a:r>
              <a:rPr lang="ko-KR" altLang="en-US" dirty="0">
                <a:ea typeface="맑은 고딕"/>
              </a:rPr>
              <a:t>배 이상의 추론 지연 시간 감소를 달성합니다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52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6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러닝 </a:t>
            </a:r>
            <a:r>
              <a:rPr lang="ko-KR" altLang="en-US" dirty="0" err="1">
                <a:ea typeface="맑은 고딕"/>
              </a:rPr>
              <a:t>아규멘티드</a:t>
            </a:r>
            <a:r>
              <a:rPr lang="ko-KR" altLang="en-US" dirty="0">
                <a:ea typeface="맑은 고딕"/>
              </a:rPr>
              <a:t> 시스템은 과거 데이터로부터 더 나은 시스템을 구축하기 위해 다양한 </a:t>
            </a:r>
            <a:r>
              <a:rPr lang="en-US" altLang="ko-KR" dirty="0">
                <a:ea typeface="맑은 고딕"/>
              </a:rPr>
              <a:t>ML</a:t>
            </a:r>
            <a:r>
              <a:rPr lang="ko-KR" altLang="en-US" dirty="0">
                <a:ea typeface="맑은 고딕"/>
              </a:rPr>
              <a:t> 모델을 적용합니다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서포트 </a:t>
            </a:r>
            <a:r>
              <a:rPr lang="ko-KR" altLang="en-US" dirty="0" err="1">
                <a:ea typeface="맑은 고딕"/>
              </a:rPr>
              <a:t>백터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머신과</a:t>
            </a:r>
            <a:r>
              <a:rPr lang="ko-KR" altLang="en-US" dirty="0">
                <a:ea typeface="맑은 고딕"/>
              </a:rPr>
              <a:t> 랜덤 포레스트 </a:t>
            </a:r>
            <a:r>
              <a:rPr lang="ko-KR" altLang="en-US" dirty="0" err="1">
                <a:ea typeface="맑은 고딕"/>
              </a:rPr>
              <a:t>딥뉴얼네트워크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CNN </a:t>
            </a:r>
            <a:r>
              <a:rPr lang="ko-KR" altLang="en-US" dirty="0">
                <a:ea typeface="맑은 고딕"/>
              </a:rPr>
              <a:t>등 다양한 알고리즘이 적용되어왔습니다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러닝 </a:t>
            </a:r>
            <a:r>
              <a:rPr lang="ko-KR" altLang="en-US" dirty="0" err="1">
                <a:ea typeface="맑은 고딕"/>
              </a:rPr>
              <a:t>아규멘티드</a:t>
            </a:r>
            <a:r>
              <a:rPr lang="ko-KR" altLang="en-US" dirty="0">
                <a:ea typeface="맑은 고딕"/>
              </a:rPr>
              <a:t> 시스템은 전형적으로 유사한 디자인 워크플로우를 가지고 </a:t>
            </a:r>
            <a:r>
              <a:rPr lang="ko-KR" altLang="en-US" dirty="0" err="1">
                <a:ea typeface="맑은 고딕"/>
              </a:rPr>
              <a:t>있어왔다는데요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그래서 저자들은 두가지 카테고리로 분류를 할 수 있다고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최적화 측면에서는 </a:t>
            </a:r>
            <a:r>
              <a:rPr lang="en-US" altLang="ko-KR" dirty="0">
                <a:ea typeface="맑은 고딕"/>
              </a:rPr>
              <a:t>prediction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exploration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시스템 </a:t>
            </a:r>
            <a:r>
              <a:rPr lang="en-US" altLang="ko-KR" dirty="0">
                <a:ea typeface="맑은 고딕"/>
              </a:rPr>
              <a:t>requirement</a:t>
            </a:r>
            <a:r>
              <a:rPr lang="ko-KR" altLang="en-US" dirty="0">
                <a:ea typeface="맑은 고딕"/>
              </a:rPr>
              <a:t>와 어플리케이션 시나리오 측면에서는 </a:t>
            </a:r>
            <a:r>
              <a:rPr lang="en-US" altLang="ko-KR" dirty="0">
                <a:ea typeface="맑은 고딕"/>
              </a:rPr>
              <a:t>online</a:t>
            </a:r>
            <a:r>
              <a:rPr lang="ko-KR" altLang="en-US" dirty="0">
                <a:ea typeface="맑은 고딕"/>
              </a:rPr>
              <a:t>과 오프라인입니다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10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더 자세한 설명을 드리자면 각각 다음과 같은 성질을 가지고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옵티미제이션</a:t>
            </a:r>
            <a:r>
              <a:rPr lang="ko-KR" altLang="en-US" dirty="0">
                <a:ea typeface="맑은 고딕"/>
              </a:rPr>
              <a:t> 타입을 기반인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Prediction based system</a:t>
            </a:r>
            <a:r>
              <a:rPr lang="ko-KR" altLang="en-US" dirty="0">
                <a:ea typeface="맑은 고딕"/>
              </a:rPr>
              <a:t>이라는 것은 </a:t>
            </a:r>
            <a:r>
              <a:rPr lang="en-US" altLang="ko-KR" dirty="0">
                <a:ea typeface="맑은 고딕"/>
              </a:rPr>
              <a:t>supervise learning</a:t>
            </a:r>
            <a:r>
              <a:rPr lang="ko-KR" altLang="en-US" dirty="0">
                <a:ea typeface="맑은 고딕"/>
              </a:rPr>
              <a:t>을 활용하여 시스템 문제를 해결하려는 것이고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Exploration-based system</a:t>
            </a:r>
            <a:r>
              <a:rPr lang="ko-KR" altLang="en-US" dirty="0">
                <a:ea typeface="맑은 고딕"/>
              </a:rPr>
              <a:t>은 강화학습을 활용하여 최적의 경우를 학습하여 시스템 문제를 해결하려는 </a:t>
            </a:r>
            <a:r>
              <a:rPr lang="ko-KR" altLang="en-US" dirty="0" err="1">
                <a:ea typeface="맑은 고딕"/>
              </a:rPr>
              <a:t>것입니ㅏㄷ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시스템 </a:t>
            </a:r>
            <a:r>
              <a:rPr lang="ko-KR" altLang="en-US" dirty="0" err="1">
                <a:ea typeface="맑은 고딕"/>
              </a:rPr>
              <a:t>리콰이어먼트와</a:t>
            </a:r>
            <a:r>
              <a:rPr lang="ko-KR" altLang="en-US" dirty="0">
                <a:ea typeface="맑은 고딕"/>
              </a:rPr>
              <a:t> 어플리케이션 시나리오의 경우에는 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온라인 시스템은 실시간 데이터에 대해 빠른 </a:t>
            </a:r>
            <a:r>
              <a:rPr lang="ko-KR" altLang="en-US" dirty="0" err="1">
                <a:ea typeface="맑은 고딕"/>
              </a:rPr>
              <a:t>프리딕션을</a:t>
            </a:r>
            <a:r>
              <a:rPr lang="ko-KR" altLang="en-US" dirty="0">
                <a:ea typeface="맑은 고딕"/>
              </a:rPr>
              <a:t> 반환하는 </a:t>
            </a:r>
            <a:r>
              <a:rPr lang="en-US" altLang="ko-KR" dirty="0">
                <a:ea typeface="맑은 고딕"/>
              </a:rPr>
              <a:t>ml </a:t>
            </a:r>
            <a:r>
              <a:rPr lang="ko-KR" altLang="en-US" dirty="0">
                <a:ea typeface="맑은 고딕"/>
              </a:rPr>
              <a:t>모델을 필요로 하며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오프라인 시스템은 </a:t>
            </a:r>
            <a:r>
              <a:rPr lang="en-US" altLang="ko-KR" dirty="0">
                <a:ea typeface="맑은 고딕"/>
              </a:rPr>
              <a:t>performance </a:t>
            </a:r>
            <a:r>
              <a:rPr lang="ko-KR" altLang="en-US" dirty="0" err="1">
                <a:ea typeface="맑은 고딕"/>
              </a:rPr>
              <a:t>크리티컬한</a:t>
            </a:r>
            <a:r>
              <a:rPr lang="ko-KR" altLang="en-US" dirty="0">
                <a:ea typeface="맑은 고딕"/>
              </a:rPr>
              <a:t> 성질을 가졌습니다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프리모는</a:t>
            </a:r>
            <a:r>
              <a:rPr lang="ko-KR" altLang="en-US" dirty="0">
                <a:ea typeface="맑은 고딕"/>
              </a:rPr>
              <a:t> 이런 조건들을 만족하며 다양한 유형의 </a:t>
            </a:r>
            <a:r>
              <a:rPr lang="ko-KR" altLang="en-US" dirty="0" err="1">
                <a:ea typeface="맑은 고딕"/>
              </a:rPr>
              <a:t>러닝아규멘티드</a:t>
            </a:r>
            <a:r>
              <a:rPr lang="ko-KR" altLang="en-US" dirty="0">
                <a:ea typeface="맑은 고딕"/>
              </a:rPr>
              <a:t> 시스템에 대해서 최적화를 제공하는 포괄적인 프레임워크라고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14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앞서 </a:t>
            </a:r>
            <a:r>
              <a:rPr lang="ko-KR" altLang="en-US" dirty="0" err="1">
                <a:ea typeface="맑은 고딕"/>
              </a:rPr>
              <a:t>설명드렸던것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처럼</a:t>
            </a:r>
            <a:r>
              <a:rPr lang="ko-KR" altLang="en-US" dirty="0">
                <a:ea typeface="맑은 고딕"/>
              </a:rPr>
              <a:t> 다양한 </a:t>
            </a:r>
            <a:r>
              <a:rPr lang="ko-KR" altLang="en-US" dirty="0" err="1">
                <a:ea typeface="맑은 고딕"/>
              </a:rPr>
              <a:t>러닝아규멘티드</a:t>
            </a:r>
            <a:r>
              <a:rPr lang="ko-KR" altLang="en-US" dirty="0">
                <a:ea typeface="맑은 고딕"/>
              </a:rPr>
              <a:t> 시스템이 </a:t>
            </a:r>
            <a:r>
              <a:rPr lang="ko-KR" altLang="en-US" dirty="0" err="1">
                <a:ea typeface="맑은 고딕"/>
              </a:rPr>
              <a:t>제시되었느데요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 테스트베드와 실제 </a:t>
            </a:r>
            <a:r>
              <a:rPr lang="ko-KR" altLang="en-US" dirty="0" err="1">
                <a:ea typeface="맑은 고딕"/>
              </a:rPr>
              <a:t>베포사이에는</a:t>
            </a:r>
            <a:r>
              <a:rPr lang="ko-KR" altLang="en-US" dirty="0">
                <a:ea typeface="맑은 고딕"/>
              </a:rPr>
              <a:t> 여러 챌린지들이 존재했습니다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프리모</a:t>
            </a:r>
            <a:r>
              <a:rPr lang="ko-KR" altLang="en-US" dirty="0">
                <a:ea typeface="맑은 고딕"/>
              </a:rPr>
              <a:t> 저자들은 총 </a:t>
            </a:r>
            <a:r>
              <a:rPr lang="en-US" altLang="ko-KR" dirty="0">
                <a:ea typeface="맑은 고딕"/>
              </a:rPr>
              <a:t>5</a:t>
            </a:r>
            <a:r>
              <a:rPr lang="ko-KR" altLang="en-US" dirty="0">
                <a:ea typeface="맑은 고딕"/>
              </a:rPr>
              <a:t>개의 챌린지를 설명하고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첫번째는 트레이닝과 튜닝 과정에서의 </a:t>
            </a:r>
            <a:r>
              <a:rPr lang="en-US" altLang="ko-KR" dirty="0">
                <a:ea typeface="맑은 고딕"/>
              </a:rPr>
              <a:t>cost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두번째는 데이터의 양과 퀄리티에 의한 영향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세번째는 불분명한 </a:t>
            </a:r>
            <a:r>
              <a:rPr lang="ko-KR" altLang="en-US" dirty="0" err="1">
                <a:ea typeface="맑은 고딕"/>
              </a:rPr>
              <a:t>디시전</a:t>
            </a:r>
            <a:r>
              <a:rPr lang="ko-KR" altLang="en-US" dirty="0">
                <a:ea typeface="맑은 고딕"/>
              </a:rPr>
              <a:t> 과정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네번째는 문제해결과 </a:t>
            </a:r>
            <a:r>
              <a:rPr lang="en-US" altLang="ko-KR" dirty="0">
                <a:ea typeface="맑은 고딕"/>
              </a:rPr>
              <a:t>adjustment</a:t>
            </a:r>
            <a:r>
              <a:rPr lang="ko-KR" altLang="en-US" dirty="0">
                <a:ea typeface="맑은 고딕"/>
              </a:rPr>
              <a:t>에서의 어려움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마지막으로 과도한 </a:t>
            </a:r>
            <a:r>
              <a:rPr lang="ko-KR" altLang="en-US" dirty="0" err="1">
                <a:ea typeface="맑은 고딕"/>
              </a:rPr>
              <a:t>베포</a:t>
            </a:r>
            <a:r>
              <a:rPr lang="ko-KR" altLang="en-US" dirty="0">
                <a:ea typeface="맑은 고딕"/>
              </a:rPr>
              <a:t> 오버헤드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첫번째와 두번째는 퀄리티 있는 </a:t>
            </a:r>
            <a:r>
              <a:rPr lang="en-US" altLang="ko-KR" dirty="0">
                <a:ea typeface="맑은 고딕"/>
              </a:rPr>
              <a:t>ML </a:t>
            </a:r>
            <a:r>
              <a:rPr lang="ko-KR" altLang="en-US" dirty="0">
                <a:ea typeface="맑은 고딕"/>
              </a:rPr>
              <a:t>모델 구축에 방해가 되고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세번째 네번째 </a:t>
            </a:r>
            <a:r>
              <a:rPr lang="ko-KR" altLang="en-US" dirty="0" err="1">
                <a:ea typeface="맑은 고딕"/>
              </a:rPr>
              <a:t>다섯번째</a:t>
            </a:r>
            <a:r>
              <a:rPr lang="ko-KR" altLang="en-US" dirty="0">
                <a:ea typeface="맑은 고딕"/>
              </a:rPr>
              <a:t> 챌린지는 </a:t>
            </a:r>
            <a:r>
              <a:rPr lang="en-US" altLang="ko-KR" dirty="0">
                <a:ea typeface="맑은 고딕"/>
              </a:rPr>
              <a:t>ml </a:t>
            </a:r>
            <a:r>
              <a:rPr lang="ko-KR" altLang="en-US" dirty="0">
                <a:ea typeface="맑은 고딕"/>
              </a:rPr>
              <a:t>모델을 실제로 이용하는데 방해가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26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Primo: Practical Learning-Augmented Systems with Interpretable Models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 (DataLab),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Qinghao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Hu, Nanyang Technological University and S-Lab, NTU; Harsha Nori,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latin typeface="Calibri"/>
                <a:ea typeface="ヒラギノ角ゴ ProN W3"/>
                <a:cs typeface="+mn-lt"/>
              </a:rPr>
              <a:t>Microsoft; Peng Sun,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SenseTime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;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Yonggang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Wen and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Tianwei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Zhang,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latin typeface="Calibri"/>
                <a:ea typeface="ヒラギノ角ゴ ProN W3"/>
                <a:cs typeface="+mn-lt"/>
              </a:rPr>
              <a:t>Nanyang Technological University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da-DK" altLang="ko-KR" i="1" dirty="0">
                <a:latin typeface="Calibri"/>
                <a:ea typeface="ヒラギノ角ゴ ProN W3"/>
                <a:cs typeface="+mn-lt"/>
              </a:rPr>
              <a:t>2022 USENIX Annual Technical Conference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50007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Challenges in building a qualified ML model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C1: high training and tunning cost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Costs of ML model training often exceeds enterprise expectations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Frequent model fine-tuning or retraining is necessary, which could take days to weeks in order to outperform heuristic algorithms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C2: susceptible to the quantity and quality of data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solutions include data augmentation and synthesis 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real-world data distribution inevitably leads to bias in generated data, affecting system performance</a:t>
            </a: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29506076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Challenges in deploying ML model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C3: opaque decision making process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operators cannot guarantee model predictions are risk-free and have insufficient confidence to deploy them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C4: difficulty in troubleshooting and adjustment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operators typically need to adjust the learning models according to the actual scenarios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action is difficult when the model is complex and improper modifications may cause severe performance degradation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C5: exorbitant deployment overhead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inference overhead can cause side effects to production workloads and limit their parallelism capability, which can further restrict deployment scalability</a:t>
            </a: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673224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Model interpretation as a solution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possible solution to address the above challenges is model interpretation</a:t>
            </a:r>
          </a:p>
          <a:p>
            <a:pPr lvl="1" defTabSz="914400"/>
            <a:r>
              <a:rPr lang="en-US" altLang="en-US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Interpreting black-box models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/Building interpretable models</a:t>
            </a: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US" altLang="en-US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Interpreting black-box models 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not sufficient for learning-augmented systems for the following reasons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#1: No fidelity guarantee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#2: Limited interpretation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31EB119-24C0-E131-CEF6-FF2A209BC1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6"/>
          <a:stretch/>
        </p:blipFill>
        <p:spPr>
          <a:xfrm>
            <a:off x="190500" y="5541914"/>
            <a:ext cx="8763000" cy="9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873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Model interpretation as a solution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possible solution to address the above challenges is model interpretation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Interpreting black-box models/</a:t>
            </a:r>
            <a:r>
              <a:rPr lang="en-US" altLang="en-US" kern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interpretable models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more promising direction, which is adopted in Primo, is </a:t>
            </a:r>
            <a:r>
              <a:rPr lang="en-US" altLang="en-US" kern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train interpretable models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directly for learning-augmented systems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can utilize interpretable models in their systems, significantly reducing data, training, and tuning costs (C1&amp;C2)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models offer clearer insights to system operators, aiding in understanding and system modification (C3&amp;C4)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inference speed of these models greatly surpasses that of the original black-box models (C5)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511248B-A80B-762E-01CA-776DC911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541913"/>
            <a:ext cx="8763000" cy="122181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CE9CBF-7BD2-1BF5-6283-E7A689FC5805}"/>
              </a:ext>
            </a:extLst>
          </p:cNvPr>
          <p:cNvSpPr/>
          <p:nvPr/>
        </p:nvSpPr>
        <p:spPr bwMode="auto">
          <a:xfrm>
            <a:off x="240632" y="6485028"/>
            <a:ext cx="8650705" cy="234616"/>
          </a:xfrm>
          <a:prstGeom prst="roundRect">
            <a:avLst/>
          </a:prstGeom>
          <a:solidFill>
            <a:srgbClr val="990000">
              <a:alpha val="3019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683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Why interpretable models work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observation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 input feature</a:t>
            </a:r>
          </a:p>
          <a:p>
            <a:pPr lvl="2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applications: image pixels, word embeddings</a:t>
            </a:r>
          </a:p>
          <a:p>
            <a:pPr lvl="2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ML-sys: system states, workload features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#2 model scale</a:t>
            </a:r>
          </a:p>
          <a:p>
            <a:pPr lvl="2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applications: BERT-Base 110M params</a:t>
            </a:r>
          </a:p>
          <a:p>
            <a:pPr lvl="2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ML-sys: RL-sys under 10k neurons</a:t>
            </a:r>
          </a:p>
          <a:p>
            <a:pPr lvl="1"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Interpretable models have comparable performance and less overhead</a:t>
            </a: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5BC965-D87A-2E1B-83F4-FC7F5DEAE4E9}"/>
              </a:ext>
            </a:extLst>
          </p:cNvPr>
          <p:cNvSpPr/>
          <p:nvPr/>
        </p:nvSpPr>
        <p:spPr bwMode="auto">
          <a:xfrm>
            <a:off x="920417" y="2454442"/>
            <a:ext cx="4626141" cy="4870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5EC486-E1F3-B317-C0D4-F4B1D2A26A0A}"/>
              </a:ext>
            </a:extLst>
          </p:cNvPr>
          <p:cNvSpPr/>
          <p:nvPr/>
        </p:nvSpPr>
        <p:spPr bwMode="auto">
          <a:xfrm>
            <a:off x="920417" y="3572379"/>
            <a:ext cx="4626141" cy="4870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5919F-B402-6CD3-A134-126056840835}"/>
              </a:ext>
            </a:extLst>
          </p:cNvPr>
          <p:cNvSpPr txBox="1"/>
          <p:nvPr/>
        </p:nvSpPr>
        <p:spPr>
          <a:xfrm>
            <a:off x="5687593" y="2526634"/>
            <a:ext cx="3528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Meaningful and lower dimensional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Smaller scale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66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>
                <a:latin typeface="Calibri"/>
              </a:rPr>
              <a:t>Outline</a:t>
            </a:r>
            <a:endParaRPr lang="x-none" altLang="en-US" b="1" dirty="0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 and motivation</a:t>
            </a:r>
          </a:p>
          <a:p>
            <a:r>
              <a:rPr lang="en-US" altLang="en-US" dirty="0"/>
              <a:t>Primo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LinnOS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Clara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Pensieve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Future work and 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0702999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Primo design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(</a:t>
            </a:r>
            <a:r>
              <a:rPr lang="en-US" altLang="en-US" u="sng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ior-based </a:t>
            </a:r>
            <a:r>
              <a:rPr lang="en-US" altLang="en-US" u="sng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nterpretable </a:t>
            </a:r>
            <a:r>
              <a:rPr lang="en-US" altLang="en-US" u="sng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odel </a:t>
            </a:r>
            <a:r>
              <a:rPr lang="en-US" altLang="en-US" u="sng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ptimization)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modules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Interpretable models training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Post-processing optimization</a:t>
            </a:r>
          </a:p>
          <a:p>
            <a:pPr defTabSz="914400">
              <a:buFont typeface="Wingdings 2"/>
              <a:buChar char="¢"/>
            </a:pP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transparent, accuracy and lightweight learning-augmented systems</a:t>
            </a: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systems focus on real-time response, while Offline systems focus on performance</a:t>
            </a: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D4F6045-0C81-54FF-FA15-1B2F22CFC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9" y="3683667"/>
            <a:ext cx="7603001" cy="22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740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Primo design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(</a:t>
            </a:r>
            <a:r>
              <a:rPr lang="en-US" altLang="en-US" u="sng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ior-based </a:t>
            </a:r>
            <a:r>
              <a:rPr lang="en-US" altLang="en-US" u="sng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nterpretable </a:t>
            </a:r>
            <a:r>
              <a:rPr lang="en-US" altLang="en-US" u="sng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odel </a:t>
            </a:r>
            <a:r>
              <a:rPr lang="en-US" altLang="en-US" u="sng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ptimization)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modules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Interpretable models training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Post-processing optimization</a:t>
            </a:r>
          </a:p>
          <a:p>
            <a:pPr defTabSz="914400">
              <a:buFont typeface="Wingdings 2"/>
              <a:buChar char="¢"/>
            </a:pP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transparent, accuracy and lightweight learning-augmented systems</a:t>
            </a: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r>
              <a:rPr lang="en-US" altLang="en-US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systems 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real-time response, while </a:t>
            </a:r>
            <a:r>
              <a:rPr lang="en-US" altLang="en-US" kern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systems 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performance</a:t>
            </a: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D4F6045-0C81-54FF-FA15-1B2F22CFC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9" y="3683667"/>
            <a:ext cx="7603001" cy="229777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516588E-7D42-1789-C284-EBDD1BCA5BF8}"/>
              </a:ext>
            </a:extLst>
          </p:cNvPr>
          <p:cNvSpPr/>
          <p:nvPr/>
        </p:nvSpPr>
        <p:spPr bwMode="auto">
          <a:xfrm>
            <a:off x="2725153" y="4626142"/>
            <a:ext cx="1846847" cy="535405"/>
          </a:xfrm>
          <a:prstGeom prst="roundRect">
            <a:avLst/>
          </a:prstGeom>
          <a:solidFill>
            <a:srgbClr val="0070C0">
              <a:alpha val="30196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C0271F-1FE2-BED8-1095-02A8D9B7715A}"/>
              </a:ext>
            </a:extLst>
          </p:cNvPr>
          <p:cNvSpPr/>
          <p:nvPr/>
        </p:nvSpPr>
        <p:spPr bwMode="auto">
          <a:xfrm>
            <a:off x="2725152" y="5161548"/>
            <a:ext cx="1846847" cy="729916"/>
          </a:xfrm>
          <a:prstGeom prst="roundRect">
            <a:avLst/>
          </a:prstGeom>
          <a:solidFill>
            <a:srgbClr val="990000">
              <a:alpha val="30196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400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Interpretable models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PrAM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based on the Standard Generalized Additive Models (GAMs) algorithm</a:t>
            </a:r>
          </a:p>
          <a:p>
            <a:pPr lvl="1"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PrAM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extends the open-source library EBM to obtain the optimal model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with linear interpretable models (e.g., logistic regression), GAMs can cope with more complex prediction tasks</a:t>
            </a: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complex DL models,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PrAM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only ensures interpretability but also requires fewer training resources and data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29930258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Interpretable models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PrDT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constructed from Decision trees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DTs are transparent and simple to interpret how a prediction is obtain also have extremely low computation overhead and inference latency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decision-making process of DTs can be visualized so developers can easily adjust the trees according to system requirements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complex DL models,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PrDT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applicable to scenarios with strict latency and resource constraints</a:t>
            </a: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255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and motivation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Primo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LinnOS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Clara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Pensieve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Future work and 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Additional features in Primo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 optimization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Prior-based hyperparameter search use Gaussian Process as a probabilistic surrogate model to finds the optimal hyperparameters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Grid search and Random search, Bayesian Optimization is more efficient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Distill Engine</a:t>
            </a:r>
          </a:p>
          <a:p>
            <a:pPr lvl="1"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PrAM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PrDT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suitable for prediction systems with supervised learning, but less so for exploration systems due to RL incompatibility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supports distilling existing complex models, which applies to exploration-based systems with RL using Viper (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‘18)</a:t>
            </a:r>
          </a:p>
          <a:p>
            <a:pPr marL="0" indent="0" defTabSz="914400">
              <a:buNone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323986399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Post-processing optimization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Monotonic constraint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For automatic model adjustment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 shape functions according to monotonic regression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Counterfactual explanation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For guided model adjustment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smaller feature value change</a:t>
            </a: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C2B3DE43-37B7-DB73-0649-831D434DE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08140"/>
            <a:ext cx="4019757" cy="1892397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9577006E-DA67-0B2A-4808-26BCD86F7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13" y="4408140"/>
            <a:ext cx="3645087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28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and motivation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Primo design</a:t>
            </a:r>
          </a:p>
          <a:p>
            <a:r>
              <a:rPr lang="en-US" altLang="en-US" dirty="0"/>
              <a:t>Evaluation</a:t>
            </a:r>
          </a:p>
          <a:p>
            <a:pPr lvl="1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LinnOS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Clara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Pensieve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Future work and 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3398817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 setup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</a:t>
            </a: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LinnOS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(OSDI ‘20)</a:t>
            </a:r>
          </a:p>
          <a:p>
            <a:pPr lvl="1" defTabSz="914400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</a:t>
            </a:r>
          </a:p>
          <a:p>
            <a:pPr lvl="2" defTabSz="914400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Primo-E: efficiency-oriented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Primo-P: performance-oriented</a:t>
            </a: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 (SOSP ‘21)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Clara-MS: multicore scale-out analysis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Clara-AI: algorithm identification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Clara-CP: cross-platform prediction</a:t>
            </a:r>
          </a:p>
          <a:p>
            <a:pPr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Pensieve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(SIGCOMM ’17)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594C04A-4653-762B-5237-DEFECF26E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8" y="1740302"/>
            <a:ext cx="4571981" cy="12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67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and motivation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Primo design</a:t>
            </a:r>
          </a:p>
          <a:p>
            <a:r>
              <a:rPr lang="en-US" altLang="en-US" dirty="0"/>
              <a:t>Evaluation</a:t>
            </a:r>
          </a:p>
          <a:p>
            <a:pPr lvl="1"/>
            <a:r>
              <a:rPr lang="en-US" altLang="en-US" dirty="0"/>
              <a:t>Case study: </a:t>
            </a:r>
            <a:r>
              <a:rPr lang="en-US" altLang="en-US" dirty="0" err="1"/>
              <a:t>LinnOS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Clara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Pensieve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9580002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dirty="0" err="1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LinnOS</a:t>
            </a:r>
            <a:r>
              <a:rPr lang="en-US" altLang="en-US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 Interpretation with Primo</a:t>
            </a:r>
            <a:endParaRPr lang="en-US" altLang="en-US" kern="0" dirty="0"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LinnOS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31 input feature and 8706 parameters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only have 3 input feature and 4 layers with 7 leaves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B738E96A-7992-FB55-E329-52AABDDAD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82" y="2243014"/>
            <a:ext cx="2861899" cy="3175454"/>
          </a:xfrm>
          <a:prstGeom prst="rect">
            <a:avLst/>
          </a:prstGeom>
        </p:spPr>
      </p:pic>
      <p:pic>
        <p:nvPicPr>
          <p:cNvPr id="19" name="그림 18" descr="도표이(가) 표시된 사진&#10;&#10;자동 생성된 설명">
            <a:extLst>
              <a:ext uri="{FF2B5EF4-FFF2-40B4-BE49-F238E27FC236}">
                <a16:creationId xmlns:a16="http://schemas.microsoft.com/office/drawing/2014/main" id="{2FC5C037-4E6E-F7D9-27F6-F7F0FA675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93" y="2243014"/>
            <a:ext cx="3403775" cy="356253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9CA6EE-B539-EF6C-0483-C8EDBD967656}"/>
              </a:ext>
            </a:extLst>
          </p:cNvPr>
          <p:cNvSpPr/>
          <p:nvPr/>
        </p:nvSpPr>
        <p:spPr bwMode="auto">
          <a:xfrm>
            <a:off x="1010655" y="2332967"/>
            <a:ext cx="3218448" cy="17325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80C20E-EFEF-211B-995C-540468415D40}"/>
              </a:ext>
            </a:extLst>
          </p:cNvPr>
          <p:cNvSpPr/>
          <p:nvPr/>
        </p:nvSpPr>
        <p:spPr bwMode="auto">
          <a:xfrm>
            <a:off x="4578350" y="2332967"/>
            <a:ext cx="3218448" cy="32917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17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kern="0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Performance Analysis in </a:t>
            </a:r>
            <a:r>
              <a:rPr lang="en-US" altLang="en-US" kern="0" dirty="0" err="1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LinnOS</a:t>
            </a:r>
            <a:endParaRPr lang="en-US" altLang="en-US" kern="0" dirty="0"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performance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 performance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97DB776-A400-81B2-C226-3E68F5C56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2" y="1775646"/>
            <a:ext cx="4230560" cy="2142751"/>
          </a:xfrm>
          <a:prstGeom prst="rect">
            <a:avLst/>
          </a:prstGeom>
        </p:spPr>
      </p:pic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2DB4ED7C-4AA2-1359-EB4D-4429EAC35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2" y="4495800"/>
            <a:ext cx="4314781" cy="199925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7EAB5FF-2EE0-DAAA-0DE7-31E63103873E}"/>
              </a:ext>
            </a:extLst>
          </p:cNvPr>
          <p:cNvCxnSpPr/>
          <p:nvPr/>
        </p:nvCxnSpPr>
        <p:spPr bwMode="auto">
          <a:xfrm flipH="1">
            <a:off x="4000500" y="1677357"/>
            <a:ext cx="884321" cy="7269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4E3794-3BA2-0487-418F-27B9EFBFD087}"/>
              </a:ext>
            </a:extLst>
          </p:cNvPr>
          <p:cNvSpPr txBox="1"/>
          <p:nvPr/>
        </p:nvSpPr>
        <p:spPr>
          <a:xfrm>
            <a:off x="5155532" y="1775646"/>
            <a:ext cx="374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decreases the I/O latency by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 to 73.6%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on average</a:t>
            </a:r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LinnOS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reduces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26.2%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I/O latency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861B5D-4B39-E4AC-1B5A-C4F78AC778A9}"/>
              </a:ext>
            </a:extLst>
          </p:cNvPr>
          <p:cNvCxnSpPr>
            <a:cxnSpLocks/>
          </p:cNvCxnSpPr>
          <p:nvPr/>
        </p:nvCxnSpPr>
        <p:spPr bwMode="auto">
          <a:xfrm flipH="1">
            <a:off x="4511842" y="1753584"/>
            <a:ext cx="411080" cy="3678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36BBBB-A7B7-59D5-3DF6-055139753D05}"/>
              </a:ext>
            </a:extLst>
          </p:cNvPr>
          <p:cNvSpPr/>
          <p:nvPr/>
        </p:nvSpPr>
        <p:spPr bwMode="auto">
          <a:xfrm>
            <a:off x="4000500" y="4578016"/>
            <a:ext cx="1010653" cy="6026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091B6-D7C5-DBDE-7FF6-F275049DA588}"/>
              </a:ext>
            </a:extLst>
          </p:cNvPr>
          <p:cNvSpPr txBox="1"/>
          <p:nvPr/>
        </p:nvSpPr>
        <p:spPr>
          <a:xfrm>
            <a:off x="5155532" y="4641169"/>
            <a:ext cx="3745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LinnOS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almost overlaps with Base case on the tail</a:t>
            </a:r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Primo-P achieves 7.9×, 4.3× and 2.3× performance improvement at p99, p99.9 and p99.99 respectively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47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kern="0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Effectiveness Analysis in </a:t>
            </a:r>
            <a:r>
              <a:rPr lang="en-US" altLang="en-US" kern="0" dirty="0" err="1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LinnOS</a:t>
            </a:r>
            <a:endParaRPr lang="en-US" altLang="en-US" kern="0" dirty="0"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Inference overhead</a:t>
            </a:r>
          </a:p>
          <a:p>
            <a:pPr lvl="1" defTabSz="91440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makes the deployment more lightweight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5931F0D-ABEA-46A9-006A-3B262FEDC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73" y="3225581"/>
            <a:ext cx="4548853" cy="29386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7924AD-4670-2396-1DF8-D945AEC661BB}"/>
              </a:ext>
            </a:extLst>
          </p:cNvPr>
          <p:cNvSpPr/>
          <p:nvPr/>
        </p:nvSpPr>
        <p:spPr bwMode="auto">
          <a:xfrm>
            <a:off x="2457449" y="3886201"/>
            <a:ext cx="4229100" cy="914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5D9535-2778-D0EC-9916-ADA95AF2C0BE}"/>
              </a:ext>
            </a:extLst>
          </p:cNvPr>
          <p:cNvSpPr/>
          <p:nvPr/>
        </p:nvSpPr>
        <p:spPr bwMode="auto">
          <a:xfrm>
            <a:off x="2457449" y="3236494"/>
            <a:ext cx="4229100" cy="7820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00FA2A-94E4-430F-8A9E-3295374322DB}"/>
              </a:ext>
            </a:extLst>
          </p:cNvPr>
          <p:cNvSpPr/>
          <p:nvPr/>
        </p:nvSpPr>
        <p:spPr bwMode="auto">
          <a:xfrm>
            <a:off x="5835316" y="3403600"/>
            <a:ext cx="788068" cy="482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50596D7-3A6D-071C-1645-82D2B3F8991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 bwMode="auto">
          <a:xfrm rot="5400000" flipH="1" flipV="1">
            <a:off x="5931235" y="2686385"/>
            <a:ext cx="1015330" cy="419101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89206F-FE2F-AF85-1B7F-8C381C34AE3B}"/>
              </a:ext>
            </a:extLst>
          </p:cNvPr>
          <p:cNvSpPr txBox="1"/>
          <p:nvPr/>
        </p:nvSpPr>
        <p:spPr>
          <a:xfrm>
            <a:off x="6648451" y="1919039"/>
            <a:ext cx="2242888" cy="93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frequency of preprocessing and inference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559C09-F370-2D76-43A4-6D7326480287}"/>
              </a:ext>
            </a:extLst>
          </p:cNvPr>
          <p:cNvSpPr/>
          <p:nvPr/>
        </p:nvSpPr>
        <p:spPr bwMode="auto">
          <a:xfrm>
            <a:off x="2057400" y="5041231"/>
            <a:ext cx="5233737" cy="141041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93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8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kern="0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Effectiveness Analysis in </a:t>
            </a:r>
            <a:r>
              <a:rPr lang="en-US" altLang="en-US" kern="0" dirty="0" err="1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LinnOS</a:t>
            </a:r>
            <a:endParaRPr lang="en-US" altLang="en-US" kern="0" dirty="0"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Quantization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degradation and higher accuracy</a:t>
            </a: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Robustness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stable to the perturbed inputs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5A07E123-8829-A857-2B9A-E7824A8B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47" y="3826061"/>
            <a:ext cx="4959605" cy="22670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582A74-4A12-4DD6-8195-738328082783}"/>
              </a:ext>
            </a:extLst>
          </p:cNvPr>
          <p:cNvCxnSpPr>
            <a:cxnSpLocks/>
          </p:cNvCxnSpPr>
          <p:nvPr/>
        </p:nvCxnSpPr>
        <p:spPr bwMode="auto">
          <a:xfrm flipV="1">
            <a:off x="3693695" y="4150895"/>
            <a:ext cx="234616" cy="439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7B11A06-5DA8-B7E8-71B5-9FED9A5EAAC6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9517" y="3940342"/>
            <a:ext cx="210551" cy="4932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77FD5E-84F1-69B2-9AB7-BD8FDEAE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6869" y="4908884"/>
            <a:ext cx="250657" cy="1764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975735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and motivation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Primo design</a:t>
            </a:r>
          </a:p>
          <a:p>
            <a:r>
              <a:rPr lang="en-US" altLang="en-US" dirty="0"/>
              <a:t>Evaluation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LinnOS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/>
              <a:t>Case study: Clara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Pensieve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Future work and 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6962339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Learning-augmented</a:t>
            </a:r>
            <a:r>
              <a:rPr lang="ko-KR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ko-KR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an emerging research topic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lvl="2" defTabSz="914400"/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LinnOS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(OSDI ‘20)</a:t>
            </a:r>
          </a:p>
          <a:p>
            <a:pPr lvl="2" defTabSz="914400"/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DeepSketch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(FAST ‘22)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scheduling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 (OSDI ‘20)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Sinan (ASPLOS ‘21)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 (SOSP ‘21)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LRB (NSDI ‘20)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FARE (NDSS ‘21)</a:t>
            </a:r>
          </a:p>
          <a:p>
            <a:pPr lvl="2"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Apichecker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EuroSys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‘20)</a:t>
            </a:r>
          </a:p>
          <a:p>
            <a:pPr marL="0" indent="0" defTabSz="914400">
              <a:buNone/>
            </a:pPr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CFDB392D-982F-6927-DF01-54CC0FB622CC}"/>
              </a:ext>
            </a:extLst>
          </p:cNvPr>
          <p:cNvSpPr/>
          <p:nvPr/>
        </p:nvSpPr>
        <p:spPr bwMode="auto">
          <a:xfrm>
            <a:off x="3945689" y="1967163"/>
            <a:ext cx="1775327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FF0A6-F865-F10C-7522-7FC2FF50881A}"/>
              </a:ext>
            </a:extLst>
          </p:cNvPr>
          <p:cNvSpPr txBox="1"/>
          <p:nvPr/>
        </p:nvSpPr>
        <p:spPr>
          <a:xfrm>
            <a:off x="5781174" y="3716420"/>
            <a:ext cx="336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gaps in deploying because of some challenge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28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Case study 2: Clara (SOSP ‘21)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 with Primo system interpretation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Clara-MS: multicore scale-out analysis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Clara-AI: algorithm identification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Clara-CP: cross-platform prediction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Primo+: Primo with post adjustment</a:t>
            </a:r>
          </a:p>
          <a:p>
            <a:pPr marL="279400" lvl="1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Clara is an offline system, author mainly evaluate the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336226479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kern="0" dirty="0">
                <a:ea typeface="Calibri" panose="020F0502020204030204" pitchFamily="34" charset="0"/>
                <a:cs typeface="Calibri" panose="020F0502020204030204" pitchFamily="34" charset="0"/>
              </a:rPr>
              <a:t>Performance Analysis in </a:t>
            </a:r>
            <a:r>
              <a:rPr lang="en-US" altLang="en-US" dirty="0"/>
              <a:t>Clara</a:t>
            </a:r>
            <a:endParaRPr lang="en-US" altLang="en-US" kern="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Clara-MS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Clara-AI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A883C42A-D7F8-A81B-2A61-20EB3608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0" y="1856868"/>
            <a:ext cx="4244096" cy="2130480"/>
          </a:xfrm>
          <a:prstGeom prst="rect">
            <a:avLst/>
          </a:prstGeom>
        </p:spPr>
      </p:pic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C70DC058-2D7E-4A02-C502-A20F27D12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0" y="4592053"/>
            <a:ext cx="4724643" cy="2152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09D040-375F-DD3E-33B8-D45423F3D676}"/>
              </a:ext>
            </a:extLst>
          </p:cNvPr>
          <p:cNvSpPr txBox="1"/>
          <p:nvPr/>
        </p:nvSpPr>
        <p:spPr>
          <a:xfrm>
            <a:off x="5155532" y="2094483"/>
            <a:ext cx="374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achieves similar performance to Clara-MS</a:t>
            </a:r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5FE46-9D92-A262-E472-0C56463EFA94}"/>
              </a:ext>
            </a:extLst>
          </p:cNvPr>
          <p:cNvSpPr txBox="1"/>
          <p:nvPr/>
        </p:nvSpPr>
        <p:spPr>
          <a:xfrm>
            <a:off x="5155532" y="4984067"/>
            <a:ext cx="374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achieves the equivalent precision and recall rates as the SVM model in Clara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1FCA8-DD79-F3DD-E96A-98AA57B17CDB}"/>
              </a:ext>
            </a:extLst>
          </p:cNvPr>
          <p:cNvSpPr txBox="1"/>
          <p:nvPr/>
        </p:nvSpPr>
        <p:spPr>
          <a:xfrm>
            <a:off x="5155531" y="2850789"/>
            <a:ext cx="374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shows more accuracy than Clara</a:t>
            </a:r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7D2644-A739-DCA5-ED58-303738D0623F}"/>
              </a:ext>
            </a:extLst>
          </p:cNvPr>
          <p:cNvSpPr/>
          <p:nvPr/>
        </p:nvSpPr>
        <p:spPr bwMode="auto">
          <a:xfrm>
            <a:off x="358340" y="1913235"/>
            <a:ext cx="1271939" cy="14903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9E856B-241E-C233-83F5-6AA022172509}"/>
              </a:ext>
            </a:extLst>
          </p:cNvPr>
          <p:cNvSpPr/>
          <p:nvPr/>
        </p:nvSpPr>
        <p:spPr bwMode="auto">
          <a:xfrm>
            <a:off x="3621505" y="1810753"/>
            <a:ext cx="988599" cy="1371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05297D-044A-F093-5EFB-36F5A9429028}"/>
              </a:ext>
            </a:extLst>
          </p:cNvPr>
          <p:cNvSpPr/>
          <p:nvPr/>
        </p:nvSpPr>
        <p:spPr bwMode="auto">
          <a:xfrm>
            <a:off x="862263" y="4547937"/>
            <a:ext cx="3824037" cy="191345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81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kern="0" dirty="0">
                <a:ea typeface="Calibri" panose="020F0502020204030204" pitchFamily="34" charset="0"/>
                <a:cs typeface="Calibri" panose="020F0502020204030204" pitchFamily="34" charset="0"/>
              </a:rPr>
              <a:t>Performance Analysis in </a:t>
            </a:r>
            <a:r>
              <a:rPr lang="en-US" altLang="en-US" dirty="0"/>
              <a:t>Clara</a:t>
            </a:r>
            <a:endParaRPr lang="en-US" altLang="en-US" kern="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Clara-CP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deliver better (14.4%) performance than Clara (15.1%)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BE7DFC4B-82C3-D06B-D988-D06C1CE5A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5" y="2493901"/>
            <a:ext cx="8160169" cy="21273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70E9B59-B065-8406-9048-81B3967C7DED}"/>
              </a:ext>
            </a:extLst>
          </p:cNvPr>
          <p:cNvSpPr/>
          <p:nvPr/>
        </p:nvSpPr>
        <p:spPr bwMode="auto">
          <a:xfrm>
            <a:off x="7658100" y="2538663"/>
            <a:ext cx="1149016" cy="17445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6124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and motivation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Primo design</a:t>
            </a:r>
          </a:p>
          <a:p>
            <a:r>
              <a:rPr lang="en-US" altLang="en-US" dirty="0"/>
              <a:t>Evaluation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LinnOS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Clara</a:t>
            </a:r>
          </a:p>
          <a:p>
            <a:pPr lvl="1"/>
            <a:r>
              <a:rPr lang="en-US" altLang="en-US" dirty="0"/>
              <a:t>Case study: </a:t>
            </a:r>
            <a:r>
              <a:rPr lang="en-US" altLang="en-US" dirty="0" err="1"/>
              <a:t>Pensieve</a:t>
            </a:r>
            <a:endParaRPr lang="en-US" altLang="en-US" dirty="0"/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Future work and 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58669478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kern="0" dirty="0">
                <a:ea typeface="Calibri" panose="020F0502020204030204" pitchFamily="34" charset="0"/>
                <a:cs typeface="Calibri" panose="020F0502020204030204" pitchFamily="34" charset="0"/>
              </a:rPr>
              <a:t>Performance Analysis in </a:t>
            </a:r>
            <a:r>
              <a:rPr lang="en-US" altLang="en-US" dirty="0" err="1"/>
              <a:t>Pensieve</a:t>
            </a:r>
            <a:endParaRPr lang="en-US" altLang="en-US" kern="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performance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Primo’s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average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QoE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1.5% higher than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Pensieve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has successfully learned the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Pensieve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policy with a simple decision tree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3881BDD3-FE63-44BB-C43F-253DFDBEF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094"/>
            <a:ext cx="9144000" cy="20798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8222F2-EE98-D3DB-11C8-28319024B601}"/>
              </a:ext>
            </a:extLst>
          </p:cNvPr>
          <p:cNvSpPr/>
          <p:nvPr/>
        </p:nvSpPr>
        <p:spPr bwMode="auto">
          <a:xfrm>
            <a:off x="3176337" y="2538663"/>
            <a:ext cx="336884" cy="158816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352EC7-DD6E-ED7C-786B-38CCE6673F59}"/>
              </a:ext>
            </a:extLst>
          </p:cNvPr>
          <p:cNvSpPr/>
          <p:nvPr/>
        </p:nvSpPr>
        <p:spPr bwMode="auto">
          <a:xfrm>
            <a:off x="7714247" y="2538663"/>
            <a:ext cx="336884" cy="158816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0949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kern="0" dirty="0">
                <a:ea typeface="Calibri" panose="020F0502020204030204" pitchFamily="34" charset="0"/>
                <a:cs typeface="Calibri" panose="020F0502020204030204" pitchFamily="34" charset="0"/>
              </a:rPr>
              <a:t>Performance Analysis in </a:t>
            </a:r>
            <a:r>
              <a:rPr lang="en-US" altLang="en-US" dirty="0" err="1"/>
              <a:t>Pensieve</a:t>
            </a:r>
            <a:endParaRPr lang="en-US" altLang="en-US" kern="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and inference overhead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7D22D7F6-7636-60E5-6781-FC4633BBD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0" y="1872907"/>
            <a:ext cx="4620848" cy="2181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C6F5B-3016-62F8-60BD-6E4112BCF2DC}"/>
              </a:ext>
            </a:extLst>
          </p:cNvPr>
          <p:cNvSpPr txBox="1"/>
          <p:nvPr/>
        </p:nvSpPr>
        <p:spPr>
          <a:xfrm>
            <a:off x="5155532" y="1879913"/>
            <a:ext cx="3934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model is very simple and compact</a:t>
            </a: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reduce the model scale by 1617X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reduce inference latency by 70X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needs to training time just 4min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362E83-BC0C-BF94-64F0-27698295A4A3}"/>
              </a:ext>
            </a:extLst>
          </p:cNvPr>
          <p:cNvSpPr/>
          <p:nvPr/>
        </p:nvSpPr>
        <p:spPr bwMode="auto">
          <a:xfrm>
            <a:off x="264695" y="3765884"/>
            <a:ext cx="5017168" cy="54142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65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and motivation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Primo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LinnOS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Clara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Pensieve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/>
              <a:t>Future work and 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1945827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Future work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 Primo to support learning-augmented systems with unsupervised learning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algorithm optimization to obtain more accurate interpretable model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programming language support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existing RL-based system development frameworks</a:t>
            </a: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04301671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Related works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Interpretability of learning-augmented systems</a:t>
            </a:r>
          </a:p>
          <a:p>
            <a:pPr lvl="1" defTabSz="914400"/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Lemna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(CCS ‘18),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Deepaid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(CCS ‘21) try</a:t>
            </a:r>
            <a:r>
              <a:rPr lang="ko-KR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ko-KR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on building tools for inter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preting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black-box models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does not seek for interpreting black-box models but directly building transparent models, with higher fidelity and efficiency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and system co-design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Autosys (ATC ’20) offers a framework addressing common design issues, and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WhiRL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(SIGCOMM ‘21) promotes safe deployment of RL-based systems by checking policy alignment with requirements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Primo components draw inspiration from these works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291372228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and motivation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Primo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LinnOS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Clara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Pensieve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Future work and Related work</a:t>
            </a:r>
          </a:p>
          <a:p>
            <a:r>
              <a:rPr lang="en-US" altLang="en-US" dirty="0"/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8564495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paper introduce Primo (Prior-based interpretable model optimization) to solve challenges like opaque decision processes, inference overhead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is based on two key insights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Interpretable models</a:t>
            </a:r>
            <a:r>
              <a:rPr lang="ko-KR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ko-KR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ko-KR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capability of handling complex system problems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 experience and domain knowledge can be leveraged by developers to further optimize the interpretable models</a:t>
            </a: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clear interpretations for model refinement, good prediction accuracy, and reduced overhead</a:t>
            </a: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256155300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Conclusion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study presents Primo, a unified framework that aids developers in designing practical, learning-enhanced systems using interpretable models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offers tailored models and optimization solutions for various scenarios, meeting system needs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 demonstrated that Primo allows for transparent, precise, and lightweight system deployment in real-world applications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produced promising results in comparison to those obtained from three state-of-the-art case studies</a:t>
            </a: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99108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state-of-the-art learning-augmented systems for applying Primo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Online: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LinnOS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/>
              <a:t>(OSDI ‘20) for flash storage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Pensieve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(SIGCOMM ’17) for video steaming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Offline: Clara (SOSP ‘21) for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SmartNIC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results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LinnOS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Primo boosts system performance by 2.8X, cuts model training time by 100X, and slashes inference latency by over 20X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Clara, Primo beats a series of black-box models in prediction accuracy and saves over 10X training cost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Pensieve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Primo achieves better generalization ability and a 79X inference latency reduction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33339021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>
                <a:latin typeface="Calibri"/>
              </a:rPr>
              <a:t>Outline</a:t>
            </a:r>
            <a:endParaRPr lang="x-none" altLang="en-US" b="1" dirty="0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 and motivation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Primo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LinnOS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Clara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Case study: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Pensieve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Future work and 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795440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Learning-Augmented system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16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Learning-Augmented system apply various ML models to obtain better system policy from past execution data</a:t>
            </a:r>
          </a:p>
          <a:p>
            <a:pPr lvl="1" defTabSz="914400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</a:t>
            </a:r>
          </a:p>
          <a:p>
            <a:pPr lvl="2" defTabSz="914400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  <a:p>
            <a:pPr lvl="2" defTabSz="914400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lvl="2" defTabSz="914400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neural network</a:t>
            </a:r>
          </a:p>
          <a:p>
            <a:pPr lvl="2" defTabSz="914400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</a:t>
            </a:r>
          </a:p>
          <a:p>
            <a:pPr lvl="2" defTabSz="914400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Learning-augmented systems typically have similar design workflows so can be classified based on two categories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optimization type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Prediction/Exploration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system requirements and application scenarios</a:t>
            </a:r>
          </a:p>
          <a:p>
            <a:pPr lvl="2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Online/Offline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42215138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Two categories of ML system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16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optimization type</a:t>
            </a:r>
          </a:p>
          <a:p>
            <a:pPr lvl="1" defTabSz="914400"/>
            <a:r>
              <a:rPr lang="en-US" altLang="en-US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Prediction-based systems 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the supervise learning paradigm to optimize system problems</a:t>
            </a:r>
          </a:p>
          <a:p>
            <a:pPr lvl="1" defTabSz="914400"/>
            <a:r>
              <a:rPr lang="en-US" altLang="en-US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Exploration-based systems 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adopt reinforcement learning to learn optimal policies in an explore-exploit way</a:t>
            </a: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systems requirements and application scenarios</a:t>
            </a:r>
          </a:p>
          <a:p>
            <a:pPr lvl="1" defTabSz="914400"/>
            <a:r>
              <a:rPr lang="en-US" altLang="en-US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systems 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 the ML model the make prompt predictions for real-time data</a:t>
            </a:r>
          </a:p>
          <a:p>
            <a:pPr lvl="1" defTabSz="914400"/>
            <a:r>
              <a:rPr lang="en-US" altLang="en-US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systems 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performance-critical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is developed as a comprehensive framework that offers tailored optimization mechanisms for various types of learning-augmented systems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31275966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Challenges and motivation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16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challenges in practical deployment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C1: high training and tunning cost</a:t>
            </a: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C2: susceptible to the quantity and quality of data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C3: opaque decision making process</a:t>
            </a: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C4: difficulty in troubleshooting and adjustment</a:t>
            </a: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C5: exorbitant deployment overhead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C873D8-5034-84B9-867C-319332DD1A88}"/>
              </a:ext>
            </a:extLst>
          </p:cNvPr>
          <p:cNvSpPr/>
          <p:nvPr/>
        </p:nvSpPr>
        <p:spPr bwMode="auto">
          <a:xfrm>
            <a:off x="649705" y="2255918"/>
            <a:ext cx="6370721" cy="914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34C487-5319-7B67-EF9E-9B62888E8FC4}"/>
              </a:ext>
            </a:extLst>
          </p:cNvPr>
          <p:cNvSpPr/>
          <p:nvPr/>
        </p:nvSpPr>
        <p:spPr bwMode="auto">
          <a:xfrm>
            <a:off x="649705" y="4061992"/>
            <a:ext cx="6370721" cy="12319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1725F08-D9FE-59A0-4A87-F846B246E734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 rot="16200000" flipH="1">
            <a:off x="4058242" y="2947142"/>
            <a:ext cx="392852" cy="8392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2B97E5-E2EE-71E9-256F-E34584F19A03}"/>
              </a:ext>
            </a:extLst>
          </p:cNvPr>
          <p:cNvSpPr txBox="1"/>
          <p:nvPr/>
        </p:nvSpPr>
        <p:spPr>
          <a:xfrm>
            <a:off x="4674269" y="3378502"/>
            <a:ext cx="310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Building qualified ML models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7779E98-1EBC-1AF3-FA2B-424E73FAA88C}"/>
              </a:ext>
            </a:extLst>
          </p:cNvPr>
          <p:cNvCxnSpPr>
            <a:cxnSpLocks/>
            <a:stCxn id="3" idx="2"/>
            <a:endCxn id="13" idx="1"/>
          </p:cNvCxnSpPr>
          <p:nvPr/>
        </p:nvCxnSpPr>
        <p:spPr bwMode="auto">
          <a:xfrm rot="16200000" flipH="1">
            <a:off x="4031658" y="5097299"/>
            <a:ext cx="446018" cy="839203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A0DD6C-929D-042B-BC80-24A11A091799}"/>
              </a:ext>
            </a:extLst>
          </p:cNvPr>
          <p:cNvSpPr txBox="1"/>
          <p:nvPr/>
        </p:nvSpPr>
        <p:spPr>
          <a:xfrm>
            <a:off x="4674269" y="5555244"/>
            <a:ext cx="39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Deploying ML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733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13" grpId="0"/>
    </p:bld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9394</TotalTime>
  <Words>4312</Words>
  <Application>Microsoft Office PowerPoint</Application>
  <PresentationFormat>화면 슬라이드 쇼(4:3)</PresentationFormat>
  <Paragraphs>770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Gill Sans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Introduction</vt:lpstr>
      <vt:lpstr>Introduction</vt:lpstr>
      <vt:lpstr>Outline</vt:lpstr>
      <vt:lpstr>Learning-Augmented system</vt:lpstr>
      <vt:lpstr>Two categories of ML system</vt:lpstr>
      <vt:lpstr>Challenges and motivation</vt:lpstr>
      <vt:lpstr>Challenges in building a qualified ML model</vt:lpstr>
      <vt:lpstr>Challenges in deploying ML model</vt:lpstr>
      <vt:lpstr>Model interpretation as a solution</vt:lpstr>
      <vt:lpstr>Model interpretation as a solution</vt:lpstr>
      <vt:lpstr>Why interpretable models work</vt:lpstr>
      <vt:lpstr>Outline</vt:lpstr>
      <vt:lpstr>Primo design</vt:lpstr>
      <vt:lpstr>Primo design</vt:lpstr>
      <vt:lpstr>Interpretable models</vt:lpstr>
      <vt:lpstr>Interpretable models</vt:lpstr>
      <vt:lpstr>Additional features in Primo</vt:lpstr>
      <vt:lpstr>Post-processing optimization</vt:lpstr>
      <vt:lpstr>Outline</vt:lpstr>
      <vt:lpstr>Evaluation setup</vt:lpstr>
      <vt:lpstr>Outline</vt:lpstr>
      <vt:lpstr>LinnOS Interpretation with Primo</vt:lpstr>
      <vt:lpstr>Performance Analysis in LinnOS</vt:lpstr>
      <vt:lpstr>Effectiveness Analysis in LinnOS</vt:lpstr>
      <vt:lpstr>Effectiveness Analysis in LinnOS</vt:lpstr>
      <vt:lpstr>Outline</vt:lpstr>
      <vt:lpstr>Case study 2: Clara (SOSP ‘21)</vt:lpstr>
      <vt:lpstr>Performance Analysis in Clara</vt:lpstr>
      <vt:lpstr>Performance Analysis in Clara</vt:lpstr>
      <vt:lpstr>Outline</vt:lpstr>
      <vt:lpstr>Performance Analysis in Pensieve</vt:lpstr>
      <vt:lpstr>Performance Analysis in Pensieve</vt:lpstr>
      <vt:lpstr>Outline</vt:lpstr>
      <vt:lpstr>Future work</vt:lpstr>
      <vt:lpstr>Related works</vt:lpstr>
      <vt:lpstr>Outline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DataLab</cp:lastModifiedBy>
  <cp:revision>3193</cp:revision>
  <dcterms:created xsi:type="dcterms:W3CDTF">2019-05-20T12:33:49Z</dcterms:created>
  <dcterms:modified xsi:type="dcterms:W3CDTF">2023-05-31T02:58:44Z</dcterms:modified>
</cp:coreProperties>
</file>