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7"/>
  </p:notesMasterIdLst>
  <p:handoutMasterIdLst>
    <p:handoutMasterId r:id="rId78"/>
  </p:handoutMasterIdLst>
  <p:sldIdLst>
    <p:sldId id="688" r:id="rId3"/>
    <p:sldId id="692" r:id="rId4"/>
    <p:sldId id="930" r:id="rId5"/>
    <p:sldId id="947" r:id="rId6"/>
    <p:sldId id="884" r:id="rId7"/>
    <p:sldId id="904" r:id="rId8"/>
    <p:sldId id="885" r:id="rId9"/>
    <p:sldId id="948" r:id="rId10"/>
    <p:sldId id="889" r:id="rId11"/>
    <p:sldId id="886" r:id="rId12"/>
    <p:sldId id="890" r:id="rId13"/>
    <p:sldId id="888" r:id="rId14"/>
    <p:sldId id="892" r:id="rId15"/>
    <p:sldId id="896" r:id="rId16"/>
    <p:sldId id="897" r:id="rId17"/>
    <p:sldId id="898" r:id="rId18"/>
    <p:sldId id="899" r:id="rId19"/>
    <p:sldId id="900" r:id="rId20"/>
    <p:sldId id="901" r:id="rId21"/>
    <p:sldId id="902" r:id="rId22"/>
    <p:sldId id="819" r:id="rId23"/>
    <p:sldId id="928" r:id="rId24"/>
    <p:sldId id="927" r:id="rId25"/>
    <p:sldId id="903" r:id="rId26"/>
    <p:sldId id="936" r:id="rId27"/>
    <p:sldId id="933" r:id="rId28"/>
    <p:sldId id="935" r:id="rId29"/>
    <p:sldId id="934" r:id="rId30"/>
    <p:sldId id="938" r:id="rId31"/>
    <p:sldId id="937" r:id="rId32"/>
    <p:sldId id="939" r:id="rId33"/>
    <p:sldId id="941" r:id="rId34"/>
    <p:sldId id="940" r:id="rId35"/>
    <p:sldId id="942" r:id="rId36"/>
    <p:sldId id="943" r:id="rId37"/>
    <p:sldId id="952" r:id="rId38"/>
    <p:sldId id="953" r:id="rId39"/>
    <p:sldId id="954" r:id="rId40"/>
    <p:sldId id="955" r:id="rId41"/>
    <p:sldId id="956" r:id="rId42"/>
    <p:sldId id="957" r:id="rId43"/>
    <p:sldId id="958" r:id="rId44"/>
    <p:sldId id="960" r:id="rId45"/>
    <p:sldId id="959" r:id="rId46"/>
    <p:sldId id="961" r:id="rId47"/>
    <p:sldId id="967" r:id="rId48"/>
    <p:sldId id="962" r:id="rId49"/>
    <p:sldId id="963" r:id="rId50"/>
    <p:sldId id="964" r:id="rId51"/>
    <p:sldId id="965" r:id="rId52"/>
    <p:sldId id="966" r:id="rId53"/>
    <p:sldId id="944" r:id="rId54"/>
    <p:sldId id="945" r:id="rId55"/>
    <p:sldId id="946" r:id="rId56"/>
    <p:sldId id="949" r:id="rId57"/>
    <p:sldId id="907" r:id="rId58"/>
    <p:sldId id="929" r:id="rId59"/>
    <p:sldId id="911" r:id="rId60"/>
    <p:sldId id="912" r:id="rId61"/>
    <p:sldId id="914" r:id="rId62"/>
    <p:sldId id="917" r:id="rId63"/>
    <p:sldId id="918" r:id="rId64"/>
    <p:sldId id="920" r:id="rId65"/>
    <p:sldId id="919" r:id="rId66"/>
    <p:sldId id="915" r:id="rId67"/>
    <p:sldId id="921" r:id="rId68"/>
    <p:sldId id="922" r:id="rId69"/>
    <p:sldId id="923" r:id="rId70"/>
    <p:sldId id="924" r:id="rId71"/>
    <p:sldId id="925" r:id="rId72"/>
    <p:sldId id="950" r:id="rId73"/>
    <p:sldId id="905" r:id="rId74"/>
    <p:sldId id="951" r:id="rId75"/>
    <p:sldId id="906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38" autoAdjust="0"/>
  </p:normalViewPr>
  <p:slideViewPr>
    <p:cSldViewPr snapToGrid="0">
      <p:cViewPr varScale="1">
        <p:scale>
          <a:sx n="82" d="100"/>
          <a:sy n="82" d="100"/>
        </p:scale>
        <p:origin x="24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45782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92409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90751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4089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650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2880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7852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135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52302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8600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85915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Host DRAM used by AMF is trivial. AMF with 16 GB </a:t>
            </a:r>
          </a:p>
          <a:p>
            <a:r>
              <a:rPr lang="en-US" altLang="ko-KR" dirty="0">
                <a:ea typeface="맑은 고딕"/>
              </a:rPr>
              <a:t>ﬂash requires 180 KB more DRAM than F2FS. Almost </a:t>
            </a:r>
          </a:p>
          <a:p>
            <a:r>
              <a:rPr lang="en-US" altLang="ko-KR" dirty="0">
                <a:ea typeface="맑은 고딕"/>
              </a:rPr>
              <a:t>all of host DRAM is used to keep AMF-speciﬁc data </a:t>
            </a:r>
          </a:p>
          <a:p>
            <a:r>
              <a:rPr lang="en-US" altLang="ko-KR" dirty="0">
                <a:ea typeface="맑은 고딕"/>
              </a:rPr>
              <a:t>structures (e.g., in-memory TIMB). The host DRAM re- </a:t>
            </a:r>
          </a:p>
          <a:p>
            <a:r>
              <a:rPr lang="en-US" altLang="ko-KR" dirty="0" err="1">
                <a:ea typeface="맑은 고딕"/>
              </a:rPr>
              <a:t>quirement</a:t>
            </a:r>
            <a:r>
              <a:rPr lang="en-US" altLang="ko-KR" dirty="0">
                <a:ea typeface="맑은 고딕"/>
              </a:rPr>
              <a:t> increases in proportion to the storage capacity, </a:t>
            </a:r>
          </a:p>
          <a:p>
            <a:r>
              <a:rPr lang="en-US" altLang="ko-KR" dirty="0">
                <a:ea typeface="맑은 고딕"/>
              </a:rPr>
              <a:t>but, as shown in Table 1, it is small enough even for a </a:t>
            </a:r>
          </a:p>
          <a:p>
            <a:r>
              <a:rPr lang="en-US" altLang="ko-KR" dirty="0">
                <a:ea typeface="맑은 고딕"/>
              </a:rPr>
              <a:t>large SSD (e.g., 10.8 MB for a 1 TB SSD).</a:t>
            </a:r>
          </a:p>
        </p:txBody>
      </p:sp>
    </p:spTree>
    <p:extLst>
      <p:ext uri="{BB962C8B-B14F-4D97-AF65-F5344CB8AC3E}">
        <p14:creationId xmlns:p14="http://schemas.microsoft.com/office/powerpoint/2010/main" val="3317650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Host DRAM used by AMF is trivial. AMF with 16 GB </a:t>
            </a:r>
          </a:p>
          <a:p>
            <a:r>
              <a:rPr lang="en-US" altLang="ko-KR" dirty="0">
                <a:ea typeface="맑은 고딕"/>
              </a:rPr>
              <a:t>ﬂash requires 180 KB more DRAM than F2FS. Almost </a:t>
            </a:r>
          </a:p>
          <a:p>
            <a:r>
              <a:rPr lang="en-US" altLang="ko-KR" dirty="0">
                <a:ea typeface="맑은 고딕"/>
              </a:rPr>
              <a:t>all of host DRAM is used to keep AMF-speciﬁc data </a:t>
            </a:r>
          </a:p>
          <a:p>
            <a:r>
              <a:rPr lang="en-US" altLang="ko-KR" dirty="0">
                <a:ea typeface="맑은 고딕"/>
              </a:rPr>
              <a:t>structures (e.g., in-memory TIMB). The host DRAM re- </a:t>
            </a:r>
          </a:p>
          <a:p>
            <a:r>
              <a:rPr lang="en-US" altLang="ko-KR" dirty="0" err="1">
                <a:ea typeface="맑은 고딕"/>
              </a:rPr>
              <a:t>quirement</a:t>
            </a:r>
            <a:r>
              <a:rPr lang="en-US" altLang="ko-KR" dirty="0">
                <a:ea typeface="맑은 고딕"/>
              </a:rPr>
              <a:t> increases in proportion to the storage capacity, </a:t>
            </a:r>
          </a:p>
          <a:p>
            <a:r>
              <a:rPr lang="en-US" altLang="ko-KR" dirty="0">
                <a:ea typeface="맑은 고딕"/>
              </a:rPr>
              <a:t>but, as shown in Table 1, it is small enough even for a </a:t>
            </a:r>
          </a:p>
          <a:p>
            <a:r>
              <a:rPr lang="en-US" altLang="ko-KR" dirty="0">
                <a:ea typeface="맑은 고딕"/>
              </a:rPr>
              <a:t>large SSD (e.g., 10.8 MB for a 1 TB SSD).</a:t>
            </a:r>
          </a:p>
        </p:txBody>
      </p:sp>
    </p:spTree>
    <p:extLst>
      <p:ext uri="{BB962C8B-B14F-4D97-AF65-F5344CB8AC3E}">
        <p14:creationId xmlns:p14="http://schemas.microsoft.com/office/powerpoint/2010/main" val="2007809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0472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기술은 파일 데이터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디렉토리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그리고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아이노드를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버퍼링하며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이들의 총 크기가 데이터 세그먼트 크기에 도달하면 일괄적으로 한 번에 기록하는 방식을 사용합니다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버퍼링은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전체 대역폭을 활용하는 데 유용합니다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빈 데이터 세그먼트가 거의 고갈될 때 세그먼트 클리닝을 수행합니다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세그먼트 클리닝 이후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명령을 발행하는 것 외에는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우리는 데이터 세그먼트 관리를 위해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 아무것도 변경하지 않았습니다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왜냐하면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이미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append-only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방식으로 데이터 세그먼트를 관리하기 때문입니다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4173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0749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6671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2554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63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54395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378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68133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35187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5906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2173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463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30537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3300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21864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64677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938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70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68815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05532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57351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07188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22373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11360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NO-</a:t>
            </a:r>
            <a:r>
              <a:rPr lang="en-US" altLang="ko-KR" dirty="0" err="1">
                <a:ea typeface="맑은 고딕"/>
              </a:rPr>
              <a:t>inplace</a:t>
            </a:r>
            <a:r>
              <a:rPr lang="en-US" altLang="ko-KR" dirty="0">
                <a:ea typeface="맑은 고딕"/>
              </a:rPr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6509410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406723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834554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269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NAND flash SSDs </a:t>
            </a:r>
            <a:r>
              <a:rPr lang="ko-KR" altLang="en-US" dirty="0">
                <a:ea typeface="맑은 고딕"/>
              </a:rPr>
              <a:t>보급이 빨라지고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많은 분야에서 사용되고 </a:t>
            </a:r>
            <a:r>
              <a:rPr lang="ko-KR" altLang="en-US" dirty="0" err="1">
                <a:ea typeface="맑은 고딕"/>
              </a:rPr>
              <a:t>있다보니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중요성도 커지고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기존 사용되었던 하드디스크를 대체하기 위해 사용되는 </a:t>
            </a:r>
            <a:r>
              <a:rPr lang="en-US" altLang="ko-KR" dirty="0" err="1">
                <a:ea typeface="맑은 고딕"/>
              </a:rPr>
              <a:t>sw</a:t>
            </a:r>
            <a:r>
              <a:rPr lang="ko-KR" altLang="en-US" dirty="0">
                <a:ea typeface="맑은 고딕"/>
              </a:rPr>
              <a:t>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블록</a:t>
            </a:r>
            <a:r>
              <a:rPr lang="en-US" altLang="ko-KR" dirty="0">
                <a:ea typeface="맑은 고딕"/>
              </a:rPr>
              <a:t> I/O</a:t>
            </a:r>
            <a:r>
              <a:rPr lang="ko-KR" altLang="en-US" dirty="0">
                <a:ea typeface="맑은 고딕"/>
              </a:rPr>
              <a:t>를 제공한다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35067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86544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94777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AFTL is similar to a simplified block-level FTL, but it doesn’t require address remapping to avoid in-place update or GC</a:t>
            </a:r>
          </a:p>
          <a:p>
            <a:endParaRPr lang="en-US" altLang="en-US" dirty="0"/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그림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쓰기 요청을 처리하는 방법을 보여줍니다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물리적 블록이 아직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매핑되지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않은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Free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새로운 플래시 블록을 할당하여 물리적 세그먼트를 구축합니다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나쁜 블록은 선택되지 않습니다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해당 채널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/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웨이에서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가장 사용되지 않은 블록을 선택합니다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플래시 수명과 신뢰성을 보존하기 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가장 낡은 세그먼트를 가장 적게 사용된 세그먼트와 교환하는 정적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웨어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레벨링을 수행할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이전에 할당된 플래시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블록이있는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블록은 지워집니다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논리 세그먼트가 이미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öhne"/>
              </a:rPr>
              <a:t>매핑되어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 있는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, 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Used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인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), 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데이터를 물리적 세그먼트의 고정 위치에 씁니다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명령을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에 물리적 세그먼트에만 오래된 데이터가 있다는 것을 알립니다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그런 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더 이상 사용되지 않는 블록을 찾아낼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TRIM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명령을 받으면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은 해당 세그먼트의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STAT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Invalid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로 변경하여 무효화합니다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öhne"/>
              </a:rPr>
              <a:t>잘못된 세그먼트는 나중에 요구에 따라 또는 백그라운드에서 지워집니다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채널과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웨이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(way)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이루어져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블록은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페이지로 구성됩니다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물리적 세그먼트는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8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페이지로 이루어져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쓰기 요청이 들어오면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논리적 섹터 번호를 사용하여 논리적 세그먼트 번호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100 = 801/8)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가져옵니다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그런 다음 세그먼트 맵 테이블을 조회하여 논리적 세그먼트에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플래시 블록을 찾습니다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예에서 논리적 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'801'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채널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#1'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마지막으로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매핑된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블록의 해당 페이지 오프셋에 데이터를 씁니다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54231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채널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웨이별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큐와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FIFO 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스케줄러를 사용하여 여러 개의 쓰기 스트림을 처리하는 데 효과적입니다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여러 세그먼트를 할당하고 동시에 다른 세그먼트에 여러 데이터 스트림을 씁니다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예를 들어 체크포인트는 체크포인트 세그먼트에 쓰이고 사용자 파일은 데이터 세그먼트에 쓰입니다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여러 개의 쓰기 스트림이 섞여서 랜덤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되는 경우에도 이를 처리하는데 효과적입니다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여러 큐를 사용하여 랜덤 쓰기를 처리합니다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어떤 채널이나 방향에서도 쓰기 지연 현상이 발생하지 않는다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세그먼트 단위로 데이터를 할당하고 쓰기 요청을 균일하게 분배하기 때문이다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컬렉션이 호출되지 않기 때문에 일반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GC 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스케줄링이 필요하지 않다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538350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두 개의 세그먼트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동시에 데이터를 추가할 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쓰기 요청을 처리하는 예시입니다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사각형 안의 숫자는 파일 시스템 섹터 주소를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세그먼트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순차적으로 데이터를 쓰지만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쓰기 요청은 무작위로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도착합니다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0, 8, 1, ...).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요청들은 목적지 채널에 따라 여러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큐로 분류되어 물리적 세그먼트에 완전히 활용되도록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개의 채널을 이용하여 기록됩니다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FIFO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스케줄링을 사용하는 단일 큐가 사용되면 섹터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'1'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'8'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채널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통해 플래시 블록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'0'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'4'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전송될 때까지 지연됩니다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526070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392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하이브리드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블록 레벨과 페이지 레벨을 블록 레벨과 페이지 레벨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조합입니다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블록 수준 매핑은 최종 사용자에게 제공되는 저장 공간을 관리하는 데 사용되며 스토리지 공간을 관리하는 데 사용되는 반면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페이지 수준 매핑은 다음과 같은 용도로 사용됩니다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오버프로비저닝</a:t>
            </a:r>
            <a:r>
              <a:rPr lang="ko-KR" altLang="en-US" dirty="0">
                <a:ea typeface="맑은 고딕"/>
              </a:rPr>
              <a:t> 영역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하이브리드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전체 용량의 전체 용량의 </a:t>
            </a:r>
            <a:r>
              <a:rPr lang="en-US" altLang="ko-KR" dirty="0">
                <a:ea typeface="맑은 고딕"/>
              </a:rPr>
              <a:t>15%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오버프로비저닝</a:t>
            </a:r>
            <a:r>
              <a:rPr lang="ko-KR" altLang="en-US" dirty="0">
                <a:ea typeface="맑은 고딕"/>
              </a:rPr>
              <a:t> 영역으로 사용됩니다</a:t>
            </a:r>
            <a:r>
              <a:rPr lang="en-US" altLang="ko-KR" dirty="0">
                <a:ea typeface="맑은 고딕"/>
              </a:rPr>
              <a:t>. AFTL</a:t>
            </a:r>
            <a:r>
              <a:rPr lang="ko-KR" altLang="en-US" dirty="0">
                <a:ea typeface="맑은 고딕"/>
              </a:rPr>
              <a:t>은 </a:t>
            </a:r>
            <a:r>
              <a:rPr lang="ko-KR" altLang="en-US" dirty="0" err="1">
                <a:ea typeface="맑은 고딕"/>
              </a:rPr>
              <a:t>웨어레벨링</a:t>
            </a:r>
            <a:r>
              <a:rPr lang="ko-KR" altLang="en-US" dirty="0">
                <a:ea typeface="맑은 고딕"/>
              </a:rPr>
              <a:t> 및 장애 처리를 위해 플래시 블록을 가리키는 세그먼트 맵 테이블을 유지합니다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>
                <a:ea typeface="맑은 고딕"/>
              </a:rPr>
              <a:t>AFTL</a:t>
            </a:r>
            <a:r>
              <a:rPr lang="ko-KR" altLang="en-US" dirty="0">
                <a:ea typeface="맑은 고딕"/>
              </a:rPr>
              <a:t>은 페이지 수준보다 페이지 수준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보다 더 작은 매핑 테이블을 유지하므로 </a:t>
            </a:r>
            <a:r>
              <a:rPr lang="en-US" altLang="ko-KR" dirty="0">
                <a:ea typeface="맑은 고딕"/>
              </a:rPr>
              <a:t>1TB SSD</a:t>
            </a:r>
            <a:r>
              <a:rPr lang="ko-KR" altLang="en-US" dirty="0">
                <a:ea typeface="맑은 고딕"/>
              </a:rPr>
              <a:t>에서도 모든 매핑 항목을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유지할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316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매핑 테이블 크기가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되도록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크기를 설정했습니다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LRU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기반 교체 정책을 사용하므로 매핑 테이블의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핫 엔트리가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DRAM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유지됩니다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LRU (Least Recently Used)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페이지를 교체할 때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가장 오랫동안 사용되지 않은 페이지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교체 대상으로 삼는 기법이다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PFTL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DFTL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모두 탐욕적인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컬렉션을 사용하고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영역을 스토리지 용량의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15%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가비지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컬렉션을 수행하지 않는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오버프로비저닝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영역이 필요하지 않았습니다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 동일한 동적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웨어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레벨링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알고리즘을 사용했으며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입력 데이터를 쓰기 위해 가장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youngest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한 블록을 할당했습니다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EXT4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기본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저널링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모드를 사용하고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디스카드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옵션을 활성화하여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TRIM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명령을 사용했습니다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세그먼트 크기는 항상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2MB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설정되었으며 이것이 기본 크기였습니다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세그먼트 크기는 물리적 세그먼트 크기와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16MB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 설정되었습니다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는 기존 크기의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배 더 큰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inode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-map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세그먼트를 할당했습니다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F2FS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ALFS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모두 파일 시스템 공간의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5%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오버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프로비저닝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영역으로 사용했으며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기본값이었습니다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035206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SR, SW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EXT4+PFTL, F2FS+PFTL and AMF </a:t>
            </a:r>
            <a:r>
              <a:rPr lang="ko-KR" altLang="en-US" dirty="0">
                <a:ea typeface="맑은 고딕"/>
              </a:rPr>
              <a:t>성능이 다 좋다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지표에서 볼 수 있듯 </a:t>
            </a:r>
            <a:r>
              <a:rPr lang="en-US" altLang="ko-KR" dirty="0">
                <a:ea typeface="맑은 고딕"/>
              </a:rPr>
              <a:t>extra live page copies</a:t>
            </a:r>
            <a:r>
              <a:rPr lang="ko-KR" altLang="en-US" dirty="0">
                <a:ea typeface="맑은 고딕"/>
              </a:rPr>
              <a:t>가 일어나지 않는다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매핑항목도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이랑 다르게</a:t>
            </a:r>
            <a:r>
              <a:rPr lang="en-US" altLang="ko-KR" dirty="0">
                <a:ea typeface="맑은 고딕"/>
              </a:rPr>
              <a:t> DRAM</a:t>
            </a:r>
            <a:r>
              <a:rPr lang="ko-KR" altLang="en-US" dirty="0">
                <a:ea typeface="맑은 고딕"/>
              </a:rPr>
              <a:t>에 계속 유지되기 때문에 추가적인 오버헤드도 없다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EXT4+DFTL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F2FS+DFTL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SR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및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SW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에 대해 다른 파일 시스템에 비해 느린 성능을 보입니다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추가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필요하기 때문입니다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10%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정도 항목 누락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하지만 이거는 중대한 사항이 아님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누락되면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일련의 작업을 수행하는데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매핑 항목이 누락되면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은 플래시에서 해당 항목을 읽고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메모리 내 항목이 더러운 경우 해당 항목을 삭제해야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작업을 수행하는 동안 들어오는 요청은 일시 중지됩니다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인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플래시 매핑 항목을 읽을 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병렬 처리를 완전히 활용하기가 어렵습니다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  <a:ea typeface="맑은 고딕"/>
            </a:endParaRPr>
          </a:p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(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  <a:ea typeface="맑은 고딕"/>
              </a:rPr>
              <a:t>이터가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 특정 물리적 페이지 또는 블록에 기록되면 매핑 항목의 위치가 고정되어 데이터를 다른 물리적 위치로 이동하지 않고는 변경할 수 없습니다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따라서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FTL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NAND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플래시 메모리에서 매핑 엔트리를 읽어야 하는 경우 이전에 기록된 물리적 위치에서만 읽을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따라서 동일한 물리적 페이지 또는 블록에서 여러 읽기 작업을 동시에 수행할 수 없기 때문에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I/O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병렬 처리의 기회가 제한됩니다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  <a:ea typeface="맑은 고딕"/>
              </a:rPr>
              <a:t>.)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71157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RR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67%</a:t>
            </a:r>
            <a:r>
              <a:rPr lang="ko-KR" altLang="en-US" dirty="0">
                <a:ea typeface="맑은 고딕"/>
              </a:rPr>
              <a:t>정도가 누락되기 때문에 더욱 악화</a:t>
            </a:r>
            <a:r>
              <a:rPr lang="en-US" altLang="ko-KR" dirty="0">
                <a:ea typeface="맑은 고딕"/>
              </a:rPr>
              <a:t>. -&gt; DFTL</a:t>
            </a:r>
            <a:r>
              <a:rPr lang="ko-KR" altLang="en-US" dirty="0">
                <a:ea typeface="맑은 고딕"/>
              </a:rPr>
              <a:t>이 </a:t>
            </a:r>
            <a:r>
              <a:rPr lang="ko-KR" altLang="en-US" dirty="0" err="1">
                <a:ea typeface="맑은 고딕"/>
              </a:rPr>
              <a:t>안좋은</a:t>
            </a:r>
            <a:r>
              <a:rPr lang="ko-KR" altLang="en-US" dirty="0">
                <a:ea typeface="맑은 고딕"/>
              </a:rPr>
              <a:t> 이유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PFTL</a:t>
            </a:r>
            <a:r>
              <a:rPr lang="ko-KR" altLang="en-US" dirty="0">
                <a:ea typeface="맑은 고딕"/>
              </a:rPr>
              <a:t>쓰면 좋음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RW</a:t>
            </a:r>
            <a:r>
              <a:rPr lang="ko-KR" altLang="en-US" dirty="0">
                <a:ea typeface="맑은 고딕"/>
              </a:rPr>
              <a:t>에서는</a:t>
            </a:r>
            <a:r>
              <a:rPr lang="en-US" altLang="ko-KR" dirty="0">
                <a:ea typeface="맑은 고딕"/>
              </a:rPr>
              <a:t> GC</a:t>
            </a:r>
            <a:r>
              <a:rPr lang="ko-KR" altLang="en-US" dirty="0">
                <a:ea typeface="맑은 고딕"/>
              </a:rPr>
              <a:t>를 위해 많은 추가적인 </a:t>
            </a:r>
            <a:r>
              <a:rPr lang="en-US" altLang="ko-KR" dirty="0">
                <a:ea typeface="맑은 고딕"/>
              </a:rPr>
              <a:t>COPY</a:t>
            </a:r>
            <a:r>
              <a:rPr lang="ko-KR" altLang="en-US" dirty="0">
                <a:ea typeface="맑은 고딕"/>
              </a:rPr>
              <a:t>가 필요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 여기서 가장 </a:t>
            </a:r>
            <a:r>
              <a:rPr lang="ko-KR" altLang="en-US" dirty="0" err="1">
                <a:ea typeface="맑은 고딕"/>
              </a:rPr>
              <a:t>안좋은</a:t>
            </a:r>
            <a:r>
              <a:rPr lang="ko-KR" altLang="en-US" dirty="0">
                <a:ea typeface="맑은 고딕"/>
              </a:rPr>
              <a:t> 성능을 보이는 것은 </a:t>
            </a:r>
            <a:r>
              <a:rPr lang="en-US" altLang="ko-KR" dirty="0">
                <a:ea typeface="맑은 고딕"/>
              </a:rPr>
              <a:t>F2FS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MANAGEMENT </a:t>
            </a:r>
            <a:r>
              <a:rPr lang="ko-KR" altLang="en-US" dirty="0">
                <a:ea typeface="맑은 고딕"/>
              </a:rPr>
              <a:t>중복 때문이다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실제 </a:t>
            </a:r>
            <a:r>
              <a:rPr lang="en-US" altLang="ko-KR" dirty="0">
                <a:ea typeface="맑은 고딕"/>
              </a:rPr>
              <a:t>write amplification factor</a:t>
            </a:r>
            <a:r>
              <a:rPr lang="ko-KR" altLang="en-US" dirty="0">
                <a:ea typeface="맑은 고딕"/>
              </a:rPr>
              <a:t>는 좋지만 이러한 경우로 인해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레벨에서 추가적인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유발함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739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은 꽤나 복잡한 요소이다</a:t>
            </a:r>
            <a:r>
              <a:rPr lang="en-US" altLang="ko-KR" dirty="0">
                <a:ea typeface="맑은 고딕"/>
              </a:rPr>
              <a:t>. FTL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overwriting restrictions, wear-leveling and bad-block management </a:t>
            </a:r>
            <a:r>
              <a:rPr lang="ko-KR" altLang="en-US" dirty="0">
                <a:ea typeface="맑은 고딕"/>
              </a:rPr>
              <a:t>등등 다양한 작업을 담당하고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뿐만 아니라 특히 </a:t>
            </a:r>
            <a:r>
              <a:rPr lang="en-US" altLang="ko-KR" dirty="0">
                <a:ea typeface="맑은 고딕"/>
              </a:rPr>
              <a:t>address remapping 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는 상당한 양의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과 좋은 성능의 </a:t>
            </a:r>
            <a:r>
              <a:rPr lang="en-US" altLang="ko-KR" dirty="0">
                <a:ea typeface="맑은 고딕"/>
              </a:rPr>
              <a:t>CPU</a:t>
            </a:r>
            <a:r>
              <a:rPr lang="ko-KR" altLang="en-US" dirty="0">
                <a:ea typeface="맑은 고딕"/>
              </a:rPr>
              <a:t>를 필요로 하고 있기 때문에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상당한 양의 </a:t>
            </a:r>
            <a:r>
              <a:rPr lang="en-US" altLang="ko-KR" dirty="0">
                <a:ea typeface="맑은 고딕"/>
              </a:rPr>
              <a:t>HW </a:t>
            </a:r>
            <a:r>
              <a:rPr lang="ko-KR" altLang="en-US" dirty="0">
                <a:ea typeface="맑은 고딕"/>
              </a:rPr>
              <a:t>리소스를 요구한다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e.g., a 1 GHz quad-core CPU with 1 GB DRAM </a:t>
            </a:r>
          </a:p>
          <a:p>
            <a:r>
              <a:rPr lang="en-US" altLang="ko-KR" dirty="0">
                <a:ea typeface="맑은 고딕"/>
              </a:rPr>
              <a:t>High level</a:t>
            </a:r>
            <a:r>
              <a:rPr lang="ko-KR" altLang="en-US" dirty="0">
                <a:ea typeface="맑은 고딕"/>
              </a:rPr>
              <a:t>에 대한 기반이 없이 작동하다 보니 퍼포먼스와 </a:t>
            </a:r>
            <a:r>
              <a:rPr lang="en-US" altLang="ko-KR" dirty="0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에 영향을 미치는데 종종 최적이 아닌 경우가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4026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‘L’ means storage space utilization light</a:t>
            </a:r>
          </a:p>
          <a:p>
            <a:r>
              <a:rPr lang="en-US" altLang="ko-KR" dirty="0"/>
              <a:t>‘H’ means storage space utilization heavy</a:t>
            </a:r>
            <a:endParaRPr lang="ko-KR" altLang="en-US" dirty="0"/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79487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F2FS+PTFL </a:t>
            </a:r>
            <a:r>
              <a:rPr lang="ko-KR" altLang="en-US" dirty="0">
                <a:ea typeface="맑은 고딕"/>
              </a:rPr>
              <a:t>최고의 성능을 보여줌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45182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F2FS+PTFL </a:t>
            </a:r>
            <a:r>
              <a:rPr lang="ko-KR" altLang="en-US" dirty="0">
                <a:ea typeface="맑은 고딕"/>
              </a:rPr>
              <a:t>최고의 성능을 보여줌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스토리지 </a:t>
            </a:r>
            <a:r>
              <a:rPr lang="en-US" altLang="ko-KR" dirty="0">
                <a:ea typeface="맑은 고딕"/>
              </a:rPr>
              <a:t>SPACE</a:t>
            </a:r>
            <a:r>
              <a:rPr lang="ko-KR" altLang="en-US" dirty="0">
                <a:ea typeface="맑은 고딕"/>
              </a:rPr>
              <a:t>의 활용을 적게 하기 때문에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 err="1">
                <a:ea typeface="맑은 고딕"/>
              </a:rPr>
              <a:t>할때</a:t>
            </a:r>
            <a:r>
              <a:rPr lang="ko-KR" altLang="en-US" dirty="0">
                <a:ea typeface="맑은 고딕"/>
              </a:rPr>
              <a:t> 몇 개의 라이브 페이지만 카피하면 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0043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4642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heavy workload</a:t>
            </a:r>
            <a:r>
              <a:rPr lang="ko-KR" altLang="en-US" dirty="0">
                <a:ea typeface="맑은 고딕"/>
              </a:rPr>
              <a:t>에서는 많은 라이브 페이지의 카피가 필요하고 </a:t>
            </a:r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가 가장 성능이 좋다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 그래프에서 볼 수 있듯 전에 좋았었던 </a:t>
            </a:r>
            <a:r>
              <a:rPr lang="en-US" altLang="ko-KR" dirty="0">
                <a:ea typeface="맑은 고딕"/>
              </a:rPr>
              <a:t>F2FS+PFTL</a:t>
            </a:r>
            <a:r>
              <a:rPr lang="ko-KR" altLang="en-US" dirty="0">
                <a:ea typeface="맑은 고딕"/>
              </a:rPr>
              <a:t>의 성능이 추락한걸 볼 수 있는데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이는 중복 관리 문제 때문이다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을 이용했을 경우에는 </a:t>
            </a:r>
            <a:r>
              <a:rPr lang="en-US" altLang="ko-KR" dirty="0">
                <a:ea typeface="맑은 고딕"/>
              </a:rPr>
              <a:t>in-flash </a:t>
            </a:r>
            <a:r>
              <a:rPr lang="ko-KR" altLang="en-US" dirty="0">
                <a:ea typeface="맑은 고딕"/>
              </a:rPr>
              <a:t>매핑 엔트리 관리에 의한 오버헤드에 의해 성능이 좋지 않다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283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가 다른 </a:t>
            </a:r>
            <a:r>
              <a:rPr lang="en-US" altLang="ko-KR" dirty="0">
                <a:ea typeface="맑은 고딕"/>
              </a:rPr>
              <a:t>SCHEMS</a:t>
            </a:r>
            <a:r>
              <a:rPr lang="ko-KR" altLang="en-US" dirty="0">
                <a:ea typeface="맑은 고딕"/>
              </a:rPr>
              <a:t>들 보다도 좋다</a:t>
            </a:r>
            <a:r>
              <a:rPr lang="en-US" altLang="ko-KR" dirty="0">
                <a:ea typeface="맑은 고딕"/>
              </a:rPr>
              <a:t>. EXT4</a:t>
            </a:r>
            <a:r>
              <a:rPr lang="ko-KR" altLang="en-US" dirty="0">
                <a:ea typeface="맑은 고딕"/>
              </a:rPr>
              <a:t>보다는 기본적으로 </a:t>
            </a:r>
            <a:r>
              <a:rPr lang="en-US" altLang="ko-KR" dirty="0">
                <a:ea typeface="맑은 고딕"/>
              </a:rPr>
              <a:t>WAF</a:t>
            </a:r>
            <a:r>
              <a:rPr lang="ko-KR" altLang="en-US" dirty="0">
                <a:ea typeface="맑은 고딕"/>
              </a:rPr>
              <a:t>가 적고 </a:t>
            </a:r>
            <a:r>
              <a:rPr lang="en-US" altLang="ko-KR" dirty="0">
                <a:ea typeface="맑은 고딕"/>
              </a:rPr>
              <a:t>F2FS</a:t>
            </a:r>
            <a:r>
              <a:rPr lang="ko-KR" altLang="en-US" dirty="0">
                <a:ea typeface="맑은 고딕"/>
              </a:rPr>
              <a:t>와는 비교적 </a:t>
            </a:r>
            <a:r>
              <a:rPr lang="en-US" altLang="ko-KR" dirty="0">
                <a:ea typeface="맑은 고딕"/>
              </a:rPr>
              <a:t>FS</a:t>
            </a:r>
            <a:r>
              <a:rPr lang="ko-KR" altLang="en-US" dirty="0">
                <a:ea typeface="맑은 고딕"/>
              </a:rPr>
              <a:t>에서 비슷한 수치를 보이나 </a:t>
            </a:r>
            <a:r>
              <a:rPr lang="en-US" altLang="ko-KR" dirty="0">
                <a:ea typeface="맑은 고딕"/>
              </a:rPr>
              <a:t>FTL </a:t>
            </a:r>
            <a:r>
              <a:rPr lang="ko-KR" altLang="en-US" dirty="0">
                <a:ea typeface="맑은 고딕"/>
              </a:rPr>
              <a:t>에서 추가적인 </a:t>
            </a:r>
            <a:r>
              <a:rPr lang="en-US" altLang="ko-KR" dirty="0">
                <a:ea typeface="맑은 고딕"/>
              </a:rPr>
              <a:t>GC </a:t>
            </a:r>
            <a:r>
              <a:rPr lang="ko-KR" altLang="en-US" dirty="0">
                <a:ea typeface="맑은 고딕"/>
              </a:rPr>
              <a:t>카피를 유도한다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495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DHFD</a:t>
            </a:r>
            <a:r>
              <a:rPr lang="ko-KR" altLang="en-US" dirty="0">
                <a:ea typeface="맑은 고딕"/>
              </a:rPr>
              <a:t>의 파일 관리가 플래시에 매우 적합하다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큰 용량의 파일이 여러 개의 플래시 블록에 순차적으로 쓰여지고 이 블록들은 </a:t>
            </a:r>
            <a:r>
              <a:rPr lang="en-US" altLang="ko-KR" dirty="0">
                <a:ea typeface="맑은 고딕"/>
              </a:rPr>
              <a:t>HDFS</a:t>
            </a:r>
            <a:r>
              <a:rPr lang="ko-KR" altLang="en-US" dirty="0">
                <a:ea typeface="맑은 고딕"/>
              </a:rPr>
              <a:t>에서 파일이 </a:t>
            </a:r>
            <a:r>
              <a:rPr lang="ko-KR" altLang="en-US" dirty="0" err="1">
                <a:ea typeface="맑은 고딕"/>
              </a:rPr>
              <a:t>제거될때</a:t>
            </a:r>
            <a:r>
              <a:rPr lang="ko-KR" altLang="en-US" dirty="0">
                <a:ea typeface="맑은 고딕"/>
              </a:rPr>
              <a:t> 함께 무효화 된다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FTL </a:t>
            </a:r>
            <a:r>
              <a:rPr lang="ko-KR" altLang="en-US" dirty="0" err="1">
                <a:ea typeface="맑은 고딕"/>
              </a:rPr>
              <a:t>가비지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컬렌션이</a:t>
            </a:r>
            <a:r>
              <a:rPr lang="ko-KR" altLang="en-US" dirty="0">
                <a:ea typeface="맑은 고딕"/>
              </a:rPr>
              <a:t> 복사본 없이 플래시 블록만 지우는 방식으로 수행이 되고 순차적인 접근 패턴으로 인해서 매핑 항목이 </a:t>
            </a:r>
            <a:r>
              <a:rPr lang="ko-KR" altLang="en-US" dirty="0" err="1">
                <a:ea typeface="맑은 고딕"/>
              </a:rPr>
              <a:t>누랑되어도</a:t>
            </a:r>
            <a:r>
              <a:rPr lang="ko-KR" altLang="en-US" dirty="0">
                <a:ea typeface="맑은 고딕"/>
              </a:rPr>
              <a:t> 성능에 크게 미치지 않는다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이렇기 때문에 모든 것의 성능이 다 좋다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하지만 여기서 알 수 있는 것은 기존 플래시 스토리지가 좀 과하게 설계 </a:t>
            </a:r>
            <a:r>
              <a:rPr lang="ko-KR" altLang="en-US" dirty="0" err="1">
                <a:ea typeface="맑은 고딕"/>
              </a:rPr>
              <a:t>되어있음을볼</a:t>
            </a:r>
            <a:r>
              <a:rPr lang="ko-KR" altLang="en-US" dirty="0">
                <a:ea typeface="맑은 고딕"/>
              </a:rPr>
              <a:t> 수 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가지고 있는 모듈들은 굳이 </a:t>
            </a:r>
            <a:r>
              <a:rPr lang="ko-KR" altLang="en-US" dirty="0" err="1">
                <a:ea typeface="맑은 고딕"/>
              </a:rPr>
              <a:t>하둡에</a:t>
            </a:r>
            <a:r>
              <a:rPr lang="ko-KR" altLang="en-US" dirty="0">
                <a:ea typeface="맑은 고딕"/>
              </a:rPr>
              <a:t> 필요하지 않음을 보여준다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2271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72628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첫번째 그림은 </a:t>
            </a:r>
            <a:r>
              <a:rPr lang="en-US" altLang="ko-KR" dirty="0">
                <a:ea typeface="맑은 고딕"/>
              </a:rPr>
              <a:t>TIMB </a:t>
            </a:r>
            <a:r>
              <a:rPr lang="ko-KR" altLang="en-US" dirty="0">
                <a:ea typeface="맑은 고딕"/>
              </a:rPr>
              <a:t>쓰기 작업이 플래시 저장소에서 차지 하는 비율이다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전체적으로 쓰기의 비율이 작다는 것을 </a:t>
            </a:r>
            <a:r>
              <a:rPr lang="ko-KR" altLang="en-US" dirty="0" err="1">
                <a:ea typeface="맑은 고딕"/>
              </a:rPr>
              <a:t>확인할수있다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두번째 그림은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 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를 위해 추가적인 카피가 얼마나 발생하는지를 보여주는 비율이다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여기서도 전체적으로 적은 비율의 수치를 보여주고 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이를 통해 전반적으로 </a:t>
            </a:r>
            <a:r>
              <a:rPr lang="en-US" altLang="ko-KR" dirty="0" err="1">
                <a:ea typeface="맑은 고딕"/>
              </a:rPr>
              <a:t>inode</a:t>
            </a:r>
            <a:r>
              <a:rPr lang="en-US" altLang="ko-KR" dirty="0">
                <a:ea typeface="맑은 고딕"/>
              </a:rPr>
              <a:t>-map </a:t>
            </a:r>
            <a:r>
              <a:rPr lang="ko-KR" altLang="en-US" dirty="0">
                <a:ea typeface="맑은 고딕"/>
              </a:rPr>
              <a:t>세그먼트에서 </a:t>
            </a:r>
            <a:r>
              <a:rPr lang="en-US" altLang="ko-KR" dirty="0">
                <a:ea typeface="맑은 고딕"/>
              </a:rPr>
              <a:t>copy </a:t>
            </a:r>
            <a:r>
              <a:rPr lang="ko-KR" altLang="en-US" dirty="0">
                <a:ea typeface="맑은 고딕"/>
              </a:rPr>
              <a:t>되는 데이터의 양은 파일 시스템 전체에 거친 데이터 </a:t>
            </a:r>
            <a:r>
              <a:rPr lang="en-US" altLang="ko-KR" dirty="0">
                <a:ea typeface="맑은 고딕"/>
              </a:rPr>
              <a:t>copy </a:t>
            </a:r>
            <a:r>
              <a:rPr lang="ko-KR" altLang="en-US" dirty="0">
                <a:ea typeface="맑은 고딕"/>
              </a:rPr>
              <a:t>양에 비해 미미하다는 것을 알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7053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Postmark(h)</a:t>
            </a:r>
            <a:r>
              <a:rPr lang="ko-KR" altLang="en-US" dirty="0" err="1">
                <a:ea typeface="맑은 고딕"/>
              </a:rPr>
              <a:t>일때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 err="1">
                <a:ea typeface="맑은 고딕"/>
              </a:rPr>
              <a:t>이용량</a:t>
            </a:r>
            <a:r>
              <a:rPr lang="ko-KR" altLang="en-US" dirty="0">
                <a:ea typeface="맑은 고딕"/>
              </a:rPr>
              <a:t> 측정함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EXT4+PFTL</a:t>
            </a:r>
            <a:r>
              <a:rPr lang="ko-KR" altLang="en-US" dirty="0">
                <a:ea typeface="맑은 고딕"/>
              </a:rPr>
              <a:t>과 </a:t>
            </a:r>
            <a:r>
              <a:rPr lang="en-US" altLang="ko-KR" dirty="0">
                <a:ea typeface="맑은 고딕"/>
              </a:rPr>
              <a:t>F2FS+PFTL</a:t>
            </a:r>
            <a:r>
              <a:rPr lang="ko-KR" altLang="en-US" dirty="0">
                <a:ea typeface="맑은 고딕"/>
              </a:rPr>
              <a:t>의 이용률과 비교함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사용했을때</a:t>
            </a:r>
            <a:r>
              <a:rPr lang="ko-KR" altLang="en-US" dirty="0">
                <a:ea typeface="맑은 고딕"/>
              </a:rPr>
              <a:t> 크게 </a:t>
            </a:r>
            <a:r>
              <a:rPr lang="en-US" altLang="ko-KR" dirty="0">
                <a:ea typeface="맑은 고딕"/>
              </a:rPr>
              <a:t>CPU </a:t>
            </a:r>
            <a:r>
              <a:rPr lang="ko-KR" altLang="en-US" dirty="0">
                <a:ea typeface="맑은 고딕"/>
              </a:rPr>
              <a:t>사용량이 증가하거나 하지 않음</a:t>
            </a:r>
            <a:r>
              <a:rPr lang="en-US" altLang="ko-KR" dirty="0">
                <a:ea typeface="맑은 고딕"/>
              </a:rPr>
              <a:t>. AMF</a:t>
            </a:r>
            <a:r>
              <a:rPr lang="ko-KR" altLang="en-US" dirty="0">
                <a:ea typeface="맑은 고딕"/>
              </a:rPr>
              <a:t>에서 복잡한 알고리즘을 사용하는 것이 아니고 블록 </a:t>
            </a:r>
            <a:r>
              <a:rPr lang="en-US" altLang="ko-KR" dirty="0">
                <a:ea typeface="맑은 고딕"/>
              </a:rPr>
              <a:t>I/O</a:t>
            </a:r>
            <a:r>
              <a:rPr lang="ko-KR" altLang="en-US" dirty="0">
                <a:ea typeface="맑은 고딕"/>
              </a:rPr>
              <a:t> 인터페이스만 수정했기 때문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6868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0576828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Postmark(H)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AMF, PFTL, DFTL</a:t>
            </a:r>
            <a:r>
              <a:rPr lang="ko-KR" altLang="en-US" dirty="0">
                <a:ea typeface="맑은 고딕"/>
              </a:rPr>
              <a:t>이용하여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각각 다르게 측정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특히 </a:t>
            </a:r>
            <a:r>
              <a:rPr lang="en-US" altLang="ko-KR" dirty="0">
                <a:ea typeface="맑은 고딕"/>
              </a:rPr>
              <a:t>write latency</a:t>
            </a:r>
            <a:r>
              <a:rPr lang="ko-KR" altLang="en-US" dirty="0">
                <a:ea typeface="맑은 고딕"/>
              </a:rPr>
              <a:t>를 집중적으로 수행함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AMF</a:t>
            </a:r>
            <a:r>
              <a:rPr lang="ko-KR" altLang="en-US" dirty="0">
                <a:ea typeface="맑은 고딕"/>
              </a:rPr>
              <a:t>는 가장 짧은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를 보여줌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내에서 블록 삭제만 수행하기 때문에 가장 </a:t>
            </a:r>
            <a:r>
              <a:rPr lang="en-US" altLang="ko-KR" dirty="0">
                <a:ea typeface="맑은 고딕"/>
              </a:rPr>
              <a:t>latency </a:t>
            </a:r>
            <a:r>
              <a:rPr lang="ko-KR" altLang="en-US" dirty="0">
                <a:ea typeface="맑은 고딕"/>
              </a:rPr>
              <a:t>없는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응답 시간을 가지고 있음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PFTL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DFTL</a:t>
            </a:r>
            <a:r>
              <a:rPr lang="ko-KR" altLang="en-US" dirty="0">
                <a:ea typeface="맑은 고딕"/>
              </a:rPr>
              <a:t>은 여전히 </a:t>
            </a:r>
            <a:r>
              <a:rPr lang="en-US" altLang="ko-KR" dirty="0">
                <a:ea typeface="맑은 고딕"/>
              </a:rPr>
              <a:t>GC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mapping </a:t>
            </a:r>
            <a:r>
              <a:rPr lang="ko-KR" altLang="en-US" dirty="0">
                <a:ea typeface="맑은 고딕"/>
              </a:rPr>
              <a:t>작업 등을 담당하고 있어서 응답 시간이 느림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7146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990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19339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984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72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8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70306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Application-Managed Flash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DataLab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Lee, Ming Liu,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Sangwoo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Jun, and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Shuotao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Xu, MIT CSAIL; 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Jihong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Kim, Seoul National University; Arvind, MIT CSAIL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cs typeface="Calibri"/>
            </a:endParaRPr>
          </a:p>
          <a:p>
            <a:pPr algn="ctr" defTabSz="914400">
              <a:defRPr/>
            </a:pPr>
            <a:r>
              <a:rPr lang="en-US" altLang="ko-KR" dirty="0">
                <a:ea typeface="+mn-lt"/>
                <a:cs typeface="+mn-lt"/>
              </a:rPr>
              <a:t>14th USENIX Conference on File and Storage Technologies (FAST ’16).</a:t>
            </a:r>
            <a:endParaRPr lang="en-US" altLang="ko-KR" dirty="0"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Block I/O interface of AMF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Block I/O interface that prohibits data overwrites unless they are explicitly deallocated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Simplifies device management by removing the need for fine-grained remapping and GC</a:t>
            </a:r>
          </a:p>
          <a:p>
            <a:endParaRPr lang="en-US" altLang="en-US" dirty="0"/>
          </a:p>
          <a:p>
            <a:r>
              <a:rPr lang="en-US" altLang="en-US" dirty="0"/>
              <a:t>Application using flash devices must avoid updating data in place and use TRIM commands to deallocate and free up flash blocks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2751992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I/O interface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AMF Block I/O interface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graphicFrame>
        <p:nvGraphicFramePr>
          <p:cNvPr id="34" name="표 13">
            <a:extLst>
              <a:ext uri="{FF2B5EF4-FFF2-40B4-BE49-F238E27FC236}">
                <a16:creationId xmlns:a16="http://schemas.microsoft.com/office/drawing/2014/main" id="{1CC2AE4D-8007-438D-21E5-210C1E9460FD}"/>
              </a:ext>
            </a:extLst>
          </p:cNvPr>
          <p:cNvGraphicFramePr>
            <a:graphicFrameLocks noGrp="1"/>
          </p:cNvGraphicFramePr>
          <p:nvPr/>
        </p:nvGraphicFramePr>
        <p:xfrm>
          <a:off x="971974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8" name="표 13">
            <a:extLst>
              <a:ext uri="{FF2B5EF4-FFF2-40B4-BE49-F238E27FC236}">
                <a16:creationId xmlns:a16="http://schemas.microsoft.com/office/drawing/2014/main" id="{E2D66F04-83E9-3A1F-4198-DC64E0BDC283}"/>
              </a:ext>
            </a:extLst>
          </p:cNvPr>
          <p:cNvGraphicFramePr>
            <a:graphicFrameLocks noGrp="1"/>
          </p:cNvGraphicFramePr>
          <p:nvPr/>
        </p:nvGraphicFramePr>
        <p:xfrm>
          <a:off x="2766801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9" name="표 13">
            <a:extLst>
              <a:ext uri="{FF2B5EF4-FFF2-40B4-BE49-F238E27FC236}">
                <a16:creationId xmlns:a16="http://schemas.microsoft.com/office/drawing/2014/main" id="{95250DE7-BA81-2AAB-A129-4CDB4AAA5758}"/>
              </a:ext>
            </a:extLst>
          </p:cNvPr>
          <p:cNvGraphicFramePr>
            <a:graphicFrameLocks noGrp="1"/>
          </p:cNvGraphicFramePr>
          <p:nvPr/>
        </p:nvGraphicFramePr>
        <p:xfrm>
          <a:off x="4717675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2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40" name="표 13">
            <a:extLst>
              <a:ext uri="{FF2B5EF4-FFF2-40B4-BE49-F238E27FC236}">
                <a16:creationId xmlns:a16="http://schemas.microsoft.com/office/drawing/2014/main" id="{720B4BCE-F287-CD1E-20A2-447F29CC0A14}"/>
              </a:ext>
            </a:extLst>
          </p:cNvPr>
          <p:cNvGraphicFramePr>
            <a:graphicFrameLocks noGrp="1"/>
          </p:cNvGraphicFramePr>
          <p:nvPr/>
        </p:nvGraphicFramePr>
        <p:xfrm>
          <a:off x="6605421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3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32782" name="TextBox 32781">
            <a:extLst>
              <a:ext uri="{FF2B5EF4-FFF2-40B4-BE49-F238E27FC236}">
                <a16:creationId xmlns:a16="http://schemas.microsoft.com/office/drawing/2014/main" id="{EE1BDC10-2D29-9C60-0406-CDE9FA58D27D}"/>
              </a:ext>
            </a:extLst>
          </p:cNvPr>
          <p:cNvSpPr txBox="1"/>
          <p:nvPr/>
        </p:nvSpPr>
        <p:spPr>
          <a:xfrm>
            <a:off x="12937" y="3645757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2C2FB12-4BFF-211A-4EE7-F45D5917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6" y="2657770"/>
            <a:ext cx="7328647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403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I/O interface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Block I/O interface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33F8C9-250A-3493-C0B0-2525AC4E1EC6}"/>
              </a:ext>
            </a:extLst>
          </p:cNvPr>
          <p:cNvCxnSpPr>
            <a:cxnSpLocks/>
          </p:cNvCxnSpPr>
          <p:nvPr/>
        </p:nvCxnSpPr>
        <p:spPr bwMode="auto">
          <a:xfrm>
            <a:off x="596900" y="4166935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8A34CF-B313-E68B-8313-6A9B4CD3F212}"/>
              </a:ext>
            </a:extLst>
          </p:cNvPr>
          <p:cNvSpPr/>
          <p:nvPr/>
        </p:nvSpPr>
        <p:spPr bwMode="auto">
          <a:xfrm flipH="1">
            <a:off x="927335" y="4785958"/>
            <a:ext cx="1637089" cy="18180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aphicFrame>
        <p:nvGraphicFramePr>
          <p:cNvPr id="34" name="표 13">
            <a:extLst>
              <a:ext uri="{FF2B5EF4-FFF2-40B4-BE49-F238E27FC236}">
                <a16:creationId xmlns:a16="http://schemas.microsoft.com/office/drawing/2014/main" id="{1CC2AE4D-8007-438D-21E5-210C1E946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26847"/>
              </p:ext>
            </p:extLst>
          </p:nvPr>
        </p:nvGraphicFramePr>
        <p:xfrm>
          <a:off x="971974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249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249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372AB-3969-A1C0-A210-3C74815D343A}"/>
              </a:ext>
            </a:extLst>
          </p:cNvPr>
          <p:cNvSpPr/>
          <p:nvPr/>
        </p:nvSpPr>
        <p:spPr bwMode="auto">
          <a:xfrm flipH="1">
            <a:off x="2804388" y="4785958"/>
            <a:ext cx="1637089" cy="18180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FDC391-D9AE-F77D-15C9-C629F30ED1D0}"/>
              </a:ext>
            </a:extLst>
          </p:cNvPr>
          <p:cNvSpPr/>
          <p:nvPr/>
        </p:nvSpPr>
        <p:spPr bwMode="auto">
          <a:xfrm flipH="1">
            <a:off x="4681441" y="4785958"/>
            <a:ext cx="1637089" cy="18180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089126-8BD1-1519-F75F-EA7E167E6BA9}"/>
              </a:ext>
            </a:extLst>
          </p:cNvPr>
          <p:cNvSpPr/>
          <p:nvPr/>
        </p:nvSpPr>
        <p:spPr bwMode="auto">
          <a:xfrm flipH="1">
            <a:off x="6617163" y="4764485"/>
            <a:ext cx="1637089" cy="18180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aphicFrame>
        <p:nvGraphicFramePr>
          <p:cNvPr id="38" name="표 13">
            <a:extLst>
              <a:ext uri="{FF2B5EF4-FFF2-40B4-BE49-F238E27FC236}">
                <a16:creationId xmlns:a16="http://schemas.microsoft.com/office/drawing/2014/main" id="{E2D66F04-83E9-3A1F-4198-DC64E0BD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03314"/>
              </p:ext>
            </p:extLst>
          </p:nvPr>
        </p:nvGraphicFramePr>
        <p:xfrm>
          <a:off x="2766801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9" name="표 13">
            <a:extLst>
              <a:ext uri="{FF2B5EF4-FFF2-40B4-BE49-F238E27FC236}">
                <a16:creationId xmlns:a16="http://schemas.microsoft.com/office/drawing/2014/main" id="{95250DE7-BA81-2AAB-A129-4CDB4AAA5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19618"/>
              </p:ext>
            </p:extLst>
          </p:nvPr>
        </p:nvGraphicFramePr>
        <p:xfrm>
          <a:off x="4717675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2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40" name="표 13">
            <a:extLst>
              <a:ext uri="{FF2B5EF4-FFF2-40B4-BE49-F238E27FC236}">
                <a16:creationId xmlns:a16="http://schemas.microsoft.com/office/drawing/2014/main" id="{720B4BCE-F287-CD1E-20A2-447F29CC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1640"/>
              </p:ext>
            </p:extLst>
          </p:nvPr>
        </p:nvGraphicFramePr>
        <p:xfrm>
          <a:off x="6605421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3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01A7010F-C247-77CC-F0C9-FCA4B222A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25022"/>
              </p:ext>
            </p:extLst>
          </p:nvPr>
        </p:nvGraphicFramePr>
        <p:xfrm>
          <a:off x="927335" y="2919894"/>
          <a:ext cx="2663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3">
                  <a:extLst>
                    <a:ext uri="{9D8B030D-6E8A-4147-A177-3AD203B41FA5}">
                      <a16:colId xmlns:a16="http://schemas.microsoft.com/office/drawing/2014/main" val="540687397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1173181873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1840097690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341397085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580417000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1576894445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3045518058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3466955637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1305521445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349469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74171"/>
                  </a:ext>
                </a:extLst>
              </a:tr>
            </a:tbl>
          </a:graphicData>
        </a:graphic>
      </p:graphicFrame>
      <p:graphicFrame>
        <p:nvGraphicFramePr>
          <p:cNvPr id="61" name="표 61">
            <a:extLst>
              <a:ext uri="{FF2B5EF4-FFF2-40B4-BE49-F238E27FC236}">
                <a16:creationId xmlns:a16="http://schemas.microsoft.com/office/drawing/2014/main" id="{E787BB72-3225-8F5A-D89C-367126544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00210"/>
              </p:ext>
            </p:extLst>
          </p:nvPr>
        </p:nvGraphicFramePr>
        <p:xfrm>
          <a:off x="3590363" y="2919894"/>
          <a:ext cx="25414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83">
                  <a:extLst>
                    <a:ext uri="{9D8B030D-6E8A-4147-A177-3AD203B41FA5}">
                      <a16:colId xmlns:a16="http://schemas.microsoft.com/office/drawing/2014/main" val="1292609337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2662162911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2430630680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2775135195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664925124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34308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13642"/>
                  </a:ext>
                </a:extLst>
              </a:tr>
            </a:tbl>
          </a:graphicData>
        </a:graphic>
      </p:graphicFrame>
      <p:sp>
        <p:nvSpPr>
          <p:cNvPr id="32782" name="TextBox 32781">
            <a:extLst>
              <a:ext uri="{FF2B5EF4-FFF2-40B4-BE49-F238E27FC236}">
                <a16:creationId xmlns:a16="http://schemas.microsoft.com/office/drawing/2014/main" id="{EE1BDC10-2D29-9C60-0406-CDE9FA58D27D}"/>
              </a:ext>
            </a:extLst>
          </p:cNvPr>
          <p:cNvSpPr txBox="1"/>
          <p:nvPr/>
        </p:nvSpPr>
        <p:spPr>
          <a:xfrm>
            <a:off x="12937" y="3645757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2784" name="직선 화살표 연결선 32783">
            <a:extLst>
              <a:ext uri="{FF2B5EF4-FFF2-40B4-BE49-F238E27FC236}">
                <a16:creationId xmlns:a16="http://schemas.microsoft.com/office/drawing/2014/main" id="{D2D566B9-FD1B-D847-B470-4EF6BA17661F}"/>
              </a:ext>
            </a:extLst>
          </p:cNvPr>
          <p:cNvCxnSpPr>
            <a:cxnSpLocks/>
          </p:cNvCxnSpPr>
          <p:nvPr/>
        </p:nvCxnSpPr>
        <p:spPr bwMode="auto">
          <a:xfrm>
            <a:off x="959224" y="3429000"/>
            <a:ext cx="515745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32789" name="TextBox 32788">
            <a:extLst>
              <a:ext uri="{FF2B5EF4-FFF2-40B4-BE49-F238E27FC236}">
                <a16:creationId xmlns:a16="http://schemas.microsoft.com/office/drawing/2014/main" id="{08770C06-AD9C-6721-96A8-4032DCDA6F34}"/>
              </a:ext>
            </a:extLst>
          </p:cNvPr>
          <p:cNvSpPr txBox="1"/>
          <p:nvPr/>
        </p:nvSpPr>
        <p:spPr>
          <a:xfrm>
            <a:off x="2928107" y="4166935"/>
            <a:ext cx="13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2</a:t>
            </a:r>
            <a:endParaRPr lang="ko-KR" altLang="en-US" dirty="0"/>
          </a:p>
        </p:txBody>
      </p:sp>
      <p:sp>
        <p:nvSpPr>
          <p:cNvPr id="32790" name="TextBox 32789">
            <a:extLst>
              <a:ext uri="{FF2B5EF4-FFF2-40B4-BE49-F238E27FC236}">
                <a16:creationId xmlns:a16="http://schemas.microsoft.com/office/drawing/2014/main" id="{09326649-FC70-A3DE-63ED-28D4AA589E3A}"/>
              </a:ext>
            </a:extLst>
          </p:cNvPr>
          <p:cNvSpPr txBox="1"/>
          <p:nvPr/>
        </p:nvSpPr>
        <p:spPr>
          <a:xfrm>
            <a:off x="1184730" y="4166935"/>
            <a:ext cx="13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1</a:t>
            </a:r>
            <a:endParaRPr lang="ko-KR" altLang="en-US" dirty="0"/>
          </a:p>
        </p:txBody>
      </p:sp>
      <p:sp>
        <p:nvSpPr>
          <p:cNvPr id="32791" name="TextBox 32790">
            <a:extLst>
              <a:ext uri="{FF2B5EF4-FFF2-40B4-BE49-F238E27FC236}">
                <a16:creationId xmlns:a16="http://schemas.microsoft.com/office/drawing/2014/main" id="{5A75ED21-1FF3-7486-6069-3159DD70DB97}"/>
              </a:ext>
            </a:extLst>
          </p:cNvPr>
          <p:cNvSpPr txBox="1"/>
          <p:nvPr/>
        </p:nvSpPr>
        <p:spPr>
          <a:xfrm>
            <a:off x="4891383" y="4166935"/>
            <a:ext cx="13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5D78D7-A365-9FC5-2C22-84538782090D}"/>
              </a:ext>
            </a:extLst>
          </p:cNvPr>
          <p:cNvCxnSpPr/>
          <p:nvPr/>
        </p:nvCxnSpPr>
        <p:spPr bwMode="auto">
          <a:xfrm>
            <a:off x="6131861" y="3268507"/>
            <a:ext cx="2122391" cy="149597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AD9586-5ABA-E662-BFDE-68097AC39F6D}"/>
              </a:ext>
            </a:extLst>
          </p:cNvPr>
          <p:cNvCxnSpPr/>
          <p:nvPr/>
        </p:nvCxnSpPr>
        <p:spPr bwMode="auto">
          <a:xfrm>
            <a:off x="927335" y="2902674"/>
            <a:ext cx="31889" cy="18618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A3B422-B7A4-0C48-7DF2-1C3EE7B475F5}"/>
              </a:ext>
            </a:extLst>
          </p:cNvPr>
          <p:cNvSpPr txBox="1"/>
          <p:nvPr/>
        </p:nvSpPr>
        <p:spPr>
          <a:xfrm>
            <a:off x="8177535" y="4150666"/>
            <a:ext cx="1048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Physical Segment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36DBB-2F51-A36C-2C1B-3F882DAD6654}"/>
              </a:ext>
            </a:extLst>
          </p:cNvPr>
          <p:cNvSpPr txBox="1"/>
          <p:nvPr/>
        </p:nvSpPr>
        <p:spPr>
          <a:xfrm>
            <a:off x="8177535" y="3051837"/>
            <a:ext cx="10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54242-35C0-907D-038F-E7C210C62082}"/>
              </a:ext>
            </a:extLst>
          </p:cNvPr>
          <p:cNvSpPr txBox="1"/>
          <p:nvPr/>
        </p:nvSpPr>
        <p:spPr>
          <a:xfrm>
            <a:off x="6782339" y="4166935"/>
            <a:ext cx="13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389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LSMs are well-</a:t>
            </a:r>
            <a:r>
              <a:rPr lang="en-US" altLang="en-US" dirty="0" err="1">
                <a:latin typeface="Calibri Bold"/>
              </a:rPr>
              <a:t>sutied</a:t>
            </a:r>
            <a:r>
              <a:rPr lang="en-US" altLang="en-US" dirty="0">
                <a:latin typeface="Calibri Bold"/>
              </a:rPr>
              <a:t> for learned indexes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ヒラギノ角ゴ ProN W3"/>
                <a:cs typeface="Calibri" panose="020F0502020204030204" pitchFamily="34" charset="0"/>
              </a:rPr>
              <a:t>If writes modify the LSM, most portions of the tree are immutable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8531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LSMs are well-</a:t>
            </a:r>
            <a:r>
              <a:rPr lang="en-US" altLang="en-US" dirty="0" err="1">
                <a:latin typeface="Calibri Bold"/>
              </a:rPr>
              <a:t>sutied</a:t>
            </a:r>
            <a:r>
              <a:rPr lang="en-US" altLang="en-US" dirty="0">
                <a:latin typeface="Calibri Bold"/>
              </a:rPr>
              <a:t> for learned indexes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ヒラギノ角ゴ ProN W3"/>
                <a:cs typeface="Calibri" panose="020F0502020204030204" pitchFamily="34" charset="0"/>
              </a:rPr>
              <a:t>If writes modify the LSM, most portions of the tree are immutable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440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LSMs are well-</a:t>
            </a:r>
            <a:r>
              <a:rPr lang="en-US" altLang="en-US" dirty="0" err="1">
                <a:latin typeface="Calibri Bold"/>
              </a:rPr>
              <a:t>sutied</a:t>
            </a:r>
            <a:r>
              <a:rPr lang="en-US" altLang="en-US" dirty="0">
                <a:latin typeface="Calibri Bold"/>
              </a:rPr>
              <a:t> for learned indexes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ヒラギノ角ゴ ProN W3"/>
                <a:cs typeface="Calibri" panose="020F0502020204030204" pitchFamily="34" charset="0"/>
              </a:rPr>
              <a:t>If writes modify the LSM, most portions of the tree are immutable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5B8D6FA-A60C-D791-CDAA-3B1845D00BD3}"/>
              </a:ext>
            </a:extLst>
          </p:cNvPr>
          <p:cNvSpPr/>
          <p:nvPr/>
        </p:nvSpPr>
        <p:spPr bwMode="auto">
          <a:xfrm rot="14530089">
            <a:off x="3025439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6B5982D2-6C7B-A0B6-EBE6-F95E20427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124" y="4884275"/>
            <a:ext cx="459870" cy="4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740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ALFS (AMF Log-structed File System)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LSMs are well-</a:t>
            </a:r>
            <a:r>
              <a:rPr lang="en-US" altLang="en-US" dirty="0" err="1">
                <a:latin typeface="Calibri Bold"/>
              </a:rPr>
              <a:t>sutied</a:t>
            </a:r>
            <a:r>
              <a:rPr lang="en-US" altLang="en-US" dirty="0">
                <a:latin typeface="Calibri Bold"/>
              </a:rPr>
              <a:t> for learned indexes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ヒラギノ角ゴ ProN W3"/>
                <a:cs typeface="Calibri" panose="020F0502020204030204" pitchFamily="34" charset="0"/>
              </a:rPr>
              <a:t>If writes modify the LSM, most portions of the tree are immutable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DF830D8-0FE7-E6FA-208B-8E94920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2" y="2400300"/>
            <a:ext cx="6243095" cy="3532277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E882E28-8849-7714-47D0-CB8A18AA02CD}"/>
              </a:ext>
            </a:extLst>
          </p:cNvPr>
          <p:cNvSpPr/>
          <p:nvPr/>
        </p:nvSpPr>
        <p:spPr bwMode="auto">
          <a:xfrm rot="14530089">
            <a:off x="1036315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5" name="그래픽 4" descr="배지 1 윤곽선">
            <a:extLst>
              <a:ext uri="{FF2B5EF4-FFF2-40B4-BE49-F238E27FC236}">
                <a16:creationId xmlns:a16="http://schemas.microsoft.com/office/drawing/2014/main" id="{764B1945-C29F-5C0C-9437-0AFDA9718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890" y="4884818"/>
            <a:ext cx="457200" cy="45720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5B8D6FA-A60C-D791-CDAA-3B1845D00BD3}"/>
              </a:ext>
            </a:extLst>
          </p:cNvPr>
          <p:cNvSpPr/>
          <p:nvPr/>
        </p:nvSpPr>
        <p:spPr bwMode="auto">
          <a:xfrm rot="14530089">
            <a:off x="3025439" y="4283695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9" name="그래픽 8" descr="배지 윤곽선">
            <a:extLst>
              <a:ext uri="{FF2B5EF4-FFF2-40B4-BE49-F238E27FC236}">
                <a16:creationId xmlns:a16="http://schemas.microsoft.com/office/drawing/2014/main" id="{6B5982D2-6C7B-A0B6-EBE6-F95E20427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0124" y="4884275"/>
            <a:ext cx="459870" cy="459870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DB6379C-5775-B32A-E24F-EE285F3EFE30}"/>
              </a:ext>
            </a:extLst>
          </p:cNvPr>
          <p:cNvSpPr/>
          <p:nvPr/>
        </p:nvSpPr>
        <p:spPr bwMode="auto">
          <a:xfrm rot="14530089">
            <a:off x="4788342" y="4283694"/>
            <a:ext cx="484632" cy="978408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0" name="그래픽 9" descr="배지 3 윤곽선">
            <a:extLst>
              <a:ext uri="{FF2B5EF4-FFF2-40B4-BE49-F238E27FC236}">
                <a16:creationId xmlns:a16="http://schemas.microsoft.com/office/drawing/2014/main" id="{AD7046DD-244B-262C-3243-629AEFFE2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4227" y="4877895"/>
            <a:ext cx="464123" cy="4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027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Management of Check-point segment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ALFS designates two specific logical segments, #1 and #2, exclusively for CP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ALFS adds them to the end of the free space, using incremental version number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730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Check-point space is exhausted</a:t>
            </a:r>
          </a:p>
          <a:p>
            <a:pPr marL="2794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1AB9E77-F102-FF68-0F8E-9A49345F7FC2}"/>
              </a:ext>
            </a:extLst>
          </p:cNvPr>
          <p:cNvSpPr/>
          <p:nvPr/>
        </p:nvSpPr>
        <p:spPr bwMode="auto">
          <a:xfrm>
            <a:off x="2878197" y="2926943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28453-442E-0117-0E85-1889329C48CE}"/>
              </a:ext>
            </a:extLst>
          </p:cNvPr>
          <p:cNvSpPr txBox="1"/>
          <p:nvPr/>
        </p:nvSpPr>
        <p:spPr>
          <a:xfrm>
            <a:off x="2653299" y="2557611"/>
            <a:ext cx="80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victim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1826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Segment TRIM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Segment #1 be free by TRIM operation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0377" y="3458551"/>
            <a:ext cx="5961684" cy="56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1AB9E77-F102-FF68-0F8E-9A49345F7FC2}"/>
              </a:ext>
            </a:extLst>
          </p:cNvPr>
          <p:cNvSpPr/>
          <p:nvPr/>
        </p:nvSpPr>
        <p:spPr bwMode="auto">
          <a:xfrm>
            <a:off x="2878197" y="2926943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28453-442E-0117-0E85-1889329C48CE}"/>
              </a:ext>
            </a:extLst>
          </p:cNvPr>
          <p:cNvSpPr txBox="1"/>
          <p:nvPr/>
        </p:nvSpPr>
        <p:spPr>
          <a:xfrm>
            <a:off x="2653298" y="2557611"/>
            <a:ext cx="10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Trimmed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C0C9B70-6308-A12A-35B9-7B714AF39019}"/>
              </a:ext>
            </a:extLst>
          </p:cNvPr>
          <p:cNvSpPr/>
          <p:nvPr/>
        </p:nvSpPr>
        <p:spPr bwMode="auto">
          <a:xfrm>
            <a:off x="6975807" y="3266107"/>
            <a:ext cx="427816" cy="81191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252A7-28DD-52CF-2898-44F4F2A0A7BA}"/>
              </a:ext>
            </a:extLst>
          </p:cNvPr>
          <p:cNvSpPr txBox="1"/>
          <p:nvPr/>
        </p:nvSpPr>
        <p:spPr>
          <a:xfrm>
            <a:off x="6750908" y="2896775"/>
            <a:ext cx="10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Latest CP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B45004-836B-97CE-9120-15188F5A1BFF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(v1)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A1D861-E346-2CA7-1C57-0EA744BCBB9C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(v2)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78519-7782-0E36-3C4B-238C8C4343D6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(v3)	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972532-1AAD-0E76-3329-53BB27F75462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(v4)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67446A1-15CA-F7CE-7BF5-850CB1B3C0D7}"/>
              </a:ext>
            </a:extLst>
          </p:cNvPr>
          <p:cNvSpPr/>
          <p:nvPr/>
        </p:nvSpPr>
        <p:spPr bwMode="auto">
          <a:xfrm>
            <a:off x="1964208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D52E53-5C0D-AA0D-235E-49F714EEF47B}"/>
              </a:ext>
            </a:extLst>
          </p:cNvPr>
          <p:cNvSpPr/>
          <p:nvPr/>
        </p:nvSpPr>
        <p:spPr bwMode="auto">
          <a:xfrm>
            <a:off x="2538638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CBB150-F9F1-EF4F-23AB-BB25C4A9C20A}"/>
              </a:ext>
            </a:extLst>
          </p:cNvPr>
          <p:cNvSpPr/>
          <p:nvPr/>
        </p:nvSpPr>
        <p:spPr bwMode="auto">
          <a:xfrm>
            <a:off x="3125124" y="412322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3BCA3-A944-CEF7-7C15-EBCBF927CDFF}"/>
              </a:ext>
            </a:extLst>
          </p:cNvPr>
          <p:cNvSpPr/>
          <p:nvPr/>
        </p:nvSpPr>
        <p:spPr bwMode="auto">
          <a:xfrm>
            <a:off x="3699554" y="4123226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1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Check-Point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Writing new CP</a:t>
            </a:r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60A23A-80EA-2792-42B5-D7E5017AAB82}"/>
              </a:ext>
            </a:extLst>
          </p:cNvPr>
          <p:cNvSpPr/>
          <p:nvPr/>
        </p:nvSpPr>
        <p:spPr bwMode="auto">
          <a:xfrm>
            <a:off x="1740377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7A5C70-2C99-95F5-07AE-850078CCE2B6}"/>
              </a:ext>
            </a:extLst>
          </p:cNvPr>
          <p:cNvSpPr/>
          <p:nvPr/>
        </p:nvSpPr>
        <p:spPr bwMode="auto">
          <a:xfrm>
            <a:off x="4870438" y="3792415"/>
            <a:ext cx="2831623" cy="166443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C0468F-9BB8-6CF6-D417-B693BDDC01BD}"/>
              </a:ext>
            </a:extLst>
          </p:cNvPr>
          <p:cNvSpPr/>
          <p:nvPr/>
        </p:nvSpPr>
        <p:spPr bwMode="auto">
          <a:xfrm>
            <a:off x="1964208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(v9)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54A8E6-88B5-D304-8C1A-065049F6F775}"/>
              </a:ext>
            </a:extLst>
          </p:cNvPr>
          <p:cNvSpPr/>
          <p:nvPr/>
        </p:nvSpPr>
        <p:spPr bwMode="auto">
          <a:xfrm>
            <a:off x="2538638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ECB8E-1B23-BB00-1334-027D54C3BAF7}"/>
              </a:ext>
            </a:extLst>
          </p:cNvPr>
          <p:cNvSpPr/>
          <p:nvPr/>
        </p:nvSpPr>
        <p:spPr bwMode="auto">
          <a:xfrm>
            <a:off x="3125124" y="4132848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013DB0-9891-2F12-40C4-A7426E8FDA71}"/>
              </a:ext>
            </a:extLst>
          </p:cNvPr>
          <p:cNvSpPr/>
          <p:nvPr/>
        </p:nvSpPr>
        <p:spPr bwMode="auto">
          <a:xfrm>
            <a:off x="3699554" y="4132847"/>
            <a:ext cx="574430" cy="98356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DCF5D6-7C64-3D9E-DEB7-DA70004DEA61}"/>
              </a:ext>
            </a:extLst>
          </p:cNvPr>
          <p:cNvSpPr/>
          <p:nvPr/>
        </p:nvSpPr>
        <p:spPr bwMode="auto">
          <a:xfrm>
            <a:off x="512734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(v5)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C38FFE-1981-2170-2ED1-131D56A37663}"/>
              </a:ext>
            </a:extLst>
          </p:cNvPr>
          <p:cNvSpPr/>
          <p:nvPr/>
        </p:nvSpPr>
        <p:spPr bwMode="auto">
          <a:xfrm>
            <a:off x="5701775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(v6)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9DBAB0-DC00-148D-FD48-B7A86F606FF1}"/>
              </a:ext>
            </a:extLst>
          </p:cNvPr>
          <p:cNvSpPr/>
          <p:nvPr/>
        </p:nvSpPr>
        <p:spPr bwMode="auto">
          <a:xfrm>
            <a:off x="6288261" y="4132847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(v7)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5EB921-4B53-D649-2DA6-0102FE48E334}"/>
              </a:ext>
            </a:extLst>
          </p:cNvPr>
          <p:cNvSpPr/>
          <p:nvPr/>
        </p:nvSpPr>
        <p:spPr bwMode="auto">
          <a:xfrm>
            <a:off x="6862691" y="4132846"/>
            <a:ext cx="574430" cy="98356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(v8)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BA08E53-7385-0A61-44F4-C9DE7ACFF1A4}"/>
              </a:ext>
            </a:extLst>
          </p:cNvPr>
          <p:cNvCxnSpPr>
            <a:cxnSpLocks/>
          </p:cNvCxnSpPr>
          <p:nvPr/>
        </p:nvCxnSpPr>
        <p:spPr bwMode="auto">
          <a:xfrm>
            <a:off x="1740377" y="3464170"/>
            <a:ext cx="70974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C8BAAB-335D-E612-F674-130228C1611C}"/>
              </a:ext>
            </a:extLst>
          </p:cNvPr>
          <p:cNvSpPr txBox="1"/>
          <p:nvPr/>
        </p:nvSpPr>
        <p:spPr>
          <a:xfrm>
            <a:off x="1964208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#1</a:t>
            </a:r>
            <a:endParaRPr lang="ko-KR" altLang="en-US" dirty="0"/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6DA31EE1-7E1C-0E06-712E-988B8B3F7BAE}"/>
              </a:ext>
            </a:extLst>
          </p:cNvPr>
          <p:cNvSpPr txBox="1"/>
          <p:nvPr/>
        </p:nvSpPr>
        <p:spPr>
          <a:xfrm>
            <a:off x="5127345" y="5887888"/>
            <a:ext cx="226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#2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88EE-15AB-B458-FAC2-CCAA9820223A}"/>
              </a:ext>
            </a:extLst>
          </p:cNvPr>
          <p:cNvSpPr txBox="1"/>
          <p:nvPr/>
        </p:nvSpPr>
        <p:spPr>
          <a:xfrm>
            <a:off x="1618991" y="3022898"/>
            <a:ext cx="126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Appending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9252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The management of segments containing </a:t>
            </a:r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is more complex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size is proportional to storage capacity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279400" lvl="1" indent="0">
              <a:buNone/>
            </a:pP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846073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The management of segments containing </a:t>
            </a:r>
            <a:r>
              <a:rPr lang="en-US" altLang="en-US" dirty="0" err="1">
                <a:latin typeface="Calibri Bold"/>
              </a:rPr>
              <a:t>inode</a:t>
            </a:r>
            <a:r>
              <a:rPr lang="en-US" altLang="en-US" dirty="0">
                <a:latin typeface="Calibri Bold"/>
              </a:rPr>
              <a:t>-map is more complex</a:t>
            </a:r>
          </a:p>
          <a:p>
            <a:pPr lvl="1"/>
            <a:endParaRPr lang="en-US" altLang="en-US" dirty="0">
              <a:latin typeface="Calibri Bold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48242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 err="1"/>
              <a:t>Inode</a:t>
            </a:r>
            <a:r>
              <a:rPr lang="en-US" altLang="en-US" dirty="0"/>
              <a:t>-Map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 lvl="1"/>
            <a:endParaRPr lang="en-US" altLang="en-US" dirty="0">
              <a:latin typeface="Calibri Bold"/>
            </a:endParaRP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C160B2BA-D144-91FF-6437-8CC039E03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737"/>
            <a:ext cx="9144000" cy="402157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444D359-1F8D-D4B4-0914-0CCE35689216}"/>
              </a:ext>
            </a:extLst>
          </p:cNvPr>
          <p:cNvSpPr/>
          <p:nvPr/>
        </p:nvSpPr>
        <p:spPr bwMode="auto">
          <a:xfrm>
            <a:off x="140677" y="3454400"/>
            <a:ext cx="240323" cy="22664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2DFC8C9-D2A4-17A4-9386-B4F078710BDD}"/>
              </a:ext>
            </a:extLst>
          </p:cNvPr>
          <p:cNvSpPr/>
          <p:nvPr/>
        </p:nvSpPr>
        <p:spPr bwMode="auto">
          <a:xfrm>
            <a:off x="140676" y="3784600"/>
            <a:ext cx="240323" cy="22664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5683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Data Segment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ALFS and conventional LFS manage data segment identically</a:t>
            </a:r>
          </a:p>
          <a:p>
            <a:pPr lvl="1"/>
            <a:r>
              <a:rPr lang="en-US" altLang="en-US" dirty="0"/>
              <a:t>It caches data, directories, and </a:t>
            </a:r>
            <a:r>
              <a:rPr lang="en-US" altLang="en-US" dirty="0" err="1"/>
              <a:t>inodes</a:t>
            </a:r>
            <a:r>
              <a:rPr lang="en-US" altLang="en-US" dirty="0"/>
              <a:t> in DRAM and write them as a batch once they reach a specific size threshold</a:t>
            </a:r>
          </a:p>
          <a:p>
            <a:endParaRPr lang="en-US" altLang="en-US" dirty="0"/>
          </a:p>
          <a:p>
            <a:r>
              <a:rPr lang="en-US" altLang="en-US" dirty="0"/>
              <a:t>No changes were made to F2FS data segment managements as it already uses an append-only method, except for TRIM commands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3019939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30FA2DFA-D8CC-DB10-008D-974E5B962D0B}"/>
              </a:ext>
            </a:extLst>
          </p:cNvPr>
          <p:cNvCxnSpPr/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BF0B8C6-B3FA-A395-A298-25D12626C23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8A26EBD-E55C-4063-949C-5176CEE945A0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D87A0B8-419F-EA57-662B-9659B360AD43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0661EC-4311-AB8F-9467-09A4EDCBAD21}"/>
              </a:ext>
            </a:extLst>
          </p:cNvPr>
          <p:cNvSpPr/>
          <p:nvPr/>
        </p:nvSpPr>
        <p:spPr bwMode="auto">
          <a:xfrm>
            <a:off x="1067700" y="272221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8A9204F-5C45-D32B-76E2-53C3672A1F3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51453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4637171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06C8D43-E477-26FC-AEDB-02EA97D62370}"/>
              </a:ext>
            </a:extLst>
          </p:cNvPr>
          <p:cNvSpPr/>
          <p:nvPr/>
        </p:nvSpPr>
        <p:spPr bwMode="auto">
          <a:xfrm rot="10800000">
            <a:off x="4643535" y="3429000"/>
            <a:ext cx="298699" cy="369331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87827-3B18-DC2A-FD63-8F5C6534E4E6}"/>
              </a:ext>
            </a:extLst>
          </p:cNvPr>
          <p:cNvSpPr txBox="1"/>
          <p:nvPr/>
        </p:nvSpPr>
        <p:spPr>
          <a:xfrm>
            <a:off x="4372161" y="3769861"/>
            <a:ext cx="91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Invaild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931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20155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B02F77-2F67-F8BF-430A-2E67B2DF9B33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034913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Flash storage has become a popular choice for data-intensive application.</a:t>
            </a:r>
            <a:endParaRPr lang="en-US" altLang="ko-KR" dirty="0">
              <a:latin typeface="Calibri Bold"/>
            </a:endParaRPr>
          </a:p>
          <a:p>
            <a:endParaRPr lang="en-US" altLang="ko-KR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But traditional way of managing flash storage (FTL)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is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a complex code inside flash storage provide by the device, which ensures compatibility with conventional HDDs.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However, this virtue also limits the full performance potential of flash storage.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This paper show that Application efficiently handle this limitation by using append-only segment.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896393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785429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699872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86BA4-F7C6-6930-F0B6-577843B324F2}"/>
              </a:ext>
            </a:extLst>
          </p:cNvPr>
          <p:cNvSpPr/>
          <p:nvPr/>
        </p:nvSpPr>
        <p:spPr bwMode="auto">
          <a:xfrm>
            <a:off x="875915" y="1979002"/>
            <a:ext cx="3133726" cy="174301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337A1A-53A1-0087-89F8-EC0BF9045AB0}"/>
              </a:ext>
            </a:extLst>
          </p:cNvPr>
          <p:cNvSpPr txBox="1"/>
          <p:nvPr/>
        </p:nvSpPr>
        <p:spPr>
          <a:xfrm>
            <a:off x="996461" y="1346200"/>
            <a:ext cx="28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Over-written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10844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9282993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0BF916-4183-BE6D-B4FD-139B8C97D79E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DBFF34-7955-E848-19DC-42B8ADFFBAF1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073E30-14F4-7984-511B-5B3CF25E1B1B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C3A66B-CC59-B06C-DA31-757F50791FA9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CA48FA-8710-3FA3-C75A-32B5ABB98C72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39734B-39F3-B70E-2026-915B5D58EE14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7EBB58-7ADA-7909-CC06-FDB79D75EE47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4893EB-0A77-1AEA-ACB8-DB21ABEC451C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0AF9F3-2F2C-6046-1A67-DC381E47FAA9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52A0C1-5048-178D-6EED-3AD4E5D76887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AE3A7F-ED40-A382-586C-7D23F5BC348E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244CC1-479D-8F89-9892-00D18CC28421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B2A727-62B6-FFD9-DF98-97E2EFA5A74C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6CCBCB2-596C-731A-B354-B568619D68C8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F0FCDB1-E27B-371E-B2EE-6C3ACE80078E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90D883-10B0-7407-8B91-2B2100F977A8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22034D2-6BC1-944C-8001-4CC11B5585FC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980D59-727F-20C0-369A-E45EBF02A711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4" name="연결선: 꺾임 32773">
            <a:extLst>
              <a:ext uri="{FF2B5EF4-FFF2-40B4-BE49-F238E27FC236}">
                <a16:creationId xmlns:a16="http://schemas.microsoft.com/office/drawing/2014/main" id="{C59230DA-524B-DDDC-AF01-EA675669F593}"/>
              </a:ext>
            </a:extLst>
          </p:cNvPr>
          <p:cNvCxnSpPr>
            <a:stCxn id="14" idx="2"/>
            <a:endCxn id="38" idx="2"/>
          </p:cNvCxnSpPr>
          <p:nvPr/>
        </p:nvCxnSpPr>
        <p:spPr bwMode="auto">
          <a:xfrm rot="5400000" flipH="1" flipV="1">
            <a:off x="3991772" y="2776248"/>
            <a:ext cx="6352" cy="4877127"/>
          </a:xfrm>
          <a:prstGeom prst="bentConnector3">
            <a:avLst>
              <a:gd name="adj1" fmla="val -35988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5" name="연결선: 꺾임 32774">
            <a:extLst>
              <a:ext uri="{FF2B5EF4-FFF2-40B4-BE49-F238E27FC236}">
                <a16:creationId xmlns:a16="http://schemas.microsoft.com/office/drawing/2014/main" id="{A2AFBF52-ED6E-AC27-326C-21D21B4F941F}"/>
              </a:ext>
            </a:extLst>
          </p:cNvPr>
          <p:cNvCxnSpPr>
            <a:cxnSpLocks/>
            <a:stCxn id="17" idx="2"/>
            <a:endCxn id="43" idx="2"/>
          </p:cNvCxnSpPr>
          <p:nvPr/>
        </p:nvCxnSpPr>
        <p:spPr bwMode="auto">
          <a:xfrm rot="5400000" flipH="1" flipV="1">
            <a:off x="4893238" y="3184770"/>
            <a:ext cx="6351" cy="4060083"/>
          </a:xfrm>
          <a:prstGeom prst="bentConnector3">
            <a:avLst>
              <a:gd name="adj1" fmla="val -359943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0" name="연결선: 꺾임 32779">
            <a:extLst>
              <a:ext uri="{FF2B5EF4-FFF2-40B4-BE49-F238E27FC236}">
                <a16:creationId xmlns:a16="http://schemas.microsoft.com/office/drawing/2014/main" id="{24DC2671-6D44-8C80-4930-B1000D073F3A}"/>
              </a:ext>
            </a:extLst>
          </p:cNvPr>
          <p:cNvCxnSpPr>
            <a:cxnSpLocks/>
            <a:stCxn id="16" idx="2"/>
            <a:endCxn id="48" idx="2"/>
          </p:cNvCxnSpPr>
          <p:nvPr/>
        </p:nvCxnSpPr>
        <p:spPr bwMode="auto">
          <a:xfrm rot="5400000" flipH="1" flipV="1">
            <a:off x="4818546" y="2781573"/>
            <a:ext cx="6352" cy="4866477"/>
          </a:xfrm>
          <a:prstGeom prst="bentConnector3">
            <a:avLst>
              <a:gd name="adj1" fmla="val -35988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3" name="연결선: 꺾임 32782">
            <a:extLst>
              <a:ext uri="{FF2B5EF4-FFF2-40B4-BE49-F238E27FC236}">
                <a16:creationId xmlns:a16="http://schemas.microsoft.com/office/drawing/2014/main" id="{DC8B7BBC-9F33-39BE-367F-4F44D77C5013}"/>
              </a:ext>
            </a:extLst>
          </p:cNvPr>
          <p:cNvCxnSpPr>
            <a:cxnSpLocks/>
            <a:stCxn id="32" idx="2"/>
            <a:endCxn id="53" idx="2"/>
          </p:cNvCxnSpPr>
          <p:nvPr/>
        </p:nvCxnSpPr>
        <p:spPr bwMode="auto">
          <a:xfrm rot="5400000" flipH="1" flipV="1">
            <a:off x="5865292" y="3358588"/>
            <a:ext cx="21083" cy="3697714"/>
          </a:xfrm>
          <a:prstGeom prst="bentConnector3">
            <a:avLst>
              <a:gd name="adj1" fmla="val -108428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33C2498C-41D8-F7DC-61A9-5D4723C8528C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E54C34B2-BB86-7E8F-9319-B6FB85BE3683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2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055B01-FD27-CC66-57FA-51A5EDC0F12D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748CD79-A47F-6542-80BA-D3A2A9C38985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CE4A820-7E2F-B4A5-3038-67AD7EE9CA6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6D2B80B-BAEC-08A6-6984-6A62A60468E2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CD15D5E-7F5A-0864-AB77-748DF58ACA00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 bwMode="auto">
          <a:xfrm rot="5400000" flipH="1" flipV="1">
            <a:off x="201512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63CF5C7-E592-9A85-5079-698155BDE5EC}"/>
              </a:ext>
            </a:extLst>
          </p:cNvPr>
          <p:cNvCxnSpPr>
            <a:cxnSpLocks/>
            <a:stCxn id="49" idx="2"/>
            <a:endCxn id="4" idx="2"/>
          </p:cNvCxnSpPr>
          <p:nvPr/>
        </p:nvCxnSpPr>
        <p:spPr bwMode="auto">
          <a:xfrm rot="16200000" flipH="1">
            <a:off x="4385903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08659FF-A6C4-1C0B-1F4A-F9CDFB6BF1DC}"/>
              </a:ext>
            </a:extLst>
          </p:cNvPr>
          <p:cNvCxnSpPr>
            <a:cxnSpLocks/>
            <a:stCxn id="49" idx="2"/>
            <a:endCxn id="8" idx="2"/>
          </p:cNvCxnSpPr>
          <p:nvPr/>
        </p:nvCxnSpPr>
        <p:spPr bwMode="auto">
          <a:xfrm rot="16200000" flipH="1">
            <a:off x="4547091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82A3A34-88DA-9407-A39B-25CDE4FBCBCD}"/>
              </a:ext>
            </a:extLst>
          </p:cNvPr>
          <p:cNvCxnSpPr>
            <a:cxnSpLocks/>
            <a:stCxn id="49" idx="2"/>
            <a:endCxn id="12" idx="2"/>
          </p:cNvCxnSpPr>
          <p:nvPr/>
        </p:nvCxnSpPr>
        <p:spPr bwMode="auto">
          <a:xfrm rot="16200000" flipH="1">
            <a:off x="4708278" y="1701919"/>
            <a:ext cx="8673" cy="376805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EB8944F-8921-566B-BB23-734E70530D9B}"/>
              </a:ext>
            </a:extLst>
          </p:cNvPr>
          <p:cNvCxnSpPr>
            <a:cxnSpLocks/>
            <a:stCxn id="49" idx="2"/>
            <a:endCxn id="13" idx="2"/>
          </p:cNvCxnSpPr>
          <p:nvPr/>
        </p:nvCxnSpPr>
        <p:spPr bwMode="auto">
          <a:xfrm rot="16200000" flipH="1">
            <a:off x="4872531" y="1537667"/>
            <a:ext cx="8673" cy="409656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2300689" y="5977354"/>
            <a:ext cx="47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 performs 4 pages copy and 4 blocks erasure</a:t>
            </a:r>
            <a:endParaRPr lang="ko-KR" altLang="en-US" dirty="0"/>
          </a:p>
        </p:txBody>
      </p:sp>
      <p:sp>
        <p:nvSpPr>
          <p:cNvPr id="32776" name="직사각형 32775">
            <a:extLst>
              <a:ext uri="{FF2B5EF4-FFF2-40B4-BE49-F238E27FC236}">
                <a16:creationId xmlns:a16="http://schemas.microsoft.com/office/drawing/2014/main" id="{F4FFD071-C4A5-2582-27E2-4E79B2FC361B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7" name="직사각형 32776">
            <a:extLst>
              <a:ext uri="{FF2B5EF4-FFF2-40B4-BE49-F238E27FC236}">
                <a16:creationId xmlns:a16="http://schemas.microsoft.com/office/drawing/2014/main" id="{7F096B6A-8D08-06A9-5D13-72D590298566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8" name="직사각형 32777">
            <a:extLst>
              <a:ext uri="{FF2B5EF4-FFF2-40B4-BE49-F238E27FC236}">
                <a16:creationId xmlns:a16="http://schemas.microsoft.com/office/drawing/2014/main" id="{65B430AA-EE5B-E890-72D4-A32201AD9162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9" name="직사각형 32778">
            <a:extLst>
              <a:ext uri="{FF2B5EF4-FFF2-40B4-BE49-F238E27FC236}">
                <a16:creationId xmlns:a16="http://schemas.microsoft.com/office/drawing/2014/main" id="{802E98BF-1FE3-A96E-E685-A89D9A13D124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1" name="직사각형 32780">
            <a:extLst>
              <a:ext uri="{FF2B5EF4-FFF2-40B4-BE49-F238E27FC236}">
                <a16:creationId xmlns:a16="http://schemas.microsoft.com/office/drawing/2014/main" id="{007BF7C9-5D1A-E486-7E63-D76EC1524FD7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2" name="직사각형 32781">
            <a:extLst>
              <a:ext uri="{FF2B5EF4-FFF2-40B4-BE49-F238E27FC236}">
                <a16:creationId xmlns:a16="http://schemas.microsoft.com/office/drawing/2014/main" id="{1EFFBFB0-2C57-91A6-742C-6DA99842A7BA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4" name="직사각형 32783">
            <a:extLst>
              <a:ext uri="{FF2B5EF4-FFF2-40B4-BE49-F238E27FC236}">
                <a16:creationId xmlns:a16="http://schemas.microsoft.com/office/drawing/2014/main" id="{6111D3B3-AC0A-C931-9159-F0A3F954ABA5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5" name="직사각형 32784">
            <a:extLst>
              <a:ext uri="{FF2B5EF4-FFF2-40B4-BE49-F238E27FC236}">
                <a16:creationId xmlns:a16="http://schemas.microsoft.com/office/drawing/2014/main" id="{AC150886-D39D-33C7-67F6-E3C091D6BA6C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6" name="직사각형 32785">
            <a:extLst>
              <a:ext uri="{FF2B5EF4-FFF2-40B4-BE49-F238E27FC236}">
                <a16:creationId xmlns:a16="http://schemas.microsoft.com/office/drawing/2014/main" id="{47939BD1-2CFF-F45C-C198-C57251B55776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2787" name="직사각형 32786">
            <a:extLst>
              <a:ext uri="{FF2B5EF4-FFF2-40B4-BE49-F238E27FC236}">
                <a16:creationId xmlns:a16="http://schemas.microsoft.com/office/drawing/2014/main" id="{70764305-7F08-2161-E335-9273A7146FD5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2788" name="직사각형 32787">
            <a:extLst>
              <a:ext uri="{FF2B5EF4-FFF2-40B4-BE49-F238E27FC236}">
                <a16:creationId xmlns:a16="http://schemas.microsoft.com/office/drawing/2014/main" id="{E11A3BC9-23EC-6F13-FDC8-8B8B67415497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89" name="직사각형 32788">
            <a:extLst>
              <a:ext uri="{FF2B5EF4-FFF2-40B4-BE49-F238E27FC236}">
                <a16:creationId xmlns:a16="http://schemas.microsoft.com/office/drawing/2014/main" id="{EF37E9CC-2266-9AD8-0E9F-D876047F0563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790" name="직사각형 32789">
            <a:extLst>
              <a:ext uri="{FF2B5EF4-FFF2-40B4-BE49-F238E27FC236}">
                <a16:creationId xmlns:a16="http://schemas.microsoft.com/office/drawing/2014/main" id="{2C2879C0-FF88-95EE-269F-794368FB2338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77F71DEB-6310-C05D-F3EB-9CB66F75AB00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FEB0442C-B25F-5759-AF4C-BCFB68BE19B1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2793" name="직사각형 32792">
            <a:extLst>
              <a:ext uri="{FF2B5EF4-FFF2-40B4-BE49-F238E27FC236}">
                <a16:creationId xmlns:a16="http://schemas.microsoft.com/office/drawing/2014/main" id="{5F99873C-E99D-92F4-09DC-EF0E08B1CFE6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2794" name="직사각형 32793">
            <a:extLst>
              <a:ext uri="{FF2B5EF4-FFF2-40B4-BE49-F238E27FC236}">
                <a16:creationId xmlns:a16="http://schemas.microsoft.com/office/drawing/2014/main" id="{5AE48B4C-800A-E58C-58AD-482A5C785B04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2795" name="직사각형 32794">
            <a:extLst>
              <a:ext uri="{FF2B5EF4-FFF2-40B4-BE49-F238E27FC236}">
                <a16:creationId xmlns:a16="http://schemas.microsoft.com/office/drawing/2014/main" id="{6E6BE050-AFBF-2DF0-3F0C-FECACC80714A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96" name="연결선: 꺾임 32795">
            <a:extLst>
              <a:ext uri="{FF2B5EF4-FFF2-40B4-BE49-F238E27FC236}">
                <a16:creationId xmlns:a16="http://schemas.microsoft.com/office/drawing/2014/main" id="{6439E50F-9258-FC72-8CDF-607A7E7FC3D8}"/>
              </a:ext>
            </a:extLst>
          </p:cNvPr>
          <p:cNvCxnSpPr>
            <a:cxnSpLocks/>
            <a:stCxn id="32777" idx="2"/>
            <a:endCxn id="32791" idx="2"/>
          </p:cNvCxnSpPr>
          <p:nvPr/>
        </p:nvCxnSpPr>
        <p:spPr bwMode="auto">
          <a:xfrm rot="5400000" flipH="1" flipV="1">
            <a:off x="3991772" y="2776248"/>
            <a:ext cx="6352" cy="4877127"/>
          </a:xfrm>
          <a:prstGeom prst="bentConnector3">
            <a:avLst>
              <a:gd name="adj1" fmla="val -35988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97" name="연결선: 꺾임 32796">
            <a:extLst>
              <a:ext uri="{FF2B5EF4-FFF2-40B4-BE49-F238E27FC236}">
                <a16:creationId xmlns:a16="http://schemas.microsoft.com/office/drawing/2014/main" id="{EB868C38-1172-C6F0-4D97-D2055451F2A7}"/>
              </a:ext>
            </a:extLst>
          </p:cNvPr>
          <p:cNvCxnSpPr>
            <a:cxnSpLocks/>
            <a:stCxn id="32781" idx="2"/>
            <a:endCxn id="32792" idx="2"/>
          </p:cNvCxnSpPr>
          <p:nvPr/>
        </p:nvCxnSpPr>
        <p:spPr bwMode="auto">
          <a:xfrm rot="5400000" flipH="1" flipV="1">
            <a:off x="4893238" y="3184770"/>
            <a:ext cx="6351" cy="4060083"/>
          </a:xfrm>
          <a:prstGeom prst="bentConnector3">
            <a:avLst>
              <a:gd name="adj1" fmla="val -359943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98" name="연결선: 꺾임 32797">
            <a:extLst>
              <a:ext uri="{FF2B5EF4-FFF2-40B4-BE49-F238E27FC236}">
                <a16:creationId xmlns:a16="http://schemas.microsoft.com/office/drawing/2014/main" id="{B0D71324-C6F1-9A3A-7B10-3750F00735DA}"/>
              </a:ext>
            </a:extLst>
          </p:cNvPr>
          <p:cNvCxnSpPr>
            <a:cxnSpLocks/>
            <a:stCxn id="32779" idx="2"/>
            <a:endCxn id="32793" idx="2"/>
          </p:cNvCxnSpPr>
          <p:nvPr/>
        </p:nvCxnSpPr>
        <p:spPr bwMode="auto">
          <a:xfrm rot="5400000" flipH="1" flipV="1">
            <a:off x="4818546" y="2781573"/>
            <a:ext cx="6352" cy="4866477"/>
          </a:xfrm>
          <a:prstGeom prst="bentConnector3">
            <a:avLst>
              <a:gd name="adj1" fmla="val -35988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99" name="연결선: 꺾임 32798">
            <a:extLst>
              <a:ext uri="{FF2B5EF4-FFF2-40B4-BE49-F238E27FC236}">
                <a16:creationId xmlns:a16="http://schemas.microsoft.com/office/drawing/2014/main" id="{4D7D362A-AFB5-F0C2-3938-E1EB2DFB861B}"/>
              </a:ext>
            </a:extLst>
          </p:cNvPr>
          <p:cNvCxnSpPr>
            <a:cxnSpLocks/>
            <a:stCxn id="32785" idx="2"/>
            <a:endCxn id="32794" idx="2"/>
          </p:cNvCxnSpPr>
          <p:nvPr/>
        </p:nvCxnSpPr>
        <p:spPr bwMode="auto">
          <a:xfrm rot="5400000" flipH="1" flipV="1">
            <a:off x="5865292" y="3358588"/>
            <a:ext cx="21083" cy="3697714"/>
          </a:xfrm>
          <a:prstGeom prst="bentConnector3">
            <a:avLst>
              <a:gd name="adj1" fmla="val -108428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800" name="직사각형 32799">
            <a:extLst>
              <a:ext uri="{FF2B5EF4-FFF2-40B4-BE49-F238E27FC236}">
                <a16:creationId xmlns:a16="http://schemas.microsoft.com/office/drawing/2014/main" id="{175AC087-5829-A397-A0A7-2CB252C00997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01" name="직사각형 32800">
            <a:extLst>
              <a:ext uri="{FF2B5EF4-FFF2-40B4-BE49-F238E27FC236}">
                <a16:creationId xmlns:a16="http://schemas.microsoft.com/office/drawing/2014/main" id="{9D9B7ADA-7510-7377-38E2-09FA64E49559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3081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F550ADA9-BF5C-9C9D-ABD3-2278097052D6}"/>
              </a:ext>
            </a:extLst>
          </p:cNvPr>
          <p:cNvCxnSpPr>
            <a:stCxn id="44" idx="0"/>
            <a:endCxn id="20" idx="0"/>
          </p:cNvCxnSpPr>
          <p:nvPr/>
        </p:nvCxnSpPr>
        <p:spPr bwMode="auto">
          <a:xfrm rot="5400000" flipH="1" flipV="1">
            <a:off x="5939479" y="1238247"/>
            <a:ext cx="12700" cy="2985286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6" name="연결선: 꺾임 32775">
            <a:extLst>
              <a:ext uri="{FF2B5EF4-FFF2-40B4-BE49-F238E27FC236}">
                <a16:creationId xmlns:a16="http://schemas.microsoft.com/office/drawing/2014/main" id="{6067F5D4-A044-6077-8D90-E3E2C4780471}"/>
              </a:ext>
            </a:extLst>
          </p:cNvPr>
          <p:cNvCxnSpPr>
            <a:stCxn id="46" idx="0"/>
            <a:endCxn id="21" idx="0"/>
          </p:cNvCxnSpPr>
          <p:nvPr/>
        </p:nvCxnSpPr>
        <p:spPr bwMode="auto">
          <a:xfrm rot="5400000" flipH="1" flipV="1">
            <a:off x="6423041" y="1399435"/>
            <a:ext cx="12700" cy="266291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8" name="연결선: 꺾임 32777">
            <a:extLst>
              <a:ext uri="{FF2B5EF4-FFF2-40B4-BE49-F238E27FC236}">
                <a16:creationId xmlns:a16="http://schemas.microsoft.com/office/drawing/2014/main" id="{120F16D2-F505-1C55-51E9-C499C5FBCEC6}"/>
              </a:ext>
            </a:extLst>
          </p:cNvPr>
          <p:cNvCxnSpPr>
            <a:stCxn id="47" idx="0"/>
            <a:endCxn id="22" idx="0"/>
          </p:cNvCxnSpPr>
          <p:nvPr/>
        </p:nvCxnSpPr>
        <p:spPr bwMode="auto">
          <a:xfrm rot="5400000" flipH="1" flipV="1">
            <a:off x="6748481" y="1402500"/>
            <a:ext cx="12700" cy="265678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81" name="직사각형 32780">
            <a:extLst>
              <a:ext uri="{FF2B5EF4-FFF2-40B4-BE49-F238E27FC236}">
                <a16:creationId xmlns:a16="http://schemas.microsoft.com/office/drawing/2014/main" id="{4E01B01C-B8C0-5A3E-3835-853D64E852CF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2" name="직사각형 32781">
            <a:extLst>
              <a:ext uri="{FF2B5EF4-FFF2-40B4-BE49-F238E27FC236}">
                <a16:creationId xmlns:a16="http://schemas.microsoft.com/office/drawing/2014/main" id="{17DB5EF6-C394-9D02-8228-D666A16197D4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4" name="직사각형 32783">
            <a:extLst>
              <a:ext uri="{FF2B5EF4-FFF2-40B4-BE49-F238E27FC236}">
                <a16:creationId xmlns:a16="http://schemas.microsoft.com/office/drawing/2014/main" id="{18DEEF44-C761-3428-0033-0596EF983A4E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5" name="직사각형 32784">
            <a:extLst>
              <a:ext uri="{FF2B5EF4-FFF2-40B4-BE49-F238E27FC236}">
                <a16:creationId xmlns:a16="http://schemas.microsoft.com/office/drawing/2014/main" id="{B2A34399-2F87-39C9-022F-AF630552589F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6" name="직사각형 32785">
            <a:extLst>
              <a:ext uri="{FF2B5EF4-FFF2-40B4-BE49-F238E27FC236}">
                <a16:creationId xmlns:a16="http://schemas.microsoft.com/office/drawing/2014/main" id="{9F901C3E-7DC8-2E4A-DD19-65778FF90035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7" name="직사각형 32786">
            <a:extLst>
              <a:ext uri="{FF2B5EF4-FFF2-40B4-BE49-F238E27FC236}">
                <a16:creationId xmlns:a16="http://schemas.microsoft.com/office/drawing/2014/main" id="{C1126ADF-05E4-4420-DAD0-6369B1E25723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8" name="직사각형 32787">
            <a:extLst>
              <a:ext uri="{FF2B5EF4-FFF2-40B4-BE49-F238E27FC236}">
                <a16:creationId xmlns:a16="http://schemas.microsoft.com/office/drawing/2014/main" id="{4746A82C-038A-A70C-7CE9-0B1B5321E5E0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9" name="직사각형 32788">
            <a:extLst>
              <a:ext uri="{FF2B5EF4-FFF2-40B4-BE49-F238E27FC236}">
                <a16:creationId xmlns:a16="http://schemas.microsoft.com/office/drawing/2014/main" id="{F14E1B1A-7F7B-524A-1244-BF3D8F45AA74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0" name="직사각형 32789">
            <a:extLst>
              <a:ext uri="{FF2B5EF4-FFF2-40B4-BE49-F238E27FC236}">
                <a16:creationId xmlns:a16="http://schemas.microsoft.com/office/drawing/2014/main" id="{F6F79110-5C77-9F10-0A17-BB03F27D9823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DC52ECDE-FD81-50B8-EA69-FADD863C1D48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121BEDDD-06E7-3F8B-B8AD-3CC0F8EC0F43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93" name="직사각형 32792">
            <a:extLst>
              <a:ext uri="{FF2B5EF4-FFF2-40B4-BE49-F238E27FC236}">
                <a16:creationId xmlns:a16="http://schemas.microsoft.com/office/drawing/2014/main" id="{1207B775-5EBD-66D1-B306-4E3FF46B4C99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794" name="직사각형 32793">
            <a:extLst>
              <a:ext uri="{FF2B5EF4-FFF2-40B4-BE49-F238E27FC236}">
                <a16:creationId xmlns:a16="http://schemas.microsoft.com/office/drawing/2014/main" id="{7F8C92A3-31AE-D762-0644-97F8003ECCDC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5" name="직사각형 32794">
            <a:extLst>
              <a:ext uri="{FF2B5EF4-FFF2-40B4-BE49-F238E27FC236}">
                <a16:creationId xmlns:a16="http://schemas.microsoft.com/office/drawing/2014/main" id="{B71BC870-2934-E458-2F7F-46BA75DBED09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6" name="직사각형 32795">
            <a:extLst>
              <a:ext uri="{FF2B5EF4-FFF2-40B4-BE49-F238E27FC236}">
                <a16:creationId xmlns:a16="http://schemas.microsoft.com/office/drawing/2014/main" id="{154AD829-F6EC-50BF-4D3B-9597C0BF5313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2797" name="직사각형 32796">
            <a:extLst>
              <a:ext uri="{FF2B5EF4-FFF2-40B4-BE49-F238E27FC236}">
                <a16:creationId xmlns:a16="http://schemas.microsoft.com/office/drawing/2014/main" id="{6E9C205A-6BCB-3ED4-3DA9-E2FACB2DDAB6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2798" name="직사각형 32797">
            <a:extLst>
              <a:ext uri="{FF2B5EF4-FFF2-40B4-BE49-F238E27FC236}">
                <a16:creationId xmlns:a16="http://schemas.microsoft.com/office/drawing/2014/main" id="{B40620B0-2779-CB65-358A-4497AA184FFE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2799" name="직사각형 32798">
            <a:extLst>
              <a:ext uri="{FF2B5EF4-FFF2-40B4-BE49-F238E27FC236}">
                <a16:creationId xmlns:a16="http://schemas.microsoft.com/office/drawing/2014/main" id="{55AF3C8A-9A96-5D40-5C96-D067F647C636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32804" name="직사각형 32803">
            <a:extLst>
              <a:ext uri="{FF2B5EF4-FFF2-40B4-BE49-F238E27FC236}">
                <a16:creationId xmlns:a16="http://schemas.microsoft.com/office/drawing/2014/main" id="{9FB93006-9A6E-0344-CF29-E58B2D442021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2805" name="직사각형 32804">
            <a:extLst>
              <a:ext uri="{FF2B5EF4-FFF2-40B4-BE49-F238E27FC236}">
                <a16:creationId xmlns:a16="http://schemas.microsoft.com/office/drawing/2014/main" id="{89DA86AF-F83D-AFAF-4911-291C66E59BDB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626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506A1B-950D-CDAE-928C-280461DB875D}"/>
              </a:ext>
            </a:extLst>
          </p:cNvPr>
          <p:cNvSpPr/>
          <p:nvPr/>
        </p:nvSpPr>
        <p:spPr bwMode="auto">
          <a:xfrm>
            <a:off x="4619860" y="273088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81" name="직사각형 32780">
            <a:extLst>
              <a:ext uri="{FF2B5EF4-FFF2-40B4-BE49-F238E27FC236}">
                <a16:creationId xmlns:a16="http://schemas.microsoft.com/office/drawing/2014/main" id="{7B2BFA25-4A79-302D-ADD3-10C9E6F0996B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2" name="직사각형 32781">
            <a:extLst>
              <a:ext uri="{FF2B5EF4-FFF2-40B4-BE49-F238E27FC236}">
                <a16:creationId xmlns:a16="http://schemas.microsoft.com/office/drawing/2014/main" id="{855C0BD0-3E19-F439-A8CD-89BE90577CC2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4" name="직사각형 32783">
            <a:extLst>
              <a:ext uri="{FF2B5EF4-FFF2-40B4-BE49-F238E27FC236}">
                <a16:creationId xmlns:a16="http://schemas.microsoft.com/office/drawing/2014/main" id="{E8629501-45E6-B65E-4B84-C88054111640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5" name="직사각형 32784">
            <a:extLst>
              <a:ext uri="{FF2B5EF4-FFF2-40B4-BE49-F238E27FC236}">
                <a16:creationId xmlns:a16="http://schemas.microsoft.com/office/drawing/2014/main" id="{A35580F1-3AF0-B504-C3D7-43E1471102B0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6" name="직사각형 32785">
            <a:extLst>
              <a:ext uri="{FF2B5EF4-FFF2-40B4-BE49-F238E27FC236}">
                <a16:creationId xmlns:a16="http://schemas.microsoft.com/office/drawing/2014/main" id="{916FEED8-0447-C765-F172-56EF5F2AEB87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7" name="직사각형 32786">
            <a:extLst>
              <a:ext uri="{FF2B5EF4-FFF2-40B4-BE49-F238E27FC236}">
                <a16:creationId xmlns:a16="http://schemas.microsoft.com/office/drawing/2014/main" id="{2CFF6708-DC27-E6DA-955D-E0ED031B1DC4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8" name="직사각형 32787">
            <a:extLst>
              <a:ext uri="{FF2B5EF4-FFF2-40B4-BE49-F238E27FC236}">
                <a16:creationId xmlns:a16="http://schemas.microsoft.com/office/drawing/2014/main" id="{3D6DA81F-39FC-9633-629A-6ABBA22E3E39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9" name="직사각형 32788">
            <a:extLst>
              <a:ext uri="{FF2B5EF4-FFF2-40B4-BE49-F238E27FC236}">
                <a16:creationId xmlns:a16="http://schemas.microsoft.com/office/drawing/2014/main" id="{E41CDC3B-240E-7C8C-1BE1-3B0ECD091659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0" name="직사각형 32789">
            <a:extLst>
              <a:ext uri="{FF2B5EF4-FFF2-40B4-BE49-F238E27FC236}">
                <a16:creationId xmlns:a16="http://schemas.microsoft.com/office/drawing/2014/main" id="{A702AA39-410D-2D9F-8EBC-21EBC38E372A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5B96B68F-726C-E068-EE72-8BD320CCA9F0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A39C7C21-C481-0CED-543F-5268271C208A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93" name="직사각형 32792">
            <a:extLst>
              <a:ext uri="{FF2B5EF4-FFF2-40B4-BE49-F238E27FC236}">
                <a16:creationId xmlns:a16="http://schemas.microsoft.com/office/drawing/2014/main" id="{2EC93EED-894D-B930-BA5B-8BA67830AC42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794" name="직사각형 32793">
            <a:extLst>
              <a:ext uri="{FF2B5EF4-FFF2-40B4-BE49-F238E27FC236}">
                <a16:creationId xmlns:a16="http://schemas.microsoft.com/office/drawing/2014/main" id="{9D59FBFC-1148-3BD4-0949-454F84DB39D2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5" name="직사각형 32794">
            <a:extLst>
              <a:ext uri="{FF2B5EF4-FFF2-40B4-BE49-F238E27FC236}">
                <a16:creationId xmlns:a16="http://schemas.microsoft.com/office/drawing/2014/main" id="{70044E8C-A72A-66D2-A252-AC99292065AC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6" name="직사각형 32795">
            <a:extLst>
              <a:ext uri="{FF2B5EF4-FFF2-40B4-BE49-F238E27FC236}">
                <a16:creationId xmlns:a16="http://schemas.microsoft.com/office/drawing/2014/main" id="{B00184A8-A0D9-2C95-8496-BF1D0C55043D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2797" name="직사각형 32796">
            <a:extLst>
              <a:ext uri="{FF2B5EF4-FFF2-40B4-BE49-F238E27FC236}">
                <a16:creationId xmlns:a16="http://schemas.microsoft.com/office/drawing/2014/main" id="{DF9CF02A-A057-FD6A-B36F-5163CEC4DA7A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2798" name="직사각형 32797">
            <a:extLst>
              <a:ext uri="{FF2B5EF4-FFF2-40B4-BE49-F238E27FC236}">
                <a16:creationId xmlns:a16="http://schemas.microsoft.com/office/drawing/2014/main" id="{42460F52-A96D-6B34-815B-7C3A146F8D1C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2799" name="직사각형 32798">
            <a:extLst>
              <a:ext uri="{FF2B5EF4-FFF2-40B4-BE49-F238E27FC236}">
                <a16:creationId xmlns:a16="http://schemas.microsoft.com/office/drawing/2014/main" id="{BDAAC861-565F-E3A3-A283-4E55A145C9EB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32804" name="직사각형 32803">
            <a:extLst>
              <a:ext uri="{FF2B5EF4-FFF2-40B4-BE49-F238E27FC236}">
                <a16:creationId xmlns:a16="http://schemas.microsoft.com/office/drawing/2014/main" id="{1BEF5BF5-AA75-F736-4D1A-050B5E8180EC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2805" name="직사각형 32804">
            <a:extLst>
              <a:ext uri="{FF2B5EF4-FFF2-40B4-BE49-F238E27FC236}">
                <a16:creationId xmlns:a16="http://schemas.microsoft.com/office/drawing/2014/main" id="{32F9914C-D001-6AEF-2BE4-C5A11222C826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cxnSp>
        <p:nvCxnSpPr>
          <p:cNvPr id="32807" name="연결선: 꺾임 32806">
            <a:extLst>
              <a:ext uri="{FF2B5EF4-FFF2-40B4-BE49-F238E27FC236}">
                <a16:creationId xmlns:a16="http://schemas.microsoft.com/office/drawing/2014/main" id="{0C789731-4192-CFB2-EA5D-2D8BB1B77D1D}"/>
              </a:ext>
            </a:extLst>
          </p:cNvPr>
          <p:cNvCxnSpPr>
            <a:stCxn id="44" idx="2"/>
            <a:endCxn id="32795" idx="0"/>
          </p:cNvCxnSpPr>
          <p:nvPr/>
        </p:nvCxnSpPr>
        <p:spPr bwMode="auto">
          <a:xfrm rot="16200000" flipH="1">
            <a:off x="5059197" y="2977925"/>
            <a:ext cx="761954" cy="1986676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808" name="연결선: 꺾임 32807">
            <a:extLst>
              <a:ext uri="{FF2B5EF4-FFF2-40B4-BE49-F238E27FC236}">
                <a16:creationId xmlns:a16="http://schemas.microsoft.com/office/drawing/2014/main" id="{BFB7958C-00AF-DD28-2AFB-A5BC748367BE}"/>
              </a:ext>
            </a:extLst>
          </p:cNvPr>
          <p:cNvCxnSpPr>
            <a:cxnSpLocks/>
            <a:stCxn id="46" idx="2"/>
            <a:endCxn id="32796" idx="0"/>
          </p:cNvCxnSpPr>
          <p:nvPr/>
        </p:nvCxnSpPr>
        <p:spPr bwMode="auto">
          <a:xfrm rot="16200000" flipH="1">
            <a:off x="5628044" y="3053828"/>
            <a:ext cx="761954" cy="18348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811" name="연결선: 꺾임 32810">
            <a:extLst>
              <a:ext uri="{FF2B5EF4-FFF2-40B4-BE49-F238E27FC236}">
                <a16:creationId xmlns:a16="http://schemas.microsoft.com/office/drawing/2014/main" id="{D592EE88-B750-3E5C-C642-F71CA2692954}"/>
              </a:ext>
            </a:extLst>
          </p:cNvPr>
          <p:cNvCxnSpPr>
            <a:cxnSpLocks/>
            <a:stCxn id="47" idx="2"/>
            <a:endCxn id="32797" idx="0"/>
          </p:cNvCxnSpPr>
          <p:nvPr/>
        </p:nvCxnSpPr>
        <p:spPr bwMode="auto">
          <a:xfrm rot="16200000" flipH="1">
            <a:off x="5956549" y="3053828"/>
            <a:ext cx="761954" cy="18348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820" name="TextBox 32819">
            <a:extLst>
              <a:ext uri="{FF2B5EF4-FFF2-40B4-BE49-F238E27FC236}">
                <a16:creationId xmlns:a16="http://schemas.microsoft.com/office/drawing/2014/main" id="{078D3022-1D58-569C-0CE5-B7FB42F983D6}"/>
              </a:ext>
            </a:extLst>
          </p:cNvPr>
          <p:cNvSpPr txBox="1"/>
          <p:nvPr/>
        </p:nvSpPr>
        <p:spPr>
          <a:xfrm>
            <a:off x="5480865" y="3605018"/>
            <a:ext cx="110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65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32795" grpId="0" animBg="1"/>
      <p:bldP spid="32796" grpId="0" animBg="1"/>
      <p:bldP spid="3279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Conventional 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5" y="3722021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5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F42A1-BDA2-2A61-38E7-D2ACE0F59587}"/>
              </a:ext>
            </a:extLst>
          </p:cNvPr>
          <p:cNvSpPr txBox="1"/>
          <p:nvPr/>
        </p:nvSpPr>
        <p:spPr>
          <a:xfrm>
            <a:off x="1054983" y="5638800"/>
            <a:ext cx="832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Block 0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2300689" y="5977354"/>
            <a:ext cx="47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 performs 3 pages copy</a:t>
            </a:r>
            <a:endParaRPr lang="ko-KR" altLang="en-US" dirty="0"/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81" name="직사각형 32780">
            <a:extLst>
              <a:ext uri="{FF2B5EF4-FFF2-40B4-BE49-F238E27FC236}">
                <a16:creationId xmlns:a16="http://schemas.microsoft.com/office/drawing/2014/main" id="{7B2BFA25-4A79-302D-ADD3-10C9E6F0996B}"/>
              </a:ext>
            </a:extLst>
          </p:cNvPr>
          <p:cNvSpPr/>
          <p:nvPr/>
        </p:nvSpPr>
        <p:spPr bwMode="auto">
          <a:xfrm>
            <a:off x="1078530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2" name="직사각형 32781">
            <a:extLst>
              <a:ext uri="{FF2B5EF4-FFF2-40B4-BE49-F238E27FC236}">
                <a16:creationId xmlns:a16="http://schemas.microsoft.com/office/drawing/2014/main" id="{855C0BD0-3E19-F439-A8CD-89BE90577CC2}"/>
              </a:ext>
            </a:extLst>
          </p:cNvPr>
          <p:cNvSpPr/>
          <p:nvPr/>
        </p:nvSpPr>
        <p:spPr bwMode="auto">
          <a:xfrm>
            <a:off x="1407035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4" name="직사각형 32783">
            <a:extLst>
              <a:ext uri="{FF2B5EF4-FFF2-40B4-BE49-F238E27FC236}">
                <a16:creationId xmlns:a16="http://schemas.microsoft.com/office/drawing/2014/main" id="{E8629501-45E6-B65E-4B84-C88054111640}"/>
              </a:ext>
            </a:extLst>
          </p:cNvPr>
          <p:cNvSpPr/>
          <p:nvPr/>
        </p:nvSpPr>
        <p:spPr bwMode="auto">
          <a:xfrm>
            <a:off x="1910629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5" name="직사각형 32784">
            <a:extLst>
              <a:ext uri="{FF2B5EF4-FFF2-40B4-BE49-F238E27FC236}">
                <a16:creationId xmlns:a16="http://schemas.microsoft.com/office/drawing/2014/main" id="{A35580F1-3AF0-B504-C3D7-43E1471102B0}"/>
              </a:ext>
            </a:extLst>
          </p:cNvPr>
          <p:cNvSpPr/>
          <p:nvPr/>
        </p:nvSpPr>
        <p:spPr bwMode="auto">
          <a:xfrm>
            <a:off x="2239134" y="435859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6" name="직사각형 32785">
            <a:extLst>
              <a:ext uri="{FF2B5EF4-FFF2-40B4-BE49-F238E27FC236}">
                <a16:creationId xmlns:a16="http://schemas.microsoft.com/office/drawing/2014/main" id="{916FEED8-0447-C765-F172-56EF5F2AEB87}"/>
              </a:ext>
            </a:extLst>
          </p:cNvPr>
          <p:cNvSpPr/>
          <p:nvPr/>
        </p:nvSpPr>
        <p:spPr bwMode="auto">
          <a:xfrm>
            <a:off x="2717023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7" name="직사각형 32786">
            <a:extLst>
              <a:ext uri="{FF2B5EF4-FFF2-40B4-BE49-F238E27FC236}">
                <a16:creationId xmlns:a16="http://schemas.microsoft.com/office/drawing/2014/main" id="{2CFF6708-DC27-E6DA-955D-E0ED031B1DC4}"/>
              </a:ext>
            </a:extLst>
          </p:cNvPr>
          <p:cNvSpPr/>
          <p:nvPr/>
        </p:nvSpPr>
        <p:spPr bwMode="auto">
          <a:xfrm>
            <a:off x="3045528" y="4358591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8" name="직사각형 32787">
            <a:extLst>
              <a:ext uri="{FF2B5EF4-FFF2-40B4-BE49-F238E27FC236}">
                <a16:creationId xmlns:a16="http://schemas.microsoft.com/office/drawing/2014/main" id="{3D6DA81F-39FC-9633-629A-6ABBA22E3E39}"/>
              </a:ext>
            </a:extLst>
          </p:cNvPr>
          <p:cNvSpPr/>
          <p:nvPr/>
        </p:nvSpPr>
        <p:spPr bwMode="auto">
          <a:xfrm>
            <a:off x="3549122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89" name="직사각형 32788">
            <a:extLst>
              <a:ext uri="{FF2B5EF4-FFF2-40B4-BE49-F238E27FC236}">
                <a16:creationId xmlns:a16="http://schemas.microsoft.com/office/drawing/2014/main" id="{E41CDC3B-240E-7C8C-1BE1-3B0ECD091659}"/>
              </a:ext>
            </a:extLst>
          </p:cNvPr>
          <p:cNvSpPr/>
          <p:nvPr/>
        </p:nvSpPr>
        <p:spPr bwMode="auto">
          <a:xfrm>
            <a:off x="3877627" y="43585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0" name="직사각형 32789">
            <a:extLst>
              <a:ext uri="{FF2B5EF4-FFF2-40B4-BE49-F238E27FC236}">
                <a16:creationId xmlns:a16="http://schemas.microsoft.com/office/drawing/2014/main" id="{A702AA39-410D-2D9F-8EBC-21EBC38E372A}"/>
              </a:ext>
            </a:extLst>
          </p:cNvPr>
          <p:cNvSpPr/>
          <p:nvPr/>
        </p:nvSpPr>
        <p:spPr bwMode="auto">
          <a:xfrm>
            <a:off x="4340730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32791" name="직사각형 32790">
            <a:extLst>
              <a:ext uri="{FF2B5EF4-FFF2-40B4-BE49-F238E27FC236}">
                <a16:creationId xmlns:a16="http://schemas.microsoft.com/office/drawing/2014/main" id="{5B96B68F-726C-E068-EE72-8BD320CCA9F0}"/>
              </a:ext>
            </a:extLst>
          </p:cNvPr>
          <p:cNvSpPr/>
          <p:nvPr/>
        </p:nvSpPr>
        <p:spPr bwMode="auto">
          <a:xfrm>
            <a:off x="4669235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32792" name="직사각형 32791">
            <a:extLst>
              <a:ext uri="{FF2B5EF4-FFF2-40B4-BE49-F238E27FC236}">
                <a16:creationId xmlns:a16="http://schemas.microsoft.com/office/drawing/2014/main" id="{A39C7C21-C481-0CED-543F-5268271C208A}"/>
              </a:ext>
            </a:extLst>
          </p:cNvPr>
          <p:cNvSpPr/>
          <p:nvPr/>
        </p:nvSpPr>
        <p:spPr bwMode="auto">
          <a:xfrm>
            <a:off x="5147124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93" name="직사각형 32792">
            <a:extLst>
              <a:ext uri="{FF2B5EF4-FFF2-40B4-BE49-F238E27FC236}">
                <a16:creationId xmlns:a16="http://schemas.microsoft.com/office/drawing/2014/main" id="{2EC93EED-894D-B930-BA5B-8BA67830AC42}"/>
              </a:ext>
            </a:extLst>
          </p:cNvPr>
          <p:cNvSpPr/>
          <p:nvPr/>
        </p:nvSpPr>
        <p:spPr bwMode="auto">
          <a:xfrm>
            <a:off x="5475629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794" name="직사각형 32793">
            <a:extLst>
              <a:ext uri="{FF2B5EF4-FFF2-40B4-BE49-F238E27FC236}">
                <a16:creationId xmlns:a16="http://schemas.microsoft.com/office/drawing/2014/main" id="{9D59FBFC-1148-3BD4-0949-454F84DB39D2}"/>
              </a:ext>
            </a:extLst>
          </p:cNvPr>
          <p:cNvSpPr/>
          <p:nvPr/>
        </p:nvSpPr>
        <p:spPr bwMode="auto">
          <a:xfrm>
            <a:off x="5955657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5" name="직사각형 32794">
            <a:extLst>
              <a:ext uri="{FF2B5EF4-FFF2-40B4-BE49-F238E27FC236}">
                <a16:creationId xmlns:a16="http://schemas.microsoft.com/office/drawing/2014/main" id="{70044E8C-A72A-66D2-A252-AC99292065AC}"/>
              </a:ext>
            </a:extLst>
          </p:cNvPr>
          <p:cNvSpPr/>
          <p:nvPr/>
        </p:nvSpPr>
        <p:spPr bwMode="auto">
          <a:xfrm>
            <a:off x="6284162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96" name="직사각형 32795">
            <a:extLst>
              <a:ext uri="{FF2B5EF4-FFF2-40B4-BE49-F238E27FC236}">
                <a16:creationId xmlns:a16="http://schemas.microsoft.com/office/drawing/2014/main" id="{B00184A8-A0D9-2C95-8496-BF1D0C55043D}"/>
              </a:ext>
            </a:extLst>
          </p:cNvPr>
          <p:cNvSpPr/>
          <p:nvPr/>
        </p:nvSpPr>
        <p:spPr bwMode="auto">
          <a:xfrm>
            <a:off x="6777106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2797" name="직사각형 32796">
            <a:extLst>
              <a:ext uri="{FF2B5EF4-FFF2-40B4-BE49-F238E27FC236}">
                <a16:creationId xmlns:a16="http://schemas.microsoft.com/office/drawing/2014/main" id="{DF9CF02A-A057-FD6A-B36F-5163CEC4DA7A}"/>
              </a:ext>
            </a:extLst>
          </p:cNvPr>
          <p:cNvSpPr/>
          <p:nvPr/>
        </p:nvSpPr>
        <p:spPr bwMode="auto">
          <a:xfrm>
            <a:off x="7105611" y="435224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2798" name="직사각형 32797">
            <a:extLst>
              <a:ext uri="{FF2B5EF4-FFF2-40B4-BE49-F238E27FC236}">
                <a16:creationId xmlns:a16="http://schemas.microsoft.com/office/drawing/2014/main" id="{42460F52-A96D-6B34-815B-7C3A146F8D1C}"/>
              </a:ext>
            </a:extLst>
          </p:cNvPr>
          <p:cNvSpPr/>
          <p:nvPr/>
        </p:nvSpPr>
        <p:spPr bwMode="auto">
          <a:xfrm>
            <a:off x="7575341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32799" name="직사각형 32798">
            <a:extLst>
              <a:ext uri="{FF2B5EF4-FFF2-40B4-BE49-F238E27FC236}">
                <a16:creationId xmlns:a16="http://schemas.microsoft.com/office/drawing/2014/main" id="{BDAAC861-565F-E3A3-A283-4E55A145C9EB}"/>
              </a:ext>
            </a:extLst>
          </p:cNvPr>
          <p:cNvSpPr/>
          <p:nvPr/>
        </p:nvSpPr>
        <p:spPr bwMode="auto">
          <a:xfrm>
            <a:off x="7903846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32804" name="직사각형 32803">
            <a:extLst>
              <a:ext uri="{FF2B5EF4-FFF2-40B4-BE49-F238E27FC236}">
                <a16:creationId xmlns:a16="http://schemas.microsoft.com/office/drawing/2014/main" id="{1BEF5BF5-AA75-F736-4D1A-050B5E8180EC}"/>
              </a:ext>
            </a:extLst>
          </p:cNvPr>
          <p:cNvSpPr/>
          <p:nvPr/>
        </p:nvSpPr>
        <p:spPr bwMode="auto">
          <a:xfrm>
            <a:off x="8410762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2805" name="직사각형 32804">
            <a:extLst>
              <a:ext uri="{FF2B5EF4-FFF2-40B4-BE49-F238E27FC236}">
                <a16:creationId xmlns:a16="http://schemas.microsoft.com/office/drawing/2014/main" id="{32F9914C-D001-6AEF-2BE4-C5A11222C826}"/>
              </a:ext>
            </a:extLst>
          </p:cNvPr>
          <p:cNvSpPr/>
          <p:nvPr/>
        </p:nvSpPr>
        <p:spPr bwMode="auto">
          <a:xfrm>
            <a:off x="8739267" y="433750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2817" name="직사각형 32816">
            <a:extLst>
              <a:ext uri="{FF2B5EF4-FFF2-40B4-BE49-F238E27FC236}">
                <a16:creationId xmlns:a16="http://schemas.microsoft.com/office/drawing/2014/main" id="{78CD1094-9506-8DBB-154A-454CE5046F4C}"/>
              </a:ext>
            </a:extLst>
          </p:cNvPr>
          <p:cNvSpPr/>
          <p:nvPr/>
        </p:nvSpPr>
        <p:spPr bwMode="auto">
          <a:xfrm>
            <a:off x="7108908" y="4345887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8" name="직사각형 32817">
            <a:extLst>
              <a:ext uri="{FF2B5EF4-FFF2-40B4-BE49-F238E27FC236}">
                <a16:creationId xmlns:a16="http://schemas.microsoft.com/office/drawing/2014/main" id="{A22D7F6D-7147-6D98-0505-58450B77E83B}"/>
              </a:ext>
            </a:extLst>
          </p:cNvPr>
          <p:cNvSpPr/>
          <p:nvPr/>
        </p:nvSpPr>
        <p:spPr bwMode="auto">
          <a:xfrm>
            <a:off x="6787946" y="435223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819" name="직사각형 32818">
            <a:extLst>
              <a:ext uri="{FF2B5EF4-FFF2-40B4-BE49-F238E27FC236}">
                <a16:creationId xmlns:a16="http://schemas.microsoft.com/office/drawing/2014/main" id="{50A21680-E217-CF96-ED4C-C9AB9644B471}"/>
              </a:ext>
            </a:extLst>
          </p:cNvPr>
          <p:cNvSpPr/>
          <p:nvPr/>
        </p:nvSpPr>
        <p:spPr bwMode="auto">
          <a:xfrm>
            <a:off x="6277570" y="4352239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9903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ED4D783C-C1DB-EFFA-1364-A33581D9412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4" name="TextBox 32773">
            <a:extLst>
              <a:ext uri="{FF2B5EF4-FFF2-40B4-BE49-F238E27FC236}">
                <a16:creationId xmlns:a16="http://schemas.microsoft.com/office/drawing/2014/main" id="{1A9DA22F-D6A2-7FD0-5063-B755F141EFB0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092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37705823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E43D5-F603-2CE9-35B4-6C7560DD122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3A882-222B-22AA-B2B3-686F2EE3B92C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9618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2200DF8-DD7D-23DA-FB5F-48128994183E}"/>
              </a:ext>
            </a:extLst>
          </p:cNvPr>
          <p:cNvCxnSpPr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2DC18F3-765B-821F-6D79-D6C94E51625D}"/>
              </a:ext>
            </a:extLst>
          </p:cNvPr>
          <p:cNvCxnSpPr>
            <a:cxnSpLocks/>
            <a:stCxn id="49" idx="2"/>
            <a:endCxn id="45" idx="2"/>
          </p:cNvCxnSpPr>
          <p:nvPr/>
        </p:nvCxnSpPr>
        <p:spPr bwMode="auto">
          <a:xfrm rot="16200000" flipH="1">
            <a:off x="3794562" y="2615636"/>
            <a:ext cx="8673" cy="194062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119E5EA-F21A-1CCE-1F8B-5BFEC6845F5C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5" name="연결선: 꺾임 32774">
            <a:extLst>
              <a:ext uri="{FF2B5EF4-FFF2-40B4-BE49-F238E27FC236}">
                <a16:creationId xmlns:a16="http://schemas.microsoft.com/office/drawing/2014/main" id="{B28C7C51-D3A5-D7F7-D286-08DD6974D62F}"/>
              </a:ext>
            </a:extLst>
          </p:cNvPr>
          <p:cNvCxnSpPr>
            <a:cxnSpLocks/>
            <a:stCxn id="49" idx="2"/>
            <a:endCxn id="47" idx="2"/>
          </p:cNvCxnSpPr>
          <p:nvPr/>
        </p:nvCxnSpPr>
        <p:spPr bwMode="auto">
          <a:xfrm rot="16200000" flipH="1">
            <a:off x="4120002" y="2290196"/>
            <a:ext cx="8673" cy="259150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2" name="연결선: 꺾임 32781">
            <a:extLst>
              <a:ext uri="{FF2B5EF4-FFF2-40B4-BE49-F238E27FC236}">
                <a16:creationId xmlns:a16="http://schemas.microsoft.com/office/drawing/2014/main" id="{41708C8C-D55D-AFD5-C1FA-F0AAD3BA2851}"/>
              </a:ext>
            </a:extLst>
          </p:cNvPr>
          <p:cNvCxnSpPr>
            <a:stCxn id="55" idx="0"/>
            <a:endCxn id="49" idx="0"/>
          </p:cNvCxnSpPr>
          <p:nvPr/>
        </p:nvCxnSpPr>
        <p:spPr bwMode="auto">
          <a:xfrm rot="5400000" flipH="1" flipV="1">
            <a:off x="2176311" y="2078616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83" name="TextBox 32782">
            <a:extLst>
              <a:ext uri="{FF2B5EF4-FFF2-40B4-BE49-F238E27FC236}">
                <a16:creationId xmlns:a16="http://schemas.microsoft.com/office/drawing/2014/main" id="{28F081BA-4CA8-19DD-3D5F-21C09F72C7A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84" name="TextBox 32783">
            <a:extLst>
              <a:ext uri="{FF2B5EF4-FFF2-40B4-BE49-F238E27FC236}">
                <a16:creationId xmlns:a16="http://schemas.microsoft.com/office/drawing/2014/main" id="{BB1F78CD-29B3-3786-CAD5-290F207F35F5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719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2782" name="연결선: 꺾임 32781">
            <a:extLst>
              <a:ext uri="{FF2B5EF4-FFF2-40B4-BE49-F238E27FC236}">
                <a16:creationId xmlns:a16="http://schemas.microsoft.com/office/drawing/2014/main" id="{41708C8C-D55D-AFD5-C1FA-F0AAD3BA2851}"/>
              </a:ext>
            </a:extLst>
          </p:cNvPr>
          <p:cNvCxnSpPr>
            <a:stCxn id="55" idx="0"/>
            <a:endCxn id="49" idx="0"/>
          </p:cNvCxnSpPr>
          <p:nvPr/>
        </p:nvCxnSpPr>
        <p:spPr bwMode="auto">
          <a:xfrm rot="5400000" flipH="1" flipV="1">
            <a:off x="2176311" y="2078616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98" name="TextBox 32797">
            <a:extLst>
              <a:ext uri="{FF2B5EF4-FFF2-40B4-BE49-F238E27FC236}">
                <a16:creationId xmlns:a16="http://schemas.microsoft.com/office/drawing/2014/main" id="{E085EA34-4956-529E-4197-6011616EBF1E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99" name="TextBox 32798">
            <a:extLst>
              <a:ext uri="{FF2B5EF4-FFF2-40B4-BE49-F238E27FC236}">
                <a16:creationId xmlns:a16="http://schemas.microsoft.com/office/drawing/2014/main" id="{66372428-4228-07F6-C996-7862AE4B2EB5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49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82" name="연결선: 꺾임 32781">
            <a:extLst>
              <a:ext uri="{FF2B5EF4-FFF2-40B4-BE49-F238E27FC236}">
                <a16:creationId xmlns:a16="http://schemas.microsoft.com/office/drawing/2014/main" id="{41708C8C-D55D-AFD5-C1FA-F0AAD3BA2851}"/>
              </a:ext>
            </a:extLst>
          </p:cNvPr>
          <p:cNvCxnSpPr>
            <a:stCxn id="55" idx="0"/>
            <a:endCxn id="49" idx="0"/>
          </p:cNvCxnSpPr>
          <p:nvPr/>
        </p:nvCxnSpPr>
        <p:spPr bwMode="auto">
          <a:xfrm rot="5400000" flipH="1" flipV="1">
            <a:off x="2176311" y="2078616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5CD116-BBA2-B9D4-9C57-CADC43C38BB8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5C001-E4F1-A94F-A999-54924F5E2466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65745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2200DF8-DD7D-23DA-FB5F-48128994183E}"/>
              </a:ext>
            </a:extLst>
          </p:cNvPr>
          <p:cNvCxnSpPr>
            <a:cxnSpLocks/>
            <a:stCxn id="50" idx="2"/>
            <a:endCxn id="4" idx="2"/>
          </p:cNvCxnSpPr>
          <p:nvPr/>
        </p:nvCxnSpPr>
        <p:spPr bwMode="auto">
          <a:xfrm rot="16200000" flipH="1">
            <a:off x="4547091" y="2185482"/>
            <a:ext cx="8673" cy="280093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2DC18F3-765B-821F-6D79-D6C94E51625D}"/>
              </a:ext>
            </a:extLst>
          </p:cNvPr>
          <p:cNvCxnSpPr>
            <a:cxnSpLocks/>
            <a:stCxn id="50" idx="2"/>
            <a:endCxn id="8" idx="2"/>
          </p:cNvCxnSpPr>
          <p:nvPr/>
        </p:nvCxnSpPr>
        <p:spPr bwMode="auto">
          <a:xfrm rot="16200000" flipH="1">
            <a:off x="4708278" y="2024294"/>
            <a:ext cx="8673" cy="312330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D119E5EA-F21A-1CCE-1F8B-5BFEC6845F5C}"/>
              </a:ext>
            </a:extLst>
          </p:cNvPr>
          <p:cNvCxnSpPr>
            <a:cxnSpLocks/>
            <a:stCxn id="50" idx="2"/>
            <a:endCxn id="12" idx="2"/>
          </p:cNvCxnSpPr>
          <p:nvPr/>
        </p:nvCxnSpPr>
        <p:spPr bwMode="auto">
          <a:xfrm rot="16200000" flipH="1">
            <a:off x="4869466" y="1863107"/>
            <a:ext cx="8673" cy="3445684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75" name="연결선: 꺾임 32774">
            <a:extLst>
              <a:ext uri="{FF2B5EF4-FFF2-40B4-BE49-F238E27FC236}">
                <a16:creationId xmlns:a16="http://schemas.microsoft.com/office/drawing/2014/main" id="{B28C7C51-D3A5-D7F7-D286-08DD6974D62F}"/>
              </a:ext>
            </a:extLst>
          </p:cNvPr>
          <p:cNvCxnSpPr>
            <a:cxnSpLocks/>
            <a:stCxn id="50" idx="2"/>
            <a:endCxn id="13" idx="2"/>
          </p:cNvCxnSpPr>
          <p:nvPr/>
        </p:nvCxnSpPr>
        <p:spPr bwMode="auto">
          <a:xfrm rot="16200000" flipH="1">
            <a:off x="5033718" y="1698854"/>
            <a:ext cx="8673" cy="3774189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2" name="연결선: 꺾임 32781">
            <a:extLst>
              <a:ext uri="{FF2B5EF4-FFF2-40B4-BE49-F238E27FC236}">
                <a16:creationId xmlns:a16="http://schemas.microsoft.com/office/drawing/2014/main" id="{41708C8C-D55D-AFD5-C1FA-F0AAD3BA2851}"/>
              </a:ext>
            </a:extLst>
          </p:cNvPr>
          <p:cNvCxnSpPr>
            <a:stCxn id="55" idx="0"/>
            <a:endCxn id="49" idx="0"/>
          </p:cNvCxnSpPr>
          <p:nvPr/>
        </p:nvCxnSpPr>
        <p:spPr bwMode="auto">
          <a:xfrm rot="5400000" flipH="1" flipV="1">
            <a:off x="2176311" y="2078616"/>
            <a:ext cx="8673" cy="1295876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5" name="연결선: 꺾임 32784">
            <a:extLst>
              <a:ext uri="{FF2B5EF4-FFF2-40B4-BE49-F238E27FC236}">
                <a16:creationId xmlns:a16="http://schemas.microsoft.com/office/drawing/2014/main" id="{89F91F3C-0114-7CE8-F830-7137C53E9349}"/>
              </a:ext>
            </a:extLst>
          </p:cNvPr>
          <p:cNvCxnSpPr>
            <a:cxnSpLocks/>
            <a:stCxn id="49" idx="2"/>
            <a:endCxn id="44" idx="2"/>
          </p:cNvCxnSpPr>
          <p:nvPr/>
        </p:nvCxnSpPr>
        <p:spPr bwMode="auto">
          <a:xfrm rot="16200000" flipH="1">
            <a:off x="3633374" y="2776823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7" name="연결선: 꺾임 32786">
            <a:extLst>
              <a:ext uri="{FF2B5EF4-FFF2-40B4-BE49-F238E27FC236}">
                <a16:creationId xmlns:a16="http://schemas.microsoft.com/office/drawing/2014/main" id="{36F77F11-E3C7-5D02-4F57-BDCF1F1AACF2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 bwMode="auto">
          <a:xfrm rot="16200000" flipH="1">
            <a:off x="3955749" y="2454448"/>
            <a:ext cx="8673" cy="226300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88" name="연결선: 꺾임 32787">
            <a:extLst>
              <a:ext uri="{FF2B5EF4-FFF2-40B4-BE49-F238E27FC236}">
                <a16:creationId xmlns:a16="http://schemas.microsoft.com/office/drawing/2014/main" id="{A78C9913-B737-4E37-F288-0C68BC717E6C}"/>
              </a:ext>
            </a:extLst>
          </p:cNvPr>
          <p:cNvCxnSpPr>
            <a:cxnSpLocks/>
            <a:stCxn id="50" idx="2"/>
            <a:endCxn id="47" idx="2"/>
          </p:cNvCxnSpPr>
          <p:nvPr/>
        </p:nvCxnSpPr>
        <p:spPr bwMode="auto">
          <a:xfrm rot="16200000" flipH="1">
            <a:off x="4281189" y="2451383"/>
            <a:ext cx="8673" cy="226913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5EB072-E868-1088-BDFE-0628C05AD93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50B8-3490-0D5E-07ED-59A577969839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837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82" name="연결선: 꺾임 32781">
            <a:extLst>
              <a:ext uri="{FF2B5EF4-FFF2-40B4-BE49-F238E27FC236}">
                <a16:creationId xmlns:a16="http://schemas.microsoft.com/office/drawing/2014/main" id="{41708C8C-D55D-AFD5-C1FA-F0AAD3BA2851}"/>
              </a:ext>
            </a:extLst>
          </p:cNvPr>
          <p:cNvCxnSpPr>
            <a:cxnSpLocks/>
            <a:stCxn id="56" idx="0"/>
            <a:endCxn id="51" idx="0"/>
          </p:cNvCxnSpPr>
          <p:nvPr/>
        </p:nvCxnSpPr>
        <p:spPr bwMode="auto">
          <a:xfrm rot="5400000" flipH="1" flipV="1">
            <a:off x="2659873" y="1917429"/>
            <a:ext cx="8673" cy="1618251"/>
          </a:xfrm>
          <a:prstGeom prst="bentConnector3">
            <a:avLst>
              <a:gd name="adj1" fmla="val 2735766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7894AB-B789-8DE3-15B1-859D832D794A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0" name="TextBox 32769">
            <a:extLst>
              <a:ext uri="{FF2B5EF4-FFF2-40B4-BE49-F238E27FC236}">
                <a16:creationId xmlns:a16="http://schemas.microsoft.com/office/drawing/2014/main" id="{26DA825F-EF33-45B4-B8D0-F4DA2F206331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71266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859ABD-0264-3D66-4128-F553990982EB}"/>
              </a:ext>
            </a:extLst>
          </p:cNvPr>
          <p:cNvSpPr/>
          <p:nvPr/>
        </p:nvSpPr>
        <p:spPr bwMode="auto">
          <a:xfrm>
            <a:off x="691662" y="1688123"/>
            <a:ext cx="3453095" cy="20338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770A3-C8C7-FF7C-3AAE-21A44E580A9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D8DE7-83A1-E96B-B786-71C27B47B30B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29582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2300689" y="5977354"/>
            <a:ext cx="47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 GC</a:t>
            </a:r>
            <a:endParaRPr lang="ko-KR" altLang="en-US" dirty="0"/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4B20-52AA-03B8-274C-0542989032E4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4EC2F-F984-09A5-6567-A2CE23FE6AA8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15538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2300689" y="5977354"/>
            <a:ext cx="47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 performs 3 pages copy</a:t>
            </a:r>
            <a:endParaRPr lang="ko-KR" altLang="en-US" dirty="0"/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28C538F-89C4-8B0A-B89C-621459A1DEA4}"/>
              </a:ext>
            </a:extLst>
          </p:cNvPr>
          <p:cNvCxnSpPr>
            <a:stCxn id="44" idx="0"/>
            <a:endCxn id="20" idx="0"/>
          </p:cNvCxnSpPr>
          <p:nvPr/>
        </p:nvCxnSpPr>
        <p:spPr bwMode="auto">
          <a:xfrm rot="5400000" flipH="1" flipV="1">
            <a:off x="5939479" y="1238247"/>
            <a:ext cx="12700" cy="2985286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D137CE2-0746-BDF8-AB1C-6B0B05CB132B}"/>
              </a:ext>
            </a:extLst>
          </p:cNvPr>
          <p:cNvCxnSpPr>
            <a:cxnSpLocks/>
            <a:stCxn id="46" idx="0"/>
            <a:endCxn id="21" idx="0"/>
          </p:cNvCxnSpPr>
          <p:nvPr/>
        </p:nvCxnSpPr>
        <p:spPr bwMode="auto">
          <a:xfrm rot="5400000" flipH="1" flipV="1">
            <a:off x="6423041" y="1399435"/>
            <a:ext cx="12700" cy="266291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2768" name="연결선: 꺾임 32767">
            <a:extLst>
              <a:ext uri="{FF2B5EF4-FFF2-40B4-BE49-F238E27FC236}">
                <a16:creationId xmlns:a16="http://schemas.microsoft.com/office/drawing/2014/main" id="{7AB26A4B-6C60-DD9C-ECAE-2763950EA765}"/>
              </a:ext>
            </a:extLst>
          </p:cNvPr>
          <p:cNvCxnSpPr>
            <a:cxnSpLocks/>
            <a:stCxn id="47" idx="0"/>
            <a:endCxn id="22" idx="0"/>
          </p:cNvCxnSpPr>
          <p:nvPr/>
        </p:nvCxnSpPr>
        <p:spPr bwMode="auto">
          <a:xfrm rot="5400000" flipH="1" flipV="1">
            <a:off x="6748481" y="1402500"/>
            <a:ext cx="12700" cy="265678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775" name="TextBox 32774">
            <a:extLst>
              <a:ext uri="{FF2B5EF4-FFF2-40B4-BE49-F238E27FC236}">
                <a16:creationId xmlns:a16="http://schemas.microsoft.com/office/drawing/2014/main" id="{EFB40F09-B4AA-9B60-0FE2-E3AA7849C725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BB5A32CA-73EF-EF73-51B7-714ACCA4F28D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1732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2300689" y="5977354"/>
            <a:ext cx="47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 performs 3 pages copy</a:t>
            </a:r>
            <a:endParaRPr lang="ko-KR" altLang="en-US" dirty="0"/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4" name="화살표: 아래쪽 32773">
            <a:extLst>
              <a:ext uri="{FF2B5EF4-FFF2-40B4-BE49-F238E27FC236}">
                <a16:creationId xmlns:a16="http://schemas.microsoft.com/office/drawing/2014/main" id="{43F9732D-8604-668F-71DB-2C29A672393D}"/>
              </a:ext>
            </a:extLst>
          </p:cNvPr>
          <p:cNvSpPr/>
          <p:nvPr/>
        </p:nvSpPr>
        <p:spPr bwMode="auto">
          <a:xfrm>
            <a:off x="4769210" y="3722021"/>
            <a:ext cx="298699" cy="46321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F0099F7F-ED81-5E2E-BAF9-167679121219}"/>
              </a:ext>
            </a:extLst>
          </p:cNvPr>
          <p:cNvSpPr txBox="1"/>
          <p:nvPr/>
        </p:nvSpPr>
        <p:spPr>
          <a:xfrm>
            <a:off x="5075421" y="3687316"/>
            <a:ext cx="7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777" name="TextBox 32776">
            <a:extLst>
              <a:ext uri="{FF2B5EF4-FFF2-40B4-BE49-F238E27FC236}">
                <a16:creationId xmlns:a16="http://schemas.microsoft.com/office/drawing/2014/main" id="{6BFACF5F-DF68-7D1A-297D-B80B44566135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32778" name="TextBox 32777">
            <a:extLst>
              <a:ext uri="{FF2B5EF4-FFF2-40B4-BE49-F238E27FC236}">
                <a16:creationId xmlns:a16="http://schemas.microsoft.com/office/drawing/2014/main" id="{1C18C55B-D877-33B8-1F06-58B41B4993E2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03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Flash Storage and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Importance of Flash Translation Layers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NAND flash SSDs are popular due to their fast random access and lower power consumption</a:t>
            </a:r>
          </a:p>
          <a:p>
            <a:pPr lvl="1"/>
            <a:endParaRPr lang="en-US" altLang="en-US" dirty="0">
              <a:latin typeface="Calibri"/>
              <a:ea typeface="ヒラギノ角ゴ ProN W3"/>
            </a:endParaRP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FTL provides a generic block device interface for HDDs replacement</a:t>
            </a:r>
          </a:p>
          <a:p>
            <a:pPr marL="279400" lvl="1" indent="0">
              <a:buNone/>
            </a:pPr>
            <a:endParaRPr lang="en-US" altLang="en-US" dirty="0">
              <a:latin typeface="Calibri"/>
              <a:ea typeface="ヒラギノ角ゴ ProN W3"/>
            </a:endParaRPr>
          </a:p>
          <a:p>
            <a:pPr marL="2794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lang="ko-KR" altLang="en-US" sz="2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61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2300689" y="5977354"/>
            <a:ext cx="47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 performs 3 pages copy</a:t>
            </a:r>
            <a:endParaRPr lang="ko-KR" altLang="en-US" dirty="0"/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4" name="화살표: 아래쪽 32773">
            <a:extLst>
              <a:ext uri="{FF2B5EF4-FFF2-40B4-BE49-F238E27FC236}">
                <a16:creationId xmlns:a16="http://schemas.microsoft.com/office/drawing/2014/main" id="{43F9732D-8604-668F-71DB-2C29A672393D}"/>
              </a:ext>
            </a:extLst>
          </p:cNvPr>
          <p:cNvSpPr/>
          <p:nvPr/>
        </p:nvSpPr>
        <p:spPr bwMode="auto">
          <a:xfrm>
            <a:off x="4769210" y="3722021"/>
            <a:ext cx="298699" cy="46321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776" name="TextBox 32775">
            <a:extLst>
              <a:ext uri="{FF2B5EF4-FFF2-40B4-BE49-F238E27FC236}">
                <a16:creationId xmlns:a16="http://schemas.microsoft.com/office/drawing/2014/main" id="{F0099F7F-ED81-5E2E-BAF9-167679121219}"/>
              </a:ext>
            </a:extLst>
          </p:cNvPr>
          <p:cNvSpPr txBox="1"/>
          <p:nvPr/>
        </p:nvSpPr>
        <p:spPr>
          <a:xfrm>
            <a:off x="5075421" y="3687316"/>
            <a:ext cx="7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TRIM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93D07-80E9-8893-8683-585ADDBD925B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48F57-6FFC-AB8B-9B03-C12440388DAB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41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ALFS operation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8A947-CCA9-4057-F8A2-D7B158023B46}"/>
              </a:ext>
            </a:extLst>
          </p:cNvPr>
          <p:cNvSpPr txBox="1"/>
          <p:nvPr/>
        </p:nvSpPr>
        <p:spPr>
          <a:xfrm>
            <a:off x="480644" y="3722021"/>
            <a:ext cx="66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ALFS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CBD5-E46D-1143-F631-7CDA10E9CB60}"/>
              </a:ext>
            </a:extLst>
          </p:cNvPr>
          <p:cNvSpPr txBox="1"/>
          <p:nvPr/>
        </p:nvSpPr>
        <p:spPr>
          <a:xfrm>
            <a:off x="480645" y="4091354"/>
            <a:ext cx="66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AFTL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0D02A9-CC29-C52C-1CCF-6F3A58FC5837}"/>
              </a:ext>
            </a:extLst>
          </p:cNvPr>
          <p:cNvSpPr/>
          <p:nvPr/>
        </p:nvSpPr>
        <p:spPr bwMode="auto">
          <a:xfrm>
            <a:off x="728277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551BB2-B438-C17D-5000-4B84028C2338}"/>
              </a:ext>
            </a:extLst>
          </p:cNvPr>
          <p:cNvSpPr/>
          <p:nvPr/>
        </p:nvSpPr>
        <p:spPr bwMode="auto">
          <a:xfrm>
            <a:off x="760514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92627A-BA77-41B5-2AD9-AB7DAE169274}"/>
              </a:ext>
            </a:extLst>
          </p:cNvPr>
          <p:cNvSpPr/>
          <p:nvPr/>
        </p:nvSpPr>
        <p:spPr bwMode="auto">
          <a:xfrm>
            <a:off x="7927522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8BB7B2-C604-C886-A7FB-3DF48B8086C6}"/>
              </a:ext>
            </a:extLst>
          </p:cNvPr>
          <p:cNvSpPr/>
          <p:nvPr/>
        </p:nvSpPr>
        <p:spPr bwMode="auto">
          <a:xfrm>
            <a:off x="8256027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BFDA2-52FB-A074-E77B-4BD0012DE5D1}"/>
              </a:ext>
            </a:extLst>
          </p:cNvPr>
          <p:cNvSpPr txBox="1"/>
          <p:nvPr/>
        </p:nvSpPr>
        <p:spPr>
          <a:xfrm>
            <a:off x="1172334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Check-point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0F1CEB-0F98-C6D9-D188-4CF63D58E679}"/>
              </a:ext>
            </a:extLst>
          </p:cNvPr>
          <p:cNvSpPr txBox="1"/>
          <p:nvPr/>
        </p:nvSpPr>
        <p:spPr>
          <a:xfrm>
            <a:off x="2875988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Inode</a:t>
            </a:r>
            <a:r>
              <a:rPr lang="en-US" altLang="ko-KR" sz="1400" dirty="0"/>
              <a:t>-map</a:t>
            </a:r>
          </a:p>
          <a:p>
            <a:r>
              <a:rPr lang="en-US" altLang="ko-KR" sz="1400" dirty="0"/>
              <a:t>Segment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A042AE-2F43-DE98-AA4A-EBA8171EF7AB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2DAB63-A0E7-B91F-622A-9C72F4C21B52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EA7C84-A9A8-9CA4-1C11-3A8BB8290B56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823BF5-AF9C-B4D9-AD06-ACB571FF6CFC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9B841F-8080-37BF-4036-A9EC484C6B78}"/>
              </a:ext>
            </a:extLst>
          </p:cNvPr>
          <p:cNvSpPr/>
          <p:nvPr/>
        </p:nvSpPr>
        <p:spPr bwMode="auto">
          <a:xfrm>
            <a:off x="429748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65098-5AFA-D798-462A-79B5A4E68CB5}"/>
              </a:ext>
            </a:extLst>
          </p:cNvPr>
          <p:cNvSpPr/>
          <p:nvPr/>
        </p:nvSpPr>
        <p:spPr bwMode="auto">
          <a:xfrm>
            <a:off x="461986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1D72B5-ADC5-263C-686E-429900D7227E}"/>
              </a:ext>
            </a:extLst>
          </p:cNvPr>
          <p:cNvSpPr/>
          <p:nvPr/>
        </p:nvSpPr>
        <p:spPr bwMode="auto">
          <a:xfrm>
            <a:off x="4942236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FCE6F1-F177-A592-B282-D06992230651}"/>
              </a:ext>
            </a:extLst>
          </p:cNvPr>
          <p:cNvSpPr/>
          <p:nvPr/>
        </p:nvSpPr>
        <p:spPr bwMode="auto">
          <a:xfrm>
            <a:off x="5270741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C9E35-EA1B-331C-08C5-FD5B7791A962}"/>
              </a:ext>
            </a:extLst>
          </p:cNvPr>
          <p:cNvSpPr/>
          <p:nvPr/>
        </p:nvSpPr>
        <p:spPr bwMode="auto">
          <a:xfrm>
            <a:off x="267923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3DE341-712E-F1CF-F899-0CD7B4155EAD}"/>
              </a:ext>
            </a:extLst>
          </p:cNvPr>
          <p:cNvSpPr/>
          <p:nvPr/>
        </p:nvSpPr>
        <p:spPr bwMode="auto">
          <a:xfrm>
            <a:off x="300161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D185F6-3C02-308E-6679-985DE49A6A0D}"/>
              </a:ext>
            </a:extLst>
          </p:cNvPr>
          <p:cNvSpPr/>
          <p:nvPr/>
        </p:nvSpPr>
        <p:spPr bwMode="auto">
          <a:xfrm>
            <a:off x="3323985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0DF74D-91D5-206E-0391-065C158F42B1}"/>
              </a:ext>
            </a:extLst>
          </p:cNvPr>
          <p:cNvSpPr/>
          <p:nvPr/>
        </p:nvSpPr>
        <p:spPr bwMode="auto">
          <a:xfrm>
            <a:off x="3652490" y="2722217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256357-E92D-4C92-9DA5-60956A93BD28}"/>
              </a:ext>
            </a:extLst>
          </p:cNvPr>
          <p:cNvSpPr/>
          <p:nvPr/>
        </p:nvSpPr>
        <p:spPr bwMode="auto">
          <a:xfrm>
            <a:off x="1060984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283C62-53F2-09F3-3A27-EB914C279E5B}"/>
              </a:ext>
            </a:extLst>
          </p:cNvPr>
          <p:cNvSpPr/>
          <p:nvPr/>
        </p:nvSpPr>
        <p:spPr bwMode="auto">
          <a:xfrm>
            <a:off x="1383359" y="2730890"/>
            <a:ext cx="298699" cy="85939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6CC883D-A83F-7E87-1C88-ACEF1363C070}"/>
              </a:ext>
            </a:extLst>
          </p:cNvPr>
          <p:cNvSpPr/>
          <p:nvPr/>
        </p:nvSpPr>
        <p:spPr bwMode="auto">
          <a:xfrm>
            <a:off x="170573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A8C1E1-5255-2D4E-2C1B-7957690595E2}"/>
              </a:ext>
            </a:extLst>
          </p:cNvPr>
          <p:cNvSpPr/>
          <p:nvPr/>
        </p:nvSpPr>
        <p:spPr bwMode="auto">
          <a:xfrm>
            <a:off x="203423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0651D1-372C-2A50-D762-874EA581E8F9}"/>
              </a:ext>
            </a:extLst>
          </p:cNvPr>
          <p:cNvSpPr txBox="1"/>
          <p:nvPr/>
        </p:nvSpPr>
        <p:spPr>
          <a:xfrm>
            <a:off x="429748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0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1CA37E-C6E9-DFA6-8B54-0F3C024D8AEE}"/>
              </a:ext>
            </a:extLst>
          </p:cNvPr>
          <p:cNvSpPr txBox="1"/>
          <p:nvPr/>
        </p:nvSpPr>
        <p:spPr>
          <a:xfrm>
            <a:off x="5743530" y="199072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1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8110C-BFF0-8D09-2715-215363F8E2DD}"/>
              </a:ext>
            </a:extLst>
          </p:cNvPr>
          <p:cNvSpPr txBox="1"/>
          <p:nvPr/>
        </p:nvSpPr>
        <p:spPr>
          <a:xfrm>
            <a:off x="7221096" y="201636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</a:p>
          <a:p>
            <a:r>
              <a:rPr lang="en-US" altLang="ko-KR" sz="1400" dirty="0"/>
              <a:t>Segment 2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4CA990-CD86-13D0-2F4F-352E5730F4B7}"/>
              </a:ext>
            </a:extLst>
          </p:cNvPr>
          <p:cNvSpPr/>
          <p:nvPr/>
        </p:nvSpPr>
        <p:spPr bwMode="auto">
          <a:xfrm>
            <a:off x="580254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38E6FF-3AB7-1103-DEA2-9C87571E8145}"/>
              </a:ext>
            </a:extLst>
          </p:cNvPr>
          <p:cNvSpPr/>
          <p:nvPr/>
        </p:nvSpPr>
        <p:spPr bwMode="auto">
          <a:xfrm>
            <a:off x="612491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A13E9-65F9-5359-23EB-EE6D8FD67499}"/>
              </a:ext>
            </a:extLst>
          </p:cNvPr>
          <p:cNvSpPr/>
          <p:nvPr/>
        </p:nvSpPr>
        <p:spPr bwMode="auto">
          <a:xfrm>
            <a:off x="6447294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C71FD-C326-EDAE-983A-B7F2553F076F}"/>
              </a:ext>
            </a:extLst>
          </p:cNvPr>
          <p:cNvSpPr/>
          <p:nvPr/>
        </p:nvSpPr>
        <p:spPr bwMode="auto">
          <a:xfrm>
            <a:off x="6775799" y="2730890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  <p:sp>
        <p:nvSpPr>
          <p:cNvPr id="32773" name="TextBox 32772">
            <a:extLst>
              <a:ext uri="{FF2B5EF4-FFF2-40B4-BE49-F238E27FC236}">
                <a16:creationId xmlns:a16="http://schemas.microsoft.com/office/drawing/2014/main" id="{35B256D2-D4BB-984D-9B60-A3804E3FFFA6}"/>
              </a:ext>
            </a:extLst>
          </p:cNvPr>
          <p:cNvSpPr txBox="1"/>
          <p:nvPr/>
        </p:nvSpPr>
        <p:spPr>
          <a:xfrm>
            <a:off x="2300689" y="5977354"/>
            <a:ext cx="474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LFS performs 2 blocks erase and 3 pages copy</a:t>
            </a:r>
            <a:endParaRPr lang="ko-KR" altLang="en-US" dirty="0"/>
          </a:p>
        </p:txBody>
      </p:sp>
      <p:cxnSp>
        <p:nvCxnSpPr>
          <p:cNvPr id="32779" name="직선 연결선 32778">
            <a:extLst>
              <a:ext uri="{FF2B5EF4-FFF2-40B4-BE49-F238E27FC236}">
                <a16:creationId xmlns:a16="http://schemas.microsoft.com/office/drawing/2014/main" id="{8F685CB0-C913-7E2B-B684-B1B3F7B08A5F}"/>
              </a:ext>
            </a:extLst>
          </p:cNvPr>
          <p:cNvCxnSpPr>
            <a:cxnSpLocks/>
          </p:cNvCxnSpPr>
          <p:nvPr/>
        </p:nvCxnSpPr>
        <p:spPr bwMode="auto">
          <a:xfrm>
            <a:off x="527538" y="4091354"/>
            <a:ext cx="80830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9B8BC5-0480-FF87-06C8-DE73EC86E79D}"/>
              </a:ext>
            </a:extLst>
          </p:cNvPr>
          <p:cNvSpPr/>
          <p:nvPr/>
        </p:nvSpPr>
        <p:spPr bwMode="auto">
          <a:xfrm>
            <a:off x="728277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AF32F7-8B53-1168-DAD5-FD5388164AAC}"/>
              </a:ext>
            </a:extLst>
          </p:cNvPr>
          <p:cNvSpPr/>
          <p:nvPr/>
        </p:nvSpPr>
        <p:spPr bwMode="auto">
          <a:xfrm>
            <a:off x="760514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B2585C-2D67-5DBA-0D5A-DA3C19319D05}"/>
              </a:ext>
            </a:extLst>
          </p:cNvPr>
          <p:cNvSpPr/>
          <p:nvPr/>
        </p:nvSpPr>
        <p:spPr bwMode="auto">
          <a:xfrm>
            <a:off x="7927522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55FCA-D847-2BA6-78EA-F8743E3912C3}"/>
              </a:ext>
            </a:extLst>
          </p:cNvPr>
          <p:cNvSpPr/>
          <p:nvPr/>
        </p:nvSpPr>
        <p:spPr bwMode="auto">
          <a:xfrm>
            <a:off x="8256027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86B0FC-1007-9873-2E68-1021D91BA937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AED2D-F3D4-DF90-4CC2-F33B95AF412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9F3897-BDAA-C7B9-5137-4209C0674F1F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09F7B5-1C73-3016-6B38-E89BABD04753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FB7E70-2142-B148-5370-0BFEE495732F}"/>
              </a:ext>
            </a:extLst>
          </p:cNvPr>
          <p:cNvSpPr/>
          <p:nvPr/>
        </p:nvSpPr>
        <p:spPr bwMode="auto">
          <a:xfrm>
            <a:off x="429748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E25B49-E68B-8E9B-C612-5238ACD28E9C}"/>
              </a:ext>
            </a:extLst>
          </p:cNvPr>
          <p:cNvSpPr/>
          <p:nvPr/>
        </p:nvSpPr>
        <p:spPr bwMode="auto">
          <a:xfrm>
            <a:off x="461986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A90996-1344-D9DB-2796-5C222C2C70F5}"/>
              </a:ext>
            </a:extLst>
          </p:cNvPr>
          <p:cNvSpPr/>
          <p:nvPr/>
        </p:nvSpPr>
        <p:spPr bwMode="auto">
          <a:xfrm>
            <a:off x="4942236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AAD2F-790D-4B81-EDD8-990B271896F0}"/>
              </a:ext>
            </a:extLst>
          </p:cNvPr>
          <p:cNvSpPr/>
          <p:nvPr/>
        </p:nvSpPr>
        <p:spPr bwMode="auto">
          <a:xfrm>
            <a:off x="5270741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E17FA3-FF7A-B7F3-0A44-F0EE4407F1FF}"/>
              </a:ext>
            </a:extLst>
          </p:cNvPr>
          <p:cNvSpPr/>
          <p:nvPr/>
        </p:nvSpPr>
        <p:spPr bwMode="auto">
          <a:xfrm>
            <a:off x="267923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A5D877-F26A-FFCF-5C4C-E8FA4968B828}"/>
              </a:ext>
            </a:extLst>
          </p:cNvPr>
          <p:cNvSpPr/>
          <p:nvPr/>
        </p:nvSpPr>
        <p:spPr bwMode="auto">
          <a:xfrm>
            <a:off x="300161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IM#0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91B49B-B9D5-64FA-E4A3-EA706F9B8F1D}"/>
              </a:ext>
            </a:extLst>
          </p:cNvPr>
          <p:cNvSpPr/>
          <p:nvPr/>
        </p:nvSpPr>
        <p:spPr bwMode="auto">
          <a:xfrm>
            <a:off x="3323985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C6DCE6-466F-961F-E6F1-23CDDC47E7E9}"/>
              </a:ext>
            </a:extLst>
          </p:cNvPr>
          <p:cNvSpPr/>
          <p:nvPr/>
        </p:nvSpPr>
        <p:spPr bwMode="auto">
          <a:xfrm>
            <a:off x="3652490" y="4391272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26624-B87C-5809-6DBF-04792D90AE91}"/>
              </a:ext>
            </a:extLst>
          </p:cNvPr>
          <p:cNvSpPr/>
          <p:nvPr/>
        </p:nvSpPr>
        <p:spPr bwMode="auto">
          <a:xfrm>
            <a:off x="106098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215039-9697-C808-53DD-78046B86A100}"/>
              </a:ext>
            </a:extLst>
          </p:cNvPr>
          <p:cNvSpPr/>
          <p:nvPr/>
        </p:nvSpPr>
        <p:spPr bwMode="auto">
          <a:xfrm>
            <a:off x="138335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8D63D-F2A0-0E63-34FE-FFF9393E5060}"/>
              </a:ext>
            </a:extLst>
          </p:cNvPr>
          <p:cNvSpPr/>
          <p:nvPr/>
        </p:nvSpPr>
        <p:spPr bwMode="auto">
          <a:xfrm>
            <a:off x="170573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CP3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55559C-3474-5222-E924-95DF7BED3BBF}"/>
              </a:ext>
            </a:extLst>
          </p:cNvPr>
          <p:cNvSpPr/>
          <p:nvPr/>
        </p:nvSpPr>
        <p:spPr bwMode="auto">
          <a:xfrm>
            <a:off x="203423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732547-159F-74BF-A195-4ED90C74985A}"/>
              </a:ext>
            </a:extLst>
          </p:cNvPr>
          <p:cNvSpPr/>
          <p:nvPr/>
        </p:nvSpPr>
        <p:spPr bwMode="auto">
          <a:xfrm>
            <a:off x="580254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12235D-D9B2-C654-D931-53F68A28B698}"/>
              </a:ext>
            </a:extLst>
          </p:cNvPr>
          <p:cNvSpPr/>
          <p:nvPr/>
        </p:nvSpPr>
        <p:spPr bwMode="auto">
          <a:xfrm>
            <a:off x="612491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B93B83-CAA9-A262-3C45-7E3F90B94F06}"/>
              </a:ext>
            </a:extLst>
          </p:cNvPr>
          <p:cNvSpPr/>
          <p:nvPr/>
        </p:nvSpPr>
        <p:spPr bwMode="auto">
          <a:xfrm>
            <a:off x="6447294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A2BF01A-1A91-54F2-0089-01288C560B10}"/>
              </a:ext>
            </a:extLst>
          </p:cNvPr>
          <p:cNvSpPr/>
          <p:nvPr/>
        </p:nvSpPr>
        <p:spPr bwMode="auto">
          <a:xfrm>
            <a:off x="6775799" y="4399945"/>
            <a:ext cx="298699" cy="85939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0142671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AFTL Management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 small table in AFTL maps a logical segment to a physical segment with physical block locations and status flags</a:t>
            </a:r>
          </a:p>
          <a:p>
            <a:endParaRPr lang="en-US" altLang="en-US" dirty="0"/>
          </a:p>
          <a:p>
            <a:r>
              <a:rPr lang="en-US" altLang="en-US" dirty="0"/>
              <a:t>AFTL’s table entry maps striped logical segment to physical blocks and has a status flag (free, used, or invalid)</a:t>
            </a:r>
          </a:p>
          <a:p>
            <a:pPr lvl="1"/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6509CAD2-900A-4313-32C7-F7160599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82" y="3751384"/>
            <a:ext cx="6603836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160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AFTL I/O Queueing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AFTL uses per-channel/way I/O queues along with a FIFO I/O scheduler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It assigns multiple segments and writes multiple data streams simultaneously to different segments</a:t>
            </a:r>
          </a:p>
          <a:p>
            <a:endParaRPr lang="en-US" altLang="en-US" dirty="0"/>
          </a:p>
          <a:p>
            <a:r>
              <a:rPr lang="en-US" altLang="en-US" dirty="0"/>
              <a:t>It avoids write skews by uniformly distributing write requests across all channels and ways</a:t>
            </a:r>
          </a:p>
          <a:p>
            <a:endParaRPr lang="en-US" altLang="en-US" dirty="0"/>
          </a:p>
          <a:p>
            <a:r>
              <a:rPr lang="en-US" altLang="en-US" dirty="0"/>
              <a:t>It does not require complex firmware algorithms, as it does not involve GC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51469722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AFTL I/O Queueing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Example of how AFTL handles write requests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3A3BDFDE-95F4-29E4-0CED-2FC241395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9" y="2672860"/>
            <a:ext cx="6485182" cy="38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6039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/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21629172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Setup (1/2)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Memory Requirements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4661C4F-B01F-1B0E-B868-3DFED6486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15" y="2425700"/>
            <a:ext cx="6435970" cy="205740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9970FFF-3C0C-0EED-7F85-07FA97766713}"/>
              </a:ext>
            </a:extLst>
          </p:cNvPr>
          <p:cNvSpPr/>
          <p:nvPr/>
        </p:nvSpPr>
        <p:spPr bwMode="auto">
          <a:xfrm>
            <a:off x="6072554" y="1332523"/>
            <a:ext cx="973016" cy="1463431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6665B7-04C4-FD1B-2DCD-6C47E35FC933}"/>
              </a:ext>
            </a:extLst>
          </p:cNvPr>
          <p:cNvSpPr/>
          <p:nvPr/>
        </p:nvSpPr>
        <p:spPr bwMode="auto">
          <a:xfrm>
            <a:off x="5826369" y="3166208"/>
            <a:ext cx="1676399" cy="101209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11307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 Bold"/>
              </a:rPr>
              <a:t>Setup (2/2)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 summary of benchmarks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Set up operation</a:t>
            </a:r>
          </a:p>
          <a:p>
            <a:pPr lvl="1"/>
            <a:r>
              <a:rPr lang="en-US" altLang="en-US" dirty="0">
                <a:latin typeface="Calibri Bold"/>
              </a:rPr>
              <a:t>Two file system: EXT4, F2FS</a:t>
            </a:r>
          </a:p>
          <a:p>
            <a:pPr lvl="1"/>
            <a:r>
              <a:rPr lang="en-US" altLang="en-US" dirty="0">
                <a:latin typeface="Calibri Bold"/>
              </a:rPr>
              <a:t>Two FTL schemes: PFTL (page-level FTL), DFTL</a:t>
            </a:r>
          </a:p>
          <a:p>
            <a:pPr lvl="2"/>
            <a:r>
              <a:rPr lang="en-US" altLang="en-US" dirty="0">
                <a:latin typeface="Calibri Bold"/>
              </a:rPr>
              <a:t>PFTL stored all mapping entries in DRAM</a:t>
            </a:r>
          </a:p>
          <a:p>
            <a:pPr lvl="2"/>
            <a:r>
              <a:rPr lang="en-US" altLang="en-US" dirty="0">
                <a:latin typeface="Calibri Bold"/>
              </a:rPr>
              <a:t>DFTL stored all mapping entries in flash and only kept popular ones in DRAM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591E561-7BD3-D53F-CDE5-176C2B60A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60" y="1790700"/>
            <a:ext cx="5701094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658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FIO Experimental result</a:t>
            </a:r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146DFE91-DF6D-7184-EB01-7F64B7927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6" y="1969961"/>
            <a:ext cx="3909399" cy="3000623"/>
          </a:xfrm>
          <a:prstGeom prst="rect">
            <a:avLst/>
          </a:prstGeom>
        </p:spPr>
      </p:pic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7B8F3C1C-908D-384D-5CA5-A89A497B2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55" y="2074986"/>
            <a:ext cx="2964437" cy="2895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359150" y="51384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FIO Experimental result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C36C82-3D2A-8903-FB82-3F8533305B7B}"/>
              </a:ext>
            </a:extLst>
          </p:cNvPr>
          <p:cNvSpPr/>
          <p:nvPr/>
        </p:nvSpPr>
        <p:spPr bwMode="auto">
          <a:xfrm>
            <a:off x="2274277" y="3009408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445CE4-31FB-76CD-8FEF-3026F0802115}"/>
              </a:ext>
            </a:extLst>
          </p:cNvPr>
          <p:cNvSpPr/>
          <p:nvPr/>
        </p:nvSpPr>
        <p:spPr bwMode="auto">
          <a:xfrm>
            <a:off x="3003673" y="3354900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4859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FIO Experimental result</a:t>
            </a:r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146DFE91-DF6D-7184-EB01-7F64B7927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6" y="1969961"/>
            <a:ext cx="3909399" cy="3000623"/>
          </a:xfrm>
          <a:prstGeom prst="rect">
            <a:avLst/>
          </a:prstGeom>
        </p:spPr>
      </p:pic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7B8F3C1C-908D-384D-5CA5-A89A497B2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55" y="2074986"/>
            <a:ext cx="2964437" cy="2895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359150" y="51384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FIO Experimental result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C36C82-3D2A-8903-FB82-3F8533305B7B}"/>
              </a:ext>
            </a:extLst>
          </p:cNvPr>
          <p:cNvSpPr/>
          <p:nvPr/>
        </p:nvSpPr>
        <p:spPr bwMode="auto">
          <a:xfrm>
            <a:off x="3692769" y="3977355"/>
            <a:ext cx="879231" cy="5133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445CE4-31FB-76CD-8FEF-3026F0802115}"/>
              </a:ext>
            </a:extLst>
          </p:cNvPr>
          <p:cNvSpPr/>
          <p:nvPr/>
        </p:nvSpPr>
        <p:spPr bwMode="auto">
          <a:xfrm>
            <a:off x="5870957" y="2696309"/>
            <a:ext cx="879231" cy="14895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964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Challenge for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FTL manage the overwriting restrictions, wear-leveling and bad-block management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FTL requires a significant amount of hardware resources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 particular, High-performance CPU and DRAM are essential for GC and Address remapping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FTL performance is often</a:t>
            </a:r>
            <a:r>
              <a:rPr lang="ko-KR" altLang="en-US" dirty="0">
                <a:latin typeface="Calibri Bold"/>
              </a:rPr>
              <a:t> </a:t>
            </a:r>
            <a:r>
              <a:rPr lang="en-US" altLang="ko-KR" dirty="0">
                <a:latin typeface="Calibri Bold"/>
              </a:rPr>
              <a:t>suboptimal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411079714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</a:p>
          <a:p>
            <a:endParaRPr lang="en-US" altLang="ko-KR" dirty="0"/>
          </a:p>
        </p:txBody>
      </p:sp>
      <p:pic>
        <p:nvPicPr>
          <p:cNvPr id="4" name="그림 3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5C39189-5C21-5A69-14FF-B9EB8924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6" y="2090014"/>
            <a:ext cx="4084674" cy="2751058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F028B44-5ED2-B598-6995-E9682BAF0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75" y="2329208"/>
            <a:ext cx="4038950" cy="2476715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1D849E5F-4E3C-AF80-D675-AA2B14DE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 Experimental result</a:t>
            </a:r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151588250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  <a:endParaRPr lang="ko-KR" altLang="en-US" dirty="0"/>
          </a:p>
        </p:txBody>
      </p:sp>
      <p:pic>
        <p:nvPicPr>
          <p:cNvPr id="2" name="그림 1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68E2040D-2CAF-84B3-F553-CD6C9E59A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6" y="1824414"/>
            <a:ext cx="6767796" cy="4558161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AB8CD8A-4CB8-87BD-104A-AB8F3F2E3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Postmark(L) Experimental result</a:t>
            </a:r>
            <a:endParaRPr lang="en-US" altLang="en-US" kern="0" dirty="0">
              <a:latin typeface="Calibri Bold"/>
            </a:endParaRPr>
          </a:p>
          <a:p>
            <a:pPr defTabSz="914400"/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88284147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  <a:endParaRPr lang="ko-KR" altLang="en-US" dirty="0"/>
          </a:p>
        </p:txBody>
      </p:sp>
      <p:pic>
        <p:nvPicPr>
          <p:cNvPr id="4" name="그림 3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5C39189-5C21-5A69-14FF-B9EB8924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6" y="2090014"/>
            <a:ext cx="4084674" cy="2751058"/>
          </a:xfrm>
          <a:prstGeom prst="rect">
            <a:avLst/>
          </a:prstGeom>
        </p:spPr>
      </p:pic>
      <p:pic>
        <p:nvPicPr>
          <p:cNvPr id="7" name="그림 6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AD204C9-F5F3-D5D2-C895-3F6E4678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6" y="1824414"/>
            <a:ext cx="6767796" cy="4558161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31C211A-B3F9-F70E-4251-D9FC4F87AE8E}"/>
              </a:ext>
            </a:extLst>
          </p:cNvPr>
          <p:cNvSpPr/>
          <p:nvPr/>
        </p:nvSpPr>
        <p:spPr bwMode="auto">
          <a:xfrm rot="13501622">
            <a:off x="1371600" y="3094892"/>
            <a:ext cx="996462" cy="107852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6ED17A-0528-3243-E610-3C287FE0CB59}"/>
              </a:ext>
            </a:extLst>
          </p:cNvPr>
          <p:cNvSpPr/>
          <p:nvPr/>
        </p:nvSpPr>
        <p:spPr bwMode="auto">
          <a:xfrm>
            <a:off x="2151360" y="2902148"/>
            <a:ext cx="1817077" cy="2696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8DFBB6-E305-F082-C150-4BF92A6350C4}"/>
              </a:ext>
            </a:extLst>
          </p:cNvPr>
          <p:cNvSpPr/>
          <p:nvPr/>
        </p:nvSpPr>
        <p:spPr bwMode="auto">
          <a:xfrm>
            <a:off x="2448918" y="3302563"/>
            <a:ext cx="1298323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A9B289-44B6-23B6-7A99-2819194E25C2}"/>
              </a:ext>
            </a:extLst>
          </p:cNvPr>
          <p:cNvSpPr/>
          <p:nvPr/>
        </p:nvSpPr>
        <p:spPr bwMode="auto">
          <a:xfrm>
            <a:off x="3502853" y="3507031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DE6D18-8BB0-8084-8308-4CC936B6FE54}"/>
              </a:ext>
            </a:extLst>
          </p:cNvPr>
          <p:cNvSpPr/>
          <p:nvPr/>
        </p:nvSpPr>
        <p:spPr bwMode="auto">
          <a:xfrm>
            <a:off x="4456156" y="3553758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46ED5D-34D2-0793-5908-9789D119779B}"/>
              </a:ext>
            </a:extLst>
          </p:cNvPr>
          <p:cNvSpPr/>
          <p:nvPr/>
        </p:nvSpPr>
        <p:spPr bwMode="auto">
          <a:xfrm>
            <a:off x="5409459" y="3302563"/>
            <a:ext cx="1075497" cy="3641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9F45927-1391-515B-CF30-AE70D90B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Postmark(L) Experimental result</a:t>
            </a: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339654946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  <a:endParaRPr lang="ko-KR" altLang="en-US" dirty="0"/>
          </a:p>
        </p:txBody>
      </p:sp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F028B44-5ED2-B598-6995-E9682BAF0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75" y="2329208"/>
            <a:ext cx="4038950" cy="2476715"/>
          </a:xfrm>
          <a:prstGeom prst="rect">
            <a:avLst/>
          </a:prstGeom>
        </p:spPr>
      </p:pic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8DCB48B9-0393-958E-921A-197CCBD2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36" y="1880123"/>
            <a:ext cx="7837540" cy="4806039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0A56CD58-68C0-0C43-7362-6231EFBB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Postmark(H) Experimental result</a:t>
            </a:r>
            <a:endParaRPr lang="en-US" altLang="en-US" kern="0" dirty="0">
              <a:latin typeface="Calibri Bold"/>
            </a:endParaRPr>
          </a:p>
        </p:txBody>
      </p:sp>
    </p:spTree>
    <p:extLst>
      <p:ext uri="{BB962C8B-B14F-4D97-AF65-F5344CB8AC3E}">
        <p14:creationId xmlns:p14="http://schemas.microsoft.com/office/powerpoint/2010/main" val="21806105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File System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dirty="0"/>
              <a:t>Postmark(H) Experimental result</a:t>
            </a:r>
            <a:endParaRPr lang="en-US" alt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Postmark Experimental result</a:t>
            </a:r>
            <a:endParaRPr lang="ko-KR" altLang="en-US" dirty="0"/>
          </a:p>
        </p:txBody>
      </p:sp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DF028B44-5ED2-B598-6995-E9682BAF0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75" y="2329208"/>
            <a:ext cx="4038950" cy="2476715"/>
          </a:xfrm>
          <a:prstGeom prst="rect">
            <a:avLst/>
          </a:prstGeom>
        </p:spPr>
      </p:pic>
      <p:pic>
        <p:nvPicPr>
          <p:cNvPr id="2" name="그림 1" descr="차트이(가) 표시된 사진&#10;&#10;자동 생성된 설명">
            <a:extLst>
              <a:ext uri="{FF2B5EF4-FFF2-40B4-BE49-F238E27FC236}">
                <a16:creationId xmlns:a16="http://schemas.microsoft.com/office/drawing/2014/main" id="{9ED224FA-9F2B-BF98-3B16-2F8E3419D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36" y="1880123"/>
            <a:ext cx="7837540" cy="4806039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37D4F6F-F6A7-90AC-C1C7-9E3BB04B7760}"/>
              </a:ext>
            </a:extLst>
          </p:cNvPr>
          <p:cNvSpPr/>
          <p:nvPr/>
        </p:nvSpPr>
        <p:spPr bwMode="auto">
          <a:xfrm rot="7780653">
            <a:off x="6949164" y="2458461"/>
            <a:ext cx="996462" cy="107852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CA2252-1D3A-FE1A-1FFC-5A6CFC23C01F}"/>
              </a:ext>
            </a:extLst>
          </p:cNvPr>
          <p:cNvSpPr/>
          <p:nvPr/>
        </p:nvSpPr>
        <p:spPr bwMode="auto">
          <a:xfrm>
            <a:off x="3273677" y="3704513"/>
            <a:ext cx="1298323" cy="2676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17CF1B-5C8C-7871-2295-1B51F1C3B0D8}"/>
              </a:ext>
            </a:extLst>
          </p:cNvPr>
          <p:cNvSpPr/>
          <p:nvPr/>
        </p:nvSpPr>
        <p:spPr bwMode="auto">
          <a:xfrm>
            <a:off x="4472024" y="4223037"/>
            <a:ext cx="1095691" cy="2930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EBEBD-F520-48EB-4A6E-BED03C056AEA}"/>
              </a:ext>
            </a:extLst>
          </p:cNvPr>
          <p:cNvSpPr/>
          <p:nvPr/>
        </p:nvSpPr>
        <p:spPr bwMode="auto">
          <a:xfrm>
            <a:off x="5643740" y="4207338"/>
            <a:ext cx="1016064" cy="28339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FD27EF-9CD7-38A4-9091-EF9C9FF4F1F2}"/>
              </a:ext>
            </a:extLst>
          </p:cNvPr>
          <p:cNvSpPr/>
          <p:nvPr/>
        </p:nvSpPr>
        <p:spPr bwMode="auto">
          <a:xfrm>
            <a:off x="6615235" y="3696863"/>
            <a:ext cx="1298323" cy="2676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5826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Application Benchmarks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Database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1299063" y="500402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 descr="차트이(가) 표시된 사진&#10;&#10;자동 생성된 설명">
            <a:extLst>
              <a:ext uri="{FF2B5EF4-FFF2-40B4-BE49-F238E27FC236}">
                <a16:creationId xmlns:a16="http://schemas.microsoft.com/office/drawing/2014/main" id="{205C337C-A2DA-4478-B669-2AF478ACC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40" y="2461266"/>
            <a:ext cx="4252328" cy="2385267"/>
          </a:xfrm>
          <a:prstGeom prst="rect">
            <a:avLst/>
          </a:prstGeom>
        </p:spPr>
      </p:pic>
      <p:pic>
        <p:nvPicPr>
          <p:cNvPr id="4" name="그림 3" descr="텍스트, 음악, 피아노이(가) 표시된 사진&#10;&#10;자동 생성된 설명">
            <a:extLst>
              <a:ext uri="{FF2B5EF4-FFF2-40B4-BE49-F238E27FC236}">
                <a16:creationId xmlns:a16="http://schemas.microsoft.com/office/drawing/2014/main" id="{8773012B-A54B-8582-CC31-ECC592026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2618762"/>
            <a:ext cx="4070686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3782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Experimental Results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Hadoop Benchmarks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034079" y="5144519"/>
            <a:ext cx="30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Hadoop Experimental result</a:t>
            </a:r>
            <a:endParaRPr lang="ko-KR" altLang="en-US" dirty="0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F4B4B4F2-9FB1-8E14-7A06-15E67DCF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1972053"/>
            <a:ext cx="5521569" cy="30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9061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Lifetime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2304883" y="5145002"/>
            <a:ext cx="45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Erasure operations normalized to EXT4 + PFTL</a:t>
            </a:r>
            <a:endParaRPr lang="ko-KR" altLang="en-US" dirty="0"/>
          </a:p>
        </p:txBody>
      </p:sp>
      <p:pic>
        <p:nvPicPr>
          <p:cNvPr id="15" name="그림 14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A34BD4F3-3DA5-1559-8EB7-8030E85FE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7" y="1776700"/>
            <a:ext cx="6018025" cy="324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391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Experimental Results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1718730" y="4990255"/>
            <a:ext cx="150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TIMB writes</a:t>
            </a:r>
            <a:endParaRPr lang="ko-KR" altLang="en-US" dirty="0"/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17630111-531A-AA71-6EC3-AB9216D5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" y="2606117"/>
            <a:ext cx="4328535" cy="20574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41A38B31-F16D-E391-998C-CD8C66DA3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72" y="2976756"/>
            <a:ext cx="4252328" cy="1811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A4248-ECFA-2EEB-59F7-70949ADA7053}"/>
              </a:ext>
            </a:extLst>
          </p:cNvPr>
          <p:cNvSpPr txBox="1"/>
          <p:nvPr/>
        </p:nvSpPr>
        <p:spPr>
          <a:xfrm>
            <a:off x="6037385" y="4990255"/>
            <a:ext cx="169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Inode</a:t>
            </a:r>
            <a:r>
              <a:rPr lang="en-US" altLang="ko-KR" dirty="0"/>
              <a:t>-map GC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58863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Experimental Results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759279" y="5145002"/>
            <a:ext cx="16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 utilization</a:t>
            </a:r>
            <a:endParaRPr lang="ko-KR" altLang="en-US" dirty="0"/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991776A4-0DD3-C11F-7881-ECB5A8A91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78" y="2133601"/>
            <a:ext cx="4884843" cy="28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493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Duplication of functionality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Application already do 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CCB75B-90AD-9A20-6352-A7950F9E7BD5}"/>
              </a:ext>
            </a:extLst>
          </p:cNvPr>
          <p:cNvSpPr/>
          <p:nvPr/>
        </p:nvSpPr>
        <p:spPr bwMode="auto">
          <a:xfrm>
            <a:off x="2095500" y="2924158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83A479-BD09-EC5A-CE91-D28B30852DE9}"/>
              </a:ext>
            </a:extLst>
          </p:cNvPr>
          <p:cNvSpPr/>
          <p:nvPr/>
        </p:nvSpPr>
        <p:spPr bwMode="auto">
          <a:xfrm>
            <a:off x="4133850" y="2949558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5D6CC9-7C9C-0131-4B98-F577CEA9FD77}"/>
              </a:ext>
            </a:extLst>
          </p:cNvPr>
          <p:cNvSpPr/>
          <p:nvPr/>
        </p:nvSpPr>
        <p:spPr bwMode="auto">
          <a:xfrm>
            <a:off x="6172200" y="2949558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DEB7D9-6BAA-C902-52A3-B7EF8FB11082}"/>
              </a:ext>
            </a:extLst>
          </p:cNvPr>
          <p:cNvSpPr/>
          <p:nvPr/>
        </p:nvSpPr>
        <p:spPr bwMode="auto">
          <a:xfrm>
            <a:off x="2095500" y="2949558"/>
            <a:ext cx="5626100" cy="272734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4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Functionality </a:t>
            </a:r>
            <a:r>
              <a:rPr lang="en-US" altLang="ko-KR" sz="4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  <a:r>
              <a:rPr kumimoji="0" lang="en-US" altLang="ko-KR" sz="4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uplication</a:t>
            </a:r>
            <a:endParaRPr kumimoji="0" lang="ko-KR" altLang="en-US" sz="4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7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Experimental Results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854F0DD-BA41-A8B3-4EA8-5F2EEB6F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343666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en-US" kern="0" dirty="0">
                <a:latin typeface="Calibri Bold"/>
              </a:rPr>
              <a:t>Lifetime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ACC72-71A7-9306-18AC-7680D738D2BC}"/>
              </a:ext>
            </a:extLst>
          </p:cNvPr>
          <p:cNvSpPr txBox="1"/>
          <p:nvPr/>
        </p:nvSpPr>
        <p:spPr>
          <a:xfrm>
            <a:off x="3837025" y="5142467"/>
            <a:ext cx="14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Write latency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E0845-5191-56A4-BF9B-AE253AE5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50" y="1786747"/>
            <a:ext cx="4831499" cy="328450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FACADA6-5042-6E5D-B37A-EFA3E5725559}"/>
              </a:ext>
            </a:extLst>
          </p:cNvPr>
          <p:cNvSpPr/>
          <p:nvPr/>
        </p:nvSpPr>
        <p:spPr bwMode="auto">
          <a:xfrm>
            <a:off x="691662" y="4021015"/>
            <a:ext cx="1570892" cy="738554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5997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/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70025564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Related Work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AMF directly manages flash devices through host software, enabling easy system-level information use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AMF hides storage architecture via new block I/O interface, removing concerns about reliability, like FFS and </a:t>
            </a:r>
            <a:r>
              <a:rPr lang="en-US" altLang="en-US" dirty="0" err="1">
                <a:latin typeface="Calibri Bold"/>
                <a:ea typeface="ヒラギノ角ゴ ProN W3"/>
              </a:rPr>
              <a:t>NoFTL</a:t>
            </a:r>
            <a:endParaRPr lang="en-US" altLang="en-US" dirty="0">
              <a:latin typeface="Calibri Bold"/>
              <a:ea typeface="ヒラギノ角ゴ ProN W3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AMF is highly compatible and works with any application by modifying overwrite causing modules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124080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19909615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Summary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AMF’s block I/O interface exposes flash storage as append-only segments, hiding NAND variability and vendor-specific details</a:t>
            </a: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128 X less DRAM usage in flash controller and 80% better file system performance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Outperforms conventional FTL  + file systems in performance, lifetime and resource usage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02501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/>
              <a:t>AMF: Application-Managed Flash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5972395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AMF: Application-Managed Flash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Application-Managed Flash (AMF)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AMF transfer flash management from device to application, leaving only essential tasks on the device side.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ALFS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AMF 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190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</TotalTime>
  <Words>4533</Words>
  <Application>Microsoft Office PowerPoint</Application>
  <PresentationFormat>화면 슬라이드 쇼(4:3)</PresentationFormat>
  <Paragraphs>1602</Paragraphs>
  <Slides>74</Slides>
  <Notes>74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74</vt:i4>
      </vt:variant>
    </vt:vector>
  </HeadingPairs>
  <TitlesOfParts>
    <vt:vector size="85" baseType="lpstr">
      <vt:lpstr>-apple-system</vt:lpstr>
      <vt:lpstr>Gill Sans</vt:lpstr>
      <vt:lpstr>Söhne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Outline</vt:lpstr>
      <vt:lpstr>Flash Storage and FTL</vt:lpstr>
      <vt:lpstr>Challenge for FTL</vt:lpstr>
      <vt:lpstr>Duplication of functionality</vt:lpstr>
      <vt:lpstr>Outline</vt:lpstr>
      <vt:lpstr>AMF: Application-Managed Flash</vt:lpstr>
      <vt:lpstr>Block I/O interface of AMF</vt:lpstr>
      <vt:lpstr>AMF Block I/O interface</vt:lpstr>
      <vt:lpstr>AMF Block I/O interface</vt:lpstr>
      <vt:lpstr>ALFS (AMF Log-structed File System)</vt:lpstr>
      <vt:lpstr>ALFS (AMF Log-structed File System)</vt:lpstr>
      <vt:lpstr>ALFS (AMF Log-structed File System)</vt:lpstr>
      <vt:lpstr>ALFS (AMF Log-structed File System)</vt:lpstr>
      <vt:lpstr>Check-Point Segment</vt:lpstr>
      <vt:lpstr>Check-Point Segment</vt:lpstr>
      <vt:lpstr>Check-Point Segment</vt:lpstr>
      <vt:lpstr>Check-Point Segment</vt:lpstr>
      <vt:lpstr>Inode-Map Segment</vt:lpstr>
      <vt:lpstr>Inode-Map Segment</vt:lpstr>
      <vt:lpstr>Inode-Map Segment</vt:lpstr>
      <vt:lpstr>Data Segment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Conventional 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ALFS operation</vt:lpstr>
      <vt:lpstr>AFTL Management</vt:lpstr>
      <vt:lpstr>AFTL I/O Queueing</vt:lpstr>
      <vt:lpstr>AFTL I/O Queueing</vt:lpstr>
      <vt:lpstr>Outline</vt:lpstr>
      <vt:lpstr>Setup (1/2)</vt:lpstr>
      <vt:lpstr>Setup (2/2)</vt:lpstr>
      <vt:lpstr> File System Benchmarks</vt:lpstr>
      <vt:lpstr> File System Benchmarks</vt:lpstr>
      <vt:lpstr> File System Benchmarks</vt:lpstr>
      <vt:lpstr> File System Benchmarks</vt:lpstr>
      <vt:lpstr> File System Benchmarks</vt:lpstr>
      <vt:lpstr> File System Benchmarks</vt:lpstr>
      <vt:lpstr> File System Benchmarks</vt:lpstr>
      <vt:lpstr>Application Benchmarks</vt:lpstr>
      <vt:lpstr>Experimental Results</vt:lpstr>
      <vt:lpstr> Lifetime analysis</vt:lpstr>
      <vt:lpstr>Experimental Results</vt:lpstr>
      <vt:lpstr>Experimental Results</vt:lpstr>
      <vt:lpstr>Experimental Results</vt:lpstr>
      <vt:lpstr>Outline</vt:lpstr>
      <vt:lpstr>Related Work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이 대한</cp:lastModifiedBy>
  <cp:revision>862</cp:revision>
  <dcterms:created xsi:type="dcterms:W3CDTF">2019-05-20T12:33:49Z</dcterms:created>
  <dcterms:modified xsi:type="dcterms:W3CDTF">2023-03-20T08:04:58Z</dcterms:modified>
</cp:coreProperties>
</file>