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0"/>
  </p:notesMasterIdLst>
  <p:handoutMasterIdLst>
    <p:handoutMasterId r:id="rId41"/>
  </p:handoutMasterIdLst>
  <p:sldIdLst>
    <p:sldId id="688" r:id="rId3"/>
    <p:sldId id="692" r:id="rId4"/>
    <p:sldId id="930" r:id="rId5"/>
    <p:sldId id="1015" r:id="rId6"/>
    <p:sldId id="1006" r:id="rId7"/>
    <p:sldId id="1014" r:id="rId8"/>
    <p:sldId id="983" r:id="rId9"/>
    <p:sldId id="984" r:id="rId10"/>
    <p:sldId id="904" r:id="rId11"/>
    <p:sldId id="1017" r:id="rId12"/>
    <p:sldId id="1016" r:id="rId13"/>
    <p:sldId id="986" r:id="rId14"/>
    <p:sldId id="990" r:id="rId15"/>
    <p:sldId id="991" r:id="rId16"/>
    <p:sldId id="987" r:id="rId17"/>
    <p:sldId id="988" r:id="rId18"/>
    <p:sldId id="989" r:id="rId19"/>
    <p:sldId id="992" r:id="rId20"/>
    <p:sldId id="1007" r:id="rId21"/>
    <p:sldId id="993" r:id="rId22"/>
    <p:sldId id="994" r:id="rId23"/>
    <p:sldId id="995" r:id="rId24"/>
    <p:sldId id="1018" r:id="rId25"/>
    <p:sldId id="1019" r:id="rId26"/>
    <p:sldId id="997" r:id="rId27"/>
    <p:sldId id="998" r:id="rId28"/>
    <p:sldId id="1008" r:id="rId29"/>
    <p:sldId id="999" r:id="rId30"/>
    <p:sldId id="1000" r:id="rId31"/>
    <p:sldId id="1001" r:id="rId32"/>
    <p:sldId id="1002" r:id="rId33"/>
    <p:sldId id="1013" r:id="rId34"/>
    <p:sldId id="1003" r:id="rId35"/>
    <p:sldId id="1009" r:id="rId36"/>
    <p:sldId id="905" r:id="rId37"/>
    <p:sldId id="1010" r:id="rId38"/>
    <p:sldId id="90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B309A-2758-2414-8A78-E977B1EDA474}" v="1115" dt="2021-01-28T11:42:40.649"/>
    <p1510:client id="{CAD66232-3C08-FC8F-DDF0-725E39F7341A}" v="93" dt="2021-01-28T07:51:3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73" autoAdjust="0"/>
  </p:normalViewPr>
  <p:slideViewPr>
    <p:cSldViewPr snapToGrid="0">
      <p:cViewPr varScale="1">
        <p:scale>
          <a:sx n="106" d="100"/>
          <a:sy n="106" d="100"/>
        </p:scale>
        <p:origin x="2672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DEC105-9620-4CAD-90D0-ACF879076D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B2F20-67FA-438F-9134-55FC98EDE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4E9D-D3B7-4063-8C23-2A842A589F91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FBCC1-1CA4-4B94-A695-9B5EA999C6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0310D-4C90-4196-AA09-62571AB99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2718-F77E-465C-AB7B-6FC53E38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8F89-09A0-450B-8F5F-4EE26CD8F73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1BA7-3344-4008-A136-FE8EC1AD2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1BA7-3344-4008-A136-FE8EC1AD21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85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다음은 간단한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테이블에 관한 설명입니다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테이블은 예로 들어 이런 식으로 되어있는데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테이블의 사이즈는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벡터와 아이템의 수에 의해 결정이 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각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테이블은 일종의 테이블 마다 다른 성질을 가지고 있는 것처럼 해석할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정보가 많을 수록 세세한 분석이 가능하기때문에 추천시스템의 정확도에 결정적인 영향을 끼칩니다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최근 웹 서비스의 컨텐츠가 늘어남에 따라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테이블의 크기도 증가하는 경향을 보입니다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466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벡터의 차원이 커질 수록 표현력과 같은 성질이 더 좋아진다고 볼 수 있기 때문에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정확도에 영향을 끼칩니다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그렇기에 더 높은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 차원을 선호하고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최근 더 많은 컨텐츠가 쏟아져 나오는 웹 서비스 같은 상황을 고려해 </a:t>
            </a:r>
            <a:r>
              <a:rPr lang="ko-KR" altLang="en-US" dirty="0" err="1">
                <a:ea typeface="맑은 고딕"/>
              </a:rPr>
              <a:t>봤을때는</a:t>
            </a:r>
            <a:r>
              <a:rPr lang="ko-KR" altLang="en-US" dirty="0">
                <a:ea typeface="맑은 고딕"/>
              </a:rPr>
              <a:t> 이 역시 커질 가능성이 </a:t>
            </a:r>
            <a:r>
              <a:rPr lang="ko-KR" altLang="en-US" dirty="0" err="1">
                <a:ea typeface="맑은 고딕"/>
              </a:rPr>
              <a:t>있ㅅ브니다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그렇게 되면 그림처럼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테이블도 더 커질 것입니다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인퍼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과정중에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커진다는게</a:t>
            </a:r>
            <a:r>
              <a:rPr lang="ko-KR" altLang="en-US" dirty="0">
                <a:ea typeface="맑은 고딕"/>
              </a:rPr>
              <a:t> 아니고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일반적인 경향이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테이블이 커져가는 그런 경향을 보인다는 의미입니다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546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벡터 </a:t>
            </a:r>
            <a:r>
              <a:rPr lang="ko-KR" altLang="en-US" dirty="0" err="1">
                <a:ea typeface="맑은 고딕"/>
              </a:rPr>
              <a:t>디멘션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아이템 수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그에 따른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 사이즈 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이 그림에서는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벡터의 차원과 </a:t>
            </a:r>
            <a:r>
              <a:rPr lang="en-US" altLang="ko-KR" dirty="0">
                <a:ea typeface="맑은 고딕"/>
              </a:rPr>
              <a:t>item</a:t>
            </a:r>
            <a:r>
              <a:rPr lang="ko-KR" altLang="en-US" dirty="0">
                <a:ea typeface="맑은 고딕"/>
              </a:rPr>
              <a:t> 수에 따른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테이블의 크기를 보여줍니다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벡터 차원은 </a:t>
            </a:r>
            <a:r>
              <a:rPr lang="en-US" altLang="ko-KR" dirty="0">
                <a:ea typeface="맑은 고딕"/>
              </a:rPr>
              <a:t>128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512</a:t>
            </a:r>
            <a:r>
              <a:rPr lang="ko-KR" altLang="en-US" dirty="0">
                <a:ea typeface="맑은 고딕"/>
              </a:rPr>
              <a:t>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항목 수는 각각 </a:t>
            </a:r>
            <a:r>
              <a:rPr lang="en-US" altLang="ko-KR" dirty="0">
                <a:ea typeface="맑은 고딕"/>
              </a:rPr>
              <a:t>100</a:t>
            </a:r>
            <a:r>
              <a:rPr lang="ko-KR" altLang="en-US" dirty="0">
                <a:ea typeface="맑은 고딕"/>
              </a:rPr>
              <a:t>만에서 </a:t>
            </a:r>
            <a:r>
              <a:rPr lang="en-US" altLang="ko-KR" dirty="0">
                <a:ea typeface="맑은 고딕"/>
              </a:rPr>
              <a:t>10</a:t>
            </a:r>
            <a:r>
              <a:rPr lang="ko-KR" altLang="en-US" dirty="0">
                <a:ea typeface="맑은 고딕"/>
              </a:rPr>
              <a:t>억으로 증가했습니다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벡터 차원이 </a:t>
            </a:r>
            <a:r>
              <a:rPr lang="en-US" altLang="ko-KR" dirty="0">
                <a:ea typeface="맑은 고딕"/>
              </a:rPr>
              <a:t>128</a:t>
            </a:r>
            <a:r>
              <a:rPr lang="ko-KR" altLang="en-US" dirty="0">
                <a:ea typeface="맑은 고딕"/>
              </a:rPr>
              <a:t>이고 항목 수가 </a:t>
            </a:r>
            <a:r>
              <a:rPr lang="en-US" altLang="ko-KR" dirty="0">
                <a:ea typeface="맑은 고딕"/>
              </a:rPr>
              <a:t>100</a:t>
            </a:r>
            <a:r>
              <a:rPr lang="ko-KR" altLang="en-US" dirty="0">
                <a:ea typeface="맑은 고딕"/>
              </a:rPr>
              <a:t>만 개인 경우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테이블의 크기는 </a:t>
            </a:r>
            <a:r>
              <a:rPr lang="en-US" altLang="ko-KR" dirty="0">
                <a:ea typeface="맑은 고딕"/>
              </a:rPr>
              <a:t>490MB</a:t>
            </a:r>
            <a:r>
              <a:rPr lang="ko-KR" altLang="en-US" dirty="0">
                <a:ea typeface="맑은 고딕"/>
              </a:rPr>
              <a:t>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그러나 벡터 차원과 항목 수가 각각 </a:t>
            </a:r>
            <a:r>
              <a:rPr lang="en-US" altLang="ko-KR" dirty="0">
                <a:ea typeface="맑은 고딕"/>
              </a:rPr>
              <a:t>512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10</a:t>
            </a:r>
            <a:r>
              <a:rPr lang="ko-KR" altLang="en-US" dirty="0">
                <a:ea typeface="맑은 고딕"/>
              </a:rPr>
              <a:t>억으로 증가하면 테이블 크기는 </a:t>
            </a:r>
            <a:r>
              <a:rPr lang="en-US" altLang="ko-KR" dirty="0">
                <a:ea typeface="맑은 고딕"/>
              </a:rPr>
              <a:t>1.8TB</a:t>
            </a:r>
            <a:r>
              <a:rPr lang="ko-KR" altLang="en-US" dirty="0">
                <a:ea typeface="맑은 고딕"/>
              </a:rPr>
              <a:t>까지 증가합니다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이 크기는 메인 메모리에 로드하기에 너무 큽니다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더욱이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테이블 크기는 이전에 언급한 대로 계속 증가하는 경향이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아까 말씀 드렸듯 기존의 추천 시스템은 일반적으로 인기 있는 벡터를 빠른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에 </a:t>
            </a:r>
            <a:r>
              <a:rPr lang="ko-KR" altLang="en-US" dirty="0" err="1">
                <a:ea typeface="맑은 고딕"/>
              </a:rPr>
              <a:t>캐싱하고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인기 없는 벡터를 대용량 디스크에 저장하여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테이블의 크기 문제를 해결하려고 시도합니다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56827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이제 캐시를 이용한 실제 데이터를 바탕으로 추천시스템을 </a:t>
            </a:r>
            <a:r>
              <a:rPr lang="ko-KR" altLang="en-US" dirty="0" err="1">
                <a:ea typeface="맑은 고딕"/>
              </a:rPr>
              <a:t>사용하였을때</a:t>
            </a:r>
            <a:r>
              <a:rPr lang="en-US" altLang="ko-KR" dirty="0">
                <a:ea typeface="맑은 고딕"/>
              </a:rPr>
              <a:t>,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tail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latency</a:t>
            </a:r>
            <a:r>
              <a:rPr lang="ko-KR" altLang="en-US" dirty="0">
                <a:ea typeface="맑은 고딕"/>
              </a:rPr>
              <a:t>에 대해 분석을 하겠습니다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아까 말했듯 최근의 많은 추천 시스템들은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에 데이터를 </a:t>
            </a:r>
            <a:r>
              <a:rPr lang="ko-KR" altLang="en-US" dirty="0" err="1">
                <a:ea typeface="맑은 고딕"/>
              </a:rPr>
              <a:t>캐싱하는</a:t>
            </a:r>
            <a:r>
              <a:rPr lang="ko-KR" altLang="en-US" dirty="0">
                <a:ea typeface="맑은 고딕"/>
              </a:rPr>
              <a:t> 방식을 사용하고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대부분의 경우 좋은 결과를 내지만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자주 디스크의 접근하는 경우 </a:t>
            </a:r>
            <a:r>
              <a:rPr lang="en-US" altLang="ko-KR" dirty="0">
                <a:ea typeface="맑은 고딕"/>
              </a:rPr>
              <a:t>long tail latency </a:t>
            </a:r>
            <a:r>
              <a:rPr lang="ko-KR" altLang="en-US" dirty="0">
                <a:ea typeface="맑은 고딕"/>
              </a:rPr>
              <a:t>문제를 </a:t>
            </a:r>
            <a:r>
              <a:rPr lang="ko-KR" altLang="en-US" dirty="0" err="1">
                <a:ea typeface="맑은 고딕"/>
              </a:rPr>
              <a:t>유발할수있습니다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 분석에서는 </a:t>
            </a:r>
            <a:r>
              <a:rPr lang="en-US" altLang="ko-KR" dirty="0">
                <a:ea typeface="맑은 고딕"/>
              </a:rPr>
              <a:t>13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dense feature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26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sparse feature</a:t>
            </a:r>
            <a:r>
              <a:rPr lang="ko-KR" altLang="en-US" dirty="0">
                <a:ea typeface="맑은 고딕"/>
              </a:rPr>
              <a:t>로 구성 된</a:t>
            </a:r>
            <a:r>
              <a:rPr lang="en-US" altLang="ko-KR" dirty="0">
                <a:ea typeface="맑은 고딕"/>
              </a:rPr>
              <a:t> Criteo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dataset</a:t>
            </a:r>
            <a:r>
              <a:rPr lang="ko-KR" altLang="en-US" dirty="0">
                <a:ea typeface="맑은 고딕"/>
              </a:rPr>
              <a:t>으로 </a:t>
            </a:r>
            <a:r>
              <a:rPr lang="en-US" altLang="ko-KR" dirty="0">
                <a:ea typeface="맑은 고딕"/>
              </a:rPr>
              <a:t>DLRM</a:t>
            </a:r>
            <a:r>
              <a:rPr lang="ko-KR" altLang="en-US" dirty="0">
                <a:ea typeface="맑은 고딕"/>
              </a:rPr>
              <a:t>을 실행한 상황에 진행되었습니다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중요한 부분은 추론 단계가 사용자가 인지하는 지연 시간에 직접적인 영향을 미친다는 것입니다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연구자들은 </a:t>
            </a:r>
            <a:r>
              <a:rPr lang="en-US" altLang="ko-KR" dirty="0">
                <a:ea typeface="맑은 고딕"/>
              </a:rPr>
              <a:t>DLRM </a:t>
            </a:r>
            <a:r>
              <a:rPr lang="ko-KR" altLang="en-US" dirty="0">
                <a:ea typeface="맑은 고딕"/>
              </a:rPr>
              <a:t>추론 과정 중의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액세스 패턴을 분석하고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다양한 캐시 크기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인기 있는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벡터를 </a:t>
            </a:r>
            <a:r>
              <a:rPr lang="ko-KR" altLang="en-US" dirty="0" err="1">
                <a:ea typeface="맑은 고딕"/>
              </a:rPr>
              <a:t>캐싱하는</a:t>
            </a:r>
            <a:r>
              <a:rPr lang="ko-KR" altLang="en-US" dirty="0">
                <a:ea typeface="맑은 고딕"/>
              </a:rPr>
              <a:t> 데 사용 가능한 주 메모리의 크기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에 대한 캐시 히트 비율을 측정했습니다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캐시 히트 비율은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참조의 스택 거리를 계산함으로써 추정됩니다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쿼리가 들어왔을 때 모든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테이블을 검색해야 하는 이유는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각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테이블이 다른 범주형 특징에 대한 정보를 가지고 있기 때문입니다</a:t>
            </a:r>
            <a:r>
              <a:rPr lang="en-US" altLang="ko-KR" dirty="0">
                <a:ea typeface="맑은 고딕"/>
              </a:rPr>
              <a:t>. DLRM</a:t>
            </a:r>
            <a:r>
              <a:rPr lang="ko-KR" altLang="en-US" dirty="0">
                <a:ea typeface="맑은 고딕"/>
              </a:rPr>
              <a:t>에서는 각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테이블이 범주형 특징을 연속적인 벡터로 변환하는 역할을 수행하며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이러한 벡터들은 모델의 다른 부분에서 처리되어 최종 예측에 사용됩니다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508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위 그래프는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테이블의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접근 분포이고 밑 그래프는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테이블의 </a:t>
            </a:r>
            <a:r>
              <a:rPr lang="en-US" altLang="ko-KR" dirty="0">
                <a:ea typeface="맑은 고딕"/>
              </a:rPr>
              <a:t>cache hit rate</a:t>
            </a:r>
            <a:r>
              <a:rPr lang="ko-KR" altLang="en-US" dirty="0">
                <a:ea typeface="맑은 고딕"/>
              </a:rPr>
              <a:t>에 대한 곡선 그래프입니다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축은 요청 수</a:t>
            </a:r>
            <a:r>
              <a:rPr lang="en-US" altLang="ko-KR" dirty="0">
                <a:ea typeface="맑은 고딕"/>
              </a:rPr>
              <a:t>, Y</a:t>
            </a:r>
            <a:r>
              <a:rPr lang="ko-KR" altLang="en-US" dirty="0">
                <a:ea typeface="맑은 고딕"/>
              </a:rPr>
              <a:t>축은 테이블 안에 있는 벡터들의 인덱스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 </a:t>
            </a:r>
            <a:r>
              <a:rPr lang="en-US" altLang="ko-KR" dirty="0">
                <a:ea typeface="맑은 고딕"/>
              </a:rPr>
              <a:t>1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high locality with a small working-set size (Type-A)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Working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set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size</a:t>
            </a:r>
            <a:r>
              <a:rPr lang="ko-KR" altLang="en-US" dirty="0">
                <a:ea typeface="맑은 고딕"/>
              </a:rPr>
              <a:t>가 작고 높은 </a:t>
            </a:r>
            <a:r>
              <a:rPr lang="en-US" altLang="ko-KR" dirty="0">
                <a:ea typeface="맑은 고딕"/>
              </a:rPr>
              <a:t>locality</a:t>
            </a:r>
            <a:r>
              <a:rPr lang="ko-KR" altLang="en-US" dirty="0">
                <a:ea typeface="맑은 고딕"/>
              </a:rPr>
              <a:t>를 보유한 경우이고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 </a:t>
            </a:r>
            <a:r>
              <a:rPr lang="en-US" altLang="ko-KR" dirty="0">
                <a:ea typeface="맑은 고딕"/>
              </a:rPr>
              <a:t>7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low locality with a small working-set size (Type-B),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Working set size</a:t>
            </a:r>
            <a:r>
              <a:rPr lang="ko-KR" altLang="en-US" dirty="0">
                <a:ea typeface="맑은 고딕"/>
              </a:rPr>
              <a:t>가 작고 </a:t>
            </a:r>
            <a:r>
              <a:rPr lang="en-US" altLang="ko-KR" dirty="0">
                <a:ea typeface="맑은 고딕"/>
              </a:rPr>
              <a:t>locality low</a:t>
            </a:r>
            <a:r>
              <a:rPr lang="ko-KR" altLang="en-US" dirty="0">
                <a:ea typeface="맑은 고딕"/>
              </a:rPr>
              <a:t>한 </a:t>
            </a:r>
            <a:r>
              <a:rPr lang="en-US" altLang="ko-KR" dirty="0">
                <a:ea typeface="맑은 고딕"/>
              </a:rPr>
              <a:t>locality</a:t>
            </a:r>
            <a:r>
              <a:rPr lang="ko-KR" altLang="en-US" dirty="0">
                <a:ea typeface="맑은 고딕"/>
              </a:rPr>
              <a:t>를 보유한 경우이고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moderate locality with a large working-set size (Type-C ).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Working set size</a:t>
            </a:r>
            <a:r>
              <a:rPr lang="ko-KR" altLang="en-US" dirty="0">
                <a:ea typeface="맑은 고딕"/>
              </a:rPr>
              <a:t>는 크고 </a:t>
            </a:r>
            <a:r>
              <a:rPr lang="en-US" altLang="ko-KR" dirty="0">
                <a:ea typeface="맑은 고딕"/>
              </a:rPr>
              <a:t>locality</a:t>
            </a:r>
            <a:r>
              <a:rPr lang="ko-KR" altLang="en-US" dirty="0">
                <a:ea typeface="맑은 고딕"/>
              </a:rPr>
              <a:t>는 </a:t>
            </a:r>
            <a:r>
              <a:rPr lang="ko-KR" altLang="en-US" dirty="0" err="1">
                <a:ea typeface="맑은 고딕"/>
              </a:rPr>
              <a:t>그저그런</a:t>
            </a:r>
            <a:r>
              <a:rPr lang="ko-KR" altLang="en-US" dirty="0">
                <a:ea typeface="맑은 고딕"/>
              </a:rPr>
              <a:t> 경우 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79773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Table 1</a:t>
            </a:r>
            <a:r>
              <a:rPr lang="ko-KR" altLang="en-US" dirty="0">
                <a:ea typeface="맑은 고딕"/>
              </a:rPr>
              <a:t>의 </a:t>
            </a:r>
            <a:r>
              <a:rPr lang="ko-KR" altLang="en-US" dirty="0" err="1">
                <a:ea typeface="맑은 고딕"/>
              </a:rPr>
              <a:t>디멘션은은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1,400</a:t>
            </a:r>
            <a:r>
              <a:rPr lang="ko-KR" altLang="en-US" dirty="0">
                <a:ea typeface="맑은 고딕"/>
              </a:rPr>
              <a:t>정도로 </a:t>
            </a:r>
            <a:r>
              <a:rPr lang="en-US" altLang="ko-KR" dirty="0">
                <a:ea typeface="맑은 고딕"/>
              </a:rPr>
              <a:t>Figure 3</a:t>
            </a:r>
            <a:r>
              <a:rPr lang="ko-KR" altLang="en-US" dirty="0">
                <a:ea typeface="맑은 고딕"/>
              </a:rPr>
              <a:t>에서 보여지는 대로 거의 모든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벡터가 </a:t>
            </a:r>
            <a:r>
              <a:rPr lang="en-US" altLang="ko-KR" dirty="0">
                <a:ea typeface="맑은 고딕"/>
              </a:rPr>
              <a:t>0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200</a:t>
            </a:r>
            <a:r>
              <a:rPr lang="ko-KR" altLang="en-US" dirty="0">
                <a:ea typeface="맑은 고딕"/>
              </a:rPr>
              <a:t>까지의 범위에 속합니다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작은 </a:t>
            </a:r>
            <a:r>
              <a:rPr lang="en-US" altLang="ko-KR" dirty="0">
                <a:ea typeface="맑은 고딕"/>
              </a:rPr>
              <a:t>work set </a:t>
            </a:r>
            <a:r>
              <a:rPr lang="ko-KR" altLang="en-US" dirty="0">
                <a:ea typeface="맑은 고딕"/>
              </a:rPr>
              <a:t>크기와 높은</a:t>
            </a:r>
            <a:r>
              <a:rPr lang="en-US" altLang="ko-KR" dirty="0">
                <a:ea typeface="맑은 고딕"/>
              </a:rPr>
              <a:t> locality</a:t>
            </a:r>
            <a:r>
              <a:rPr lang="ko-KR" altLang="en-US" dirty="0">
                <a:ea typeface="맑은 고딕"/>
              </a:rPr>
              <a:t> 덕분에 전체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 중 약 </a:t>
            </a:r>
            <a:r>
              <a:rPr lang="en-US" altLang="ko-KR" dirty="0">
                <a:ea typeface="맑은 고딕"/>
              </a:rPr>
              <a:t>14% (</a:t>
            </a:r>
            <a:r>
              <a:rPr lang="ko-KR" altLang="en-US" dirty="0">
                <a:ea typeface="맑은 고딕"/>
              </a:rPr>
              <a:t>약 </a:t>
            </a:r>
            <a:r>
              <a:rPr lang="en-US" altLang="ko-KR" dirty="0">
                <a:ea typeface="맑은 고딕"/>
              </a:rPr>
              <a:t>200 </a:t>
            </a:r>
            <a:r>
              <a:rPr lang="ko-KR" altLang="en-US" dirty="0">
                <a:ea typeface="맑은 고딕"/>
              </a:rPr>
              <a:t>개의 벡터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만 캐시에 저장해도 캐시 히트 비율이 거의 </a:t>
            </a:r>
            <a:r>
              <a:rPr lang="en-US" altLang="ko-KR" dirty="0">
                <a:ea typeface="맑은 고딕"/>
              </a:rPr>
              <a:t>100%</a:t>
            </a:r>
            <a:r>
              <a:rPr lang="ko-KR" altLang="en-US" dirty="0">
                <a:ea typeface="맑은 고딕"/>
              </a:rPr>
              <a:t>에 이릅니다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96950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테이블 </a:t>
            </a:r>
            <a:r>
              <a:rPr lang="en-US" altLang="ko-KR" dirty="0">
                <a:ea typeface="맑은 고딕"/>
              </a:rPr>
              <a:t>7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요청은 지역성이 낮습니다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참조된 벡터는 테이블의 넓은 인덱스 범위에 균등하게 분포하므로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캐시 크기가 작을 때 캐시 히트 비율이 낮아집니다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그러나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테이블 </a:t>
            </a:r>
            <a:r>
              <a:rPr lang="en-US" altLang="ko-KR" dirty="0">
                <a:ea typeface="맑은 고딕"/>
              </a:rPr>
              <a:t>7</a:t>
            </a:r>
            <a:r>
              <a:rPr lang="ko-KR" altLang="en-US" dirty="0">
                <a:ea typeface="맑은 고딕"/>
              </a:rPr>
              <a:t>에는 </a:t>
            </a:r>
            <a:r>
              <a:rPr lang="en-US" altLang="ko-KR" dirty="0">
                <a:ea typeface="맑은 고딕"/>
              </a:rPr>
              <a:t>14,000</a:t>
            </a:r>
            <a:r>
              <a:rPr lang="ko-KR" altLang="en-US" dirty="0">
                <a:ea typeface="맑은 고딕"/>
              </a:rPr>
              <a:t>개의 벡터만 존재하기 때문에</a:t>
            </a:r>
            <a:r>
              <a:rPr lang="en-US" altLang="ko-KR" dirty="0">
                <a:ea typeface="맑은 고딕"/>
              </a:rPr>
              <a:t>, work-</a:t>
            </a:r>
            <a:r>
              <a:rPr lang="en-US" altLang="ko-KR" dirty="0" err="1">
                <a:ea typeface="맑은 고딕"/>
              </a:rPr>
              <a:t>setsize</a:t>
            </a:r>
            <a:r>
              <a:rPr lang="ko-KR" altLang="en-US" dirty="0">
                <a:ea typeface="맑은 고딕"/>
              </a:rPr>
              <a:t>가 상대적으로 작습니다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많은 양의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을 사용하지 않아도 높은 캐시 히트 비율을 달성할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에서 나타내듯이</a:t>
            </a:r>
            <a:r>
              <a:rPr lang="en-US" altLang="ko-KR" dirty="0">
                <a:ea typeface="맑은 고딕"/>
              </a:rPr>
              <a:t>, DRAM</a:t>
            </a:r>
            <a:r>
              <a:rPr lang="ko-KR" altLang="en-US" dirty="0">
                <a:ea typeface="맑은 고딕"/>
              </a:rPr>
              <a:t>에 </a:t>
            </a:r>
            <a:r>
              <a:rPr lang="en-US" altLang="ko-KR" dirty="0">
                <a:ea typeface="맑은 고딕"/>
              </a:rPr>
              <a:t>10,000</a:t>
            </a:r>
            <a:r>
              <a:rPr lang="ko-KR" altLang="en-US" dirty="0">
                <a:ea typeface="맑은 고딕"/>
              </a:rPr>
              <a:t>개의 벡터</a:t>
            </a:r>
            <a:r>
              <a:rPr lang="en-US" altLang="ko-KR" dirty="0">
                <a:ea typeface="맑은 고딕"/>
              </a:rPr>
              <a:t>(=4.8MB)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캐싱하면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100%</a:t>
            </a:r>
            <a:r>
              <a:rPr lang="ko-KR" altLang="en-US" dirty="0">
                <a:ea typeface="맑은 고딕"/>
              </a:rPr>
              <a:t>의 히트 비율을 달성할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81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Type-C</a:t>
            </a:r>
            <a:r>
              <a:rPr lang="ko-KR" altLang="en-US" dirty="0">
                <a:ea typeface="맑은 고딕"/>
              </a:rPr>
              <a:t>는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으로 표현되며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 테이블은 많은 수의 벡터에 대해 적당한 지역성을 보입니다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림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에서 보여지는 것처럼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점들이 그래프의 상단과 하단 주위에 밀집되어 있으며 해당 벡터들은 추론 단계에서 자주 참조됩니다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이로 인해 매우 작은 캐시로도 상대적으로 높은 적중률을 달성할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그러나 나머지 벡터들은 낮은 지역성을 나타내고 있고 캐시 크기가 </a:t>
            </a:r>
            <a:r>
              <a:rPr lang="en-US" altLang="ko-KR" dirty="0">
                <a:ea typeface="맑은 고딕"/>
              </a:rPr>
              <a:t>8M </a:t>
            </a:r>
            <a:r>
              <a:rPr lang="ko-KR" altLang="en-US" dirty="0">
                <a:ea typeface="맑은 고딕"/>
              </a:rPr>
              <a:t>벡터</a:t>
            </a:r>
            <a:r>
              <a:rPr lang="en-US" altLang="ko-KR" dirty="0">
                <a:ea typeface="맑은 고딕"/>
              </a:rPr>
              <a:t>(= 3.8GB DRAM)</a:t>
            </a:r>
            <a:r>
              <a:rPr lang="ko-KR" altLang="en-US" dirty="0">
                <a:ea typeface="맑은 고딕"/>
              </a:rPr>
              <a:t>를 저장할 수 있을 정도로 커져도 전체 캐시 적중률은 개선되지 않습니다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Type-C </a:t>
            </a:r>
            <a:r>
              <a:rPr lang="ko-KR" altLang="en-US" dirty="0">
                <a:ea typeface="맑은 고딕"/>
              </a:rPr>
              <a:t>테이블 중 하나가 캐시 미스로 인해 디스크 액세스를 수행하는 경우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전체 추천 프로세스가 지연되어 긴 </a:t>
            </a:r>
            <a:r>
              <a:rPr lang="en-US" altLang="ko-KR" dirty="0">
                <a:ea typeface="맑은 고딕"/>
              </a:rPr>
              <a:t>tail latency</a:t>
            </a:r>
            <a:r>
              <a:rPr lang="ko-KR" altLang="en-US" dirty="0">
                <a:ea typeface="맑은 고딕"/>
              </a:rPr>
              <a:t>를 발생시킵니다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게다가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큰 크기와 상대적으로 낮은 지역성으로 인해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추천 시스템이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벡터를 </a:t>
            </a:r>
            <a:r>
              <a:rPr lang="ko-KR" altLang="en-US" dirty="0" err="1">
                <a:ea typeface="맑은 고딕"/>
              </a:rPr>
              <a:t>캐싱하기</a:t>
            </a:r>
            <a:r>
              <a:rPr lang="ko-KR" altLang="en-US" dirty="0">
                <a:ea typeface="맑은 고딕"/>
              </a:rPr>
              <a:t> 위해 많은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을 사용하더라도 디스크 액세스로 인한 긴 </a:t>
            </a:r>
            <a:r>
              <a:rPr lang="en-US" altLang="ko-KR" dirty="0">
                <a:ea typeface="맑은 고딕"/>
              </a:rPr>
              <a:t>tail latency</a:t>
            </a:r>
            <a:r>
              <a:rPr lang="ko-KR" altLang="en-US" dirty="0">
                <a:ea typeface="맑은 고딕"/>
              </a:rPr>
              <a:t>를 없앨 수 없습니다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26</a:t>
            </a:r>
            <a:r>
              <a:rPr lang="ko-KR" altLang="en-US" dirty="0">
                <a:ea typeface="맑은 고딕"/>
              </a:rPr>
              <a:t>개의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 중에서 </a:t>
            </a:r>
            <a:r>
              <a:rPr lang="en-US" altLang="ko-KR" dirty="0">
                <a:ea typeface="맑은 고딕"/>
              </a:rPr>
              <a:t>5</a:t>
            </a:r>
            <a:r>
              <a:rPr lang="ko-KR" altLang="en-US" dirty="0">
                <a:ea typeface="맑은 고딕"/>
              </a:rPr>
              <a:t>개나 이러한 타입으로 분류가 되고 있다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8100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캐시 미스가 </a:t>
            </a:r>
            <a:r>
              <a:rPr lang="ko-KR" altLang="en-US" dirty="0" err="1">
                <a:ea typeface="맑은 고딕"/>
              </a:rPr>
              <a:t>일어났을때</a:t>
            </a:r>
            <a:r>
              <a:rPr lang="ko-KR" altLang="en-US" dirty="0">
                <a:ea typeface="맑은 고딕"/>
              </a:rPr>
              <a:t> 실험 결과 </a:t>
            </a:r>
            <a:r>
              <a:rPr lang="en-US" altLang="ko-KR" dirty="0">
                <a:ea typeface="맑은 고딕"/>
              </a:rPr>
              <a:t>latency</a:t>
            </a:r>
            <a:r>
              <a:rPr lang="ko-KR" altLang="en-US" dirty="0">
                <a:ea typeface="맑은 고딕"/>
              </a:rPr>
              <a:t>에 대한 분포입니다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컴퓨테이션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LATECNTY</a:t>
            </a:r>
            <a:r>
              <a:rPr lang="ko-KR" altLang="en-US" dirty="0">
                <a:ea typeface="맑은 고딕"/>
              </a:rPr>
              <a:t>는 굉장히 적은 부분을 차지하고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>
                <a:ea typeface="맑은 고딕"/>
              </a:rPr>
              <a:t>Disk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타임 역시 적은 부분 </a:t>
            </a:r>
            <a:r>
              <a:rPr lang="ko-KR" altLang="en-US" dirty="0" err="1">
                <a:ea typeface="맑은 고딕"/>
              </a:rPr>
              <a:t>차지하고있는데요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반면 소프트웨어와 네트워크 오버헤드가 생각보다 높았으며 토탈 </a:t>
            </a:r>
            <a:r>
              <a:rPr lang="en-US" altLang="ko-KR" dirty="0">
                <a:ea typeface="맑은 고딕"/>
              </a:rPr>
              <a:t>latency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76%</a:t>
            </a:r>
            <a:r>
              <a:rPr lang="ko-KR" altLang="en-US" dirty="0">
                <a:ea typeface="맑은 고딕"/>
              </a:rPr>
              <a:t>정도 차지하였습니다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이는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기존 추천시스템의 소프트웨어 레이어 의존성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빈번한 캐시 미스 같은 것이 디스크로의 많은 </a:t>
            </a:r>
            <a:r>
              <a:rPr lang="en-US" altLang="ko-KR" dirty="0">
                <a:ea typeface="맑은 고딕"/>
              </a:rPr>
              <a:t>I/O REQUEST</a:t>
            </a:r>
            <a:r>
              <a:rPr lang="ko-KR" altLang="en-US" dirty="0">
                <a:ea typeface="맑은 고딕"/>
              </a:rPr>
              <a:t>를 유발하여 호스트와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간 데이터 트래픽 양으로 인하다고 논문에서는 말하고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위의 관찰 결과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연산을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내에서 실행하는 것을 고려하게 되었습니다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연산은 비교적 저렴하기 때문에</a:t>
            </a:r>
            <a:r>
              <a:rPr lang="en-US" altLang="ko-KR" dirty="0">
                <a:ea typeface="맑은 고딕"/>
              </a:rPr>
              <a:t>, SSD </a:t>
            </a:r>
            <a:r>
              <a:rPr lang="ko-KR" altLang="en-US" dirty="0">
                <a:ea typeface="맑은 고딕"/>
              </a:rPr>
              <a:t>컨트롤러 내에서 실행하는 것은 심각한 부담이 되지 않습니다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추천 시스템 일부를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컨트롤러로 </a:t>
            </a:r>
            <a:r>
              <a:rPr lang="ko-KR" altLang="en-US" dirty="0" err="1">
                <a:ea typeface="맑은 고딕"/>
              </a:rPr>
              <a:t>오프로드함으로써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대부분의 데이터 액세스가 필요한 데이터 집약적인 작업을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내에서 직접 수행할 수 있으며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결과만 </a:t>
            </a:r>
            <a:r>
              <a:rPr lang="en-US" altLang="ko-KR" dirty="0">
                <a:ea typeface="맑은 고딕"/>
              </a:rPr>
              <a:t>x86 </a:t>
            </a:r>
            <a:r>
              <a:rPr lang="ko-KR" altLang="en-US" dirty="0">
                <a:ea typeface="맑은 고딕"/>
              </a:rPr>
              <a:t>호스트에 전달하면 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빈번한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 err="1">
                <a:ea typeface="맑은 고딕"/>
              </a:rPr>
              <a:t>시스콜로</a:t>
            </a:r>
            <a:r>
              <a:rPr lang="ko-KR" altLang="en-US" dirty="0">
                <a:ea typeface="맑은 고딕"/>
              </a:rPr>
              <a:t> 인한 소프트웨어 스택 오버헤드를 제거할 뿐만 아니라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호스트와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간의 대규모 데이터 전송 양을 줄입니다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기존의 추천 시스템은 </a:t>
            </a:r>
            <a:r>
              <a:rPr lang="en-US" altLang="ko-KR" dirty="0" err="1">
                <a:ea typeface="맑은 고딕"/>
              </a:rPr>
              <a:t>PyTorch</a:t>
            </a:r>
            <a:r>
              <a:rPr lang="ko-KR" altLang="en-US" dirty="0">
                <a:ea typeface="맑은 고딕"/>
              </a:rPr>
              <a:t>와 같은 딥러닝 프레임워크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로컬 파일 시스템 및 블록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레이어와 같은 여러 소프트웨어 레이어에 의존합니다</a:t>
            </a:r>
            <a:r>
              <a:rPr lang="en-US" altLang="ko-KR" dirty="0">
                <a:ea typeface="맑은 고딕"/>
              </a:rPr>
              <a:t>. [14]</a:t>
            </a:r>
            <a:r>
              <a:rPr lang="ko-KR" altLang="en-US" dirty="0">
                <a:ea typeface="맑은 고딕"/>
              </a:rPr>
              <a:t>에서 보고된 바와 같이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이러한 딥 소프트웨어 스택은 하부 저장소 미디어가 빠른 경우 특히 상당한 오버헤드를 유발합니다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빈번한 캐시 미스는 디스크로의 많은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요청을 유발하여 호스트와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간 데이터 트래픽 양을 증가시킵니다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49154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94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53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기존의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와 크게 다르지 않고 기존 </a:t>
            </a:r>
            <a:r>
              <a:rPr lang="en-US" altLang="ko-KR" dirty="0">
                <a:ea typeface="맑은 고딕"/>
              </a:rPr>
              <a:t>IO </a:t>
            </a:r>
            <a:r>
              <a:rPr lang="ko-KR" altLang="en-US" dirty="0">
                <a:ea typeface="맑은 고딕"/>
              </a:rPr>
              <a:t>커맨드와 호스트와 직접적으로 호출이 가능하도록 하는 몇몇 새로운 커맨드도 지원합니다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EMBLib</a:t>
            </a:r>
            <a:r>
              <a:rPr lang="en-US" altLang="ko-KR" dirty="0">
                <a:ea typeface="맑은 고딕"/>
              </a:rPr>
              <a:t>: user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space </a:t>
            </a:r>
            <a:r>
              <a:rPr lang="ko-KR" altLang="en-US" dirty="0">
                <a:ea typeface="맑은 고딕"/>
              </a:rPr>
              <a:t>라이브러리로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기존 추천 프레임워크에서</a:t>
            </a:r>
            <a:r>
              <a:rPr lang="en-US" altLang="ko-KR" dirty="0">
                <a:ea typeface="맑은 고딕"/>
              </a:rPr>
              <a:t> direct</a:t>
            </a:r>
            <a:r>
              <a:rPr lang="ko-KR" altLang="en-US" dirty="0">
                <a:ea typeface="맑은 고딕"/>
              </a:rPr>
              <a:t>하게 호출할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EMB-Engine: NAND </a:t>
            </a:r>
            <a:r>
              <a:rPr lang="ko-KR" altLang="en-US" dirty="0">
                <a:ea typeface="맑은 고딕"/>
              </a:rPr>
              <a:t>플래시에서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테이블을 관리하고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연산을 수행하는 역할을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병합 및 </a:t>
            </a:r>
            <a:r>
              <a:rPr lang="ko-KR" altLang="en-US" dirty="0" err="1">
                <a:ea typeface="맑은 고딕"/>
              </a:rPr>
              <a:t>캐싱</a:t>
            </a:r>
            <a:r>
              <a:rPr lang="en-US" altLang="ko-KR" dirty="0">
                <a:ea typeface="맑은 고딕"/>
              </a:rPr>
              <a:t>: NAND </a:t>
            </a:r>
            <a:r>
              <a:rPr lang="ko-KR" altLang="en-US" dirty="0">
                <a:ea typeface="맑은 고딕"/>
              </a:rPr>
              <a:t>플래시를 더 효율적으로 관리하기 위한 기능입니다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가속화</a:t>
            </a:r>
            <a:r>
              <a:rPr lang="en-US" altLang="ko-KR" dirty="0">
                <a:ea typeface="맑은 고딕"/>
              </a:rPr>
              <a:t>: ARM CPU</a:t>
            </a:r>
            <a:r>
              <a:rPr lang="ko-KR" altLang="en-US" dirty="0">
                <a:ea typeface="맑은 고딕"/>
              </a:rPr>
              <a:t>에서 제공하는 </a:t>
            </a:r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명령어를 활용하여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연산을 가속화하는 기능입니다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2510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EMB_WRITE: (1)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 번호 </a:t>
            </a:r>
            <a:r>
              <a:rPr lang="en-US" altLang="ko-KR" dirty="0">
                <a:ea typeface="맑은 고딕"/>
              </a:rPr>
              <a:t>(2) </a:t>
            </a:r>
            <a:r>
              <a:rPr lang="ko-KR" altLang="en-US" dirty="0">
                <a:ea typeface="맑은 고딕"/>
              </a:rPr>
              <a:t>플래시에 새로운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테이블을 생성하는 데 필요한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 목록을 받아 처리하는데요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예시는 다음과 같습니다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069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EMB_READ: (1) </a:t>
            </a:r>
            <a:r>
              <a:rPr lang="ko-KR" altLang="en-US" dirty="0">
                <a:ea typeface="맑은 고딕"/>
              </a:rPr>
              <a:t>테이블 번호 목록 </a:t>
            </a:r>
            <a:r>
              <a:rPr lang="en-US" altLang="ko-KR" dirty="0">
                <a:ea typeface="맑은 고딕"/>
              </a:rPr>
              <a:t>(2) </a:t>
            </a:r>
            <a:r>
              <a:rPr lang="ko-KR" altLang="en-US" dirty="0">
                <a:ea typeface="맑은 고딕"/>
              </a:rPr>
              <a:t>각 테이블의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 인덱스 목록 </a:t>
            </a:r>
            <a:r>
              <a:rPr lang="en-US" altLang="ko-KR" dirty="0">
                <a:ea typeface="맑은 고딕"/>
              </a:rPr>
              <a:t>(3) </a:t>
            </a:r>
            <a:r>
              <a:rPr lang="ko-KR" altLang="en-US" dirty="0">
                <a:ea typeface="맑은 고딕"/>
              </a:rPr>
              <a:t>테이블에 수행할 작업 유형을 받아 처리하며 다음과 같습니다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마지막으로 </a:t>
            </a:r>
            <a:r>
              <a:rPr lang="en-US" altLang="ko-KR" dirty="0">
                <a:ea typeface="맑은 고딕"/>
              </a:rPr>
              <a:t>EMB_REMOVE</a:t>
            </a:r>
            <a:r>
              <a:rPr lang="ko-KR" altLang="en-US" dirty="0">
                <a:ea typeface="맑은 고딕"/>
              </a:rPr>
              <a:t>의 경우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로 부터 제거할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테이블을 받아오고 이를 제거합니다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6591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EMB-Engine is an in-storage embedding engine which is</a:t>
            </a:r>
          </a:p>
          <a:p>
            <a:r>
              <a:rPr lang="en-US" altLang="ko-KR" dirty="0">
                <a:ea typeface="맑은 고딕"/>
              </a:rPr>
              <a:t>responsible for managing embedding tables and performing</a:t>
            </a:r>
          </a:p>
          <a:p>
            <a:r>
              <a:rPr lang="en-US" altLang="ko-KR" dirty="0">
                <a:ea typeface="맑은 고딕"/>
              </a:rPr>
              <a:t>embedding operations.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EMB_WRITE </a:t>
            </a:r>
            <a:r>
              <a:rPr lang="ko-KR" altLang="en-US" dirty="0">
                <a:ea typeface="맑은 고딕"/>
              </a:rPr>
              <a:t>작업</a:t>
            </a:r>
            <a:r>
              <a:rPr lang="en-US" altLang="ko-KR" dirty="0">
                <a:ea typeface="맑은 고딕"/>
              </a:rPr>
              <a:t>:</a:t>
            </a:r>
          </a:p>
          <a:p>
            <a:r>
              <a:rPr lang="ko-KR" altLang="en-US" dirty="0">
                <a:ea typeface="맑은 고딕"/>
              </a:rPr>
              <a:t>시스템은 새 영화의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벡터를 </a:t>
            </a:r>
            <a:r>
              <a:rPr lang="en-US" altLang="ko-KR" dirty="0">
                <a:ea typeface="맑은 고딕"/>
              </a:rPr>
              <a:t>EMB-Engine</a:t>
            </a:r>
            <a:r>
              <a:rPr lang="ko-KR" altLang="en-US" dirty="0">
                <a:ea typeface="맑은 고딕"/>
              </a:rPr>
              <a:t>에 전달하고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이를 저장하기 위한 </a:t>
            </a:r>
            <a:r>
              <a:rPr lang="en-US" altLang="ko-KR" dirty="0">
                <a:ea typeface="맑은 고딕"/>
              </a:rPr>
              <a:t>EMB_WRITE </a:t>
            </a:r>
            <a:r>
              <a:rPr lang="ko-KR" altLang="en-US" dirty="0">
                <a:ea typeface="맑은 고딕"/>
              </a:rPr>
              <a:t>요청을 보냅니다</a:t>
            </a:r>
            <a:r>
              <a:rPr lang="en-US" altLang="ko-KR" dirty="0">
                <a:ea typeface="맑은 고딕"/>
              </a:rPr>
              <a:t>. EMB-Engine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로부터 사용 가능한 </a:t>
            </a:r>
            <a:r>
              <a:rPr lang="en-US" altLang="ko-KR" dirty="0">
                <a:ea typeface="맑은 고딕"/>
              </a:rPr>
              <a:t>FREE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LBA LIST</a:t>
            </a:r>
            <a:r>
              <a:rPr lang="ko-KR" altLang="en-US" dirty="0">
                <a:ea typeface="맑은 고딕"/>
              </a:rPr>
              <a:t>을 가져옵니다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</a:t>
            </a:r>
            <a:r>
              <a:rPr lang="en-US" altLang="ko-KR" dirty="0">
                <a:ea typeface="맑은 고딕"/>
              </a:rPr>
              <a:t>LBA</a:t>
            </a:r>
            <a:r>
              <a:rPr lang="ko-KR" altLang="en-US" dirty="0">
                <a:ea typeface="맑은 고딕"/>
              </a:rPr>
              <a:t>들은 사용자 데이터를 저장하는 데 사용되지 않은 블록 주소들입니다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 저장</a:t>
            </a:r>
            <a:r>
              <a:rPr lang="en-US" altLang="ko-KR" dirty="0">
                <a:ea typeface="맑은 고딕"/>
              </a:rPr>
              <a:t>:</a:t>
            </a:r>
          </a:p>
          <a:p>
            <a:r>
              <a:rPr lang="en-US" altLang="ko-KR" dirty="0">
                <a:ea typeface="맑은 고딕"/>
              </a:rPr>
              <a:t>EMB-Engine</a:t>
            </a:r>
            <a:r>
              <a:rPr lang="ko-KR" altLang="en-US" dirty="0">
                <a:ea typeface="맑은 고딕"/>
              </a:rPr>
              <a:t>은 가져온 </a:t>
            </a:r>
            <a:r>
              <a:rPr lang="en-US" altLang="ko-KR" dirty="0">
                <a:ea typeface="맑은 고딕"/>
              </a:rPr>
              <a:t>LBA</a:t>
            </a:r>
            <a:r>
              <a:rPr lang="ko-KR" altLang="en-US" dirty="0">
                <a:ea typeface="맑은 고딕"/>
              </a:rPr>
              <a:t>에 새 영화의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벡터를 순차적으로 저장합니다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벡터는 인덱스 번호에 따라 정렬되어 저장됩니다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과정에서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이 </a:t>
            </a:r>
            <a:r>
              <a:rPr lang="en-US" altLang="ko-KR" dirty="0">
                <a:ea typeface="맑은 고딕"/>
              </a:rPr>
              <a:t>LBA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페이지 간의 매핑을 처리합니다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리디렉션</a:t>
            </a:r>
            <a:r>
              <a:rPr lang="ko-KR" altLang="en-US" dirty="0">
                <a:ea typeface="맑은 고딕"/>
              </a:rPr>
              <a:t> 테이블 업데이트</a:t>
            </a:r>
            <a:r>
              <a:rPr lang="en-US" altLang="ko-KR" dirty="0">
                <a:ea typeface="맑은 고딕"/>
              </a:rPr>
              <a:t>:</a:t>
            </a:r>
          </a:p>
          <a:p>
            <a:r>
              <a:rPr lang="en-US" altLang="ko-KR" dirty="0">
                <a:ea typeface="맑은 고딕"/>
              </a:rPr>
              <a:t>EMB-Engine</a:t>
            </a:r>
            <a:r>
              <a:rPr lang="ko-KR" altLang="en-US" dirty="0">
                <a:ea typeface="맑은 고딕"/>
              </a:rPr>
              <a:t>은 </a:t>
            </a:r>
            <a:r>
              <a:rPr lang="ko-KR" altLang="en-US" dirty="0" err="1">
                <a:ea typeface="맑은 고딕"/>
              </a:rPr>
              <a:t>리디렉션</a:t>
            </a:r>
            <a:r>
              <a:rPr lang="ko-KR" altLang="en-US" dirty="0">
                <a:ea typeface="맑은 고딕"/>
              </a:rPr>
              <a:t> 테이블을 업데이트하여 새 영화의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테이블과 벡터를 추적합니다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테이블은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 번호로 </a:t>
            </a:r>
            <a:r>
              <a:rPr lang="ko-KR" altLang="en-US" dirty="0" err="1">
                <a:ea typeface="맑은 고딕"/>
              </a:rPr>
              <a:t>색인화되며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새 영화의 시작 </a:t>
            </a:r>
            <a:r>
              <a:rPr lang="en-US" altLang="ko-KR" dirty="0">
                <a:ea typeface="맑은 고딕"/>
              </a:rPr>
              <a:t>LBA </a:t>
            </a:r>
            <a:r>
              <a:rPr lang="ko-KR" altLang="en-US" dirty="0">
                <a:ea typeface="맑은 고딕"/>
              </a:rPr>
              <a:t>오프셋과 길이를 포함하는 항목이 추가됩니다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EMB_READ </a:t>
            </a:r>
            <a:r>
              <a:rPr lang="ko-KR" altLang="en-US" dirty="0">
                <a:ea typeface="맑은 고딕"/>
              </a:rPr>
              <a:t>작업</a:t>
            </a:r>
            <a:r>
              <a:rPr lang="en-US" altLang="ko-KR" dirty="0">
                <a:ea typeface="맑은 고딕"/>
              </a:rPr>
              <a:t>:</a:t>
            </a:r>
          </a:p>
          <a:p>
            <a:r>
              <a:rPr lang="ko-KR" altLang="en-US" dirty="0">
                <a:ea typeface="맑은 고딕"/>
              </a:rPr>
              <a:t>호스트가 새 영화와 관련된 사용자 추천을 요청하면</a:t>
            </a:r>
            <a:r>
              <a:rPr lang="en-US" altLang="ko-KR" dirty="0">
                <a:ea typeface="맑은 고딕"/>
              </a:rPr>
              <a:t>, 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EMB_READ</a:t>
            </a:r>
            <a:r>
              <a:rPr lang="ko-KR" altLang="en-US" dirty="0">
                <a:ea typeface="맑은 고딕"/>
              </a:rPr>
              <a:t>를 수신합니다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요청을 처리하려면 </a:t>
            </a:r>
            <a:r>
              <a:rPr lang="en-US" altLang="ko-KR" dirty="0">
                <a:ea typeface="맑은 고딕"/>
              </a:rPr>
              <a:t>EMB-Engine</a:t>
            </a:r>
            <a:r>
              <a:rPr lang="ko-KR" altLang="en-US" dirty="0">
                <a:ea typeface="맑은 고딕"/>
              </a:rPr>
              <a:t>은 요청된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테이블에 연관된 </a:t>
            </a:r>
            <a:r>
              <a:rPr lang="en-US" altLang="ko-KR" dirty="0">
                <a:ea typeface="맑은 고딕"/>
              </a:rPr>
              <a:t>LBA</a:t>
            </a:r>
            <a:r>
              <a:rPr lang="ko-KR" altLang="en-US" dirty="0">
                <a:ea typeface="맑은 고딕"/>
              </a:rPr>
              <a:t>를 찾아야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리디렉션</a:t>
            </a:r>
            <a:r>
              <a:rPr lang="ko-KR" altLang="en-US" dirty="0">
                <a:ea typeface="맑은 고딕"/>
              </a:rPr>
              <a:t> 테이블 조회</a:t>
            </a:r>
            <a:r>
              <a:rPr lang="en-US" altLang="ko-KR" dirty="0">
                <a:ea typeface="맑은 고딕"/>
              </a:rPr>
              <a:t>:</a:t>
            </a:r>
          </a:p>
          <a:p>
            <a:r>
              <a:rPr lang="en-US" altLang="ko-KR" dirty="0">
                <a:ea typeface="맑은 고딕"/>
              </a:rPr>
              <a:t>EMB-Engine</a:t>
            </a:r>
            <a:r>
              <a:rPr lang="ko-KR" altLang="en-US" dirty="0">
                <a:ea typeface="맑은 고딕"/>
              </a:rPr>
              <a:t>은 </a:t>
            </a:r>
            <a:r>
              <a:rPr lang="ko-KR" altLang="en-US" dirty="0" err="1">
                <a:ea typeface="맑은 고딕"/>
              </a:rPr>
              <a:t>리디렉션</a:t>
            </a:r>
            <a:r>
              <a:rPr lang="ko-KR" altLang="en-US" dirty="0">
                <a:ea typeface="맑은 고딕"/>
              </a:rPr>
              <a:t> 테이블을 조회하여 새 영화의 시작 </a:t>
            </a:r>
            <a:r>
              <a:rPr lang="en-US" altLang="ko-KR" dirty="0">
                <a:ea typeface="맑은 고딕"/>
              </a:rPr>
              <a:t>LBA </a:t>
            </a:r>
            <a:r>
              <a:rPr lang="ko-KR" altLang="en-US" dirty="0">
                <a:ea typeface="맑은 고딕"/>
              </a:rPr>
              <a:t>오프셋과 길이를 찾습니다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정보를 사용하여 해당 </a:t>
            </a:r>
            <a:r>
              <a:rPr lang="en-US" altLang="ko-KR" dirty="0">
                <a:ea typeface="맑은 고딕"/>
              </a:rPr>
              <a:t>LBA</a:t>
            </a:r>
            <a:r>
              <a:rPr lang="ko-KR" altLang="en-US" dirty="0">
                <a:ea typeface="맑은 고딕"/>
              </a:rPr>
              <a:t>에서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벡터를 가져옵니다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 수행</a:t>
            </a:r>
            <a:r>
              <a:rPr lang="en-US" altLang="ko-KR" dirty="0">
                <a:ea typeface="맑은 고딕"/>
              </a:rPr>
              <a:t>:</a:t>
            </a:r>
          </a:p>
          <a:p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가져온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벡터에 대해 요청된 산술 연산을 수행하고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 결과를 호스트에 반환합니다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이를 바탕으로 호스트는 사용자에게 적절한 영화 추천을 제공할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958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EMB_READ </a:t>
            </a:r>
            <a:r>
              <a:rPr lang="ko-KR" altLang="en-US" dirty="0">
                <a:ea typeface="맑은 고딕"/>
              </a:rPr>
              <a:t>작업</a:t>
            </a:r>
            <a:r>
              <a:rPr lang="en-US" altLang="ko-KR" dirty="0">
                <a:ea typeface="맑은 고딕"/>
              </a:rPr>
              <a:t>:</a:t>
            </a:r>
          </a:p>
          <a:p>
            <a:r>
              <a:rPr lang="ko-KR" altLang="en-US" dirty="0">
                <a:ea typeface="맑은 고딕"/>
              </a:rPr>
              <a:t>호스트가 새 영화와 관련된 사용자 추천을 요청하면</a:t>
            </a:r>
            <a:r>
              <a:rPr lang="en-US" altLang="ko-KR" dirty="0">
                <a:ea typeface="맑은 고딕"/>
              </a:rPr>
              <a:t>, 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EMB_READ</a:t>
            </a:r>
            <a:r>
              <a:rPr lang="ko-KR" altLang="en-US" dirty="0">
                <a:ea typeface="맑은 고딕"/>
              </a:rPr>
              <a:t>를 수신합니다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요청을 처리하려면 </a:t>
            </a:r>
            <a:r>
              <a:rPr lang="en-US" altLang="ko-KR" dirty="0">
                <a:ea typeface="맑은 고딕"/>
              </a:rPr>
              <a:t>EMB-Engine</a:t>
            </a:r>
            <a:r>
              <a:rPr lang="ko-KR" altLang="en-US" dirty="0">
                <a:ea typeface="맑은 고딕"/>
              </a:rPr>
              <a:t>은 요청된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테이블에 연관된 </a:t>
            </a:r>
            <a:r>
              <a:rPr lang="en-US" altLang="ko-KR" dirty="0">
                <a:ea typeface="맑은 고딕"/>
              </a:rPr>
              <a:t>LBA</a:t>
            </a:r>
            <a:r>
              <a:rPr lang="ko-KR" altLang="en-US" dirty="0">
                <a:ea typeface="맑은 고딕"/>
              </a:rPr>
              <a:t>를 찾아야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리디렉션</a:t>
            </a:r>
            <a:r>
              <a:rPr lang="ko-KR" altLang="en-US" dirty="0">
                <a:ea typeface="맑은 고딕"/>
              </a:rPr>
              <a:t> 테이블 조회</a:t>
            </a:r>
            <a:r>
              <a:rPr lang="en-US" altLang="ko-KR" dirty="0">
                <a:ea typeface="맑은 고딕"/>
              </a:rPr>
              <a:t>:</a:t>
            </a:r>
          </a:p>
          <a:p>
            <a:r>
              <a:rPr lang="en-US" altLang="ko-KR" dirty="0">
                <a:ea typeface="맑은 고딕"/>
              </a:rPr>
              <a:t>EMB-Engine</a:t>
            </a:r>
            <a:r>
              <a:rPr lang="ko-KR" altLang="en-US" dirty="0">
                <a:ea typeface="맑은 고딕"/>
              </a:rPr>
              <a:t>은 </a:t>
            </a:r>
            <a:r>
              <a:rPr lang="ko-KR" altLang="en-US" dirty="0" err="1">
                <a:ea typeface="맑은 고딕"/>
              </a:rPr>
              <a:t>리디렉션</a:t>
            </a:r>
            <a:r>
              <a:rPr lang="ko-KR" altLang="en-US" dirty="0">
                <a:ea typeface="맑은 고딕"/>
              </a:rPr>
              <a:t> 테이블을 조회하여 새 영화의 시작 </a:t>
            </a:r>
            <a:r>
              <a:rPr lang="en-US" altLang="ko-KR" dirty="0">
                <a:ea typeface="맑은 고딕"/>
              </a:rPr>
              <a:t>LBA </a:t>
            </a:r>
            <a:r>
              <a:rPr lang="ko-KR" altLang="en-US" dirty="0">
                <a:ea typeface="맑은 고딕"/>
              </a:rPr>
              <a:t>오프셋과 길이를 찾습니다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정보를 사용하여 해당 </a:t>
            </a:r>
            <a:r>
              <a:rPr lang="en-US" altLang="ko-KR" dirty="0">
                <a:ea typeface="맑은 고딕"/>
              </a:rPr>
              <a:t>LBA</a:t>
            </a:r>
            <a:r>
              <a:rPr lang="ko-KR" altLang="en-US" dirty="0">
                <a:ea typeface="맑은 고딕"/>
              </a:rPr>
              <a:t>에서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벡터를 가져옵니다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 수행</a:t>
            </a:r>
            <a:r>
              <a:rPr lang="en-US" altLang="ko-KR" dirty="0">
                <a:ea typeface="맑은 고딕"/>
              </a:rPr>
              <a:t>:</a:t>
            </a:r>
          </a:p>
          <a:p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가져온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벡터에 대해 요청된 산술 연산을 수행하고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 결과를 호스트에 반환합니다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이를 바탕으로 호스트는 사용자에게 적절한 영화 추천을 제공할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736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벡터의 크기는 </a:t>
            </a:r>
            <a:r>
              <a:rPr lang="en-US" altLang="ko-KR" dirty="0">
                <a:ea typeface="맑은 고딕"/>
              </a:rPr>
              <a:t>256B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2KB </a:t>
            </a:r>
            <a:r>
              <a:rPr lang="ko-KR" altLang="en-US" dirty="0">
                <a:ea typeface="맑은 고딕"/>
              </a:rPr>
              <a:t>범위이며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이는 일반적으로 </a:t>
            </a:r>
            <a:r>
              <a:rPr lang="en-US" altLang="ko-KR" dirty="0">
                <a:ea typeface="맑은 고딕"/>
              </a:rPr>
              <a:t>16KB</a:t>
            </a:r>
            <a:r>
              <a:rPr lang="ko-KR" altLang="en-US" dirty="0">
                <a:ea typeface="맑은 고딕"/>
              </a:rPr>
              <a:t>인 플래시 페이지보다 훨씬 작습니다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이러한 크기 차이로 인해 읽기 증폭이 발생하여 전체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처리량이 저하됩니다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* • </a:t>
            </a:r>
            <a:r>
              <a:rPr lang="en-US" altLang="ko-KR" dirty="0" err="1">
                <a:ea typeface="맑은 고딕"/>
              </a:rPr>
              <a:t>NVMe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디바이스에 대해 </a:t>
            </a:r>
            <a:r>
              <a:rPr lang="en-US" altLang="ko-KR" dirty="0">
                <a:ea typeface="맑은 고딕"/>
              </a:rPr>
              <a:t>read access</a:t>
            </a:r>
            <a:r>
              <a:rPr lang="ko-KR" altLang="en-US" dirty="0">
                <a:ea typeface="맑은 고딕"/>
              </a:rPr>
              <a:t>를 </a:t>
            </a:r>
            <a:r>
              <a:rPr lang="en-US" altLang="ko-KR" dirty="0" err="1">
                <a:ea typeface="맑은 고딕"/>
              </a:rPr>
              <a:t>dword</a:t>
            </a:r>
            <a:r>
              <a:rPr lang="ko-KR" altLang="en-US" dirty="0">
                <a:ea typeface="맑은 고딕"/>
              </a:rPr>
              <a:t>까지 더 작은 단위로 활성화하여 </a:t>
            </a:r>
            <a:r>
              <a:rPr lang="en-US" altLang="ko-KR" dirty="0">
                <a:ea typeface="맑은 고딕"/>
              </a:rPr>
              <a:t>read amplification</a:t>
            </a:r>
            <a:r>
              <a:rPr lang="ko-KR" altLang="en-US" dirty="0">
                <a:ea typeface="맑은 고딕"/>
              </a:rPr>
              <a:t>을 방지</a:t>
            </a:r>
            <a:r>
              <a:rPr lang="en-US" altLang="ko-KR" dirty="0">
                <a:ea typeface="맑은 고딕"/>
              </a:rPr>
              <a:t>. Supporting Massive DLRM Inference through Software Defined Memory BY FACEBOOK</a:t>
            </a:r>
          </a:p>
          <a:p>
            <a:r>
              <a:rPr lang="ko-KR" altLang="en-US" dirty="0">
                <a:ea typeface="맑은 고딕"/>
              </a:rPr>
              <a:t>도착 시간에 따라 벡터 요청을 하나씩 처리하는 대신</a:t>
            </a:r>
            <a:r>
              <a:rPr lang="en-US" altLang="ko-KR" dirty="0">
                <a:ea typeface="맑은 고딕"/>
              </a:rPr>
              <a:t>, EMB-SSD</a:t>
            </a:r>
            <a:r>
              <a:rPr lang="ko-KR" altLang="en-US" dirty="0">
                <a:ea typeface="맑은 고딕"/>
              </a:rPr>
              <a:t>는 동일한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페이지로 향하는 벡터 요청을 병합하여 단일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작업으로 처리합니다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캐시를 이용하는데 높은 시간 지역성을 가지고 있지만 </a:t>
            </a:r>
            <a:r>
              <a:rPr lang="ko-KR" altLang="en-US" dirty="0" err="1">
                <a:ea typeface="맑은 고딕"/>
              </a:rPr>
              <a:t>캐싱을</a:t>
            </a:r>
            <a:r>
              <a:rPr lang="ko-KR" altLang="en-US" dirty="0">
                <a:ea typeface="맑은 고딕"/>
              </a:rPr>
              <a:t> 위해 많은 양의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이 필요하지 않습니다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이로써 </a:t>
            </a:r>
            <a:r>
              <a:rPr lang="en-US" altLang="ko-KR" dirty="0" err="1">
                <a:ea typeface="맑은 고딕"/>
              </a:rPr>
              <a:t>nand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페이지 읽기 횟수를 크게 줄일 수 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7898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레이어는 합과 평균과 같이 비교적 간단한 연산을 필요로 하지만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여전히 많은 양의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벡터가 동시에 도착할 때 </a:t>
            </a:r>
            <a:r>
              <a:rPr lang="en-US" altLang="ko-KR" dirty="0">
                <a:ea typeface="맑은 고딕"/>
              </a:rPr>
              <a:t>ARM CPU</a:t>
            </a:r>
            <a:r>
              <a:rPr lang="ko-KR" altLang="en-US" dirty="0">
                <a:ea typeface="맑은 고딕"/>
              </a:rPr>
              <a:t>에 부하를 일으켜 처리량이 감소하는 문제가 발생할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문제를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명령의 병렬성을 활용하여 완화합니다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레이어는 관련된 벡터 그룹에 대해 동일한 연산을 반복적으로 수행하므로 </a:t>
            </a:r>
            <a:r>
              <a:rPr lang="en-US" altLang="ko-KR" dirty="0">
                <a:ea typeface="맑은 고딕"/>
              </a:rPr>
              <a:t>EMB-Engine</a:t>
            </a:r>
            <a:r>
              <a:rPr lang="ko-KR" altLang="en-US" dirty="0">
                <a:ea typeface="맑은 고딕"/>
              </a:rPr>
              <a:t>이 </a:t>
            </a:r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명령을 지원하기 쉬워집니다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98239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07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셋업 환경은 다음과 같습니다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710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숫자는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 사이즈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y</a:t>
            </a:r>
            <a:r>
              <a:rPr lang="ko-KR" altLang="en-US" dirty="0">
                <a:ea typeface="맑은 고딕"/>
              </a:rPr>
              <a:t>축이 </a:t>
            </a:r>
            <a:r>
              <a:rPr lang="en-US" altLang="ko-KR" dirty="0">
                <a:ea typeface="맑은 고딕"/>
              </a:rPr>
              <a:t>CDF</a:t>
            </a:r>
            <a:r>
              <a:rPr lang="ko-KR" altLang="en-US" dirty="0">
                <a:ea typeface="맑은 고딕"/>
              </a:rPr>
              <a:t>이고 </a:t>
            </a:r>
            <a:r>
              <a:rPr lang="en-US" altLang="ko-KR" dirty="0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축이 지연 시간인 그래프에서 </a:t>
            </a:r>
            <a:r>
              <a:rPr lang="en-US" altLang="ko-KR" dirty="0">
                <a:ea typeface="맑은 고딕"/>
              </a:rPr>
              <a:t>long tail latency</a:t>
            </a:r>
            <a:r>
              <a:rPr lang="ko-KR" altLang="en-US" dirty="0">
                <a:ea typeface="맑은 고딕"/>
              </a:rPr>
              <a:t>를 가진 경우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그래프는 다음과 같은 형태를 나타낼 것입니다</a:t>
            </a:r>
            <a:r>
              <a:rPr lang="en-US" altLang="ko-KR" dirty="0">
                <a:ea typeface="맑은 고딕"/>
              </a:rPr>
              <a:t>: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대부분의 요청이 낮은 지연 시간을 가지므로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그래프는 초기에 빠르게 상승합니다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그러나 일부 요청이 높은 지연 시간을 가지므로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그래프는 오른쪽 끝 부분에서 완만하게 상승하며 길게 </a:t>
            </a:r>
            <a:r>
              <a:rPr lang="ko-KR" altLang="en-US" dirty="0" err="1">
                <a:ea typeface="맑은 고딕"/>
              </a:rPr>
              <a:t>뻗어나가는</a:t>
            </a:r>
            <a:r>
              <a:rPr lang="ko-KR" altLang="en-US" dirty="0">
                <a:ea typeface="맑은 고딕"/>
              </a:rPr>
              <a:t> 형태로 그려집니다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긴 꼬리 부분은 전체 분포의 긴 꼬리를 형성합니다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따라서 </a:t>
            </a:r>
            <a:r>
              <a:rPr lang="en-US" altLang="ko-KR" dirty="0">
                <a:ea typeface="맑은 고딕"/>
              </a:rPr>
              <a:t>long tail latency</a:t>
            </a:r>
            <a:r>
              <a:rPr lang="ko-KR" altLang="en-US" dirty="0">
                <a:ea typeface="맑은 고딕"/>
              </a:rPr>
              <a:t>를 가진 경우</a:t>
            </a:r>
            <a:r>
              <a:rPr lang="en-US" altLang="ko-KR" dirty="0">
                <a:ea typeface="맑은 고딕"/>
              </a:rPr>
              <a:t>, CDF </a:t>
            </a:r>
            <a:r>
              <a:rPr lang="ko-KR" altLang="en-US" dirty="0">
                <a:ea typeface="맑은 고딕"/>
              </a:rPr>
              <a:t>그래프는 왼쪽에서 빠르게 상승한 다음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오른쪽 끝 부분에서 완만하게 상승하는 긴 꼬리 형태를 보일 것입니다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이러한 그래프 형태는 시스템 성능에 대한 일부 불규칙성과 예측 불가능성을 나타냅니다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명령어를 사용하여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연산을 가속화합니다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그러나 동시에 많은 벡터가 발급되는 경우 </a:t>
            </a:r>
            <a:r>
              <a:rPr lang="en-US" altLang="ko-KR" dirty="0">
                <a:ea typeface="맑은 고딕"/>
              </a:rPr>
              <a:t>ARM CPU</a:t>
            </a:r>
            <a:r>
              <a:rPr lang="ko-KR" altLang="en-US" dirty="0">
                <a:ea typeface="맑은 고딕"/>
              </a:rPr>
              <a:t>의 제한된 속도가 주요 병목 현상이 되었습니다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98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추천시스템은 딥러닝 기반의 </a:t>
            </a:r>
            <a:r>
              <a:rPr lang="en-US" altLang="ko-KR" dirty="0">
                <a:ea typeface="맑은 고딕"/>
              </a:rPr>
              <a:t>popular</a:t>
            </a:r>
            <a:r>
              <a:rPr lang="ko-KR" altLang="en-US" dirty="0">
                <a:ea typeface="맑은 고딕"/>
              </a:rPr>
              <a:t> 어플리케이션이다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기존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모델들은 </a:t>
            </a:r>
            <a:r>
              <a:rPr lang="en-US" altLang="ko-KR" dirty="0">
                <a:ea typeface="맑은 고딕"/>
              </a:rPr>
              <a:t>compute-intensive</a:t>
            </a:r>
            <a:r>
              <a:rPr lang="ko-KR" altLang="en-US" dirty="0">
                <a:ea typeface="맑은 고딕"/>
              </a:rPr>
              <a:t>한 특성을 가진 반면 추천시스템은 </a:t>
            </a:r>
            <a:r>
              <a:rPr lang="en-US" altLang="ko-KR" dirty="0">
                <a:ea typeface="맑은 고딕"/>
              </a:rPr>
              <a:t>data-intensive</a:t>
            </a:r>
            <a:r>
              <a:rPr lang="ko-KR" altLang="en-US" dirty="0">
                <a:ea typeface="맑은 고딕"/>
              </a:rPr>
              <a:t>한 특성을 가졌다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추천 시스템의 핵심인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레이어는 매우 큰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테이블을 유지하며 불규칙한 액세스가 필요합니다</a:t>
            </a:r>
            <a:r>
              <a:rPr lang="en-US" altLang="ko-KR" dirty="0">
                <a:ea typeface="맑은 고딕"/>
              </a:rPr>
              <a:t>. (</a:t>
            </a:r>
            <a:r>
              <a:rPr lang="ko-KR" altLang="en-US" dirty="0">
                <a:ea typeface="맑은 고딕"/>
              </a:rPr>
              <a:t>개인화된 추천을 제공하기 위해 모델은 서로 관련된 특정 사용자 및 아이템의 </a:t>
            </a:r>
            <a:r>
              <a:rPr lang="ko-KR" altLang="en-US" dirty="0" err="1">
                <a:ea typeface="맑은 고딕"/>
              </a:rPr>
              <a:t>임베딩에</a:t>
            </a:r>
            <a:r>
              <a:rPr lang="ko-KR" altLang="en-US" dirty="0">
                <a:ea typeface="맑은 고딕"/>
              </a:rPr>
              <a:t> 액세스해야 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각 추천마다 관련된 사용자 및 아이템이 다르기 때문에 불규칙한 액세스 패턴을 포함합니다</a:t>
            </a:r>
            <a:r>
              <a:rPr lang="en-US" altLang="ko-KR" dirty="0">
                <a:ea typeface="맑은 고딕"/>
              </a:rPr>
              <a:t>.)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이런 문제를 극복하고 서비스 레벨 </a:t>
            </a:r>
            <a:r>
              <a:rPr lang="en-US" altLang="ko-KR" dirty="0">
                <a:ea typeface="맑은 고딕"/>
              </a:rPr>
              <a:t>AGREEMENT</a:t>
            </a:r>
            <a:r>
              <a:rPr lang="ko-KR" altLang="en-US" dirty="0">
                <a:ea typeface="맑은 고딕"/>
              </a:rPr>
              <a:t>를 준수하기 위해서 따라서 추천 시스템은 이를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에 유지합니다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컨텐츠의 수가 늘어남에 따라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레이어도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에 다 넣기에는 너무 큰 사이즈가 되었습니다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그래서 인기있는 부분만 메인 메모리에 유지를 하고 나머지 부분은 느리지만 용량이 큰 </a:t>
            </a:r>
            <a:r>
              <a:rPr lang="en-US" altLang="ko-KR" dirty="0">
                <a:ea typeface="맑은 고딕"/>
              </a:rPr>
              <a:t>disk</a:t>
            </a:r>
            <a:r>
              <a:rPr lang="ko-KR" altLang="en-US" dirty="0">
                <a:ea typeface="맑은 고딕"/>
              </a:rPr>
              <a:t>에 저장을 합니다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하지만 이는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에 원하는 데이터가 없을 경우 응답에 대한 더 느린 접근을 가능하게 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서비스의 퀄리티를 </a:t>
            </a:r>
            <a:r>
              <a:rPr lang="en-US" altLang="ko-KR" dirty="0">
                <a:ea typeface="맑은 고딕"/>
              </a:rPr>
              <a:t>degrade </a:t>
            </a:r>
            <a:r>
              <a:rPr lang="ko-KR" altLang="en-US" dirty="0">
                <a:ea typeface="맑은 고딕"/>
              </a:rPr>
              <a:t>시킬 여력이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8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Host-Caching</a:t>
            </a:r>
            <a:r>
              <a:rPr lang="ko-KR" altLang="en-US" dirty="0">
                <a:ea typeface="맑은 고딕"/>
              </a:rPr>
              <a:t>에서는 총 시간의 </a:t>
            </a:r>
            <a:r>
              <a:rPr lang="en-US" altLang="ko-KR" dirty="0">
                <a:ea typeface="맑은 고딕"/>
              </a:rPr>
              <a:t>70%</a:t>
            </a:r>
            <a:r>
              <a:rPr lang="ko-KR" altLang="en-US" dirty="0">
                <a:ea typeface="맑은 고딕"/>
              </a:rPr>
              <a:t>가 네트워크와 소프트웨어 레이어에서 소요되었으며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디스크와 연산 시간은 총 지연 시간의 </a:t>
            </a:r>
            <a:r>
              <a:rPr lang="en-US" altLang="ko-KR" dirty="0">
                <a:ea typeface="맑은 고딕"/>
              </a:rPr>
              <a:t>30%</a:t>
            </a:r>
            <a:r>
              <a:rPr lang="ko-KR" altLang="en-US" dirty="0">
                <a:ea typeface="맑은 고딕"/>
              </a:rPr>
              <a:t>를 차지했습니다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반면</a:t>
            </a:r>
            <a:r>
              <a:rPr lang="en-US" altLang="ko-KR" dirty="0">
                <a:ea typeface="맑은 고딕"/>
              </a:rPr>
              <a:t>, EMB-SSD</a:t>
            </a:r>
            <a:r>
              <a:rPr lang="ko-KR" altLang="en-US" dirty="0">
                <a:ea typeface="맑은 고딕"/>
              </a:rPr>
              <a:t>는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레이어를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로 </a:t>
            </a:r>
            <a:r>
              <a:rPr lang="ko-KR" altLang="en-US" dirty="0" err="1">
                <a:ea typeface="맑은 고딕"/>
              </a:rPr>
              <a:t>오프로드함으로써</a:t>
            </a:r>
            <a:r>
              <a:rPr lang="ko-KR" altLang="en-US" dirty="0">
                <a:ea typeface="맑은 고딕"/>
              </a:rPr>
              <a:t> 호스트와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간 대부분의 네트워크 트래픽을 제거했습니다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따라서 네트워크를 통한 데이터 전송 시간이 크게 감소되었으며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이로 인해 데이터 액세스에 관련된 소프트웨어 오버헤드도 감소되었습니다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그러나 </a:t>
            </a:r>
            <a:r>
              <a:rPr lang="en-US" altLang="ko-KR" dirty="0">
                <a:ea typeface="맑은 고딕"/>
              </a:rPr>
              <a:t>ARM CPU</a:t>
            </a:r>
            <a:r>
              <a:rPr lang="ko-KR" altLang="en-US" dirty="0">
                <a:ea typeface="맑은 고딕"/>
              </a:rPr>
              <a:t>의 속도가 느려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Host-Caching</a:t>
            </a:r>
            <a:r>
              <a:rPr lang="ko-KR" altLang="en-US" dirty="0">
                <a:ea typeface="맑은 고딕"/>
              </a:rPr>
              <a:t>보다 더 높은 연산 오버헤드를 가지게 되었습니다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Host-Caching</a:t>
            </a:r>
            <a:r>
              <a:rPr lang="ko-KR" altLang="en-US" dirty="0">
                <a:ea typeface="맑은 고딕"/>
              </a:rPr>
              <a:t>과 달리 작은 컨트롤러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을 사용하여 매우 </a:t>
            </a:r>
            <a:r>
              <a:rPr lang="ko-KR" altLang="en-US" dirty="0" err="1">
                <a:ea typeface="맑은 고딕"/>
              </a:rPr>
              <a:t>지역화된</a:t>
            </a:r>
            <a:r>
              <a:rPr lang="ko-KR" altLang="en-US" dirty="0">
                <a:ea typeface="맑은 고딕"/>
              </a:rPr>
              <a:t> 벡터를 </a:t>
            </a:r>
            <a:r>
              <a:rPr lang="ko-KR" altLang="en-US" dirty="0" err="1">
                <a:ea typeface="맑은 고딕"/>
              </a:rPr>
              <a:t>캐시했기</a:t>
            </a:r>
            <a:r>
              <a:rPr lang="ko-KR" altLang="en-US" dirty="0">
                <a:ea typeface="맑은 고딕"/>
              </a:rPr>
              <a:t> 때문에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플래시에서 데이터를 더 자주 </a:t>
            </a:r>
            <a:r>
              <a:rPr lang="ko-KR" altLang="en-US" dirty="0" err="1">
                <a:ea typeface="맑은 고딕"/>
              </a:rPr>
              <a:t>읽어들여야</a:t>
            </a:r>
            <a:r>
              <a:rPr lang="ko-KR" altLang="en-US" dirty="0">
                <a:ea typeface="맑은 고딕"/>
              </a:rPr>
              <a:t> 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그러나 연산 및 디스크 비용 증가는 네트워크 및 소프트웨어 레이어 비용 감소로 완전히 상쇄되었습니다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결과적으로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Host-Caching</a:t>
            </a:r>
            <a:r>
              <a:rPr lang="ko-KR" altLang="en-US" dirty="0">
                <a:ea typeface="맑은 고딕"/>
              </a:rPr>
              <a:t>보다 </a:t>
            </a:r>
            <a:r>
              <a:rPr lang="en-US" altLang="ko-KR" dirty="0">
                <a:ea typeface="맑은 고딕"/>
              </a:rPr>
              <a:t>38% </a:t>
            </a:r>
            <a:r>
              <a:rPr lang="ko-KR" altLang="en-US" dirty="0">
                <a:ea typeface="맑은 고딕"/>
              </a:rPr>
              <a:t>더 짧은 지연 시간을 달성했습니다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578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아무거도 사용하지 않는 것에 비하여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I/O MERGING</a:t>
            </a:r>
            <a:r>
              <a:rPr lang="ko-KR" altLang="en-US" dirty="0">
                <a:ea typeface="맑은 고딕"/>
              </a:rPr>
              <a:t>을 사용하였을 경우 </a:t>
            </a:r>
            <a:r>
              <a:rPr lang="en-US" altLang="ko-KR" dirty="0">
                <a:ea typeface="맑은 고딕"/>
              </a:rPr>
              <a:t>58%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DISK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access</a:t>
            </a:r>
            <a:r>
              <a:rPr lang="ko-KR" altLang="en-US" dirty="0">
                <a:ea typeface="맑은 고딕"/>
              </a:rPr>
              <a:t>가 감소하고 </a:t>
            </a:r>
            <a:r>
              <a:rPr lang="ko-KR" altLang="en-US" dirty="0" err="1">
                <a:ea typeface="맑은 고딕"/>
              </a:rPr>
              <a:t>캐싱까지</a:t>
            </a:r>
            <a:r>
              <a:rPr lang="ko-KR" altLang="en-US" dirty="0">
                <a:ea typeface="맑은 고딕"/>
              </a:rPr>
              <a:t> 사용하는 경우 </a:t>
            </a:r>
            <a:r>
              <a:rPr lang="en-US" altLang="ko-KR" dirty="0">
                <a:ea typeface="맑은 고딕"/>
              </a:rPr>
              <a:t>85% DISK </a:t>
            </a:r>
            <a:r>
              <a:rPr lang="ko-KR" altLang="en-US" dirty="0">
                <a:ea typeface="맑은 고딕"/>
              </a:rPr>
              <a:t>접근이 감소합니다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3105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명령어를 사용하여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작업을 가속화하는 영향을 분석했습니다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9(b)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명령어를 사용하는 경우와 그렇지 않은 경우의 </a:t>
            </a:r>
            <a:r>
              <a:rPr lang="en-US" altLang="ko-KR" dirty="0">
                <a:ea typeface="맑은 고딕"/>
              </a:rPr>
              <a:t>EMB-SSD </a:t>
            </a:r>
            <a:r>
              <a:rPr lang="ko-KR" altLang="en-US" dirty="0">
                <a:ea typeface="맑은 고딕"/>
              </a:rPr>
              <a:t>대기 시간을 보여줍니다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우리는 </a:t>
            </a:r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최적화를 통해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의 성능이 </a:t>
            </a:r>
            <a:r>
              <a:rPr lang="en-US" altLang="ko-KR" dirty="0">
                <a:ea typeface="맑은 고딕"/>
              </a:rPr>
              <a:t>3.4</a:t>
            </a:r>
            <a:r>
              <a:rPr lang="ko-KR" altLang="en-US" dirty="0">
                <a:ea typeface="맑은 고딕"/>
              </a:rPr>
              <a:t>배 향상되는 것을 관찰했습니다</a:t>
            </a:r>
            <a:r>
              <a:rPr lang="en-US" altLang="ko-KR" dirty="0">
                <a:ea typeface="맑은 고딕"/>
              </a:rPr>
              <a:t>. ARM Cortex-A53</a:t>
            </a:r>
            <a:r>
              <a:rPr lang="ko-KR" altLang="en-US" dirty="0">
                <a:ea typeface="맑은 고딕"/>
              </a:rPr>
              <a:t>가 네 개의 </a:t>
            </a:r>
            <a:r>
              <a:rPr lang="ko-KR" altLang="en-US" dirty="0" err="1">
                <a:ea typeface="맑은 고딕"/>
              </a:rPr>
              <a:t>벡터화된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float </a:t>
            </a:r>
            <a:r>
              <a:rPr lang="ko-KR" altLang="en-US" dirty="0">
                <a:ea typeface="맑은 고딕"/>
              </a:rPr>
              <a:t>변수의 병렬 계산을 지원한다고 고려할 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9(b)</a:t>
            </a:r>
            <a:r>
              <a:rPr lang="ko-KR" altLang="en-US" dirty="0">
                <a:ea typeface="맑은 고딕"/>
              </a:rPr>
              <a:t>의 결과는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가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작업을 효율적으로 병렬화하고 사용 가능한 하드웨어 지원을 최대한 활용했다는 것을 보여줍니다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소규모의 성능 저하는 결과를 다른 벡터로 복사하는 데서 발생했습니다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578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마지막으로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벡터의 차원에 따른 </a:t>
            </a:r>
            <a:r>
              <a:rPr lang="en-US" altLang="ko-KR" dirty="0">
                <a:ea typeface="맑은 고딕"/>
              </a:rPr>
              <a:t>EMB-SSD </a:t>
            </a:r>
            <a:r>
              <a:rPr lang="ko-KR" altLang="en-US" dirty="0">
                <a:ea typeface="맑은 고딕"/>
              </a:rPr>
              <a:t>대기 시간을 분석했습니다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10</a:t>
            </a:r>
            <a:r>
              <a:rPr lang="ko-KR" altLang="en-US" dirty="0">
                <a:ea typeface="맑은 고딕"/>
              </a:rPr>
              <a:t>에서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벡터의 차원을 </a:t>
            </a:r>
            <a:r>
              <a:rPr lang="en-US" altLang="ko-KR" dirty="0">
                <a:ea typeface="맑은 고딕"/>
              </a:rPr>
              <a:t>256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1,024</a:t>
            </a:r>
            <a:r>
              <a:rPr lang="ko-KR" altLang="en-US" dirty="0">
                <a:ea typeface="맑은 고딕"/>
              </a:rPr>
              <a:t>로 변화시키면서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의 대기 시간을 나타냈습니다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벡터 차원이 증가함에 따라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의 대기 시간이 선형적으로 증가했습니다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예상된 결과입니다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테이블의 벡터가 많을수록 출력을 계산하기 위한 산술 연산이 더 많아집니다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결과적으로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벡터의 차원이 </a:t>
            </a:r>
            <a:r>
              <a:rPr lang="en-US" altLang="ko-KR" dirty="0">
                <a:ea typeface="맑은 고딕"/>
              </a:rPr>
              <a:t>256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1,024</a:t>
            </a:r>
            <a:r>
              <a:rPr lang="ko-KR" altLang="en-US" dirty="0">
                <a:ea typeface="맑은 고딕"/>
              </a:rPr>
              <a:t>로 증가함에 따라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작업에 소요되는 시간이 </a:t>
            </a:r>
            <a:r>
              <a:rPr lang="en-US" altLang="ko-KR" dirty="0">
                <a:ea typeface="맑은 고딕"/>
              </a:rPr>
              <a:t>1.7ms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6ms</a:t>
            </a:r>
            <a:r>
              <a:rPr lang="ko-KR" altLang="en-US" dirty="0">
                <a:ea typeface="맑은 고딕"/>
              </a:rPr>
              <a:t>로 증가했습니다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51747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25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플래시가 </a:t>
            </a:r>
            <a:r>
              <a:rPr lang="en-US" altLang="ko-KR" dirty="0">
                <a:ea typeface="맑은 고딕"/>
              </a:rPr>
              <a:t>NVM</a:t>
            </a:r>
            <a:r>
              <a:rPr lang="ko-KR" altLang="en-US" dirty="0">
                <a:ea typeface="맑은 고딕"/>
              </a:rPr>
              <a:t>보다 훨씬 더 큰 용량을 제공하기 때문에 </a:t>
            </a:r>
            <a:r>
              <a:rPr lang="en-US" altLang="ko-KR" dirty="0">
                <a:ea typeface="맑은 고딕"/>
              </a:rPr>
              <a:t>Bandana</a:t>
            </a:r>
            <a:r>
              <a:rPr lang="ko-KR" altLang="en-US" dirty="0">
                <a:ea typeface="맑은 고딕"/>
              </a:rPr>
              <a:t>보다 훨씬 높은 확장성을 제공합니다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 저장 측에서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작업을 수행함으로써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지연 시간을 개선하고 다른 시스템 구성 요소와 공유되는 시스템 버스를 더 잘 활용합니다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TensorDIMM</a:t>
            </a:r>
            <a:r>
              <a:rPr lang="en-US" altLang="ko-KR" dirty="0">
                <a:ea typeface="맑은 고딕"/>
              </a:rPr>
              <a:t>[7]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간 </a:t>
            </a:r>
            <a:r>
              <a:rPr lang="en-US" altLang="ko-KR" dirty="0">
                <a:ea typeface="맑은 고딕"/>
              </a:rPr>
              <a:t>interconnection </a:t>
            </a:r>
            <a:r>
              <a:rPr lang="ko-KR" altLang="en-US" dirty="0">
                <a:ea typeface="맑은 고딕"/>
              </a:rPr>
              <a:t>패브릭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예</a:t>
            </a:r>
            <a:r>
              <a:rPr lang="en-US" altLang="ko-KR" dirty="0">
                <a:ea typeface="맑은 고딕"/>
              </a:rPr>
              <a:t>: NVIDIA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NVLINK)</a:t>
            </a:r>
            <a:r>
              <a:rPr lang="ko-KR" altLang="en-US" dirty="0">
                <a:ea typeface="맑은 고딕"/>
              </a:rPr>
              <a:t>에 연결된 분산 </a:t>
            </a:r>
            <a:r>
              <a:rPr lang="en-US" altLang="ko-KR" dirty="0">
                <a:ea typeface="맑은 고딕"/>
              </a:rPr>
              <a:t>DIMM </a:t>
            </a:r>
            <a:r>
              <a:rPr lang="ko-KR" altLang="en-US" dirty="0">
                <a:ea typeface="맑은 고딕"/>
              </a:rPr>
              <a:t>장치를 결합하여 추천 시스템용 </a:t>
            </a:r>
            <a:r>
              <a:rPr lang="en-US" altLang="ko-KR" dirty="0">
                <a:ea typeface="맑은 고딕"/>
              </a:rPr>
              <a:t>DRAM </a:t>
            </a:r>
            <a:r>
              <a:rPr lang="ko-KR" altLang="en-US" dirty="0">
                <a:ea typeface="맑은 고딕"/>
              </a:rPr>
              <a:t>용량을 늘리는 것을 목표로 했습니다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en-US" altLang="ko-KR" dirty="0" err="1">
                <a:ea typeface="맑은 고딕"/>
              </a:rPr>
              <a:t>TensorDIMM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의 </a:t>
            </a:r>
            <a:r>
              <a:rPr lang="ko-KR" altLang="en-US" dirty="0" err="1">
                <a:ea typeface="맑은 고딕"/>
              </a:rPr>
              <a:t>고속성</a:t>
            </a:r>
            <a:r>
              <a:rPr lang="ko-KR" altLang="en-US" dirty="0">
                <a:ea typeface="맑은 고딕"/>
              </a:rPr>
              <a:t> 덕분에 사용자 요청에 대한 응답성이 더 좋을 수 있지만</a:t>
            </a:r>
            <a:r>
              <a:rPr lang="en-US" altLang="ko-KR" dirty="0">
                <a:ea typeface="맑은 고딕"/>
              </a:rPr>
              <a:t>, 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플래시의 비휘발성 특성으로 인해 용량과 에너지 효율성 면에서 더 확장 가능할 것입니다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19339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70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본 논문에서는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라는 새로운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아키텍처를 소개하며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이를 통해 </a:t>
            </a:r>
            <a:r>
              <a:rPr lang="en-US" altLang="ko-KR" dirty="0">
                <a:ea typeface="맑은 고딕"/>
              </a:rPr>
              <a:t>in-storage processing</a:t>
            </a:r>
            <a:r>
              <a:rPr lang="ko-KR" altLang="en-US" dirty="0">
                <a:ea typeface="맑은 고딕"/>
              </a:rPr>
              <a:t>을 활용하여 </a:t>
            </a:r>
            <a:r>
              <a:rPr lang="en-US" altLang="ko-KR" dirty="0">
                <a:ea typeface="맑은 고딕"/>
              </a:rPr>
              <a:t>tail latency</a:t>
            </a:r>
            <a:r>
              <a:rPr lang="ko-KR" altLang="en-US" dirty="0">
                <a:ea typeface="맑은 고딕"/>
              </a:rPr>
              <a:t>를 완화합니다</a:t>
            </a:r>
            <a:r>
              <a:rPr lang="en-US" altLang="ko-KR" dirty="0">
                <a:ea typeface="맑은 고딕"/>
              </a:rPr>
              <a:t>. EMB-SSD</a:t>
            </a:r>
            <a:r>
              <a:rPr lang="ko-KR" altLang="en-US" dirty="0">
                <a:ea typeface="맑은 고딕"/>
              </a:rPr>
              <a:t>는 알고리즘을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로 </a:t>
            </a:r>
            <a:r>
              <a:rPr lang="ko-KR" altLang="en-US" dirty="0" err="1">
                <a:ea typeface="맑은 고딕"/>
              </a:rPr>
              <a:t>오프로드하여</a:t>
            </a:r>
            <a:r>
              <a:rPr lang="ko-KR" altLang="en-US" dirty="0">
                <a:ea typeface="맑은 고딕"/>
              </a:rPr>
              <a:t> 데이터 이동 및 소프트웨어 오버헤드를 줄이며</a:t>
            </a:r>
            <a:r>
              <a:rPr lang="en-US" altLang="ko-KR" dirty="0">
                <a:ea typeface="맑은 고딕"/>
              </a:rPr>
              <a:t>, 99 </a:t>
            </a:r>
            <a:r>
              <a:rPr lang="ko-KR" altLang="en-US" dirty="0">
                <a:ea typeface="맑은 고딕"/>
              </a:rPr>
              <a:t>번째 백분위 지연 및 평균 지연 각각 </a:t>
            </a:r>
            <a:r>
              <a:rPr lang="en-US" altLang="ko-KR" dirty="0">
                <a:ea typeface="맑은 고딕"/>
              </a:rPr>
              <a:t>47% </a:t>
            </a:r>
            <a:r>
              <a:rPr lang="ko-KR" altLang="en-US" dirty="0">
                <a:ea typeface="맑은 고딕"/>
              </a:rPr>
              <a:t>및 </a:t>
            </a:r>
            <a:r>
              <a:rPr lang="en-US" altLang="ko-KR" dirty="0">
                <a:ea typeface="맑은 고딕"/>
              </a:rPr>
              <a:t>25% </a:t>
            </a:r>
            <a:r>
              <a:rPr lang="ko-KR" altLang="en-US" dirty="0">
                <a:ea typeface="맑은 고딕"/>
              </a:rPr>
              <a:t>감소를 달성합니다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24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 논문에서는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레이어를 메인 메모리에 모두 저장할 수 없을 때 추천 시스템의 응답 지연 문제를 </a:t>
            </a:r>
            <a:r>
              <a:rPr lang="ko-KR" altLang="en-US" dirty="0" err="1">
                <a:ea typeface="맑은 고딕"/>
              </a:rPr>
              <a:t>인스토리지</a:t>
            </a:r>
            <a:r>
              <a:rPr lang="ko-KR" altLang="en-US" dirty="0">
                <a:ea typeface="맑은 고딕"/>
              </a:rPr>
              <a:t> 연산을 이용하여 해결한 새로운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아키텍처인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를 제안합니다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in-storage processing</a:t>
            </a:r>
            <a:r>
              <a:rPr lang="ko-KR" altLang="en-US" dirty="0">
                <a:ea typeface="맑은 고딕"/>
              </a:rPr>
              <a:t>을 통해 호스트와 </a:t>
            </a:r>
            <a:r>
              <a:rPr lang="ko-KR" altLang="en-US" dirty="0" err="1">
                <a:ea typeface="맑은 고딕"/>
              </a:rPr>
              <a:t>스토리지간의</a:t>
            </a:r>
            <a:r>
              <a:rPr lang="ko-KR" altLang="en-US" dirty="0">
                <a:ea typeface="맑은 고딕"/>
              </a:rPr>
              <a:t> 데이터 이동을 상당부분 제거합니다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>
                <a:ea typeface="맑은 고딕"/>
              </a:rPr>
              <a:t>API</a:t>
            </a:r>
            <a:r>
              <a:rPr lang="ko-KR" altLang="en-US" dirty="0">
                <a:ea typeface="맑은 고딕"/>
              </a:rPr>
              <a:t>를 호스트가 </a:t>
            </a:r>
            <a:r>
              <a:rPr lang="ko-KR" altLang="en-US" dirty="0" err="1">
                <a:ea typeface="맑은 고딕"/>
              </a:rPr>
              <a:t>다이렉트하게</a:t>
            </a:r>
            <a:r>
              <a:rPr lang="ko-KR" altLang="en-US" dirty="0">
                <a:ea typeface="맑은 고딕"/>
              </a:rPr>
              <a:t> 접근이 가능하게 함으로써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깊은 소프트 </a:t>
            </a:r>
            <a:r>
              <a:rPr lang="ko-KR" altLang="en-US" dirty="0" err="1">
                <a:ea typeface="맑은 고딕"/>
              </a:rPr>
              <a:t>웨어</a:t>
            </a:r>
            <a:r>
              <a:rPr lang="ko-KR" altLang="en-US" dirty="0">
                <a:ea typeface="맑은 고딕"/>
              </a:rPr>
              <a:t> 스택들을 건너뛰어 더 높은 성능을 가능하게 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결과적으로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기존 시스템과 비교하여 </a:t>
            </a:r>
            <a:r>
              <a:rPr lang="en-US" altLang="ko-KR" dirty="0">
                <a:ea typeface="맑은 고딕"/>
              </a:rPr>
              <a:t>25%</a:t>
            </a:r>
            <a:r>
              <a:rPr lang="ko-KR" altLang="en-US" dirty="0">
                <a:ea typeface="맑은 고딕"/>
              </a:rPr>
              <a:t>의 평균 응답시간을 감소하게 하였고 </a:t>
            </a:r>
            <a:r>
              <a:rPr lang="en-US" altLang="ko-KR" dirty="0">
                <a:ea typeface="맑은 고딕"/>
              </a:rPr>
              <a:t>99</a:t>
            </a:r>
            <a:r>
              <a:rPr lang="ko-KR" altLang="en-US" dirty="0">
                <a:ea typeface="맑은 고딕"/>
              </a:rPr>
              <a:t>번째 백분위 지연시간을 </a:t>
            </a:r>
            <a:r>
              <a:rPr lang="en-US" altLang="ko-KR" dirty="0">
                <a:ea typeface="맑은 고딕"/>
              </a:rPr>
              <a:t>47% </a:t>
            </a:r>
            <a:r>
              <a:rPr lang="ko-KR" altLang="en-US" dirty="0">
                <a:ea typeface="맑은 고딕"/>
              </a:rPr>
              <a:t>감소시켰다고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측정된 지연 시간 중 </a:t>
            </a:r>
            <a:r>
              <a:rPr lang="en-US" altLang="ko-KR" dirty="0">
                <a:ea typeface="맑은 고딕"/>
              </a:rPr>
              <a:t>1%</a:t>
            </a:r>
            <a:r>
              <a:rPr lang="ko-KR" altLang="en-US" dirty="0">
                <a:ea typeface="맑은 고딕"/>
              </a:rPr>
              <a:t>만 해당 값보다 높습니다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위의 문장에서 저자들은 </a:t>
            </a:r>
            <a:r>
              <a:rPr lang="en-US" altLang="ko-KR" dirty="0">
                <a:ea typeface="맑은 고딕"/>
              </a:rPr>
              <a:t>EMB-SSD </a:t>
            </a:r>
            <a:r>
              <a:rPr lang="ko-KR" altLang="en-US" dirty="0">
                <a:ea typeface="맑은 고딕"/>
              </a:rPr>
              <a:t>시스템이 기존 </a:t>
            </a:r>
            <a:r>
              <a:rPr lang="ko-KR" altLang="en-US" dirty="0" err="1">
                <a:ea typeface="맑은 고딕"/>
              </a:rPr>
              <a:t>온디맨드</a:t>
            </a:r>
            <a:r>
              <a:rPr lang="ko-KR" altLang="en-US" dirty="0">
                <a:ea typeface="맑은 고딕"/>
              </a:rPr>
              <a:t> 추천 시스템에 비해 </a:t>
            </a:r>
            <a:r>
              <a:rPr lang="en-US" altLang="ko-KR" dirty="0">
                <a:ea typeface="맑은 고딕"/>
              </a:rPr>
              <a:t>99</a:t>
            </a:r>
            <a:r>
              <a:rPr lang="ko-KR" altLang="en-US" dirty="0">
                <a:ea typeface="맑은 고딕"/>
              </a:rPr>
              <a:t>번째 백분위 지연 시간을 </a:t>
            </a:r>
            <a:r>
              <a:rPr lang="en-US" altLang="ko-KR" dirty="0">
                <a:ea typeface="맑은 고딕"/>
              </a:rPr>
              <a:t>47% </a:t>
            </a:r>
            <a:r>
              <a:rPr lang="ko-KR" altLang="en-US" dirty="0">
                <a:ea typeface="맑은 고딕"/>
              </a:rPr>
              <a:t>감소시켰다고 주장하고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가 다른 시스템과 비교하여 대다수</a:t>
            </a:r>
            <a:r>
              <a:rPr lang="en-US" altLang="ko-KR" dirty="0">
                <a:ea typeface="맑은 고딕"/>
              </a:rPr>
              <a:t>(99%)</a:t>
            </a:r>
            <a:r>
              <a:rPr lang="ko-KR" altLang="en-US" dirty="0">
                <a:ea typeface="맑은 고딕"/>
              </a:rPr>
              <a:t>의 요청에 대해 응답 시간을 크게 개선했음을 의미하며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빠르고 믿을 수 있는 시스템으로 만들어줍니다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03611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3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추천 시스템의 기본적 구조는 다음과 같다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추천 시스템은 사용자와 콘텐츠와 관련된 입력 데이터를 받고 </a:t>
            </a:r>
            <a:r>
              <a:rPr lang="en-US" altLang="en-US" dirty="0">
                <a:latin typeface="Calibri Bold"/>
              </a:rPr>
              <a:t>click-through-rate</a:t>
            </a:r>
            <a:r>
              <a:rPr lang="ko-KR" altLang="en-US" dirty="0">
                <a:latin typeface="Calibri Bold"/>
                <a:ea typeface="맑은 고딕"/>
              </a:rPr>
              <a:t>을 </a:t>
            </a:r>
            <a:r>
              <a:rPr lang="ko-KR" altLang="en-US" dirty="0" err="1">
                <a:latin typeface="Calibri Bold"/>
                <a:ea typeface="맑은 고딕"/>
              </a:rPr>
              <a:t>리턴한다</a:t>
            </a:r>
            <a:r>
              <a:rPr lang="en-US" altLang="ko-KR" dirty="0">
                <a:latin typeface="Calibri Bold"/>
                <a:ea typeface="맑은 고딕"/>
              </a:rPr>
              <a:t>.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Input data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feature</a:t>
            </a:r>
            <a:r>
              <a:rPr lang="ko-KR" altLang="en-US" dirty="0">
                <a:ea typeface="맑은 고딕"/>
              </a:rPr>
              <a:t>들은 </a:t>
            </a:r>
            <a:r>
              <a:rPr lang="en-US" altLang="ko-KR" dirty="0">
                <a:ea typeface="맑은 고딕"/>
              </a:rPr>
              <a:t>dense </a:t>
            </a:r>
            <a:r>
              <a:rPr lang="ko-KR" altLang="en-US" dirty="0">
                <a:ea typeface="맑은 고딕"/>
              </a:rPr>
              <a:t>하거나 </a:t>
            </a:r>
            <a:r>
              <a:rPr lang="en-US" altLang="ko-KR" dirty="0">
                <a:ea typeface="맑은 고딕"/>
              </a:rPr>
              <a:t>sparse</a:t>
            </a:r>
            <a:r>
              <a:rPr lang="ko-KR" altLang="en-US" dirty="0">
                <a:ea typeface="맑은 고딕"/>
              </a:rPr>
              <a:t>하다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DENSE </a:t>
            </a:r>
            <a:r>
              <a:rPr lang="ko-KR" altLang="en-US" dirty="0">
                <a:ea typeface="맑은 고딕"/>
              </a:rPr>
              <a:t>같은 경우 </a:t>
            </a:r>
            <a:r>
              <a:rPr lang="en-US" altLang="ko-KR" dirty="0">
                <a:ea typeface="맑은 고딕"/>
              </a:rPr>
              <a:t>bottom fc layer</a:t>
            </a:r>
            <a:r>
              <a:rPr lang="ko-KR" altLang="en-US" dirty="0">
                <a:ea typeface="맑은 고딕"/>
              </a:rPr>
              <a:t>로 들어가고 이것이 바로 </a:t>
            </a:r>
            <a:r>
              <a:rPr lang="en-US" altLang="ko-KR" dirty="0">
                <a:ea typeface="맑은 고딕"/>
              </a:rPr>
              <a:t>top fc layer</a:t>
            </a:r>
            <a:r>
              <a:rPr lang="ko-KR" altLang="en-US" dirty="0">
                <a:ea typeface="맑은 고딕"/>
              </a:rPr>
              <a:t>에 접근이 가능하기 때문에 비교적 빠른 성질을 가지고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 sparse feature</a:t>
            </a:r>
            <a:r>
              <a:rPr lang="ko-KR" altLang="en-US" dirty="0">
                <a:ea typeface="맑은 고딕"/>
              </a:rPr>
              <a:t>들의 경우는 추가적인 작업들을 </a:t>
            </a:r>
            <a:r>
              <a:rPr lang="ko-KR" altLang="en-US" dirty="0" err="1">
                <a:ea typeface="맑은 고딕"/>
              </a:rPr>
              <a:t>거쳐야하기</a:t>
            </a:r>
            <a:r>
              <a:rPr lang="ko-KR" altLang="en-US" dirty="0">
                <a:ea typeface="맑은 고딕"/>
              </a:rPr>
              <a:t> 때문에 비교적 느리다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multi hot </a:t>
            </a:r>
            <a:r>
              <a:rPr lang="ko-KR" altLang="en-US" dirty="0">
                <a:ea typeface="맑은 고딕"/>
              </a:rPr>
              <a:t>벡터로 인코딩 되는데 </a:t>
            </a:r>
            <a:r>
              <a:rPr lang="ko-KR" altLang="en-US" dirty="0" err="1">
                <a:ea typeface="맑은 고딕"/>
              </a:rPr>
              <a:t>예를들어</a:t>
            </a:r>
            <a:r>
              <a:rPr lang="ko-KR" altLang="en-US" dirty="0">
                <a:ea typeface="맑은 고딕"/>
              </a:rPr>
              <a:t> 유저가 </a:t>
            </a:r>
            <a:r>
              <a:rPr lang="en-US" altLang="ko-KR" dirty="0">
                <a:ea typeface="맑은 고딕"/>
              </a:rPr>
              <a:t>ID 1,4</a:t>
            </a:r>
            <a:r>
              <a:rPr lang="ko-KR" altLang="en-US" dirty="0">
                <a:ea typeface="맑은 고딕"/>
              </a:rPr>
              <a:t>를 좋아한다고 </a:t>
            </a:r>
            <a:r>
              <a:rPr lang="ko-KR" altLang="en-US" dirty="0" err="1">
                <a:ea typeface="맑은 고딕"/>
              </a:rPr>
              <a:t>가정했을때</a:t>
            </a:r>
            <a:r>
              <a:rPr lang="ko-KR" altLang="en-US" dirty="0">
                <a:ea typeface="맑은 고딕"/>
              </a:rPr>
              <a:t> 다음과 같은 결과로 </a:t>
            </a:r>
            <a:r>
              <a:rPr lang="ko-KR" altLang="en-US" dirty="0" err="1">
                <a:ea typeface="맑은 고딕"/>
              </a:rPr>
              <a:t>임베딩이</a:t>
            </a:r>
            <a:r>
              <a:rPr lang="ko-KR" altLang="en-US" dirty="0">
                <a:ea typeface="맑은 고딕"/>
              </a:rPr>
              <a:t> 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09682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Dense feature</a:t>
            </a:r>
            <a:r>
              <a:rPr lang="ko-KR" altLang="en-US" dirty="0">
                <a:ea typeface="맑은 고딕"/>
              </a:rPr>
              <a:t>은 기능은 작고 </a:t>
            </a:r>
            <a:r>
              <a:rPr lang="en-US" altLang="ko-KR" dirty="0">
                <a:ea typeface="맑은 고딕"/>
              </a:rPr>
              <a:t>PROCESS</a:t>
            </a:r>
            <a:r>
              <a:rPr lang="ko-KR" altLang="en-US" dirty="0">
                <a:ea typeface="맑은 고딕"/>
              </a:rPr>
              <a:t>하기 편리하다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반면 </a:t>
            </a:r>
            <a:r>
              <a:rPr lang="en-US" altLang="ko-KR" dirty="0">
                <a:ea typeface="맑은 고딕"/>
              </a:rPr>
              <a:t>SPARSE FEATURE</a:t>
            </a:r>
            <a:r>
              <a:rPr lang="ko-KR" altLang="en-US" dirty="0">
                <a:ea typeface="맑은 고딕"/>
              </a:rPr>
              <a:t>들은 </a:t>
            </a:r>
            <a:r>
              <a:rPr lang="en-US" altLang="ko-KR" dirty="0">
                <a:ea typeface="맑은 고딕"/>
              </a:rPr>
              <a:t>FC LATYER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sparse feature</a:t>
            </a:r>
            <a:r>
              <a:rPr lang="ko-KR" altLang="en-US" dirty="0">
                <a:ea typeface="맑은 고딕"/>
              </a:rPr>
              <a:t>들은 </a:t>
            </a:r>
            <a:r>
              <a:rPr lang="en-US" altLang="ko-KR" dirty="0">
                <a:ea typeface="맑은 고딕"/>
              </a:rPr>
              <a:t>multi hot </a:t>
            </a:r>
            <a:r>
              <a:rPr lang="ko-KR" altLang="en-US" dirty="0">
                <a:ea typeface="맑은 고딕"/>
              </a:rPr>
              <a:t>벡터로 인코딩 되는데 </a:t>
            </a:r>
            <a:r>
              <a:rPr lang="ko-KR" altLang="en-US" dirty="0" err="1">
                <a:ea typeface="맑은 고딕"/>
              </a:rPr>
              <a:t>예를들어</a:t>
            </a:r>
            <a:r>
              <a:rPr lang="ko-KR" altLang="en-US" dirty="0">
                <a:ea typeface="맑은 고딕"/>
              </a:rPr>
              <a:t> 유저가 </a:t>
            </a:r>
            <a:r>
              <a:rPr lang="en-US" altLang="ko-KR" dirty="0">
                <a:ea typeface="맑은 고딕"/>
              </a:rPr>
              <a:t>ID 1,4</a:t>
            </a:r>
            <a:r>
              <a:rPr lang="ko-KR" altLang="en-US" dirty="0">
                <a:ea typeface="맑은 고딕"/>
              </a:rPr>
              <a:t>를 좋아한다고 </a:t>
            </a:r>
            <a:r>
              <a:rPr lang="ko-KR" altLang="en-US" dirty="0" err="1">
                <a:ea typeface="맑은 고딕"/>
              </a:rPr>
              <a:t>가정했을때</a:t>
            </a:r>
            <a:r>
              <a:rPr lang="ko-KR" altLang="en-US" dirty="0">
                <a:ea typeface="맑은 고딕"/>
              </a:rPr>
              <a:t> 다음과 같은 결과로 </a:t>
            </a:r>
            <a:r>
              <a:rPr lang="ko-KR" altLang="en-US" dirty="0" err="1">
                <a:ea typeface="맑은 고딕"/>
              </a:rPr>
              <a:t>임베딩이</a:t>
            </a:r>
            <a:r>
              <a:rPr lang="ko-KR" altLang="en-US" dirty="0">
                <a:ea typeface="맑은 고딕"/>
              </a:rPr>
              <a:t> 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sparse feature</a:t>
            </a:r>
            <a:r>
              <a:rPr lang="ko-KR" altLang="en-US" dirty="0">
                <a:ea typeface="맑은 고딕"/>
              </a:rPr>
              <a:t>은 그러나 많은 </a:t>
            </a:r>
            <a:r>
              <a:rPr lang="en-US" altLang="en-US" dirty="0">
                <a:latin typeface="Calibri Bold"/>
              </a:rPr>
              <a:t>categorical</a:t>
            </a:r>
            <a:r>
              <a:rPr lang="ko-KR" altLang="en-US" dirty="0">
                <a:latin typeface="Calibri Bold"/>
                <a:ea typeface="맑은 고딕"/>
              </a:rPr>
              <a:t>한 특성 </a:t>
            </a:r>
            <a:r>
              <a:rPr lang="ko-KR" altLang="en-US" dirty="0">
                <a:ea typeface="맑은 고딕"/>
              </a:rPr>
              <a:t>때문에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일반적으로 </a:t>
            </a:r>
            <a:r>
              <a:rPr lang="en-US" altLang="ko-KR" dirty="0">
                <a:ea typeface="맑은 고딕"/>
              </a:rPr>
              <a:t>FC </a:t>
            </a:r>
            <a:r>
              <a:rPr lang="ko-KR" altLang="en-US" dirty="0">
                <a:ea typeface="맑은 고딕"/>
              </a:rPr>
              <a:t>레이어에서 처리하기에 너무 거대합니다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  </a:t>
            </a:r>
            <a:r>
              <a:rPr lang="en-US" altLang="ko-KR" dirty="0">
                <a:ea typeface="맑은 고딕"/>
              </a:rPr>
              <a:t>binary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'0' </a:t>
            </a:r>
            <a:r>
              <a:rPr lang="ko-KR" altLang="en-US" dirty="0">
                <a:ea typeface="맑은 고딕"/>
              </a:rPr>
              <a:t>또는 </a:t>
            </a:r>
            <a:r>
              <a:rPr lang="en-US" altLang="ko-KR" dirty="0">
                <a:ea typeface="맑은 고딕"/>
              </a:rPr>
              <a:t>'1')</a:t>
            </a:r>
            <a:r>
              <a:rPr lang="ko-KR" altLang="en-US" dirty="0">
                <a:ea typeface="맑은 고딕"/>
              </a:rPr>
              <a:t>로 된 단순한 표현은 항목 또는 콘텐츠 간의 어떤 문맥 정보도 찾아내기가 어렵습니다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772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추천시스템에서는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이러한 한계를 극복하기 위해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레이어를 이용하여 </a:t>
            </a:r>
            <a:r>
              <a:rPr lang="en-US" altLang="ko-KR" dirty="0">
                <a:ea typeface="맑은 고딕"/>
              </a:rPr>
              <a:t>sparse feature</a:t>
            </a:r>
            <a:r>
              <a:rPr lang="ko-KR" altLang="en-US" dirty="0">
                <a:ea typeface="맑은 고딕"/>
              </a:rPr>
              <a:t>를 </a:t>
            </a:r>
            <a:r>
              <a:rPr lang="en-US" altLang="ko-KR" dirty="0">
                <a:ea typeface="맑은 고딕"/>
              </a:rPr>
              <a:t>dense feature</a:t>
            </a:r>
            <a:r>
              <a:rPr lang="ko-KR" altLang="en-US" dirty="0">
                <a:ea typeface="맑은 고딕"/>
              </a:rPr>
              <a:t>로 변환합니다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변환하는 과정을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룩업이라고</a:t>
            </a:r>
            <a:r>
              <a:rPr lang="ko-KR" altLang="en-US" dirty="0">
                <a:ea typeface="맑은 고딕"/>
              </a:rPr>
              <a:t> 부르며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레이어는 여러 개의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테이블로 되어있고 이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테이블은 여러 개의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벡터로 구성되어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4148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연산은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테이블에서 반환된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밀집 벡터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를 결합하거나 집계하여 단일 벡터로 만드는 과정이며 비교적 간단한 산술 연산을 말합니다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룩업과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연산은 불규칙한 메모리 접근을 </a:t>
            </a:r>
            <a:r>
              <a:rPr lang="ko-KR" altLang="en-US" dirty="0" err="1">
                <a:ea typeface="맑은 고딕"/>
              </a:rPr>
              <a:t>필요로합니다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하지만 간단한 산술 연산으로 인하여 비교적 저렴한 </a:t>
            </a:r>
            <a:r>
              <a:rPr lang="en-US" altLang="en-US" dirty="0">
                <a:latin typeface="Calibri Bold"/>
              </a:rPr>
              <a:t>computations</a:t>
            </a:r>
            <a:r>
              <a:rPr lang="ko-KR" altLang="en-US" dirty="0">
                <a:ea typeface="맑은 고딕"/>
              </a:rPr>
              <a:t>한 성질을 가지고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40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3547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341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8685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157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1050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08725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268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9408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09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7483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6201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61633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5913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2664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4579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3808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3464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6500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8894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83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0888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8578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858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92150" y="447357"/>
            <a:ext cx="791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Reducing Tail Latency of DNN-based Recommender Systems using In-storage Processing</a:t>
            </a:r>
            <a:endParaRPr kumimoji="0" lang="en-US" altLang="ko-KR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09600" y="5737616"/>
            <a:ext cx="7678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Gill Sans" charset="0"/>
              </a:rPr>
              <a:t>Presenter: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Daehan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Lee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Data-Intensive Computing Systems Laboratory (DataLab), DGIST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6" name="Rectangle 2"/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DGIST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ED1B49F-1AFC-470D-B429-02D9366F495B}"/>
              </a:ext>
            </a:extLst>
          </p:cNvPr>
          <p:cNvSpPr txBox="1"/>
          <p:nvPr/>
        </p:nvSpPr>
        <p:spPr bwMode="auto">
          <a:xfrm>
            <a:off x="685605" y="3017985"/>
            <a:ext cx="7771558" cy="1546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latin typeface="Calibri"/>
                <a:ea typeface="ヒラギノ角ゴ ProN W3"/>
                <a:cs typeface="+mn-lt"/>
              </a:rPr>
              <a:t>ACM SIGOPS Asia-Pacific Workshop on Systems (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APSys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’20)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ea typeface="ヒラギノ角ゴ ProN W3"/>
              <a:cs typeface="+mn-lt"/>
            </a:endParaRP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Minsub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Kim,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Sungjin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Lee DGIST</a:t>
            </a:r>
          </a:p>
          <a:p>
            <a:pPr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cs typeface="Calibri"/>
            </a:endParaRPr>
          </a:p>
          <a:p>
            <a:pPr defTabSz="914400">
              <a:defRPr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2180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What is Embedding table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5C48C7D-5456-4804-020B-13978C996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38"/>
              </p:ext>
            </p:extLst>
          </p:nvPr>
        </p:nvGraphicFramePr>
        <p:xfrm>
          <a:off x="940472" y="2559650"/>
          <a:ext cx="5285868" cy="277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78">
                  <a:extLst>
                    <a:ext uri="{9D8B030D-6E8A-4147-A177-3AD203B41FA5}">
                      <a16:colId xmlns:a16="http://schemas.microsoft.com/office/drawing/2014/main" val="4039430554"/>
                    </a:ext>
                  </a:extLst>
                </a:gridCol>
                <a:gridCol w="880978">
                  <a:extLst>
                    <a:ext uri="{9D8B030D-6E8A-4147-A177-3AD203B41FA5}">
                      <a16:colId xmlns:a16="http://schemas.microsoft.com/office/drawing/2014/main" val="3972486346"/>
                    </a:ext>
                  </a:extLst>
                </a:gridCol>
                <a:gridCol w="880978">
                  <a:extLst>
                    <a:ext uri="{9D8B030D-6E8A-4147-A177-3AD203B41FA5}">
                      <a16:colId xmlns:a16="http://schemas.microsoft.com/office/drawing/2014/main" val="1345593072"/>
                    </a:ext>
                  </a:extLst>
                </a:gridCol>
                <a:gridCol w="880978">
                  <a:extLst>
                    <a:ext uri="{9D8B030D-6E8A-4147-A177-3AD203B41FA5}">
                      <a16:colId xmlns:a16="http://schemas.microsoft.com/office/drawing/2014/main" val="3646172443"/>
                    </a:ext>
                  </a:extLst>
                </a:gridCol>
                <a:gridCol w="880978">
                  <a:extLst>
                    <a:ext uri="{9D8B030D-6E8A-4147-A177-3AD203B41FA5}">
                      <a16:colId xmlns:a16="http://schemas.microsoft.com/office/drawing/2014/main" val="1872603810"/>
                    </a:ext>
                  </a:extLst>
                </a:gridCol>
                <a:gridCol w="880978">
                  <a:extLst>
                    <a:ext uri="{9D8B030D-6E8A-4147-A177-3AD203B41FA5}">
                      <a16:colId xmlns:a16="http://schemas.microsoft.com/office/drawing/2014/main" val="1343136354"/>
                    </a:ext>
                  </a:extLst>
                </a:gridCol>
              </a:tblGrid>
              <a:tr h="5550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76018"/>
                  </a:ext>
                </a:extLst>
              </a:tr>
              <a:tr h="555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괴물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03719"/>
                  </a:ext>
                </a:extLst>
              </a:tr>
              <a:tr h="555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에어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82190"/>
                  </a:ext>
                </a:extLst>
              </a:tr>
              <a:tr h="555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서치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81079"/>
                  </a:ext>
                </a:extLst>
              </a:tr>
              <a:tr h="555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존윅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093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0CCD4BB-3B0A-ADBB-17CD-1A1BF380281A}"/>
              </a:ext>
            </a:extLst>
          </p:cNvPr>
          <p:cNvSpPr txBox="1"/>
          <p:nvPr/>
        </p:nvSpPr>
        <p:spPr>
          <a:xfrm>
            <a:off x="4012" y="3568603"/>
            <a:ext cx="61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Item</a:t>
            </a:r>
            <a:endParaRPr lang="ko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ED8C1F9-5B99-3FA4-EAAC-30E1EF548AEA}"/>
              </a:ext>
            </a:extLst>
          </p:cNvPr>
          <p:cNvCxnSpPr>
            <a:cxnSpLocks/>
          </p:cNvCxnSpPr>
          <p:nvPr/>
        </p:nvCxnSpPr>
        <p:spPr bwMode="auto">
          <a:xfrm>
            <a:off x="830184" y="2607777"/>
            <a:ext cx="0" cy="27269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0F791AA-39EC-D78C-7C00-26804351AC44}"/>
              </a:ext>
            </a:extLst>
          </p:cNvPr>
          <p:cNvCxnSpPr>
            <a:cxnSpLocks/>
          </p:cNvCxnSpPr>
          <p:nvPr/>
        </p:nvCxnSpPr>
        <p:spPr bwMode="auto">
          <a:xfrm>
            <a:off x="940473" y="2252846"/>
            <a:ext cx="52136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BC2D8A-38D1-2563-B091-54838BEF498F}"/>
              </a:ext>
            </a:extLst>
          </p:cNvPr>
          <p:cNvSpPr txBox="1"/>
          <p:nvPr/>
        </p:nvSpPr>
        <p:spPr>
          <a:xfrm>
            <a:off x="1445797" y="6044619"/>
            <a:ext cx="183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Embedding Tables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401059-6A30-74D5-AD7A-B6219517536C}"/>
              </a:ext>
            </a:extLst>
          </p:cNvPr>
          <p:cNvSpPr txBox="1"/>
          <p:nvPr/>
        </p:nvSpPr>
        <p:spPr>
          <a:xfrm>
            <a:off x="1318464" y="1795646"/>
            <a:ext cx="183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Embedding Vectors</a:t>
            </a:r>
            <a:endParaRPr lang="ko-KR" altLang="en-US" sz="1600" dirty="0"/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EE06E05D-643C-B31D-8235-BB17BC4B7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61113"/>
              </p:ext>
            </p:extLst>
          </p:nvPr>
        </p:nvGraphicFramePr>
        <p:xfrm>
          <a:off x="1092872" y="2712050"/>
          <a:ext cx="5285868" cy="1665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78">
                  <a:extLst>
                    <a:ext uri="{9D8B030D-6E8A-4147-A177-3AD203B41FA5}">
                      <a16:colId xmlns:a16="http://schemas.microsoft.com/office/drawing/2014/main" val="4039430554"/>
                    </a:ext>
                  </a:extLst>
                </a:gridCol>
                <a:gridCol w="880978">
                  <a:extLst>
                    <a:ext uri="{9D8B030D-6E8A-4147-A177-3AD203B41FA5}">
                      <a16:colId xmlns:a16="http://schemas.microsoft.com/office/drawing/2014/main" val="3972486346"/>
                    </a:ext>
                  </a:extLst>
                </a:gridCol>
                <a:gridCol w="880978">
                  <a:extLst>
                    <a:ext uri="{9D8B030D-6E8A-4147-A177-3AD203B41FA5}">
                      <a16:colId xmlns:a16="http://schemas.microsoft.com/office/drawing/2014/main" val="1345593072"/>
                    </a:ext>
                  </a:extLst>
                </a:gridCol>
                <a:gridCol w="880978">
                  <a:extLst>
                    <a:ext uri="{9D8B030D-6E8A-4147-A177-3AD203B41FA5}">
                      <a16:colId xmlns:a16="http://schemas.microsoft.com/office/drawing/2014/main" val="3646172443"/>
                    </a:ext>
                  </a:extLst>
                </a:gridCol>
                <a:gridCol w="880978">
                  <a:extLst>
                    <a:ext uri="{9D8B030D-6E8A-4147-A177-3AD203B41FA5}">
                      <a16:colId xmlns:a16="http://schemas.microsoft.com/office/drawing/2014/main" val="1872603810"/>
                    </a:ext>
                  </a:extLst>
                </a:gridCol>
                <a:gridCol w="880978">
                  <a:extLst>
                    <a:ext uri="{9D8B030D-6E8A-4147-A177-3AD203B41FA5}">
                      <a16:colId xmlns:a16="http://schemas.microsoft.com/office/drawing/2014/main" val="1343136354"/>
                    </a:ext>
                  </a:extLst>
                </a:gridCol>
              </a:tblGrid>
              <a:tr h="5550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76018"/>
                  </a:ext>
                </a:extLst>
              </a:tr>
              <a:tr h="555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03719"/>
                  </a:ext>
                </a:extLst>
              </a:tr>
              <a:tr h="555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82190"/>
                  </a:ext>
                </a:extLst>
              </a:tr>
            </a:tbl>
          </a:graphicData>
        </a:graphic>
      </p:graphicFrame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923F6F31-82F3-14E4-A6C3-4A3A2D985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81401"/>
              </p:ext>
            </p:extLst>
          </p:nvPr>
        </p:nvGraphicFramePr>
        <p:xfrm>
          <a:off x="1245272" y="2864450"/>
          <a:ext cx="5285868" cy="222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78">
                  <a:extLst>
                    <a:ext uri="{9D8B030D-6E8A-4147-A177-3AD203B41FA5}">
                      <a16:colId xmlns:a16="http://schemas.microsoft.com/office/drawing/2014/main" val="4039430554"/>
                    </a:ext>
                  </a:extLst>
                </a:gridCol>
                <a:gridCol w="880978">
                  <a:extLst>
                    <a:ext uri="{9D8B030D-6E8A-4147-A177-3AD203B41FA5}">
                      <a16:colId xmlns:a16="http://schemas.microsoft.com/office/drawing/2014/main" val="3972486346"/>
                    </a:ext>
                  </a:extLst>
                </a:gridCol>
                <a:gridCol w="880978">
                  <a:extLst>
                    <a:ext uri="{9D8B030D-6E8A-4147-A177-3AD203B41FA5}">
                      <a16:colId xmlns:a16="http://schemas.microsoft.com/office/drawing/2014/main" val="1345593072"/>
                    </a:ext>
                  </a:extLst>
                </a:gridCol>
                <a:gridCol w="880978">
                  <a:extLst>
                    <a:ext uri="{9D8B030D-6E8A-4147-A177-3AD203B41FA5}">
                      <a16:colId xmlns:a16="http://schemas.microsoft.com/office/drawing/2014/main" val="3646172443"/>
                    </a:ext>
                  </a:extLst>
                </a:gridCol>
                <a:gridCol w="880978">
                  <a:extLst>
                    <a:ext uri="{9D8B030D-6E8A-4147-A177-3AD203B41FA5}">
                      <a16:colId xmlns:a16="http://schemas.microsoft.com/office/drawing/2014/main" val="1872603810"/>
                    </a:ext>
                  </a:extLst>
                </a:gridCol>
                <a:gridCol w="880978">
                  <a:extLst>
                    <a:ext uri="{9D8B030D-6E8A-4147-A177-3AD203B41FA5}">
                      <a16:colId xmlns:a16="http://schemas.microsoft.com/office/drawing/2014/main" val="1343136354"/>
                    </a:ext>
                  </a:extLst>
                </a:gridCol>
              </a:tblGrid>
              <a:tr h="5550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76018"/>
                  </a:ext>
                </a:extLst>
              </a:tr>
              <a:tr h="555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03719"/>
                  </a:ext>
                </a:extLst>
              </a:tr>
              <a:tr h="555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82190"/>
                  </a:ext>
                </a:extLst>
              </a:tr>
              <a:tr h="555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177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105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Why do embedding tables keep growing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5C48C7D-5456-4804-020B-13978C996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40807"/>
              </p:ext>
            </p:extLst>
          </p:nvPr>
        </p:nvGraphicFramePr>
        <p:xfrm>
          <a:off x="940473" y="2559651"/>
          <a:ext cx="25827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62">
                  <a:extLst>
                    <a:ext uri="{9D8B030D-6E8A-4147-A177-3AD203B41FA5}">
                      <a16:colId xmlns:a16="http://schemas.microsoft.com/office/drawing/2014/main" val="4039430554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3972486346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1345593072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3646172443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1872603810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1343136354"/>
                    </a:ext>
                  </a:extLst>
                </a:gridCol>
              </a:tblGrid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76018"/>
                  </a:ext>
                </a:extLst>
              </a:tr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03719"/>
                  </a:ext>
                </a:extLst>
              </a:tr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82190"/>
                  </a:ext>
                </a:extLst>
              </a:tr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81079"/>
                  </a:ext>
                </a:extLst>
              </a:tr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0938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B4584C-8A63-1FC6-1639-A1FB26D05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426223"/>
              </p:ext>
            </p:extLst>
          </p:nvPr>
        </p:nvGraphicFramePr>
        <p:xfrm>
          <a:off x="1092873" y="2712051"/>
          <a:ext cx="25827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62">
                  <a:extLst>
                    <a:ext uri="{9D8B030D-6E8A-4147-A177-3AD203B41FA5}">
                      <a16:colId xmlns:a16="http://schemas.microsoft.com/office/drawing/2014/main" val="4039430554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3972486346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1345593072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3646172443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1872603810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1343136354"/>
                    </a:ext>
                  </a:extLst>
                </a:gridCol>
              </a:tblGrid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76018"/>
                  </a:ext>
                </a:extLst>
              </a:tr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03719"/>
                  </a:ext>
                </a:extLst>
              </a:tr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82190"/>
                  </a:ext>
                </a:extLst>
              </a:tr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81079"/>
                  </a:ext>
                </a:extLst>
              </a:tr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09382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06895D1E-1694-8ACE-382D-7BF132AC5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81642"/>
              </p:ext>
            </p:extLst>
          </p:nvPr>
        </p:nvGraphicFramePr>
        <p:xfrm>
          <a:off x="1245273" y="2864451"/>
          <a:ext cx="25827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62">
                  <a:extLst>
                    <a:ext uri="{9D8B030D-6E8A-4147-A177-3AD203B41FA5}">
                      <a16:colId xmlns:a16="http://schemas.microsoft.com/office/drawing/2014/main" val="4039430554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3972486346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1345593072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3646172443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1872603810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1343136354"/>
                    </a:ext>
                  </a:extLst>
                </a:gridCol>
              </a:tblGrid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76018"/>
                  </a:ext>
                </a:extLst>
              </a:tr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03719"/>
                  </a:ext>
                </a:extLst>
              </a:tr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82190"/>
                  </a:ext>
                </a:extLst>
              </a:tr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81079"/>
                  </a:ext>
                </a:extLst>
              </a:tr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09382"/>
                  </a:ext>
                </a:extLst>
              </a:tr>
            </a:tbl>
          </a:graphicData>
        </a:graphic>
      </p:graphicFrame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12B0339D-AC95-CC5B-7AF1-B32D9EE1A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97395"/>
              </p:ext>
            </p:extLst>
          </p:nvPr>
        </p:nvGraphicFramePr>
        <p:xfrm>
          <a:off x="1397673" y="3016851"/>
          <a:ext cx="25827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62">
                  <a:extLst>
                    <a:ext uri="{9D8B030D-6E8A-4147-A177-3AD203B41FA5}">
                      <a16:colId xmlns:a16="http://schemas.microsoft.com/office/drawing/2014/main" val="4039430554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3972486346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1345593072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3646172443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1872603810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1343136354"/>
                    </a:ext>
                  </a:extLst>
                </a:gridCol>
              </a:tblGrid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76018"/>
                  </a:ext>
                </a:extLst>
              </a:tr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03719"/>
                  </a:ext>
                </a:extLst>
              </a:tr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82190"/>
                  </a:ext>
                </a:extLst>
              </a:tr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81079"/>
                  </a:ext>
                </a:extLst>
              </a:tr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09382"/>
                  </a:ext>
                </a:extLst>
              </a:tr>
            </a:tbl>
          </a:graphicData>
        </a:graphic>
      </p:graphicFrame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71AF8798-FBE0-9EC6-B945-253C6F026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64789"/>
              </p:ext>
            </p:extLst>
          </p:nvPr>
        </p:nvGraphicFramePr>
        <p:xfrm>
          <a:off x="1550073" y="3169251"/>
          <a:ext cx="25827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62">
                  <a:extLst>
                    <a:ext uri="{9D8B030D-6E8A-4147-A177-3AD203B41FA5}">
                      <a16:colId xmlns:a16="http://schemas.microsoft.com/office/drawing/2014/main" val="4039430554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3972486346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1345593072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3646172443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1872603810"/>
                    </a:ext>
                  </a:extLst>
                </a:gridCol>
                <a:gridCol w="430462">
                  <a:extLst>
                    <a:ext uri="{9D8B030D-6E8A-4147-A177-3AD203B41FA5}">
                      <a16:colId xmlns:a16="http://schemas.microsoft.com/office/drawing/2014/main" val="1343136354"/>
                    </a:ext>
                  </a:extLst>
                </a:gridCol>
              </a:tblGrid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76018"/>
                  </a:ext>
                </a:extLst>
              </a:tr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03719"/>
                  </a:ext>
                </a:extLst>
              </a:tr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82190"/>
                  </a:ext>
                </a:extLst>
              </a:tr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81079"/>
                  </a:ext>
                </a:extLst>
              </a:tr>
              <a:tr h="3455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093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0CCD4BB-3B0A-ADBB-17CD-1A1BF380281A}"/>
              </a:ext>
            </a:extLst>
          </p:cNvPr>
          <p:cNvSpPr txBox="1"/>
          <p:nvPr/>
        </p:nvSpPr>
        <p:spPr>
          <a:xfrm>
            <a:off x="4012" y="3568603"/>
            <a:ext cx="61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Item</a:t>
            </a:r>
            <a:endParaRPr lang="ko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ED8C1F9-5B99-3FA4-EAAC-30E1EF548AEA}"/>
              </a:ext>
            </a:extLst>
          </p:cNvPr>
          <p:cNvCxnSpPr>
            <a:cxnSpLocks/>
          </p:cNvCxnSpPr>
          <p:nvPr/>
        </p:nvCxnSpPr>
        <p:spPr bwMode="auto">
          <a:xfrm>
            <a:off x="830184" y="2607777"/>
            <a:ext cx="0" cy="225074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0F791AA-39EC-D78C-7C00-26804351AC44}"/>
              </a:ext>
            </a:extLst>
          </p:cNvPr>
          <p:cNvCxnSpPr>
            <a:cxnSpLocks/>
          </p:cNvCxnSpPr>
          <p:nvPr/>
        </p:nvCxnSpPr>
        <p:spPr bwMode="auto">
          <a:xfrm>
            <a:off x="940473" y="2252846"/>
            <a:ext cx="252267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BC2D8A-38D1-2563-B091-54838BEF498F}"/>
              </a:ext>
            </a:extLst>
          </p:cNvPr>
          <p:cNvSpPr txBox="1"/>
          <p:nvPr/>
        </p:nvSpPr>
        <p:spPr>
          <a:xfrm>
            <a:off x="1445797" y="5334754"/>
            <a:ext cx="183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Embedding Tables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401059-6A30-74D5-AD7A-B6219517536C}"/>
              </a:ext>
            </a:extLst>
          </p:cNvPr>
          <p:cNvSpPr txBox="1"/>
          <p:nvPr/>
        </p:nvSpPr>
        <p:spPr>
          <a:xfrm>
            <a:off x="1318464" y="1795646"/>
            <a:ext cx="183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Embedding Vectors</a:t>
            </a:r>
            <a:endParaRPr lang="ko-KR" altLang="en-US" sz="1600" dirty="0"/>
          </a:p>
        </p:txBody>
      </p:sp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B1F1E0CF-E2AF-ADB0-6D10-98C240049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28435"/>
              </p:ext>
            </p:extLst>
          </p:nvPr>
        </p:nvGraphicFramePr>
        <p:xfrm>
          <a:off x="4659233" y="2223454"/>
          <a:ext cx="3352797" cy="255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403943055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72486346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34559307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64617244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286795618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4066366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65233805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87260381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343136354"/>
                    </a:ext>
                  </a:extLst>
                </a:gridCol>
              </a:tblGrid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76018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03719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82190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81079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09382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58291"/>
                  </a:ext>
                </a:extLst>
              </a:tr>
            </a:tbl>
          </a:graphicData>
        </a:graphic>
      </p:graphicFrame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89AAC041-D5C3-06D9-3010-AD385ED5B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2411"/>
              </p:ext>
            </p:extLst>
          </p:nvPr>
        </p:nvGraphicFramePr>
        <p:xfrm>
          <a:off x="4811633" y="2375854"/>
          <a:ext cx="3352797" cy="255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403943055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72486346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34559307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64617244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286795618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4066366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65233805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87260381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343136354"/>
                    </a:ext>
                  </a:extLst>
                </a:gridCol>
              </a:tblGrid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76018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03719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82190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81079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09382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58291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1C7B3A6B-89EF-7B18-FCB4-0DD818DF7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2411"/>
              </p:ext>
            </p:extLst>
          </p:nvPr>
        </p:nvGraphicFramePr>
        <p:xfrm>
          <a:off x="4964033" y="2528254"/>
          <a:ext cx="3352797" cy="255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403943055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72486346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34559307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64617244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286795618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4066366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65233805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87260381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343136354"/>
                    </a:ext>
                  </a:extLst>
                </a:gridCol>
              </a:tblGrid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76018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03719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82190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81079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09382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58291"/>
                  </a:ext>
                </a:extLst>
              </a:tr>
            </a:tbl>
          </a:graphicData>
        </a:graphic>
      </p:graphicFrame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F61646DB-4A94-FBC0-BF1B-E76FCA5DE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2411"/>
              </p:ext>
            </p:extLst>
          </p:nvPr>
        </p:nvGraphicFramePr>
        <p:xfrm>
          <a:off x="5116433" y="2680654"/>
          <a:ext cx="3352797" cy="255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403943055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72486346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34559307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64617244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286795618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4066366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65233805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87260381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343136354"/>
                    </a:ext>
                  </a:extLst>
                </a:gridCol>
              </a:tblGrid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76018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03719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82190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81079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09382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58291"/>
                  </a:ext>
                </a:extLst>
              </a:tr>
            </a:tbl>
          </a:graphicData>
        </a:graphic>
      </p:graphicFrame>
      <p:graphicFrame>
        <p:nvGraphicFramePr>
          <p:cNvPr id="26" name="표 2">
            <a:extLst>
              <a:ext uri="{FF2B5EF4-FFF2-40B4-BE49-F238E27FC236}">
                <a16:creationId xmlns:a16="http://schemas.microsoft.com/office/drawing/2014/main" id="{D0C7324D-5A04-928D-16C4-AEC750D58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2411"/>
              </p:ext>
            </p:extLst>
          </p:nvPr>
        </p:nvGraphicFramePr>
        <p:xfrm>
          <a:off x="5268833" y="2833054"/>
          <a:ext cx="3352797" cy="255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403943055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972486346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34559307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64617244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286795618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4066366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565233805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872603810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343136354"/>
                    </a:ext>
                  </a:extLst>
                </a:gridCol>
              </a:tblGrid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76018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03719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82190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81079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09382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5829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1BFBC1B-37FA-1CD2-7FE3-9F42FE2D2738}"/>
              </a:ext>
            </a:extLst>
          </p:cNvPr>
          <p:cNvSpPr txBox="1"/>
          <p:nvPr/>
        </p:nvSpPr>
        <p:spPr>
          <a:xfrm>
            <a:off x="5570034" y="1568803"/>
            <a:ext cx="252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As more contents and embedding vectors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71393-8E71-2115-F594-353537DB869C}"/>
              </a:ext>
            </a:extLst>
          </p:cNvPr>
          <p:cNvSpPr txBox="1"/>
          <p:nvPr/>
        </p:nvSpPr>
        <p:spPr>
          <a:xfrm>
            <a:off x="5658866" y="5487154"/>
            <a:ext cx="183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Embedding Tables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4094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Characteristic of Embedding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Embedding table size is 490MB when the vector dimension and the number of items are 128 and 1 million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However, table size increases up to 1.8TB when the numbers are increased to 512 and 1 billion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927C0333-0D04-11C5-BC8E-87A71FA51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230" y="3634874"/>
            <a:ext cx="6301539" cy="2969125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0A29FFB-5117-E438-B0C0-B91AFCC775BF}"/>
              </a:ext>
            </a:extLst>
          </p:cNvPr>
          <p:cNvCxnSpPr>
            <a:cxnSpLocks/>
          </p:cNvCxnSpPr>
          <p:nvPr/>
        </p:nvCxnSpPr>
        <p:spPr bwMode="auto">
          <a:xfrm flipV="1">
            <a:off x="5450305" y="4872789"/>
            <a:ext cx="908384" cy="9117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30AFDE1-7B51-09BB-F352-23534A612A13}"/>
              </a:ext>
            </a:extLst>
          </p:cNvPr>
          <p:cNvCxnSpPr/>
          <p:nvPr/>
        </p:nvCxnSpPr>
        <p:spPr bwMode="auto">
          <a:xfrm flipV="1">
            <a:off x="2432384" y="4032585"/>
            <a:ext cx="0" cy="18949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D30139F-E281-8612-5C43-4192FF21BC4D}"/>
              </a:ext>
            </a:extLst>
          </p:cNvPr>
          <p:cNvCxnSpPr>
            <a:cxnSpLocks/>
          </p:cNvCxnSpPr>
          <p:nvPr/>
        </p:nvCxnSpPr>
        <p:spPr bwMode="auto">
          <a:xfrm>
            <a:off x="3084095" y="5845342"/>
            <a:ext cx="22819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680602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of recommender system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On-demand caching is good for local embedding vectors, but otherwise, frequent disk access can lead to long tail latency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  <a:ea typeface="ヒラギノ角ゴ ProN W3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With Criteo dataset which consists of 13 dense features and 26 sparse features</a:t>
            </a:r>
            <a:r>
              <a:rPr lang="en-US" altLang="en-US" dirty="0">
                <a:ea typeface="ヒラギノ角ゴ ProN W3"/>
              </a:rPr>
              <a:t>, DLRM was executed</a:t>
            </a:r>
          </a:p>
          <a:p>
            <a:pPr>
              <a:buFont typeface="Wingdings 2"/>
              <a:buChar char="¢"/>
            </a:pPr>
            <a:endParaRPr lang="en-US" altLang="en-US" dirty="0">
              <a:ea typeface="ヒラギノ角ゴ ProN W3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ea typeface="ヒラギノ角ゴ ProN W3"/>
              </a:rPr>
              <a:t>DLRM inference affects user-perceived latency, So researchers analyze I/O patterns and measure cache hit ratios for different cache sizes</a:t>
            </a:r>
          </a:p>
          <a:p>
            <a:pPr>
              <a:buFont typeface="Wingdings 2"/>
              <a:buChar char="¢"/>
            </a:pPr>
            <a:endParaRPr lang="en-US" altLang="en-US" dirty="0">
              <a:ea typeface="ヒラギノ角ゴ ProN W3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ea typeface="ヒラギノ角ゴ ProN W3"/>
              </a:rPr>
              <a:t>For a single click-through rate inference request, all embedding tables (26 tables) must be searched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  <a:ea typeface="ヒラギノ角ゴ ProN W3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  <a:ea typeface="ヒラギノ角ゴ ProN W3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36973091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of recommender system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Analysis of I/O accesses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466AFC-85FA-97E8-6299-E227EEC51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592805"/>
            <a:ext cx="6229349" cy="3880184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9D1AE35B-7D15-3B27-FC5F-92CE8AAD74DB}"/>
              </a:ext>
            </a:extLst>
          </p:cNvPr>
          <p:cNvCxnSpPr>
            <a:cxnSpLocks/>
          </p:cNvCxnSpPr>
          <p:nvPr/>
        </p:nvCxnSpPr>
        <p:spPr bwMode="auto">
          <a:xfrm>
            <a:off x="2117558" y="3733799"/>
            <a:ext cx="128136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37B1C3F-3912-809B-FFCA-D9117E61B423}"/>
              </a:ext>
            </a:extLst>
          </p:cNvPr>
          <p:cNvCxnSpPr>
            <a:cxnSpLocks/>
          </p:cNvCxnSpPr>
          <p:nvPr/>
        </p:nvCxnSpPr>
        <p:spPr bwMode="auto">
          <a:xfrm flipV="1">
            <a:off x="1578142" y="2693069"/>
            <a:ext cx="0" cy="10407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25CFE81-FB7F-6455-2DA0-1E54622B3437}"/>
              </a:ext>
            </a:extLst>
          </p:cNvPr>
          <p:cNvSpPr/>
          <p:nvPr/>
        </p:nvSpPr>
        <p:spPr bwMode="auto">
          <a:xfrm>
            <a:off x="1786689" y="2730165"/>
            <a:ext cx="330868" cy="23060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D791BB3-1494-FF48-1C04-06D43C3A6351}"/>
              </a:ext>
            </a:extLst>
          </p:cNvPr>
          <p:cNvSpPr/>
          <p:nvPr/>
        </p:nvSpPr>
        <p:spPr bwMode="auto">
          <a:xfrm>
            <a:off x="5346031" y="2730166"/>
            <a:ext cx="330868" cy="23060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A5B8960-EDE6-4842-AC65-EC4AC90F0776}"/>
              </a:ext>
            </a:extLst>
          </p:cNvPr>
          <p:cNvSpPr/>
          <p:nvPr/>
        </p:nvSpPr>
        <p:spPr bwMode="auto">
          <a:xfrm>
            <a:off x="3515227" y="2731167"/>
            <a:ext cx="330868" cy="23060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40F30E-6555-7314-79A6-441967746753}"/>
              </a:ext>
            </a:extLst>
          </p:cNvPr>
          <p:cNvSpPr/>
          <p:nvPr/>
        </p:nvSpPr>
        <p:spPr bwMode="auto">
          <a:xfrm>
            <a:off x="2117558" y="5516479"/>
            <a:ext cx="1281363" cy="15039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F7CD55-FD49-B788-5F49-EC16CDFE0036}"/>
              </a:ext>
            </a:extLst>
          </p:cNvPr>
          <p:cNvSpPr/>
          <p:nvPr/>
        </p:nvSpPr>
        <p:spPr bwMode="auto">
          <a:xfrm>
            <a:off x="3816016" y="5486400"/>
            <a:ext cx="1477713" cy="1804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1C7E93-1057-9638-97A6-CE3A16266565}"/>
              </a:ext>
            </a:extLst>
          </p:cNvPr>
          <p:cNvSpPr/>
          <p:nvPr/>
        </p:nvSpPr>
        <p:spPr bwMode="auto">
          <a:xfrm>
            <a:off x="5676899" y="5486400"/>
            <a:ext cx="1477713" cy="1804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61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High locality with a small working-set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Cache hit ratio reaches almost 100% when 14% of total embedding vectors are cached in DRAM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466AFC-85FA-97E8-6299-E227EEC51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592805"/>
            <a:ext cx="6229349" cy="38801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5CE05A5-7748-9BDD-C956-20C5343305C8}"/>
              </a:ext>
            </a:extLst>
          </p:cNvPr>
          <p:cNvSpPr/>
          <p:nvPr/>
        </p:nvSpPr>
        <p:spPr bwMode="auto">
          <a:xfrm>
            <a:off x="1678405" y="2652962"/>
            <a:ext cx="1864895" cy="374182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44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>
                <a:ea typeface="맑은 고딕"/>
              </a:rPr>
              <a:t>Low locality with a small working-set 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ea typeface="ヒラギノ角ゴ ProN W3"/>
              </a:rPr>
              <a:t>Caching 10,000 vectors in DRAM is sufficient to achieve a hit ratio of 100%</a:t>
            </a: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466AFC-85FA-97E8-6299-E227EEC51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592805"/>
            <a:ext cx="6229349" cy="38801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1EE0295-16F0-C8F2-C375-83F784507A15}"/>
              </a:ext>
            </a:extLst>
          </p:cNvPr>
          <p:cNvSpPr/>
          <p:nvPr/>
        </p:nvSpPr>
        <p:spPr bwMode="auto">
          <a:xfrm>
            <a:off x="3543300" y="2652961"/>
            <a:ext cx="1864895" cy="374182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4077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>
                <a:ea typeface="맑은 고딕"/>
              </a:rPr>
              <a:t>Moderate locality with a large working-set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ea typeface="ヒラギノ角ゴ ProN W3"/>
              </a:rPr>
              <a:t>Increasing the cache size to hold 8M vectors (equivalent to 3.8GB DRAM) doesn't improve the overall cache hit ratio</a:t>
            </a: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466AFC-85FA-97E8-6299-E227EEC51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592805"/>
            <a:ext cx="6229349" cy="38801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1FCEE1-4D64-4E5B-6007-E1A4B9985547}"/>
              </a:ext>
            </a:extLst>
          </p:cNvPr>
          <p:cNvSpPr/>
          <p:nvPr/>
        </p:nvSpPr>
        <p:spPr bwMode="auto">
          <a:xfrm>
            <a:off x="5408195" y="2652960"/>
            <a:ext cx="1917451" cy="374182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5528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Latency when a cache miss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ea typeface="ヒラギノ角ゴ ProN W3"/>
              </a:rPr>
              <a:t>Software and network overheads were higher than expected, making up 76% of the total latency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Offloading part of recommender system to SSD allows for direct data-intensive operations inside SSD, reducing I/O </a:t>
            </a:r>
            <a:r>
              <a:rPr lang="en-US" altLang="en-US" dirty="0" err="1">
                <a:latin typeface="Calibri Bold"/>
              </a:rPr>
              <a:t>syscall</a:t>
            </a:r>
            <a:r>
              <a:rPr lang="en-US" altLang="en-US" dirty="0">
                <a:latin typeface="Calibri Bold"/>
              </a:rPr>
              <a:t> and data transfer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34896729-70DC-A71C-10D8-14178BA1A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17" y="2199712"/>
            <a:ext cx="5169166" cy="236232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BC1CF95-DB19-C2D0-7F10-5D0F7D81A619}"/>
              </a:ext>
            </a:extLst>
          </p:cNvPr>
          <p:cNvCxnSpPr>
            <a:cxnSpLocks/>
          </p:cNvCxnSpPr>
          <p:nvPr/>
        </p:nvCxnSpPr>
        <p:spPr bwMode="auto">
          <a:xfrm>
            <a:off x="3110163" y="2652963"/>
            <a:ext cx="206943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0756754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en-US" dirty="0"/>
              <a:t>EMB-SSD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1341891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EMB-SSD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877573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EMB-SSD architecture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ea typeface="ヒラギノ角ゴ ProN W3"/>
              </a:rPr>
              <a:t>EMB-SSD supports standard I/O commands and introduces new commands enabling the host to utilize embedding functions</a:t>
            </a: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possesses the following features : </a:t>
            </a:r>
            <a:r>
              <a:rPr lang="en-US" altLang="en-US" dirty="0" err="1">
                <a:latin typeface="Calibri Bold"/>
              </a:rPr>
              <a:t>EMBLib</a:t>
            </a:r>
            <a:r>
              <a:rPr lang="en-US" altLang="en-US" dirty="0">
                <a:latin typeface="Calibri Bold"/>
              </a:rPr>
              <a:t>, EMB-Engine, I/O merging &amp; caching, and SIMD acceleration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2C23CABD-2D89-C81E-B7E8-4918EC28F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89" y="2316079"/>
            <a:ext cx="5197643" cy="326055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7C36693-4767-8EE1-656C-3AF59702B1EB}"/>
              </a:ext>
            </a:extLst>
          </p:cNvPr>
          <p:cNvSpPr/>
          <p:nvPr/>
        </p:nvSpPr>
        <p:spPr bwMode="auto">
          <a:xfrm>
            <a:off x="4734426" y="2628900"/>
            <a:ext cx="1305427" cy="49329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0C0F02-6206-9A55-475C-5910F9F7C58B}"/>
              </a:ext>
            </a:extLst>
          </p:cNvPr>
          <p:cNvSpPr/>
          <p:nvPr/>
        </p:nvSpPr>
        <p:spPr bwMode="auto">
          <a:xfrm>
            <a:off x="4367463" y="3832058"/>
            <a:ext cx="2081463" cy="786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1246AE2-2FB5-196F-FEEE-279529A0B4ED}"/>
              </a:ext>
            </a:extLst>
          </p:cNvPr>
          <p:cNvSpPr/>
          <p:nvPr/>
        </p:nvSpPr>
        <p:spPr bwMode="auto">
          <a:xfrm rot="10800000">
            <a:off x="6704597" y="4040607"/>
            <a:ext cx="1016669" cy="30079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7688DD6-16EB-D545-0710-8884EA200D76}"/>
              </a:ext>
            </a:extLst>
          </p:cNvPr>
          <p:cNvSpPr/>
          <p:nvPr/>
        </p:nvSpPr>
        <p:spPr bwMode="auto">
          <a:xfrm rot="10800000">
            <a:off x="6704597" y="2805364"/>
            <a:ext cx="1016669" cy="30079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77602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/>
              <a:t>User-space Library for EMB-SSD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 err="1">
                <a:ea typeface="ヒラギノ角ゴ ProN W3"/>
              </a:rPr>
              <a:t>EMBLib</a:t>
            </a:r>
            <a:r>
              <a:rPr lang="en-US" altLang="en-US" dirty="0">
                <a:ea typeface="ヒラギノ角ゴ ProN W3"/>
              </a:rPr>
              <a:t> exposes three new commands : EMB_WRITE, EMB_READ, EMB_REMOVE</a:t>
            </a:r>
          </a:p>
          <a:p>
            <a:pPr>
              <a:buFont typeface="Wingdings 2"/>
              <a:buChar char="¢"/>
            </a:pPr>
            <a:endParaRPr lang="en-US" altLang="en-US" dirty="0">
              <a:ea typeface="ヒラギノ角ゴ ProN W3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ea typeface="ヒラギノ角ゴ ProN W3"/>
              </a:rPr>
              <a:t>EMB_WRITE : (1) embedding table number (2) a list of embedding vectors needed to create a new embedding table in flash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DB8AF08-05FE-4B3A-4E62-B4DB7E865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465" y="3987802"/>
            <a:ext cx="3695890" cy="203845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46F5629-6425-3003-0D0E-D8F2ADFEB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987802"/>
            <a:ext cx="4466515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3206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/>
              <a:t>User-space Library for EMB-SSD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EMB_READ : (1) List of table numbers (2) List of embedding vector indices per table (3) Type of operations to perform on the tables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EMB_REMOVE is called to remove the embedding tables from EMB-SSD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6A30EC-32EE-4D26-23BD-259C8F2F5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55" y="2683487"/>
            <a:ext cx="7594990" cy="21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2668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In-storage Embedding Engine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The EMB-Engine is a storage embedding engine that manages embedding tables and performs embedding operations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F5ECC-2F11-AC9A-A47D-053221E7C5AE}"/>
              </a:ext>
            </a:extLst>
          </p:cNvPr>
          <p:cNvSpPr/>
          <p:nvPr/>
        </p:nvSpPr>
        <p:spPr bwMode="auto">
          <a:xfrm>
            <a:off x="270041" y="2833437"/>
            <a:ext cx="8248317" cy="389823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174D5A-5122-1E02-38AC-EBA80F141DA9}"/>
              </a:ext>
            </a:extLst>
          </p:cNvPr>
          <p:cNvSpPr/>
          <p:nvPr/>
        </p:nvSpPr>
        <p:spPr bwMode="auto">
          <a:xfrm>
            <a:off x="1762528" y="2974324"/>
            <a:ext cx="1729272" cy="96000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EMB-</a:t>
            </a:r>
            <a:r>
              <a:rPr lang="en-US" altLang="ko-KR" sz="3000" dirty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Engine</a:t>
            </a:r>
            <a:endParaRPr kumimoji="0" lang="ko-KR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C7C918-9168-ECFD-902E-780B1DD1729C}"/>
              </a:ext>
            </a:extLst>
          </p:cNvPr>
          <p:cNvCxnSpPr>
            <a:cxnSpLocks/>
          </p:cNvCxnSpPr>
          <p:nvPr/>
        </p:nvCxnSpPr>
        <p:spPr bwMode="auto">
          <a:xfrm>
            <a:off x="2367213" y="2403308"/>
            <a:ext cx="0" cy="5203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ECABCD-F826-6D24-8FB1-00273E199ED2}"/>
              </a:ext>
            </a:extLst>
          </p:cNvPr>
          <p:cNvSpPr txBox="1"/>
          <p:nvPr/>
        </p:nvSpPr>
        <p:spPr>
          <a:xfrm>
            <a:off x="1819944" y="2161706"/>
            <a:ext cx="142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EMB-Write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C7BE04-21D0-CCD9-B515-5FEE92A60ABE}"/>
              </a:ext>
            </a:extLst>
          </p:cNvPr>
          <p:cNvSpPr/>
          <p:nvPr/>
        </p:nvSpPr>
        <p:spPr bwMode="auto">
          <a:xfrm>
            <a:off x="4578350" y="2972226"/>
            <a:ext cx="1068471" cy="837227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D5C19E-23E5-7696-A580-DA003DB7E79B}"/>
              </a:ext>
            </a:extLst>
          </p:cNvPr>
          <p:cNvSpPr/>
          <p:nvPr/>
        </p:nvSpPr>
        <p:spPr bwMode="auto">
          <a:xfrm>
            <a:off x="3043319" y="5510646"/>
            <a:ext cx="1252223" cy="83722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NAND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CFB21B-96AA-A6AB-3BF4-9D7F4270FB08}"/>
              </a:ext>
            </a:extLst>
          </p:cNvPr>
          <p:cNvSpPr txBox="1"/>
          <p:nvPr/>
        </p:nvSpPr>
        <p:spPr>
          <a:xfrm>
            <a:off x="4833688" y="3142340"/>
            <a:ext cx="5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5D952B82-8199-4F49-B8BB-C2007B66E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62958"/>
              </p:ext>
            </p:extLst>
          </p:nvPr>
        </p:nvGraphicFramePr>
        <p:xfrm>
          <a:off x="381000" y="5173762"/>
          <a:ext cx="2417676" cy="143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670">
                  <a:extLst>
                    <a:ext uri="{9D8B030D-6E8A-4147-A177-3AD203B41FA5}">
                      <a16:colId xmlns:a16="http://schemas.microsoft.com/office/drawing/2014/main" val="2982855239"/>
                    </a:ext>
                  </a:extLst>
                </a:gridCol>
                <a:gridCol w="553002">
                  <a:extLst>
                    <a:ext uri="{9D8B030D-6E8A-4147-A177-3AD203B41FA5}">
                      <a16:colId xmlns:a16="http://schemas.microsoft.com/office/drawing/2014/main" val="4039656786"/>
                    </a:ext>
                  </a:extLst>
                </a:gridCol>
                <a:gridCol w="553002">
                  <a:extLst>
                    <a:ext uri="{9D8B030D-6E8A-4147-A177-3AD203B41FA5}">
                      <a16:colId xmlns:a16="http://schemas.microsoft.com/office/drawing/2014/main" val="4025565466"/>
                    </a:ext>
                  </a:extLst>
                </a:gridCol>
                <a:gridCol w="553002">
                  <a:extLst>
                    <a:ext uri="{9D8B030D-6E8A-4147-A177-3AD203B41FA5}">
                      <a16:colId xmlns:a16="http://schemas.microsoft.com/office/drawing/2014/main" val="1663102355"/>
                    </a:ext>
                  </a:extLst>
                </a:gridCol>
              </a:tblGrid>
              <a:tr h="698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Table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number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LBA start offset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length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54730"/>
                  </a:ext>
                </a:extLst>
              </a:tr>
              <a:tr h="237697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56120"/>
                  </a:ext>
                </a:extLst>
              </a:tr>
              <a:tr h="2376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45933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E1C3737-0D21-8ABD-5AA8-35F83B3C912D}"/>
              </a:ext>
            </a:extLst>
          </p:cNvPr>
          <p:cNvSpPr txBox="1"/>
          <p:nvPr/>
        </p:nvSpPr>
        <p:spPr>
          <a:xfrm>
            <a:off x="5762961" y="3035332"/>
            <a:ext cx="268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LBAs which are not used to store user data</a:t>
            </a:r>
            <a:endParaRPr lang="ko-KR" altLang="en-US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B76E0D1-5C54-3BF4-4E66-613F185E95BB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 rot="5400000">
            <a:off x="3591872" y="4513123"/>
            <a:ext cx="2224384" cy="81704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id="{B3128875-D1B5-0825-7A45-EF3243F75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18537"/>
              </p:ext>
            </p:extLst>
          </p:nvPr>
        </p:nvGraphicFramePr>
        <p:xfrm>
          <a:off x="381000" y="5173762"/>
          <a:ext cx="2417676" cy="143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670">
                  <a:extLst>
                    <a:ext uri="{9D8B030D-6E8A-4147-A177-3AD203B41FA5}">
                      <a16:colId xmlns:a16="http://schemas.microsoft.com/office/drawing/2014/main" val="2982855239"/>
                    </a:ext>
                  </a:extLst>
                </a:gridCol>
                <a:gridCol w="553002">
                  <a:extLst>
                    <a:ext uri="{9D8B030D-6E8A-4147-A177-3AD203B41FA5}">
                      <a16:colId xmlns:a16="http://schemas.microsoft.com/office/drawing/2014/main" val="4039656786"/>
                    </a:ext>
                  </a:extLst>
                </a:gridCol>
                <a:gridCol w="553002">
                  <a:extLst>
                    <a:ext uri="{9D8B030D-6E8A-4147-A177-3AD203B41FA5}">
                      <a16:colId xmlns:a16="http://schemas.microsoft.com/office/drawing/2014/main" val="4025565466"/>
                    </a:ext>
                  </a:extLst>
                </a:gridCol>
                <a:gridCol w="553002">
                  <a:extLst>
                    <a:ext uri="{9D8B030D-6E8A-4147-A177-3AD203B41FA5}">
                      <a16:colId xmlns:a16="http://schemas.microsoft.com/office/drawing/2014/main" val="1663102355"/>
                    </a:ext>
                  </a:extLst>
                </a:gridCol>
              </a:tblGrid>
              <a:tr h="698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Table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number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LBA start offset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length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54730"/>
                  </a:ext>
                </a:extLst>
              </a:tr>
              <a:tr h="237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item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56120"/>
                  </a:ext>
                </a:extLst>
              </a:tr>
              <a:tr h="2376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459331"/>
                  </a:ext>
                </a:extLst>
              </a:tr>
            </a:tbl>
          </a:graphicData>
        </a:graphic>
      </p:graphicFrame>
      <p:graphicFrame>
        <p:nvGraphicFramePr>
          <p:cNvPr id="37" name="표 33">
            <a:extLst>
              <a:ext uri="{FF2B5EF4-FFF2-40B4-BE49-F238E27FC236}">
                <a16:creationId xmlns:a16="http://schemas.microsoft.com/office/drawing/2014/main" id="{5F1D4E83-33A8-98B6-3411-BAF026161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60308"/>
              </p:ext>
            </p:extLst>
          </p:nvPr>
        </p:nvGraphicFramePr>
        <p:xfrm>
          <a:off x="3043319" y="2190678"/>
          <a:ext cx="124968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40410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1131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1384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07424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1263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1006037"/>
                    </a:ext>
                  </a:extLst>
                </a:gridCol>
              </a:tblGrid>
              <a:tr h="12531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17206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417B51E5-6981-13D9-8CA7-9309083C6AFC}"/>
              </a:ext>
            </a:extLst>
          </p:cNvPr>
          <p:cNvSpPr txBox="1"/>
          <p:nvPr/>
        </p:nvSpPr>
        <p:spPr>
          <a:xfrm>
            <a:off x="4317617" y="2188366"/>
            <a:ext cx="142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 vector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994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-1.66667E-6 0.5333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In-storage Embedding Engine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F5ECC-2F11-AC9A-A47D-053221E7C5AE}"/>
              </a:ext>
            </a:extLst>
          </p:cNvPr>
          <p:cNvSpPr/>
          <p:nvPr/>
        </p:nvSpPr>
        <p:spPr bwMode="auto">
          <a:xfrm>
            <a:off x="270041" y="2833437"/>
            <a:ext cx="8248317" cy="389823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174D5A-5122-1E02-38AC-EBA80F141DA9}"/>
              </a:ext>
            </a:extLst>
          </p:cNvPr>
          <p:cNvSpPr/>
          <p:nvPr/>
        </p:nvSpPr>
        <p:spPr bwMode="auto">
          <a:xfrm>
            <a:off x="1762528" y="2974324"/>
            <a:ext cx="1729272" cy="96000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EMB-</a:t>
            </a:r>
            <a:r>
              <a:rPr lang="en-US" altLang="ko-KR" sz="3000" dirty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Engine</a:t>
            </a:r>
            <a:endParaRPr kumimoji="0" lang="ko-KR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C7C918-9168-ECFD-902E-780B1DD1729C}"/>
              </a:ext>
            </a:extLst>
          </p:cNvPr>
          <p:cNvCxnSpPr>
            <a:cxnSpLocks/>
          </p:cNvCxnSpPr>
          <p:nvPr/>
        </p:nvCxnSpPr>
        <p:spPr bwMode="auto">
          <a:xfrm>
            <a:off x="2367213" y="2403308"/>
            <a:ext cx="0" cy="5203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ECABCD-F826-6D24-8FB1-00273E199ED2}"/>
              </a:ext>
            </a:extLst>
          </p:cNvPr>
          <p:cNvSpPr txBox="1"/>
          <p:nvPr/>
        </p:nvSpPr>
        <p:spPr>
          <a:xfrm>
            <a:off x="1762528" y="2099665"/>
            <a:ext cx="142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EMB-Read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C7BE04-21D0-CCD9-B515-5FEE92A60ABE}"/>
              </a:ext>
            </a:extLst>
          </p:cNvPr>
          <p:cNvSpPr/>
          <p:nvPr/>
        </p:nvSpPr>
        <p:spPr bwMode="auto">
          <a:xfrm>
            <a:off x="4578350" y="2972226"/>
            <a:ext cx="1068471" cy="837227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D5C19E-23E5-7696-A580-DA003DB7E79B}"/>
              </a:ext>
            </a:extLst>
          </p:cNvPr>
          <p:cNvSpPr/>
          <p:nvPr/>
        </p:nvSpPr>
        <p:spPr bwMode="auto">
          <a:xfrm>
            <a:off x="3043319" y="5510646"/>
            <a:ext cx="1252223" cy="83722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NAND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CFB21B-96AA-A6AB-3BF4-9D7F4270FB08}"/>
              </a:ext>
            </a:extLst>
          </p:cNvPr>
          <p:cNvSpPr txBox="1"/>
          <p:nvPr/>
        </p:nvSpPr>
        <p:spPr>
          <a:xfrm>
            <a:off x="4833688" y="3142340"/>
            <a:ext cx="5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A506E59C-D1CB-A82A-13E4-96A9532C20D0}"/>
              </a:ext>
            </a:extLst>
          </p:cNvPr>
          <p:cNvGraphicFramePr>
            <a:graphicFrameLocks noGrp="1"/>
          </p:cNvGraphicFramePr>
          <p:nvPr/>
        </p:nvGraphicFramePr>
        <p:xfrm>
          <a:off x="3045862" y="5850957"/>
          <a:ext cx="124968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40410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1131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1384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07424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1263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1006037"/>
                    </a:ext>
                  </a:extLst>
                </a:gridCol>
              </a:tblGrid>
              <a:tr h="12531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17206"/>
                  </a:ext>
                </a:extLst>
              </a:tr>
            </a:tbl>
          </a:graphicData>
        </a:graphic>
      </p:graphicFrame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B76E0D1-5C54-3BF4-4E66-613F185E95BB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 bwMode="auto">
          <a:xfrm rot="5400000">
            <a:off x="1488784" y="4035381"/>
            <a:ext cx="1239435" cy="10373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67B1620-5E07-42BB-073D-8C9C39F1A13B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 bwMode="auto">
          <a:xfrm>
            <a:off x="2798676" y="5888881"/>
            <a:ext cx="247186" cy="1449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86B8E70-38DD-742B-5F01-38CE62556243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7208" y="3934326"/>
            <a:ext cx="0" cy="5203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73BA6E-54E0-A50F-C8FA-70AF078ED3AE}"/>
              </a:ext>
            </a:extLst>
          </p:cNvPr>
          <p:cNvSpPr txBox="1"/>
          <p:nvPr/>
        </p:nvSpPr>
        <p:spPr>
          <a:xfrm>
            <a:off x="2725154" y="4392153"/>
            <a:ext cx="117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operation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5CB442B-78E2-97DA-10B8-435C61918501}"/>
              </a:ext>
            </a:extLst>
          </p:cNvPr>
          <p:cNvCxnSpPr>
            <a:cxnSpLocks/>
          </p:cNvCxnSpPr>
          <p:nvPr/>
        </p:nvCxnSpPr>
        <p:spPr bwMode="auto">
          <a:xfrm flipV="1">
            <a:off x="3311693" y="2403308"/>
            <a:ext cx="0" cy="5203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63C9ED-8A27-1062-8EB0-F4932A051C1C}"/>
              </a:ext>
            </a:extLst>
          </p:cNvPr>
          <p:cNvSpPr txBox="1"/>
          <p:nvPr/>
        </p:nvSpPr>
        <p:spPr>
          <a:xfrm>
            <a:off x="2905261" y="2089525"/>
            <a:ext cx="117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graphicFrame>
        <p:nvGraphicFramePr>
          <p:cNvPr id="28" name="표 23">
            <a:extLst>
              <a:ext uri="{FF2B5EF4-FFF2-40B4-BE49-F238E27FC236}">
                <a16:creationId xmlns:a16="http://schemas.microsoft.com/office/drawing/2014/main" id="{9DB31F4E-596B-1A53-BC07-61EC58B3E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41612"/>
              </p:ext>
            </p:extLst>
          </p:nvPr>
        </p:nvGraphicFramePr>
        <p:xfrm>
          <a:off x="381000" y="5173762"/>
          <a:ext cx="2417676" cy="143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670">
                  <a:extLst>
                    <a:ext uri="{9D8B030D-6E8A-4147-A177-3AD203B41FA5}">
                      <a16:colId xmlns:a16="http://schemas.microsoft.com/office/drawing/2014/main" val="2982855239"/>
                    </a:ext>
                  </a:extLst>
                </a:gridCol>
                <a:gridCol w="553002">
                  <a:extLst>
                    <a:ext uri="{9D8B030D-6E8A-4147-A177-3AD203B41FA5}">
                      <a16:colId xmlns:a16="http://schemas.microsoft.com/office/drawing/2014/main" val="4039656786"/>
                    </a:ext>
                  </a:extLst>
                </a:gridCol>
                <a:gridCol w="553002">
                  <a:extLst>
                    <a:ext uri="{9D8B030D-6E8A-4147-A177-3AD203B41FA5}">
                      <a16:colId xmlns:a16="http://schemas.microsoft.com/office/drawing/2014/main" val="4025565466"/>
                    </a:ext>
                  </a:extLst>
                </a:gridCol>
                <a:gridCol w="553002">
                  <a:extLst>
                    <a:ext uri="{9D8B030D-6E8A-4147-A177-3AD203B41FA5}">
                      <a16:colId xmlns:a16="http://schemas.microsoft.com/office/drawing/2014/main" val="1663102355"/>
                    </a:ext>
                  </a:extLst>
                </a:gridCol>
              </a:tblGrid>
              <a:tr h="698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Table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number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LBA start offset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length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54730"/>
                  </a:ext>
                </a:extLst>
              </a:tr>
              <a:tr h="237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item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56120"/>
                  </a:ext>
                </a:extLst>
              </a:tr>
              <a:tr h="2376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45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675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I/O Merging and Caching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uses an I/O merging technique to solve read amplification which degrades the overall I/O throughput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combines vector requests aimed at same NAND pages, allowing them to be handled by a single NAND operation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Besides I/O merging, EMB-SSD employs controller DRAM to cache frequently-used embedding vectors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can reduce the number of NAND page reads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8576477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SIMD Acceleration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Simple operations in the embedding layer can still burden the ARM CPU, causing throughput drops when multiple vectors arrive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mitigates this problem by leveraging the parallelism of SIMD instructions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48132657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EMB-SSD</a:t>
            </a:r>
          </a:p>
          <a:p>
            <a:r>
              <a:rPr lang="en-US" altLang="en-US" dirty="0"/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15526343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Experimental Setup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Xilinx ZCU102 board with a custom flash card attached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ZCU102 has a quad-core ARM Cortex-A53 CPU running at 1.2 GHz, 4GB of DRAM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Flash card provides 1.2GB/s read throughput, 500 MB/s write throughput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The 10GbE network is used to exchange data with x86 host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4256053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Evaluation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Initially, Host-Caching increases rapidly, but due to some requests having long-tail latency, gradual increasing towards the end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However, with a large number of vectors, the limited speed of ARM CPUs became a bottleneck in EMB-SSD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53447BD4-A371-E67E-4122-B0B6E14C5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74" y="1188656"/>
            <a:ext cx="6858352" cy="2739655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2F52A2F-F356-475B-C6A0-E95646DBA70D}"/>
              </a:ext>
            </a:extLst>
          </p:cNvPr>
          <p:cNvCxnSpPr/>
          <p:nvPr/>
        </p:nvCxnSpPr>
        <p:spPr bwMode="auto">
          <a:xfrm>
            <a:off x="2195763" y="3429000"/>
            <a:ext cx="156410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D6FBD8-CC6A-CD10-9F87-C920B4E04F8F}"/>
              </a:ext>
            </a:extLst>
          </p:cNvPr>
          <p:cNvCxnSpPr>
            <a:cxnSpLocks/>
          </p:cNvCxnSpPr>
          <p:nvPr/>
        </p:nvCxnSpPr>
        <p:spPr bwMode="auto">
          <a:xfrm flipV="1">
            <a:off x="1668378" y="1618247"/>
            <a:ext cx="0" cy="15580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D3AEACD-5252-100C-1998-062A376C6879}"/>
              </a:ext>
            </a:extLst>
          </p:cNvPr>
          <p:cNvSpPr/>
          <p:nvPr/>
        </p:nvSpPr>
        <p:spPr bwMode="auto">
          <a:xfrm>
            <a:off x="2466473" y="3459094"/>
            <a:ext cx="1022684" cy="31281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27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Introduction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Recommender systems are popular applications that are data-intensive rather than compute-intensive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Recommender system uses an embedding layer that stores large tables of embeddings and needs to access them in a non-uniform way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Recommender systems store the complete embedding layer in fast DRAM, but its capacity can be exceeded due to the rapid growth of content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So popular part is in DRAM, while storing rest in disks, which No data in DRAM leads to slow access and poor service quality</a:t>
            </a:r>
          </a:p>
          <a:p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06896393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Evaluation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In Host-Caching, 70% of total latency was spent in network and software layer but disk and computation time accounted for 30% of total latency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eliminated most of network traffic between host and SSD by offloading embedding layer to the SSD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had a 38% lower latency than Host-Caching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EB2586F4-C0EC-5A65-7353-A6824F66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69" y="1467788"/>
            <a:ext cx="6077262" cy="2111607"/>
          </a:xfrm>
          <a:prstGeom prst="rect">
            <a:avLst/>
          </a:prstGeom>
        </p:spPr>
      </p:pic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A617EACD-723C-B4B8-FDB3-857FAEB5014F}"/>
              </a:ext>
            </a:extLst>
          </p:cNvPr>
          <p:cNvSpPr/>
          <p:nvPr/>
        </p:nvSpPr>
        <p:spPr bwMode="auto">
          <a:xfrm rot="16200000">
            <a:off x="4314499" y="1993374"/>
            <a:ext cx="625803" cy="1770041"/>
          </a:xfrm>
          <a:prstGeom prst="lef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FB769C4A-F95A-76CF-EE8F-3CEBC53B97EA}"/>
              </a:ext>
            </a:extLst>
          </p:cNvPr>
          <p:cNvSpPr/>
          <p:nvPr/>
        </p:nvSpPr>
        <p:spPr bwMode="auto">
          <a:xfrm rot="5400000">
            <a:off x="4064104" y="1396767"/>
            <a:ext cx="327941" cy="358895"/>
          </a:xfrm>
          <a:prstGeom prst="lef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7063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Evaluation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I/O Merging coalesces I/O that are targeted to same NAND pages, reducing disk accesses by 58% compared to the Base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I/O Merging + Caching reduced the number of NAND accesses by 85% compared to Base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C50A01E-66EE-A824-DD53-D28E1A6A7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03" y="1455822"/>
            <a:ext cx="5892094" cy="29056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92917EF-2027-4395-3EB5-AFAF8395F763}"/>
              </a:ext>
            </a:extLst>
          </p:cNvPr>
          <p:cNvSpPr/>
          <p:nvPr/>
        </p:nvSpPr>
        <p:spPr bwMode="auto">
          <a:xfrm>
            <a:off x="1937084" y="1455822"/>
            <a:ext cx="2911642" cy="255671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2239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Evaluation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The performance of EMB-SSD improved by 3.4 times with SIMD optimization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efficiently parallelized embedding operations, fully utilizing available hardware support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C50A01E-66EE-A824-DD53-D28E1A6A7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03" y="1455822"/>
            <a:ext cx="5892094" cy="290569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ACA045-A09A-8CA3-6597-4141C4038285}"/>
              </a:ext>
            </a:extLst>
          </p:cNvPr>
          <p:cNvSpPr/>
          <p:nvPr/>
        </p:nvSpPr>
        <p:spPr bwMode="auto">
          <a:xfrm>
            <a:off x="4565991" y="1455822"/>
            <a:ext cx="2911642" cy="255671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7283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Evaluation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The latency of EMB-SSD increased linearly as the vector dimension increased</a:t>
            </a: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The more vectors in table are, The more arithmetic operations to compute the outputs are involved in</a:t>
            </a: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0728E5-A1DB-A4C2-88FE-4C60AB03F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67" y="1732547"/>
            <a:ext cx="6235728" cy="244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140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EMB-SSD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en-US" dirty="0"/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97717151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Related Work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>
                <a:latin typeface="Calibri Bold"/>
              </a:rPr>
              <a:t>Bandana presented an idea of storing some of the embedding tables in the NVM device which are larger but slow than DRAM</a:t>
            </a:r>
          </a:p>
          <a:p>
            <a:pPr lvl="1"/>
            <a:r>
              <a:rPr lang="en-US" altLang="en-US" dirty="0">
                <a:latin typeface="Calibri Bold"/>
              </a:rPr>
              <a:t>EMB-SSD is more scalable than Bandana because NAND flash has a higher capacity than NVM</a:t>
            </a:r>
          </a:p>
          <a:p>
            <a:pPr lvl="1"/>
            <a:r>
              <a:rPr lang="en-US" altLang="en-US" dirty="0">
                <a:latin typeface="Calibri Bold"/>
              </a:rPr>
              <a:t>EMB-SSD speeds up I/O and optimizes system bus usage by embedding on the storage side, shared with other system components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 err="1">
                <a:latin typeface="Calibri Bold"/>
                <a:ea typeface="ヒラギノ角ゴ ProN W3"/>
              </a:rPr>
              <a:t>TensorDIMM</a:t>
            </a:r>
            <a:r>
              <a:rPr lang="en-US" altLang="en-US" dirty="0">
                <a:latin typeface="Calibri Bold"/>
                <a:ea typeface="ヒラギノ角ゴ ProN W3"/>
              </a:rPr>
              <a:t> merges detached DIMM devices on GPU interconnections, enhancing DRAM capacity for recommendation system</a:t>
            </a:r>
          </a:p>
          <a:p>
            <a:pPr lvl="1"/>
            <a:r>
              <a:rPr lang="en-US" altLang="en-US" dirty="0">
                <a:latin typeface="Calibri Bold"/>
                <a:ea typeface="ヒラギノ角ゴ ProN W3"/>
              </a:rPr>
              <a:t>EMB-SSD is more scalable and energy-efficient than other options because NAND flash, which is non-volatile, offers greater capacity</a:t>
            </a: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  <a:ea typeface="ヒラギノ角ゴ ProN W3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8124080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EMB-SSD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/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26808901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Summary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This paper introduces a new SSD architecture a named EMB-SSD, which alleviates tail latency by leveraging in-storage processing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EMB-SSD reduces data movement and software overheads by offloading the algorithm to the SSD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EMB-SSD exhibit 47% and 25% shorter, 99th percentile latency and average latency respectively</a:t>
            </a: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1402501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Introduction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solves long tail problem caused by the embedding layer's size exceeding the main memory capacity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</a:t>
            </a:r>
            <a:r>
              <a:rPr lang="ko-KR" altLang="en-US" dirty="0">
                <a:latin typeface="Calibri Bold"/>
              </a:rPr>
              <a:t> </a:t>
            </a:r>
            <a:r>
              <a:rPr lang="en-US" altLang="ko-KR" dirty="0">
                <a:latin typeface="Calibri Bold"/>
              </a:rPr>
              <a:t>eliminates almost all of data transfers between host and storage using in-storage processing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exposes </a:t>
            </a:r>
            <a:r>
              <a:rPr lang="en-US" altLang="en-US" dirty="0" err="1">
                <a:latin typeface="Calibri Bold"/>
              </a:rPr>
              <a:t>EMBLib</a:t>
            </a:r>
            <a:r>
              <a:rPr lang="en-US" altLang="en-US" dirty="0">
                <a:latin typeface="Calibri Bold"/>
              </a:rPr>
              <a:t> APIs to allow the host to directly retrieve results, by passing software stacks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EMB-SSE reduced average response time by 25% compared to existing system and the 99</a:t>
            </a:r>
            <a:r>
              <a:rPr lang="en-US" altLang="en-US" baseline="30000" dirty="0">
                <a:latin typeface="Calibri Bold"/>
              </a:rPr>
              <a:t>th</a:t>
            </a:r>
            <a:r>
              <a:rPr lang="en-US" altLang="en-US" dirty="0">
                <a:latin typeface="Calibri Bold"/>
              </a:rPr>
              <a:t> percentile latency by 47%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0892917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/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EMB-SSD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9851942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Structure of recommender models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The recommender system receives input data associated with users and contents, and return predicted click-through-rate</a:t>
            </a:r>
          </a:p>
          <a:p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The features of input data are either dense or sparse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2" name="그림 1" descr="도표이(가) 표시된 사진&#10;&#10;자동 생성된 설명">
            <a:extLst>
              <a:ext uri="{FF2B5EF4-FFF2-40B4-BE49-F238E27FC236}">
                <a16:creationId xmlns:a16="http://schemas.microsoft.com/office/drawing/2014/main" id="{DF14BA04-BFAB-D3E3-E631-A7D0FC883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53" y="3994484"/>
            <a:ext cx="5065293" cy="26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420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Challenge for recommender system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Dense features are small and easily processed, while sparse features are too large for FC layers due to many categorical items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Sparse features are encoded as multi-hot vectors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If a user likes the contents with IDs 1 and 4, the multi-hot vector representing their preferences would be (0, 1, 0, 0, 1)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Binary number representation (0 or 1) for items or content is inadequate to capture contextual information between them</a:t>
            </a: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8253092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Characteristic of Embedding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Embedding layers transform sparse features into dense ones, overcoming the limitations of binary number representation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  <a:ea typeface="ヒラギノ角ゴ ProN W3"/>
            </a:endParaRPr>
          </a:p>
          <a:p>
            <a:r>
              <a:rPr lang="en-US" altLang="en-US" dirty="0">
                <a:latin typeface="Calibri Bold"/>
                <a:ea typeface="ヒラギノ角ゴ ProN W3"/>
              </a:rPr>
              <a:t>Process of converting sparse features into dense vectors using embedding tables is called embedding lookup</a:t>
            </a:r>
          </a:p>
          <a:p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Embedding layer is made up of multiple embedding tables, each of which is comprised of multiple embedding vectors</a:t>
            </a: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94A274A-55EA-58DC-6AB5-224B8F0EB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29" y="2307333"/>
            <a:ext cx="7601341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472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Characteristic of Embedding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Embedding operations are simple arithmetic operations performed to aggregate vectors returned by embedding table into a single vector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Embedding lookup and operations require substantial memory and irregular access but involve low-cost, simple arithmetic computations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892C2E8-0F1E-F130-D351-5892A5371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18" y="2669675"/>
            <a:ext cx="5967663" cy="259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797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4720</TotalTime>
  <Words>4289</Words>
  <Application>Microsoft Office PowerPoint</Application>
  <PresentationFormat>화면 슬라이드 쇼(4:3)</PresentationFormat>
  <Paragraphs>563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Gill Sans</vt:lpstr>
      <vt:lpstr>맑은 고딕</vt:lpstr>
      <vt:lpstr>Arial Narrow</vt:lpstr>
      <vt:lpstr>Calibri</vt:lpstr>
      <vt:lpstr>Calibri Bold</vt:lpstr>
      <vt:lpstr>Wingdings</vt:lpstr>
      <vt:lpstr>Wingdings 2</vt:lpstr>
      <vt:lpstr>Title Slide</vt:lpstr>
      <vt:lpstr>1_Title and Content</vt:lpstr>
      <vt:lpstr>PowerPoint 프레젠테이션</vt:lpstr>
      <vt:lpstr>Outline</vt:lpstr>
      <vt:lpstr>Introduction</vt:lpstr>
      <vt:lpstr>Introduction</vt:lpstr>
      <vt:lpstr>Outline</vt:lpstr>
      <vt:lpstr>Structure of recommender models</vt:lpstr>
      <vt:lpstr>Challenge for recommender system</vt:lpstr>
      <vt:lpstr>Characteristic of Embedding</vt:lpstr>
      <vt:lpstr>Characteristic of Embedding</vt:lpstr>
      <vt:lpstr>What is Embedding table</vt:lpstr>
      <vt:lpstr>Why do embedding tables keep growing</vt:lpstr>
      <vt:lpstr>Characteristic of Embedding</vt:lpstr>
      <vt:lpstr>Analysis of recommender system</vt:lpstr>
      <vt:lpstr>Analysis of recommender system</vt:lpstr>
      <vt:lpstr>High locality with a small working-set</vt:lpstr>
      <vt:lpstr>Low locality with a small working-set </vt:lpstr>
      <vt:lpstr>Moderate locality with a large working-set</vt:lpstr>
      <vt:lpstr>Latency when a cache miss</vt:lpstr>
      <vt:lpstr>Outline</vt:lpstr>
      <vt:lpstr>EMB-SSD architecture</vt:lpstr>
      <vt:lpstr>User-space Library for EMB-SSD</vt:lpstr>
      <vt:lpstr>User-space Library for EMB-SSD</vt:lpstr>
      <vt:lpstr>In-storage Embedding Engine</vt:lpstr>
      <vt:lpstr>In-storage Embedding Engine</vt:lpstr>
      <vt:lpstr>I/O Merging and Caching</vt:lpstr>
      <vt:lpstr>SIMD Acceleration</vt:lpstr>
      <vt:lpstr>Outline</vt:lpstr>
      <vt:lpstr>Experimental Setup</vt:lpstr>
      <vt:lpstr>Evaluation</vt:lpstr>
      <vt:lpstr>Evaluation</vt:lpstr>
      <vt:lpstr>Evaluation</vt:lpstr>
      <vt:lpstr>Evaluation</vt:lpstr>
      <vt:lpstr>Evaluation</vt:lpstr>
      <vt:lpstr>Outline</vt:lpstr>
      <vt:lpstr>Related Work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김호준</dc:creator>
  <cp:lastModifiedBy>DataLab</cp:lastModifiedBy>
  <cp:revision>1505</cp:revision>
  <dcterms:created xsi:type="dcterms:W3CDTF">2019-05-20T12:33:49Z</dcterms:created>
  <dcterms:modified xsi:type="dcterms:W3CDTF">2023-04-11T09:50:50Z</dcterms:modified>
</cp:coreProperties>
</file>