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 autoAdjust="0"/>
    <p:restoredTop sz="76121" autoAdjust="0"/>
  </p:normalViewPr>
  <p:slideViewPr>
    <p:cSldViewPr>
      <p:cViewPr varScale="1">
        <p:scale>
          <a:sx n="84" d="100"/>
          <a:sy n="84" d="100"/>
        </p:scale>
        <p:origin x="2532" y="84"/>
      </p:cViewPr>
      <p:guideLst>
        <p:guide orient="horz" pos="2150"/>
        <p:guide pos="2874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근데 이제 문제가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1,2,3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다 사라졌음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블록안에 뭔가를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overwriting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하기전에 데이터를 반드시 먼저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써야함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지금까지 요약하면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읽기는 쉬움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까다로움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비용의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문제뿐만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아니라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신뢰성에 영향을 주는 요소를 가지고 있기 때문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아까 말했듯 한 트랜지스터에 몇 개의 비트를 넣어 플래시칩을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설계하느냐에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따라서 퍼포먼스와 신뢰도측면에서 다른 결과를 보임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모든 경우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에서는 꽤 좋은 모습을 보이나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WRTIE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에서는 비교적 높은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latency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보임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더 많은 비트를 포함할 수록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latenc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증가하는 것을 볼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Write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퍼포먼스를 증가시키기 위해서는 플래시 칩들을 병렬적으로 작용할 수 있도록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설계해야함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경우 가장 비산 연산이다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플래시 칩은 기계적인 요소로 이루어진 것이 아니다 보니 외부적인 충격에 의해서는 상당히 좋은 신뢰도를 줄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문제점을 가지고 있는데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정확히 알려진 것은 아니지만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SLC, MLC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각각 이정도의 라이프 타임을 가지고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이란 우리가 종이를 썼다가 지우면 종이가 너덜거리는 것과 같은 원리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Distrubance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란 플래시 칩이 전자적인 요소로 설계되었기 때문에 나오는 문제점이다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우리가 컴퓨터를 사용하면 으레 그렇듯 자주 사용하는 것만 사용하게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이렇게 되면 특정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반복적인 전압이 가해지고 이렇게 되면 주변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bit flip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되는 현상이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일어남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지금까지는 플래시 칩에 대해 이야기 했으니 이거를 어떻게 우리가 알고 있는 저장장치처럼 보이게 할 것인가에 대한 장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다시 말해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flash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based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업무중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하나는 표준 블록 인터페이스를 제공하는 것이다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보이는 것처럼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플래시 칩도 있지만 휘발성 메모리를 두는데 이런 메모리는 캐시와 같은 역할에 사용된다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작동을 컨트롤 하기 위한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자료구조같은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개념으로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logical 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 읽기 쓰기 요청을 가져와서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low-level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flash operation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들로 변환하여 수행하는 역할을 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또한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leveling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작업을 수행하는데 메모리가 균등하게 사용되어 최대한 특정 플래시의 마모를 막는 역할을 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 operation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실행될 때 낮은 번호부터 높은 번호로 매핑을 하여 최대한의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disturbance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줄인다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대해 자세하게 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생각할때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우리가 가장 먼저 떠올릴 수 있는 방법은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direc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하게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mappe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하는 방법이다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논리적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대한 작업을 하기 위해 물리적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직접 매핑하는 것인데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간단한 구조이다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읽기는 위에 설명한 대로 직접 매핑 방식으로 접근하여 읽으면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쓰기의 경우에는 쓸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대해 읽고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 블록을 지운후에 이전 페이지와 새로운 페이지를 프로그래밍 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방식은 성능과 신뢰도 측면에서 좋지 않다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먼저 성능 면에서는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전체 블록을 읽어야 하고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지워야하고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다시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써야한다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페이지 하나를 쓰기 위해서 블록 전체를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불필요한 쓰기 작업을 유도하고 결과적으로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amplication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유발한다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신뢰도 면에서도 좋지 않은 성능을 보임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Client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에게 너무 의존적이기 때문에 특정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work load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작업량이 몰린다면 이는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앞당기는 결과를 가져옴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생각해낸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Log-structured FTL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블록을 지우지 않고 쓰여진 블록 바로 옆에 있는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free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블록에 붙여서 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직접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1:1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하는 것이 아니기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떄문에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physical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주소의 정보를 저장하고 있을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필요함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예를 한번 들어보자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512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바이트 섹터를 읽고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쓸수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있는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있다고 가정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4KB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크기의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청크를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수정할 수 있으며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블록의 크기는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16KB,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페이지는 총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개로 각 페이지의 크기는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4KB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임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우리가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원하는건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작성하고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a2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101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이하 같은 방법으로 작동함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기억해야할건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기존의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 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invalid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상태라는 것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그렇기때문에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programe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되기 전에 당연히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초기 상태는 전부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invalid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니까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state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다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i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로 되어있음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a1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쓰고 싶어함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그러면 당연히 이 블록을 먼저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블록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번을 지우고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state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다음과 같이 변함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될 준비가 되었으니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a1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기입함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기입하는 순서는 낮은 순서부터 높은 순서로 올라가는데 앞에 배웠던 것 처럼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disturbanc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방지하기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위함임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만약에 방금 직전 상태에서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block 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읽는다면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어떤일이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발생하나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?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아무일도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없음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왜냐하면 어디로 매핑 되어있는지 모르니까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기록을 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요약하자면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쓸 공간을 찾고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쓰고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logical to physical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대한 정보를 쓰는 순서로 이뤄짐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다음 예시를 들어보자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101, 2000, 2001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도 같은 순서로 작용함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만드는 것은 성능과 신뢰도 면에서 다 좋은 향상을 이끌어냈음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골고루 분산됨으로써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levling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수행되어 장치의 수명을 늘림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이 방법도 단점들이 있는데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여기서 덮어 쓰기가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수행될때는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더 이상 쓰이지 않을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contents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들이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상에 남아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가비지라고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부르는데 이는 나중에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컬렉션이라는 작업을 함으로써 제거될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두번째는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테이블의 크기임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먼저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컬렌션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아까와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같은 상황인데 여기서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원하는건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logical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주소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가리키는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contents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로 수정하고 싶은 상황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당연히 로그 구조에 의해 바로 다음 페이지는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5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번에 각각 쓰면 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물론 쓰기 전에 먼저 블록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번을 지우고 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된거같지만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우리가 더 이상 사용하지 않을 컨텐츠 인데도 여전히 유효하다고 되어있음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이를 우리는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가비지라고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작업을 수행하여 이를 수거해감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순서는 우선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페이지가 있는 블록들을 찾고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아닌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live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페이지들을 읽음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 방식으로 쓴 후에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가비지들을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수거해감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예시를 한번 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아까 봤던 예시에 의하면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두개의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데드블록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즉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가지고 있었고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live block page 2,3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가지고 있었음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작업을 수행하기 위해서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 live data,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data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다음 로그에 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그다음에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전체 블록을 지우고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테이블을 바꾸면 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HHD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차이에 대해 설명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Mechanical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장치나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moving parts ex.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헤더 같은 부분이 없음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전자적인 방식으로 구성되었기때문에 비교적 내구성이 좋음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DRAM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과 같은 전형적인 랜덤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엑세스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메모리처럼 작동하나 전력이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없을때도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데이터 손실이 일어나지 않음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flash-based SSDs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경우 두가지의 문제점이 있는데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쓰기 위해서는 반드시 하나의 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Wear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out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닳는 다는 문제가 생김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매우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값비산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연산이다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수거를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할때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있어서 가장 좋은 경우는 새로운 데이터를 바로 쓰고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값비산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연산이 필요도 없는 경우인데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모든 페이지가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데드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블록인 경우다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여튼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비싸다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줄이기 위해서 우리는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OVERPROVISION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이라는 것을 사용하는데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추가적은 연산 용량을 두고 직접 클리닝이 되는 시간을 지연시키는 것이다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만약 우리가 작업을 몰아치고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있을때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까지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수행해야한다면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부하가 너무 크게 몰리게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여유 공간이 있다면 임시적으로 그걸 사용하고 향후에 여유가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있을때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GC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작업을 수행하면 되니 성능에 직접적인 영향을 줄 수 있다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두번째는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 사이즈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페이지 단위가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4kb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라면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1TB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SSD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1GB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의 메모리가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메핑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테이블에 사용됨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이는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문제있어보임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page-based 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아닌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block-based 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생각하게 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말 그대로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단위로 포인터를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유지하는게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아니고 블록 단위로 포인터를 유지하는 것임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이는 성능적인 문제로 인하여 잘 작동하지 않는데 가장 큰 문제는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small write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문제임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이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문제가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반복되다보면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 amplification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야기할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이런 상황을 서로 비교해보자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단위일때는 이런 정도의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가져야하지만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단위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일때는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하나의 테이블 값만 가지면 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논리 블록 주소는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chunk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번호와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off set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으로 구성된다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가장 상위 비트에서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chunk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번호를 추출하고 여기에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offset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더해 우리가 원하는 페이지 번호를 알 수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저 그림을 예로 든다면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우선 초기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가지고 있는 값인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찾고 여기에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offse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을 더함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그러면 우리가 원하는 결과는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6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이므로 여기에 원하는 값이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문제는 새로운 내용으로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바꿀때임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기본적으로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구조이기 때문에 이것들 모두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옮겨야함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원하는거는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고작 하나의 컨텐츠만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옮기는것인데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다 읽고 다 다시 써서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옮겨야함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이게 가장 큰 문제임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우리는 하이브리드 매핑이라는 개념을 도입함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두개의 매핑 테이블을 유지하게 되는데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단위로 기록하는 것이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table,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 단위로 기록하는 것이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data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여기서 핵심은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mapping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기록되지 않은 정보를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임시저장하는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블록을 최대한 적은 수로 유지하는 것이다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FTL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주기적으로 로그 블록들을 검사하고 하나의 블록 포인터로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유지해야함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스위치 작업을 통해서 이를 수행한다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예를 들어서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 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이런 경우에는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8,9,10,11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있다고 가정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논리적주소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1000,1001,1002,1003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a,b,c,d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있었고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이때 이 주소에 대응되는 컨텐츠들을 수정한다고 하자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.. 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기존에는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log table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없었지만 새로 페이지를 할당해서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사용해야하기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때문에 페이지에 대한 정보가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있어야하고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이를 매핑 테이블에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기입해야함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이렇게 되면 이전에 있었던 블록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사라지고 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이를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switch merge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라고 부름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800" u="none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하나의 플래시 칩을 만들 때 몇 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bit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넣느냐애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따라 성능과 신뢰성이 달라짐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SLC, MLC TLC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각각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,2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비트를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트렌지스터에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넣어 사용함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성능과 신뢰성 측면에서는 이후에 더 살펴봄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비교적 작은 데이터 크기를 가지고 있고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이보다 더 큰 데이터 크기를 차지하고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즉 여러 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모여서 여러 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되고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여러 개 모이면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bank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구성함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다시 말하듯 가장 중요한 것은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안에 있는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쓰기 위해서는 반드시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작업이 필요함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Flash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에서는 총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3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가지의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low-level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operatio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첫 번째는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read,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그다음은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그리고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3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가지중에서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가장 쉽고 가벼운 연산으로 어느 페이지나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읽을수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있으며 가장 빠른 속도를 가지고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Random access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의미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는 여기서 가장 값 비싼 연산임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 연산을 해야 비로소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할 준비가 되어있음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여러 번 말했듯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수행하기 위해 반드시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block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 erase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작업이 필요함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단위로 쓰기 위해 블록을 전부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지워야하니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당연히 중요한 데이터들은 백업을 할 필요가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은 </a:t>
            </a:r>
            <a:r>
              <a:rPr lang="en-US" altLang="ko-KR" sz="1800" u="none" dirty="0" err="1">
                <a:effectLst/>
                <a:latin typeface="Calibri"/>
                <a:ea typeface="맑은 고딕"/>
                <a:cs typeface="Times New Roman"/>
              </a:rPr>
              <a:t>earse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비하면 양반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하지만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read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보다는 비쌈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예시를 한번 보자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처음에는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invalid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한 상황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우리는 무언가 쓰고 싶음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그러면 앞에서 여러 번 말한 것처럼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,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해당 블록 전체를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지워야할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필요가 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그래서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작업이 이뤄지고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뭔가를 쓸 준비가 되었음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정상적으로 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이제 이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있는 무언가를 수정하고 싶으나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안됐기 때문에 불가함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Program1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번의 경우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erase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된 상황이니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write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가능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디테일한 예시를 들며 설명</a:t>
            </a:r>
            <a:endParaRPr lang="en-US" altLang="ko-KR" sz="1800" u="none" dirty="0">
              <a:effectLst/>
              <a:latin typeface="Calibri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하나당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8bit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를 담을 수 있고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4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개의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가 있다고 가정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우리는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번에 뭘 쓰고 싶음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 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여러 번 말했듯 이 블록 전체를 다 </a:t>
            </a:r>
            <a:r>
              <a:rPr lang="ko-KR" altLang="en-US" sz="1800" u="none" dirty="0" err="1">
                <a:effectLst/>
                <a:latin typeface="Calibri"/>
                <a:ea typeface="맑은 고딕"/>
                <a:cs typeface="Times New Roman"/>
              </a:rPr>
              <a:t>지워야함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 먼저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.</a:t>
            </a:r>
          </a:p>
          <a:p>
            <a:pPr lvl="0">
              <a:defRPr/>
            </a:pP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지우고 </a:t>
            </a:r>
            <a:r>
              <a:rPr lang="en-US" altLang="ko-KR" sz="1800" u="none" dirty="0">
                <a:effectLst/>
                <a:latin typeface="Calibri"/>
                <a:ea typeface="맑은 고딕"/>
                <a:cs typeface="Times New Roman"/>
              </a:rPr>
              <a:t>page 0</a:t>
            </a:r>
            <a:r>
              <a:rPr lang="ko-KR" altLang="en-US" sz="1800" u="none" dirty="0">
                <a:effectLst/>
                <a:latin typeface="Calibri"/>
                <a:ea typeface="맑은 고딕"/>
                <a:cs typeface="Times New Roman"/>
              </a:rPr>
              <a:t>에 드디어 뭘 썼음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098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52400" y="2285999"/>
            <a:ext cx="8839200" cy="259080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400" b="1"/>
              <a:t>Flash-based SSDs</a:t>
            </a:r>
          </a:p>
        </p:txBody>
      </p:sp>
      <p:sp>
        <p:nvSpPr>
          <p:cNvPr id="10" name="Subtitle 2"/>
          <p:cNvSpPr txBox="1"/>
          <p:nvPr/>
        </p:nvSpPr>
        <p:spPr>
          <a:xfrm>
            <a:off x="685800" y="5410200"/>
            <a:ext cx="7678738" cy="838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altLang="ko-KR" sz="1800" b="1" kern="0">
                <a:latin typeface="Calibri"/>
              </a:rPr>
              <a:t>Presenter:</a:t>
            </a:r>
            <a:r>
              <a:rPr lang="en-US" altLang="ko-KR" sz="1800" kern="0">
                <a:latin typeface="Calibri"/>
              </a:rPr>
              <a:t> </a:t>
            </a: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altLang="ko-KR" sz="1800" kern="0">
                <a:latin typeface="Calibri"/>
              </a:rPr>
              <a:t>Daehan LEE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0924" y="1049867"/>
            <a:ext cx="18473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A Detailed Example (cont.)</a:t>
            </a:r>
          </a:p>
          <a:p>
            <a:pPr lvl="1">
              <a:defRPr/>
            </a:pP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But the previous contents of pages 1, 2, and 3 are all gone.</a:t>
            </a:r>
          </a:p>
          <a:p>
            <a:pPr lvl="1"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lvl="1">
              <a:defRPr/>
            </a:pPr>
            <a:r>
              <a:rPr lang="he-IL" altLang="ko-KR" sz="1600" dirty="0">
                <a:latin typeface="Calibri"/>
                <a:cs typeface="Calibri"/>
              </a:rPr>
              <a:t>Thus, before overwriting any page within a block, ﬁrst move any data we care about to another location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And this erased characteristic has a lot to do with the design of Flash-based SSE.</a:t>
            </a: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Summary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Reading a page is easy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just read the page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Writing a page is trickier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Not only is this expensive, but frequent repetitions can lead to </a:t>
            </a: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“wear out”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The performance and reliability of writing is a central focus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Soon learn more about how modern SSDs attack these issues</a:t>
            </a:r>
          </a:p>
          <a:p>
            <a:pPr lvl="2"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603500" lvl="7" indent="0">
              <a:buNone/>
              <a:defRPr/>
            </a:pPr>
            <a:endParaRPr lang="en-US" altLang="ko-KR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 dirty="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2133600"/>
            <a:ext cx="5966977" cy="906858"/>
          </a:xfrm>
          <a:prstGeom prst="rect">
            <a:avLst/>
          </a:prstGeom>
        </p:spPr>
      </p:pic>
      <p:sp>
        <p:nvSpPr>
          <p:cNvPr id="32776" name="직사각형 32775"/>
          <p:cNvSpPr/>
          <p:nvPr/>
        </p:nvSpPr>
        <p:spPr>
          <a:xfrm>
            <a:off x="2209800" y="2133600"/>
            <a:ext cx="4343400" cy="838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4200" b="0" i="0" u="none" strike="noStrike" cap="none" normalizeH="0" baseline="0"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Flash Performance And Reliability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Performance of SLC , MLC and TLC flash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latencies are quite good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Program latency is higher and more variable for SLC.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But higher as you pack more bits into each cell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To get good write performance, have to make use of multiple flash chips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in parallel</a:t>
            </a:r>
            <a:endParaRPr kumimoji="0" lang="en-US" altLang="ko-KR" sz="1800" b="0" i="0" u="none" strike="noStrike" kern="0" cap="none" spc="0" normalizeH="0" baseline="0" dirty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Erases are quite expensive, so Dealing with this cost is central to modern flash storage design</a:t>
            </a:r>
          </a:p>
          <a:p>
            <a:pPr marL="1460500" lvl="4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752600"/>
            <a:ext cx="4876799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Flash Performance And Reliability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Reliability of flash chips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Fl</a:t>
            </a:r>
            <a:r>
              <a:rPr kumimoji="0" lang="he-IL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ash chips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aren’t mechanical disks, these </a:t>
            </a:r>
            <a:r>
              <a:rPr kumimoji="0" lang="he-IL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are pure silicon and in that sense have fewer reliability issues to worry about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like physical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head crush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primary concern is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“wear out”</a:t>
            </a:r>
            <a:r>
              <a:rPr kumimoji="0" lang="en-US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; </a:t>
            </a:r>
            <a:r>
              <a:rPr kumimoji="0" lang="he-IL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when a ﬂash block is erased and programmed, it slowly accrues a little bit of extra charge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800" dirty="0">
                <a:latin typeface="Calibri"/>
                <a:ea typeface="맑은 고딕"/>
                <a:cs typeface="Times New Roman"/>
              </a:rPr>
              <a:t>Lifetime (currently not well known)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SLC based block - 100,000 P/E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MLC based block - 10,000 P/E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Recent research has shown that lifetimes are much longer than expected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en-US" altLang="ko-KR" sz="1800" dirty="0">
                <a:latin typeface="Calibri"/>
                <a:ea typeface="맑은 고딕"/>
                <a:cs typeface="Times New Roman"/>
              </a:rPr>
              <a:t>Disturbance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lang="he-IL" altLang="ko-KR" sz="1600" dirty="0">
                <a:latin typeface="Calibri"/>
                <a:ea typeface="맑은 고딕"/>
                <a:cs typeface="Times New Roman"/>
              </a:rPr>
              <a:t>it is possible that some bits get ﬂipped in neighboring pages</a:t>
            </a: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; </a:t>
            </a:r>
            <a:r>
              <a:rPr lang="he-IL" altLang="ko-KR" sz="1600" dirty="0">
                <a:latin typeface="Calibri"/>
                <a:ea typeface="맑은 고딕"/>
                <a:cs typeface="Times New Roman"/>
              </a:rPr>
              <a:t>such bit ﬂips are known as</a:t>
            </a:r>
            <a:r>
              <a:rPr lang="en-US" altLang="ko-KR" sz="1600" dirty="0">
                <a:latin typeface="Calibri"/>
                <a:ea typeface="맑은 고딕"/>
                <a:cs typeface="Times New Roman"/>
              </a:rPr>
              <a:t>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read disturbs</a:t>
            </a:r>
            <a:r>
              <a:rPr lang="he-IL" altLang="ko-KR" sz="1600" dirty="0">
                <a:latin typeface="Calibri"/>
                <a:ea typeface="맑은 고딕"/>
                <a:cs typeface="Times New Roman"/>
              </a:rPr>
              <a:t> or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program disturbs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From Raw Flash to Flash-Based SSDs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ow to turn a basic set of ﬂash chips into something that looks like a typical storage device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standard storage interface is a simple block based one, where blocks (sectors) of size 512 bytes (or larger) can be read or written, given a block address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task of the ﬂash-based SSD is </a:t>
            </a:r>
            <a:r>
              <a:rPr kumimoji="0" lang="he-IL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to provide that standard block interface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atop the raw ﬂash chips inside it.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 SSD consists of some number of ﬂash chips </a:t>
            </a: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also contains some amount of volatile memory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9400" y="3581400"/>
            <a:ext cx="50292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From Raw Flash to Flash-Based SSDs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FTL(Flash Translation Layer)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Read and write requests on logical blocks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Turns them into low-level read, erase, and program commands on the underlying physical blocks and physical pages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Accomplish this task with the goal of delivering excellent performance and high reliability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Wear leveling</a:t>
            </a: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 - S</a:t>
            </a:r>
            <a:r>
              <a:rPr kumimoji="0" lang="he-IL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hould try to spread writes across the blocks of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he-IL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he ﬂash as evenly as possible, ensuring that all of the blocks of the device wear out at roughly the same time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To minimize disturbance </a:t>
            </a: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- commonly program pages within an erased block in order,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from low page to high page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4" name="그림 327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9400" y="3581400"/>
            <a:ext cx="50292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FTL Organization: A Bad Approach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Direct mapped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simplest organization 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A read to logical page N is mapped directly to a read of physical page 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But A write to logical page N is more complicated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First it has to read in the entire block that page N is contained within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Then it has to erase the block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Finally it programs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the old pages as well as the new one 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Direct mapped FTL has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many problem in terms of performance as well as reliability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Performance 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Have to read in the entire block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(costly)</a:t>
            </a: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 erase it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(quite costly)</a:t>
            </a: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 program it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(costly)</a:t>
            </a:r>
            <a:r>
              <a:rPr kumimoji="0" lang="en-US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.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end result is severe</a:t>
            </a:r>
            <a:r>
              <a:rPr kumimoji="0" lang="he-IL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write ampliﬁcation</a:t>
            </a:r>
            <a:endParaRPr kumimoji="0" lang="en-US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Even slower than typical hard drives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 dirty="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 dirty="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FTL Organization: A Bad Approach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Direct mapped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Direct mapped FTL has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many problem in terms of performance as well as reliability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reliability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direct mapped approach simply gives too much control over wear out to the client workload</a:t>
            </a:r>
          </a:p>
          <a:p>
            <a:pPr marL="1143000" lvl="3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en-US" altLang="en-US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he underlying physical blocks containing popular data will quickly wear out.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chemeClr val="dk1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both reliability and performance reasons, a direct-mapped FTL is a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bad idea.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dk1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Log structured</a:t>
            </a:r>
          </a:p>
          <a:p>
            <a:pPr lvl="1"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Most FTL </a:t>
            </a:r>
            <a:r>
              <a:rPr lang="en-US" altLang="ko-KR" sz="1600">
                <a:latin typeface="Calibri"/>
                <a:cs typeface="Calibri"/>
              </a:rPr>
              <a:t>Organization</a:t>
            </a: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The device appends the write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to the next free spot in the currently-being-written-to block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The device keeps a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mapping table</a:t>
            </a: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 which stores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the physical address of each logical block in the system.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see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looks like a typical disk, in which it can read and write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512-byte sectors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that the client is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reading or writing 4-KB sized chunks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SSD contains some large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number of 16-KB sized blocks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Divided into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four 4-KB pages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lang="en-US" altLang="ko-KR" sz="1600">
              <a:latin typeface="Calibri"/>
              <a:ea typeface="맑은 고딕"/>
              <a:cs typeface="Times New Roman"/>
            </a:endParaRPr>
          </a:p>
          <a:p>
            <a:pPr marL="1206500" lvl="4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1800"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459" y="4945274"/>
            <a:ext cx="5563082" cy="122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see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Write(100) with contents a1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Write(101) with contents a2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Write(2000) with contents b1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Write(2001) with contents b2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en-US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These logical block addresses (e.g., 100) are used by the client of the SSD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en-US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that all blocks of the SSD are currently not valid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</a:t>
            </a:r>
            <a:r>
              <a:rPr kumimoji="0" lang="en-US" altLang="en-US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must be erased before any page can be programme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en-US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en-US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Here we show the initial state of our SSD, with all pages marked INVALID (i):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459" y="4945274"/>
            <a:ext cx="5563082" cy="122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When the ﬁrst write is received by the SSD to logical block 100</a:t>
            </a: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 FTL decides to write it to physical block 0, which contains four physical pages 0, 1, 2, and 3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block is not erased so we cannot write to it yet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must ﬁrst issue an erase command to block 0. Doing so leads to the following state: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0 is now ready to be programmed. Most SSDs will write pages in order (i.e., low to high),</a:t>
            </a:r>
            <a:r>
              <a:rPr kumimoji="0" lang="en-US" altLang="ko-KR" sz="1800" b="1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reducing reliability problems related to program disturbance.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1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SSD then directs the write of logical block 100 into physical page 0: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6" name="그림 327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9800" y="2857500"/>
            <a:ext cx="5791702" cy="1143000"/>
          </a:xfrm>
          <a:prstGeom prst="rect">
            <a:avLst/>
          </a:prstGeom>
        </p:spPr>
      </p:pic>
      <p:pic>
        <p:nvPicPr>
          <p:cNvPr id="32777" name="그림 327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86000" y="5105400"/>
            <a:ext cx="5715495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what if the client wants to read logical block 100?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1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When the FTL writes logical block 100 to physical page 0, it records this fact in an </a:t>
            </a:r>
            <a:r>
              <a:rPr kumimoji="0" lang="en-US" altLang="ko-KR" sz="1800" b="1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in-memory mapping table.</a:t>
            </a:r>
            <a:endParaRPr kumimoji="0" lang="en-US" altLang="ko-KR" sz="1800" b="1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 will track the state of this mapping table in the diagrams as well: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What happens when the client write to the SSD.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Finds a location for the write, usually just picking the next free page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 programs that page with the block’s contents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records the logical-to-physical mapping in its mapping table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8" name="그림 327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7203" y="2895600"/>
            <a:ext cx="5509592" cy="1319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A Log-Structured FTL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now examine the rest of the writes in our example write stream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101, 2000, and 2001. After writing these blocks, the state of the device is:</a:t>
            </a: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log-based approach by its nature improves performance and greatly enhances reliability.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can now spread writes across all pages, performing what is called wear leveling and increasing the lifetime of the device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Unfortunately, this basic approach to log structuring has some downsides.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</a:t>
            </a: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rst is that overwrites of logical blocks lead to something we call garbage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has to periodically perform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garbage collection (GC)</a:t>
            </a: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second is high cost of in-memory mapping tables</a:t>
            </a: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9" name="그림 327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5826" y="2177036"/>
            <a:ext cx="6052347" cy="1328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assume that blocks 100 and 101 are written to again, with contents c1 and c2.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writes are written to the next free pages (in this case, physical pages 4 and 5)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the mapping table is updated accordingly.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Note that the device must have ﬁrst erased block 1 to make such programming possible: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problem we have now should be obvious. physical pages 0 and 1, although marked VALID, have garbage in them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2" name="그림 327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21139" y="2895600"/>
            <a:ext cx="5501720" cy="1330334"/>
          </a:xfrm>
          <a:prstGeom prst="rect">
            <a:avLst/>
          </a:prstGeom>
        </p:spPr>
      </p:pic>
      <p:pic>
        <p:nvPicPr>
          <p:cNvPr id="32783" name="그림 3278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54349" y="5029200"/>
            <a:ext cx="56353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old versions of blocks 100 and 101. We call it garbage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process of ﬁnding garbage blocks (also called dead blocks) and reclaiming them for future use is called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he-IL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arbage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he-IL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ollection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 (GC)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basic process of GC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nd a block that contains one or more garbage pages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in the live (non-garbage) pages from that block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 out those live pages to the log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nally reclaim the entire block for use in writing.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3" name="그림 3278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4349" y="1752600"/>
            <a:ext cx="56353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now illustrate with an example.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device decides it wants to reclaim any dead pages within block 0 above.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0 has two dead blocks (pages 0 and 1) and two live blocks (pages 2 and 3, which contain blocks 2000 and 2001, respectively)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To do so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Read live data (page 2,3) from block 0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Write live data to end of the log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Erase block 0 (freeing it for later usage)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Can use the mapping table to determine whether each page within the block holds live data or not</a:t>
            </a: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4" name="그림 327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0592" y="4937658"/>
            <a:ext cx="6002815" cy="115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A</a:t>
            </a:r>
            <a:r>
              <a:rPr lang="he-IL" altLang="ko-KR" sz="1800" dirty="0">
                <a:latin typeface="Calibri"/>
                <a:cs typeface="Calibri"/>
              </a:rPr>
              <a:t> new form of persistent storage device has recently gained signiﬁcance in the world. Generically referred to as solid-state storage, </a:t>
            </a:r>
            <a:r>
              <a:rPr lang="he-IL" altLang="ko-KR" sz="1800" dirty="0">
                <a:solidFill>
                  <a:srgbClr val="FF0000"/>
                </a:solidFill>
                <a:latin typeface="Calibri"/>
                <a:cs typeface="Calibri"/>
              </a:rPr>
              <a:t>such devices have no mechanical or moving parts like hard drives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Typical random-access memory (e.g., DRAM), 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such a solid-state storage device (a.k.a., an SSD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cs typeface="Calibri"/>
              </a:rPr>
              <a:t>)</a:t>
            </a:r>
            <a:r>
              <a:rPr lang="en-US" altLang="ko-KR" sz="1800" dirty="0">
                <a:latin typeface="Calibri"/>
                <a:cs typeface="Calibri"/>
              </a:rPr>
              <a:t> retains information despite power loss, and thus is an ideal candidate for use in persistent storage of data.</a:t>
            </a:r>
          </a:p>
          <a:p>
            <a:pPr lvl="0">
              <a:defRPr/>
            </a:pPr>
            <a:r>
              <a:rPr lang="he-IL" altLang="ko-KR" sz="1800" dirty="0">
                <a:latin typeface="Calibri"/>
                <a:cs typeface="Calibri"/>
              </a:rPr>
              <a:t>The technology we’ll focus on is known as ﬂash</a:t>
            </a:r>
            <a:r>
              <a:rPr lang="en-US" altLang="ko-KR" sz="1800" dirty="0">
                <a:latin typeface="Calibri"/>
                <a:cs typeface="Calibri"/>
              </a:rPr>
              <a:t> (</a:t>
            </a:r>
            <a:r>
              <a:rPr lang="he-IL" altLang="ko-KR" sz="1800" dirty="0">
                <a:latin typeface="Calibri"/>
                <a:cs typeface="Calibri"/>
              </a:rPr>
              <a:t>NAND-based ﬂash), which was created by Fujio Masuoka in the 1980s</a:t>
            </a:r>
          </a:p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Interesting challenge</a:t>
            </a:r>
          </a:p>
          <a:p>
            <a:pPr lvl="1">
              <a:defRPr/>
            </a:pPr>
            <a:r>
              <a:rPr lang="en-US" altLang="ko-KR" sz="1800" dirty="0">
                <a:latin typeface="Calibri"/>
                <a:cs typeface="Calibri"/>
              </a:rPr>
              <a:t>You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 first have to erase a bigger chunk</a:t>
            </a:r>
            <a:r>
              <a:rPr lang="en-US" altLang="ko-KR" sz="1800" dirty="0">
                <a:latin typeface="Calibri"/>
                <a:cs typeface="Calibri"/>
              </a:rPr>
              <a:t>(a block), if you want to write to a given chunk of it (a page)</a:t>
            </a:r>
          </a:p>
          <a:p>
            <a:pPr lvl="1">
              <a:defRPr/>
            </a:pPr>
            <a:r>
              <a:rPr lang="en-US" altLang="ko-KR" sz="1800" dirty="0">
                <a:latin typeface="Calibri"/>
                <a:cs typeface="Calibri"/>
              </a:rPr>
              <a:t>Writing too often to a page will cause it to 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cs typeface="Calibri"/>
              </a:rPr>
              <a:t>wear out</a:t>
            </a:r>
          </a:p>
          <a:p>
            <a:pPr marL="0" lvl="0" indent="0">
              <a:buNone/>
              <a:defRPr/>
            </a:pPr>
            <a:endParaRPr lang="en-US" altLang="ko-KR" sz="1800" dirty="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Garbage Collection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Garbage collection can be expensive, requiring reading and rewriting of live data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ideal candidate for reclamation is a block that consists of only dead pages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block can immediately be erased and used for new data, without expensive data migration.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To reduce GC costs, some SSDs </a:t>
            </a:r>
            <a:r>
              <a:rPr kumimoji="0" lang="en-US" altLang="ko-KR" sz="18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overprovision</a:t>
            </a: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the device 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by adding extra ﬂash capacity, cleaning can be delayed and pushed to the background, perhaps done at a time when the device is less busy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Adding more capacity also increases internal bandwidth, which can be used for cleaning and thus not harm perceived bandwidth to the client. 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he-IL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second cost of log-structuring is the potential for extremely large mapping tables with one entry for each 4-KB page of the device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a large 1-TB SSD, a single 4-byte entry per 4-KB page results in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1GB of memory </a:t>
            </a: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needed by the device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Page-level FTL scheme is impractical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Block-Based Mapping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Only keep a pointer per block of the device, instead of per page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using a block-based mapping inside a log-based FTL does not work very well for performance reasons. 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biggest problem is “small write”; In this case, the FTL must read a large amount of live data from the old block and copy it into a new one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So </a:t>
            </a:r>
            <a:r>
              <a:rPr kumimoji="0" lang="he-IL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copying increases write ampliﬁcation greatly and thus decreases performance.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look at an example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the client previously wrote out logical blocks 2000, 2001, 2002, and 2003 (with contents, a, b, c, d)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they are located within physical block 1 at physical pages 4, 5, 6, and 7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per-page mappings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four mappings for these logical blocks: 2000→4, 2001→5, 2002→6, 2003→7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With block-level mapping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single address translation for all of this data.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slightly different than our previous examples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logical block address consists of two portions: a chunk number and an offset.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Let’s look at an example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Logical blocks 2000, 2001, 2002, and 2003 all have the same chunk number (500)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have different offsets (0, 1, 2, and 3, respectively)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In a block-based FTL, reading is easy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First, the FTL extracts the chunk number from the logical block address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by taking the top most bits out of the address</a:t>
            </a: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Then, the FTL looks up the chunk number to physical-page mapping in the table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Finally, the FTL computes the address of the desired </a:t>
            </a: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flash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page </a:t>
            </a:r>
            <a:r>
              <a:rPr kumimoji="0" lang="he-IL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by adding </a:t>
            </a:r>
            <a:r>
              <a:rPr kumimoji="0" lang="he-IL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offset from the logical address to the physical address of the block.</a:t>
            </a: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5" name="그림 327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6806" y="2514600"/>
            <a:ext cx="5770387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 : The client issues a read to logical address 2002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Extracts the logical chunk number (500)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Looks up the translation in the mapping table (finding 4)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Adds the offset from the logical address (2) to the translation (4).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Thre resulting physical-page address (6) is where the data is located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what if the client writes to logical block 2002 with contents c’ ?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In this case, the FTL must read in 2000, 2001, and 2003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then write out all four logical blocks in a new location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updating the mapping table accordingly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1 can be erased and reused, as shown here.</a:t>
            </a: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87" name="그림 327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6128" y="5029200"/>
            <a:ext cx="5231744" cy="1247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Problem of Block level mappings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Block level mappings greatly reduce the amount of memory needed for translations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cause significant performance problems when writes are </a:t>
            </a:r>
            <a:r>
              <a:rPr kumimoji="0" lang="en-US" altLang="ko-KR" sz="1600" b="0" i="0" u="none" strike="noStrike" kern="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smalller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than the physical block size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Hybrid Mapping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logically has two types of mapping table in its memory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small set of per-page mappings :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log table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, a larger set of per-block mappings : 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data table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he-IL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 FTL will ﬁrst consult the log table</a:t>
            </a: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then will consult the data table to find its location and then access the requested data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key to the hybrid mapping strategy; </a:t>
            </a:r>
            <a:r>
              <a:rPr kumimoji="0" lang="en-US" altLang="ko-KR" sz="1800" b="0" i="0" u="none" strike="noStrike" kern="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Keeping the number of log blocks small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The FTL has to periodically examine log blocks and switch them into blocks that can be pointed to by only a single block pointer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chemeClr val="dk1"/>
                </a:solidFill>
                <a:latin typeface="Calibri"/>
                <a:ea typeface="맑은 고딕"/>
                <a:cs typeface="Times New Roman"/>
              </a:rPr>
              <a:t>This switch is accomplished by one of three main techniques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Previously written out logical pages 1000, 1001, 1002, and 1003  and placed them in physical block 2 (physical pages 8, 9, 10, 11)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assume the contents of the writes to 1000, 1001, 1002, and 1003 are a, b, c, and d, respectively.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Now assume that the client overwrites each of these blocks (with data a’, b’, c’, and d’) in  physical block 0 (physical pages 0, 1, 2, and 3)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he-IL" altLang="ko-KR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7900" y="2819400"/>
            <a:ext cx="4648200" cy="1121352"/>
          </a:xfrm>
          <a:prstGeom prst="rect">
            <a:avLst/>
          </a:prstGeom>
        </p:spPr>
      </p:pic>
      <p:pic>
        <p:nvPicPr>
          <p:cNvPr id="32774" name="그림 327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46881" y="4876800"/>
            <a:ext cx="4739719" cy="1247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can perform what is known as a switch merge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This switch merge is the best case for a hybrid FTL.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Unfortunately, sometimes the FTL is not so lucky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6" name="그림 327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7399" y="2209800"/>
            <a:ext cx="5052223" cy="1219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Mapping Table Size 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Partial merge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</a:t>
            </a:r>
            <a:r>
              <a:rPr kumimoji="0" lang="he-IL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 FTL had to perform extra I/O to achieve its goals, thus increasing write ampliﬁcation.</a:t>
            </a: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Full merge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Requires even more work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FTL must pull together pages from many other blocks to perform cleaning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For example, imagine that logical blocks 0, 4, 8, and 12 are written to log block A</a:t>
            </a: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7" name="그림 327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2548" y="2677095"/>
            <a:ext cx="5158903" cy="1503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Page Mapping Plus Caching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Page Mapping Plus Caching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Simpler ways to reduce the memory load of page-mapped FTLs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Just to cache only the active parts of the FTL in memory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workload will display locality, and this caching approach will both reduce memory overheads and keep performance high.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Wear Leveling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Wear leveling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The basic log-structuring approach does a good initial job of spreading out write load, and garbage collection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But sometimes, filled with long-lived data that does not get over-written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FTL must periodically read all the live data out of such blocks and re-write it elsewhere, thus making the block available for writing again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Simpler ways to reduce the memory load of page-mapped FTLs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6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All blocks will wear out at roughly the same time, </a:t>
            </a:r>
            <a:r>
              <a:rPr kumimoji="0" lang="en-US" altLang="ko-KR" sz="1600" b="0" i="0" u="none" strike="noStrike" kern="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instead of a few “popular ” blocks quickly becoming unusable.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FF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Performance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Cost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 SSD costs 60 cents per GB</a:t>
            </a: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r>
              <a:rPr kumimoji="0" lang="en-US" altLang="ko-KR" sz="18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 typical hard drive costs 5 cents per GB.</a:t>
            </a: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60350" lvl="1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514350" lvl="1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254000" lvl="0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None/>
              <a:defRPr/>
            </a:pPr>
            <a:endParaRPr kumimoji="0" lang="en-US" altLang="ko-KR" sz="16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800100" lvl="2" indent="-254000" algn="l" rtl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/>
              <a:buChar char="¢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8" name="그림 327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8109" y="1866335"/>
            <a:ext cx="6267782" cy="171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Storing a Single Bit, From Bits to Banks/Planes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solidFill>
                  <a:schemeClr val="dk1"/>
                </a:solidFill>
                <a:latin typeface="Calibri"/>
                <a:cs typeface="Calibri"/>
              </a:rPr>
              <a:t>Flash chips are designed to store one or more bits in a single transistor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SLC (single-level cell) - You can only store a single bit within transistor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MLC (multi-level cell) - Two bits are encoded into different levels of charge. 00,01,10 and 11</a:t>
            </a:r>
          </a:p>
          <a:p>
            <a:pPr lvl="1">
              <a:defRPr/>
            </a:pPr>
            <a:r>
              <a:rPr lang="en-US" altLang="ko-KR" sz="1600">
                <a:solidFill>
                  <a:schemeClr val="dk1"/>
                </a:solidFill>
                <a:latin typeface="Calibri"/>
                <a:cs typeface="Calibri"/>
              </a:rPr>
              <a:t>TLC (triple-level cell) - Three bits are encoded into different levels of charge.</a:t>
            </a: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 bank is accessed in two different sized units</a:t>
            </a:r>
          </a:p>
          <a:p>
            <a:pPr lvl="1">
              <a:defRPr/>
            </a:pP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Blocks</a:t>
            </a:r>
            <a:r>
              <a:rPr lang="en-US" altLang="ko-KR" sz="1600">
                <a:latin typeface="Calibri"/>
                <a:cs typeface="Calibri"/>
              </a:rPr>
              <a:t> (sometimes called erase blocks), which are typically of size 128 KB or 256 KB</a:t>
            </a:r>
          </a:p>
          <a:p>
            <a:pPr lvl="1">
              <a:defRPr/>
            </a:pP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pages</a:t>
            </a:r>
            <a:r>
              <a:rPr lang="en-US" altLang="ko-KR" sz="1600">
                <a:latin typeface="Calibri"/>
                <a:cs typeface="Calibri"/>
              </a:rPr>
              <a:t>, which are a few KB in size (e.g., 4KB)</a:t>
            </a: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Within each bank there are a large number of blocks and within each block, there are a large number of pages.</a:t>
            </a: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The most important (and weird) thing you will learn is that to write to a page within a block,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you ﬁrst have to erase the entire block</a:t>
            </a:r>
            <a:endParaRPr lang="he-IL" altLang="ko-KR" sz="16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CF. The terms that are written in this part are different than the blocks we refer to in disks and RAID structure and the pages we refer to in virtual memory</a:t>
            </a: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6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7892" y="4267200"/>
            <a:ext cx="5182108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>
              <a:defRPr/>
            </a:pPr>
            <a:r>
              <a:rPr lang="en-US" sz="2400" b="1">
                <a:latin typeface="Calibri"/>
                <a:cs typeface="Calibri"/>
              </a:rPr>
              <a:t>Index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300">
                <a:solidFill>
                  <a:schemeClr val="lt2"/>
                </a:solidFill>
                <a:cs typeface="Courier New"/>
              </a:rPr>
              <a:t>Introduction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Storing a Single Bit, From Bits to Banks/Planes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dk1"/>
                </a:solidFill>
                <a:latin typeface="Calibri"/>
                <a:cs typeface="Calibri"/>
              </a:rPr>
              <a:t>Basic Flash Operations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Flash Performance And Reliability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From Raw Flash to Flash-Based SSDs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FTL Organization: A Bad Approach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A Log-Structured FTL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Garbage Collection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Mapping Table Size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Page Mapping Plus Caching</a:t>
            </a:r>
          </a:p>
          <a:p>
            <a:pPr lvl="0">
              <a:defRPr/>
            </a:pP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Wear Leveling,</a:t>
            </a:r>
            <a:r>
              <a:rPr lang="ko-KR" altLang="en-US" sz="2300" b="1">
                <a:solidFill>
                  <a:schemeClr val="lt2"/>
                </a:solidFill>
                <a:latin typeface="Calibri"/>
                <a:cs typeface="Calibri"/>
              </a:rPr>
              <a:t> </a:t>
            </a:r>
            <a:r>
              <a:rPr lang="en-US" altLang="ko-KR" sz="2300" b="1">
                <a:solidFill>
                  <a:schemeClr val="lt2"/>
                </a:solidFill>
                <a:latin typeface="Calibri"/>
                <a:cs typeface="Calibri"/>
              </a:rPr>
              <a:t>SSD Performance And Cost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0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 dirty="0">
                <a:latin typeface="Calibri"/>
                <a:cs typeface="Calibri"/>
              </a:rPr>
              <a:t>T</a:t>
            </a:r>
            <a:r>
              <a:rPr lang="he-IL" altLang="ko-KR" sz="1800" dirty="0">
                <a:latin typeface="Calibri"/>
                <a:cs typeface="Calibri"/>
              </a:rPr>
              <a:t>here are </a:t>
            </a:r>
            <a:r>
              <a:rPr lang="he-IL" altLang="ko-KR" sz="1800" dirty="0">
                <a:solidFill>
                  <a:srgbClr val="FF0000"/>
                </a:solidFill>
                <a:latin typeface="Calibri"/>
                <a:cs typeface="Calibri"/>
              </a:rPr>
              <a:t>three low-level operations </a:t>
            </a:r>
            <a:r>
              <a:rPr lang="he-IL" altLang="ko-KR" sz="1800" dirty="0">
                <a:latin typeface="Calibri"/>
                <a:cs typeface="Calibri"/>
              </a:rPr>
              <a:t>that a ﬂash chip supports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Read (a page)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C</a:t>
            </a:r>
            <a:r>
              <a:rPr lang="he-IL" altLang="ko-KR" sz="1600" dirty="0">
                <a:latin typeface="Calibri"/>
                <a:cs typeface="Calibri"/>
              </a:rPr>
              <a:t>an read any page (e.g., 2KB or 4KB)</a:t>
            </a:r>
            <a:r>
              <a:rPr lang="en-US" altLang="ko-KR" sz="1600" dirty="0">
                <a:latin typeface="Calibri"/>
                <a:cs typeface="Calibri"/>
              </a:rPr>
              <a:t>.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T</a:t>
            </a:r>
            <a:r>
              <a:rPr lang="he-IL" altLang="ko-KR" sz="1600" dirty="0">
                <a:latin typeface="Calibri"/>
                <a:cs typeface="Calibri"/>
              </a:rPr>
              <a:t>ypically quite fast</a:t>
            </a:r>
            <a:r>
              <a:rPr lang="en-US" altLang="ko-KR" sz="1600" dirty="0">
                <a:latin typeface="Calibri"/>
                <a:cs typeface="Calibri"/>
              </a:rPr>
              <a:t> regardless of location on the device. 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Being able to access any location uniformly quickly means the device is a random access device.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Erase (a block)</a:t>
            </a:r>
          </a:p>
          <a:p>
            <a:pPr lvl="2">
              <a:defRPr/>
            </a:pPr>
            <a:r>
              <a:rPr lang="he-IL" altLang="ko-KR" sz="1600" dirty="0">
                <a:latin typeface="Calibri"/>
                <a:cs typeface="Calibri"/>
              </a:rPr>
              <a:t>Before writing to a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ge</a:t>
            </a:r>
            <a:r>
              <a:rPr lang="he-IL" altLang="ko-KR" sz="1600" dirty="0">
                <a:latin typeface="Calibri"/>
                <a:cs typeface="Calibri"/>
              </a:rPr>
              <a:t> within a ﬂash, the nature of the device requires that you ﬁrst erase the entire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lang="he-IL" altLang="ko-KR" sz="1600" dirty="0">
                <a:latin typeface="Calibri"/>
                <a:cs typeface="Calibri"/>
              </a:rPr>
              <a:t> the page lies within.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Before executing the erase, you must be sure that important data has been copied elsewhere</a:t>
            </a:r>
          </a:p>
          <a:p>
            <a:pPr lvl="2">
              <a:defRPr/>
            </a:pPr>
            <a:r>
              <a:rPr lang="he-IL" altLang="ko-KR" sz="1600" dirty="0">
                <a:latin typeface="Calibri"/>
                <a:cs typeface="Calibri"/>
              </a:rPr>
              <a:t>Once ﬁnished, the entire block is reset and each page is </a:t>
            </a:r>
            <a:r>
              <a:rPr lang="he-IL" altLang="ko-KR" sz="1600" dirty="0">
                <a:solidFill>
                  <a:srgbClr val="FF0000"/>
                </a:solidFill>
                <a:latin typeface="Calibri"/>
                <a:cs typeface="Calibri"/>
              </a:rPr>
              <a:t>ready to be programmed</a:t>
            </a:r>
            <a:r>
              <a:rPr lang="en-US" altLang="ko-KR" sz="16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  <a:p>
            <a:pPr lvl="1">
              <a:defRPr/>
            </a:pPr>
            <a:r>
              <a:rPr lang="en-US" altLang="ko-KR" sz="1600" dirty="0">
                <a:latin typeface="Calibri"/>
                <a:cs typeface="Calibri"/>
              </a:rPr>
              <a:t> Program (a page)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Programming a page is less expensive than erasing a block</a:t>
            </a:r>
          </a:p>
          <a:p>
            <a:pPr lvl="2">
              <a:defRPr/>
            </a:pPr>
            <a:r>
              <a:rPr lang="en-US" altLang="ko-KR" sz="1600" dirty="0">
                <a:latin typeface="Calibri"/>
                <a:cs typeface="Calibri"/>
              </a:rPr>
              <a:t>but more costly than reading a page</a:t>
            </a:r>
          </a:p>
          <a:p>
            <a:pPr lvl="2">
              <a:defRPr/>
            </a:pPr>
            <a:endParaRPr lang="en-US" altLang="ko-KR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lvl="2" indent="0">
              <a:buNone/>
              <a:defRPr/>
            </a:pPr>
            <a:endParaRPr lang="en-US" altLang="ko-KR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 dirty="0">
              <a:latin typeface="Calibri"/>
              <a:cs typeface="Calibri"/>
            </a:endParaRPr>
          </a:p>
          <a:p>
            <a:pPr lvl="0">
              <a:defRPr/>
            </a:pPr>
            <a:endParaRPr lang="en-US" altLang="ko-KR" sz="1800" dirty="0">
              <a:latin typeface="Calibri"/>
              <a:cs typeface="Calibri"/>
            </a:endParaRPr>
          </a:p>
          <a:p>
            <a:pPr marL="0" lvl="0" indent="0">
              <a:buNone/>
              <a:defRPr/>
            </a:pPr>
            <a:endParaRPr lang="en-US" altLang="ko-KR" sz="1800" dirty="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he-IL" altLang="ko-KR" sz="1800">
                <a:latin typeface="Calibri"/>
                <a:cs typeface="Calibri"/>
              </a:rPr>
              <a:t>One way to think about ﬂash chips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Each page has a state associated with it.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Pages start in an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  <a:r>
              <a:rPr lang="en-US" altLang="ko-KR" sz="1800">
                <a:latin typeface="Calibri"/>
                <a:cs typeface="Calibri"/>
              </a:rPr>
              <a:t> state.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Set the state of the page to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ERASED</a:t>
            </a:r>
            <a:r>
              <a:rPr lang="en-US" altLang="ko-KR" sz="1800">
                <a:latin typeface="Calibri"/>
                <a:cs typeface="Calibri"/>
              </a:rPr>
              <a:t>, which resets the content of each page in the block but also makes them programmable.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When you program a page, its state changes to </a:t>
            </a:r>
            <a:r>
              <a:rPr lang="en-US" altLang="ko-KR" sz="1800">
                <a:solidFill>
                  <a:srgbClr val="FF0000"/>
                </a:solidFill>
                <a:latin typeface="Calibri"/>
                <a:cs typeface="Calibri"/>
              </a:rPr>
              <a:t>VALID</a:t>
            </a:r>
            <a:r>
              <a:rPr lang="en-US" altLang="ko-KR" sz="1800">
                <a:latin typeface="Calibri"/>
                <a:cs typeface="Calibri"/>
              </a:rPr>
              <a:t>, meaning its contents have been set and can be read.</a:t>
            </a:r>
          </a:p>
          <a:p>
            <a:pPr marL="0" lvl="0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911" y="3733800"/>
            <a:ext cx="7590177" cy="2088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>
              <a:defRPr/>
            </a:pPr>
            <a:r>
              <a:rPr lang="en-US" altLang="ko-KR" sz="2400" b="1">
                <a:latin typeface="Calibri"/>
                <a:cs typeface="Calibri"/>
              </a:rPr>
              <a:t>Basic Flash Operations</a:t>
            </a:r>
            <a:r>
              <a:rPr lang="ko-KR" altLang="en-US" sz="2400" b="1">
                <a:latin typeface="Calibri"/>
                <a:cs typeface="Calibri"/>
              </a:rPr>
              <a:t> </a:t>
            </a:r>
            <a:r>
              <a:rPr lang="en-US" altLang="ko-KR" sz="2400" b="1">
                <a:latin typeface="Calibri"/>
                <a:cs typeface="Calibri"/>
              </a:rPr>
              <a:t>(cont.)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  <a:ln/>
        </p:spPr>
        <p:txBody>
          <a:bodyPr/>
          <a:lstStyle/>
          <a:p>
            <a:pPr lvl="0">
              <a:defRPr/>
            </a:pPr>
            <a:r>
              <a:rPr lang="en-US" altLang="ko-KR" sz="1800">
                <a:latin typeface="Calibri"/>
                <a:cs typeface="Calibri"/>
              </a:rPr>
              <a:t>A Detailed Example</a:t>
            </a:r>
          </a:p>
          <a:p>
            <a:pPr lvl="1">
              <a:defRPr/>
            </a:pPr>
            <a:r>
              <a:rPr lang="en-US" altLang="ko-KR" sz="1800">
                <a:latin typeface="Calibri"/>
                <a:cs typeface="Calibri"/>
              </a:rPr>
              <a:t> </a:t>
            </a:r>
            <a:r>
              <a:rPr lang="en-US" altLang="ko-KR" sz="1600">
                <a:latin typeface="Calibri"/>
                <a:cs typeface="Calibri"/>
              </a:rPr>
              <a:t>imagine we have the following four 8-bit pages, within a 4-page block </a:t>
            </a: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marL="279400" lvl="1" indent="0">
              <a:buNone/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We wish to write to page 0, filling it with new contents. </a:t>
            </a:r>
            <a:r>
              <a:rPr lang="he-IL" altLang="ko-KR" sz="1600">
                <a:latin typeface="Calibri"/>
                <a:cs typeface="Calibri"/>
              </a:rPr>
              <a:t>To write any page, </a:t>
            </a:r>
            <a:r>
              <a:rPr lang="he-IL" altLang="ko-KR" sz="1600">
                <a:solidFill>
                  <a:srgbClr val="FF0000"/>
                </a:solidFill>
                <a:latin typeface="Calibri"/>
                <a:cs typeface="Calibri"/>
              </a:rPr>
              <a:t>we must ﬁrst erase the entire block.</a:t>
            </a: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endParaRPr lang="en-US" altLang="ko-KR" sz="1800">
              <a:latin typeface="Calibri"/>
              <a:cs typeface="Calibri"/>
            </a:endParaRPr>
          </a:p>
          <a:p>
            <a:pPr lvl="1">
              <a:defRPr/>
            </a:pPr>
            <a:r>
              <a:rPr lang="en-US" altLang="ko-KR" sz="1600">
                <a:latin typeface="Calibri"/>
                <a:cs typeface="Calibri"/>
              </a:rPr>
              <a:t>Go ahead and program page 0, </a:t>
            </a:r>
            <a:r>
              <a:rPr lang="en-US" altLang="ko-KR" sz="1600">
                <a:solidFill>
                  <a:srgbClr val="FF0000"/>
                </a:solidFill>
                <a:latin typeface="Calibri"/>
                <a:cs typeface="Calibri"/>
              </a:rPr>
              <a:t>with the contents 00000011,</a:t>
            </a:r>
            <a:r>
              <a:rPr lang="en-US" altLang="ko-KR" sz="1600">
                <a:latin typeface="Calibri"/>
                <a:cs typeface="Calibri"/>
              </a:rPr>
              <a:t> overwriting the old page 0 (contents 00011000).</a:t>
            </a:r>
          </a:p>
        </p:txBody>
      </p:sp>
      <p:sp>
        <p:nvSpPr>
          <p:cNvPr id="6" name="Rectangle 2"/>
          <p:cNvSpPr/>
          <p:nvPr/>
        </p:nvSpPr>
        <p:spPr>
          <a:xfrm>
            <a:off x="4394200" y="22225"/>
            <a:ext cx="1320800" cy="177800"/>
          </a:xfrm>
          <a:prstGeom prst="rect">
            <a:avLst/>
          </a:prstGeom>
          <a:noFill/>
          <a:ln w="25400" cap="flat">
            <a:noFill/>
            <a:miter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1200">
                <a:solidFill>
                  <a:srgbClr val="FFFFFF"/>
                </a:solidFill>
                <a:ea typeface="Gill Sans"/>
                <a:cs typeface="Gill Sans"/>
              </a:rPr>
              <a:t>DGIST</a:t>
            </a:r>
          </a:p>
        </p:txBody>
      </p:sp>
      <p:pic>
        <p:nvPicPr>
          <p:cNvPr id="32773" name="그림 327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2072555"/>
            <a:ext cx="6538526" cy="975444"/>
          </a:xfrm>
          <a:prstGeom prst="rect">
            <a:avLst/>
          </a:prstGeom>
        </p:spPr>
      </p:pic>
      <p:pic>
        <p:nvPicPr>
          <p:cNvPr id="32774" name="그림 327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3779438"/>
            <a:ext cx="6142252" cy="944961"/>
          </a:xfrm>
          <a:prstGeom prst="rect">
            <a:avLst/>
          </a:prstGeom>
        </p:spPr>
      </p:pic>
      <p:pic>
        <p:nvPicPr>
          <p:cNvPr id="32775" name="그림 327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8200" y="5257800"/>
            <a:ext cx="5966977" cy="906858"/>
          </a:xfrm>
          <a:prstGeom prst="rect">
            <a:avLst/>
          </a:prstGeom>
        </p:spPr>
      </p:pic>
      <p:sp>
        <p:nvSpPr>
          <p:cNvPr id="32776" name="직사각형 32775"/>
          <p:cNvSpPr/>
          <p:nvPr/>
        </p:nvSpPr>
        <p:spPr>
          <a:xfrm>
            <a:off x="1143000" y="5257800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4200" b="0" i="0" u="none" strike="noStrike" cap="none" normalizeH="0" baseline="0"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4200" b="0" i="0" u="none" strike="noStrike" cap="none" normalizeH="0" baseline="0"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5609</Words>
  <Application>Microsoft Office PowerPoint</Application>
  <PresentationFormat>화면 슬라이드 쇼(4:3)</PresentationFormat>
  <Paragraphs>740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Gill Sans</vt:lpstr>
      <vt:lpstr>Arial Narrow</vt:lpstr>
      <vt:lpstr>Calibri</vt:lpstr>
      <vt:lpstr>Calibri Bold</vt:lpstr>
      <vt:lpstr>Wingdings</vt:lpstr>
      <vt:lpstr>Wingdings 2</vt:lpstr>
      <vt:lpstr>Title Slide</vt:lpstr>
      <vt:lpstr>Title and Content</vt:lpstr>
      <vt:lpstr>PowerPoint 프레젠테이션</vt:lpstr>
      <vt:lpstr>Index</vt:lpstr>
      <vt:lpstr>Introduction</vt:lpstr>
      <vt:lpstr>Index</vt:lpstr>
      <vt:lpstr>Storing a Single Bit, From Bits to Banks/Planes</vt:lpstr>
      <vt:lpstr>Index</vt:lpstr>
      <vt:lpstr>Basic Flash Operations</vt:lpstr>
      <vt:lpstr>Basic Flash Operations (cont.)</vt:lpstr>
      <vt:lpstr>Basic Flash Operations (cont.)</vt:lpstr>
      <vt:lpstr>Basic Flash Operations (cont.)</vt:lpstr>
      <vt:lpstr>Index</vt:lpstr>
      <vt:lpstr>Flash Performance And Reliability</vt:lpstr>
      <vt:lpstr>Flash Performance And Reliability (cont.)</vt:lpstr>
      <vt:lpstr>Index</vt:lpstr>
      <vt:lpstr>From Raw Flash to Flash-Based SSDs</vt:lpstr>
      <vt:lpstr>From Raw Flash to Flash-Based SSDs (cont.)</vt:lpstr>
      <vt:lpstr>Index</vt:lpstr>
      <vt:lpstr>FTL Organization: A Bad Approach</vt:lpstr>
      <vt:lpstr>FTL Organization: A Bad Approach (cont.)</vt:lpstr>
      <vt:lpstr>Index</vt:lpstr>
      <vt:lpstr>A Log-Structured FTL</vt:lpstr>
      <vt:lpstr>A Log-Structured FTL (cont.)</vt:lpstr>
      <vt:lpstr>A Log-Structured FTL (cont.)</vt:lpstr>
      <vt:lpstr>A Log-Structured FTL (cont.)</vt:lpstr>
      <vt:lpstr>A Log-Structured FTL (cont.)</vt:lpstr>
      <vt:lpstr>Index</vt:lpstr>
      <vt:lpstr>Garbage Collection</vt:lpstr>
      <vt:lpstr>Garbage Collection (cont.)</vt:lpstr>
      <vt:lpstr>Garbage Collection (cont.)</vt:lpstr>
      <vt:lpstr>Garbage Collection (cont.)</vt:lpstr>
      <vt:lpstr>Index</vt:lpstr>
      <vt:lpstr>Mapping Table Size</vt:lpstr>
      <vt:lpstr>Mapping Table Size (cont.)</vt:lpstr>
      <vt:lpstr>Mapping Table Size (cont.)</vt:lpstr>
      <vt:lpstr>Mapping Table Size (cont.)</vt:lpstr>
      <vt:lpstr>Mapping Table Size (cont.)</vt:lpstr>
      <vt:lpstr>Mapping Table Size (cont.)</vt:lpstr>
      <vt:lpstr>Mapping Table Size (cont.)</vt:lpstr>
      <vt:lpstr>Mapping Table Size (cont.)</vt:lpstr>
      <vt:lpstr>Index</vt:lpstr>
      <vt:lpstr>Page Mapping Plus Caching</vt:lpstr>
      <vt:lpstr>Index</vt:lpstr>
      <vt:lpstr>Wear Leveling</vt:lpstr>
      <vt:lpstr>SSD Performance And Cost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이 대한</cp:lastModifiedBy>
  <cp:revision>18723</cp:revision>
  <dcterms:created xsi:type="dcterms:W3CDTF">2011-01-05T18:04:29Z</dcterms:created>
  <dcterms:modified xsi:type="dcterms:W3CDTF">2023-03-09T11:24:11Z</dcterms:modified>
  <cp:version>1000.0000.01</cp:version>
</cp:coreProperties>
</file>