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4"/>
  </p:notesMasterIdLst>
  <p:handoutMasterIdLst>
    <p:handoutMasterId r:id="rId75"/>
  </p:handoutMasterIdLst>
  <p:sldIdLst>
    <p:sldId id="688" r:id="rId3"/>
    <p:sldId id="692" r:id="rId4"/>
    <p:sldId id="884" r:id="rId5"/>
    <p:sldId id="885" r:id="rId6"/>
    <p:sldId id="889" r:id="rId7"/>
    <p:sldId id="886" r:id="rId8"/>
    <p:sldId id="888" r:id="rId9"/>
    <p:sldId id="890" r:id="rId10"/>
    <p:sldId id="817" r:id="rId11"/>
    <p:sldId id="819" r:id="rId12"/>
    <p:sldId id="820" r:id="rId13"/>
    <p:sldId id="757" r:id="rId14"/>
    <p:sldId id="823" r:id="rId15"/>
    <p:sldId id="822" r:id="rId16"/>
    <p:sldId id="825" r:id="rId17"/>
    <p:sldId id="827" r:id="rId18"/>
    <p:sldId id="824" r:id="rId19"/>
    <p:sldId id="826" r:id="rId20"/>
    <p:sldId id="828" r:id="rId21"/>
    <p:sldId id="829" r:id="rId22"/>
    <p:sldId id="830" r:id="rId23"/>
    <p:sldId id="831" r:id="rId24"/>
    <p:sldId id="833" r:id="rId25"/>
    <p:sldId id="834" r:id="rId26"/>
    <p:sldId id="835" r:id="rId27"/>
    <p:sldId id="836" r:id="rId28"/>
    <p:sldId id="821" r:id="rId29"/>
    <p:sldId id="837" r:id="rId30"/>
    <p:sldId id="838" r:id="rId31"/>
    <p:sldId id="840" r:id="rId32"/>
    <p:sldId id="841" r:id="rId33"/>
    <p:sldId id="842" r:id="rId34"/>
    <p:sldId id="843" r:id="rId35"/>
    <p:sldId id="844" r:id="rId36"/>
    <p:sldId id="845" r:id="rId37"/>
    <p:sldId id="846" r:id="rId38"/>
    <p:sldId id="847" r:id="rId39"/>
    <p:sldId id="848" r:id="rId40"/>
    <p:sldId id="849" r:id="rId41"/>
    <p:sldId id="850" r:id="rId42"/>
    <p:sldId id="851" r:id="rId43"/>
    <p:sldId id="852" r:id="rId44"/>
    <p:sldId id="853" r:id="rId45"/>
    <p:sldId id="856" r:id="rId46"/>
    <p:sldId id="855" r:id="rId47"/>
    <p:sldId id="857" r:id="rId48"/>
    <p:sldId id="858" r:id="rId49"/>
    <p:sldId id="859" r:id="rId50"/>
    <p:sldId id="860" r:id="rId51"/>
    <p:sldId id="861" r:id="rId52"/>
    <p:sldId id="864" r:id="rId53"/>
    <p:sldId id="862" r:id="rId54"/>
    <p:sldId id="863" r:id="rId55"/>
    <p:sldId id="865" r:id="rId56"/>
    <p:sldId id="866" r:id="rId57"/>
    <p:sldId id="867" r:id="rId58"/>
    <p:sldId id="868" r:id="rId59"/>
    <p:sldId id="869" r:id="rId60"/>
    <p:sldId id="870" r:id="rId61"/>
    <p:sldId id="871" r:id="rId62"/>
    <p:sldId id="873" r:id="rId63"/>
    <p:sldId id="872" r:id="rId64"/>
    <p:sldId id="874" r:id="rId65"/>
    <p:sldId id="875" r:id="rId66"/>
    <p:sldId id="876" r:id="rId67"/>
    <p:sldId id="877" r:id="rId68"/>
    <p:sldId id="878" r:id="rId69"/>
    <p:sldId id="879" r:id="rId70"/>
    <p:sldId id="880" r:id="rId71"/>
    <p:sldId id="881" r:id="rId72"/>
    <p:sldId id="882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B309A-2758-2414-8A78-E977B1EDA474}" v="1115" dt="2021-01-28T11:42:40.649"/>
    <p1510:client id="{CAD66232-3C08-FC8F-DDF0-725E39F7341A}" v="93" dt="2021-01-28T07:51:3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22" autoAdjust="0"/>
  </p:normalViewPr>
  <p:slideViewPr>
    <p:cSldViewPr snapToGrid="0">
      <p:cViewPr varScale="1">
        <p:scale>
          <a:sx n="57" d="100"/>
          <a:sy n="57" d="100"/>
        </p:scale>
        <p:origin x="219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9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LSM </a:t>
            </a:r>
            <a:r>
              <a:rPr lang="ko-KR" altLang="en-US" dirty="0"/>
              <a:t>트리는 </a:t>
            </a:r>
            <a:r>
              <a:rPr lang="en-US" altLang="ko-KR" dirty="0"/>
              <a:t>persistent data </a:t>
            </a:r>
            <a:r>
              <a:rPr lang="en-US" altLang="ko-KR" dirty="0" err="1"/>
              <a:t>structur</a:t>
            </a:r>
            <a:r>
              <a:rPr lang="ko-KR" altLang="en-US" dirty="0"/>
              <a:t>로 </a:t>
            </a:r>
            <a:r>
              <a:rPr lang="en-US" altLang="ko-KR" dirty="0"/>
              <a:t>key-value data</a:t>
            </a:r>
            <a:r>
              <a:rPr lang="ko-KR" altLang="en-US" dirty="0"/>
              <a:t>를 저장한다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LSM</a:t>
            </a:r>
            <a:r>
              <a:rPr lang="ko-KR" altLang="en-US" dirty="0"/>
              <a:t>는 </a:t>
            </a:r>
            <a:r>
              <a:rPr lang="en-US" altLang="ko-KR" dirty="0"/>
              <a:t>B-tree</a:t>
            </a:r>
            <a:r>
              <a:rPr lang="ko-KR" altLang="en-US" dirty="0"/>
              <a:t>와는 다르게 여러 개의 레벨로 데이터가 저장되게 되는데</a:t>
            </a:r>
            <a:r>
              <a:rPr lang="en-US" altLang="ko-KR" dirty="0"/>
              <a:t>, </a:t>
            </a:r>
            <a:r>
              <a:rPr lang="ko-KR" altLang="en-US" dirty="0"/>
              <a:t>처음 상태는 </a:t>
            </a:r>
            <a:r>
              <a:rPr lang="en-US" altLang="ko-KR" dirty="0"/>
              <a:t>in-memory</a:t>
            </a:r>
            <a:r>
              <a:rPr lang="ko-KR" altLang="en-US" dirty="0"/>
              <a:t>에 저장되고</a:t>
            </a:r>
            <a:r>
              <a:rPr lang="en-US" altLang="ko-KR" dirty="0"/>
              <a:t>, </a:t>
            </a:r>
            <a:r>
              <a:rPr lang="ko-KR" altLang="en-US" dirty="0"/>
              <a:t>이후 용량이 다 차면 </a:t>
            </a:r>
            <a:r>
              <a:rPr lang="en-US" altLang="ko-KR" dirty="0"/>
              <a:t>disk</a:t>
            </a:r>
            <a:r>
              <a:rPr lang="ko-KR" altLang="en-US" dirty="0"/>
              <a:t> </a:t>
            </a:r>
            <a:r>
              <a:rPr lang="en-US" altLang="ko-KR" dirty="0"/>
              <a:t>level</a:t>
            </a:r>
            <a:r>
              <a:rPr lang="ko-KR" altLang="en-US" dirty="0"/>
              <a:t>로 </a:t>
            </a:r>
            <a:r>
              <a:rPr lang="en-US" altLang="ko-KR" dirty="0"/>
              <a:t>table</a:t>
            </a:r>
            <a:r>
              <a:rPr lang="ko-KR" altLang="en-US" dirty="0"/>
              <a:t>이 </a:t>
            </a:r>
            <a:r>
              <a:rPr lang="ko-KR" altLang="en-US" dirty="0" err="1"/>
              <a:t>내려가게된다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</a:t>
            </a:r>
            <a:r>
              <a:rPr lang="en-US" altLang="ko-KR" dirty="0"/>
              <a:t>level</a:t>
            </a:r>
            <a:r>
              <a:rPr lang="ko-KR" altLang="en-US" dirty="0"/>
              <a:t>이 다 차게 되면 하위 레벨의 </a:t>
            </a:r>
            <a:r>
              <a:rPr lang="en-US" altLang="ko-KR" dirty="0" err="1"/>
              <a:t>sstable</a:t>
            </a:r>
            <a:r>
              <a:rPr lang="ko-KR" altLang="en-US" dirty="0"/>
              <a:t>들과 </a:t>
            </a:r>
            <a:r>
              <a:rPr lang="en-US" altLang="ko-KR" dirty="0"/>
              <a:t>merge sort</a:t>
            </a:r>
            <a:r>
              <a:rPr lang="ko-KR" altLang="en-US" dirty="0"/>
              <a:t>하여 </a:t>
            </a:r>
            <a:r>
              <a:rPr lang="en-US" altLang="ko-KR" dirty="0"/>
              <a:t>sequential</a:t>
            </a:r>
            <a:r>
              <a:rPr lang="ko-KR" altLang="en-US" dirty="0"/>
              <a:t>하게 </a:t>
            </a:r>
            <a:r>
              <a:rPr lang="en-US" altLang="ko-KR" dirty="0"/>
              <a:t>write</a:t>
            </a:r>
            <a:r>
              <a:rPr lang="ko-KR" altLang="en-US" dirty="0"/>
              <a:t>하게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in-place </a:t>
            </a:r>
            <a:r>
              <a:rPr lang="en-US" altLang="ko-KR" dirty="0" err="1"/>
              <a:t>updata</a:t>
            </a:r>
            <a:r>
              <a:rPr lang="ko-KR" altLang="en-US" dirty="0"/>
              <a:t>를 하지 않고 </a:t>
            </a:r>
            <a:r>
              <a:rPr lang="en-US" altLang="ko-KR" dirty="0"/>
              <a:t>log-</a:t>
            </a:r>
            <a:r>
              <a:rPr lang="en-US" altLang="ko-KR" dirty="0" err="1"/>
              <a:t>structrue</a:t>
            </a:r>
            <a:r>
              <a:rPr lang="ko-KR" altLang="en-US" dirty="0"/>
              <a:t>라는 이름에서 알 수 있듯 </a:t>
            </a:r>
            <a:r>
              <a:rPr lang="en-US" altLang="ko-KR" dirty="0"/>
              <a:t>append-only manner</a:t>
            </a:r>
            <a:r>
              <a:rPr lang="ko-KR" altLang="en-US" dirty="0"/>
              <a:t> 를 따르면서 </a:t>
            </a:r>
            <a:r>
              <a:rPr lang="en-US" altLang="ko-KR" dirty="0"/>
              <a:t>write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2022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0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9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539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98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Random-access memory: </a:t>
            </a:r>
            <a:r>
              <a:rPr lang="ko-KR" altLang="en-US"/>
              <a:t>랜덤적으로 메모리 어느 데이터에 상관없이 바로 접근이 가능한 메모리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341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95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5849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3311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35067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Index block</a:t>
            </a:r>
            <a:r>
              <a:rPr lang="ko-KR" altLang="en-US" dirty="0"/>
              <a:t>에는 각 </a:t>
            </a:r>
            <a:r>
              <a:rPr lang="en-US" altLang="ko-KR" dirty="0"/>
              <a:t>data block</a:t>
            </a:r>
            <a:r>
              <a:rPr lang="ko-KR" altLang="en-US" dirty="0"/>
              <a:t> 의 키 범위를 가지고 있다</a:t>
            </a:r>
            <a:r>
              <a:rPr lang="en-US" altLang="ko-KR" dirty="0"/>
              <a:t>. </a:t>
            </a:r>
            <a:r>
              <a:rPr lang="ko-KR" altLang="en-US" dirty="0"/>
              <a:t>따라서 해당 블록을 바이너리 </a:t>
            </a:r>
            <a:r>
              <a:rPr lang="ko-KR" altLang="en-US" dirty="0" err="1"/>
              <a:t>서치를</a:t>
            </a:r>
            <a:r>
              <a:rPr lang="ko-KR" altLang="en-US" dirty="0"/>
              <a:t> 하면서 찾고자 하는 키가 속할 수 있는 </a:t>
            </a:r>
            <a:r>
              <a:rPr lang="en-US" altLang="ko-KR" dirty="0"/>
              <a:t>data block</a:t>
            </a:r>
            <a:r>
              <a:rPr lang="ko-KR" altLang="en-US" dirty="0"/>
              <a:t> 주소를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807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bloom-filter</a:t>
            </a:r>
            <a:r>
              <a:rPr lang="ko-KR" altLang="en-US" dirty="0"/>
              <a:t>를 이용해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 err="1"/>
              <a:t>blcock</a:t>
            </a:r>
            <a:r>
              <a:rPr lang="ko-KR" altLang="en-US" dirty="0"/>
              <a:t>에 </a:t>
            </a:r>
            <a:r>
              <a:rPr lang="en-US" altLang="ko-KR" dirty="0"/>
              <a:t>k</a:t>
            </a:r>
            <a:r>
              <a:rPr lang="ko-KR" altLang="en-US" dirty="0"/>
              <a:t>가 존재할지 체크한다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8694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bloom-filter</a:t>
            </a:r>
            <a:r>
              <a:rPr lang="ko-KR" altLang="en-US" dirty="0"/>
              <a:t>를 이용해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 err="1"/>
              <a:t>blcock</a:t>
            </a:r>
            <a:r>
              <a:rPr lang="ko-KR" altLang="en-US" dirty="0"/>
              <a:t>에 </a:t>
            </a:r>
            <a:r>
              <a:rPr lang="en-US" altLang="ko-KR" dirty="0"/>
              <a:t>k</a:t>
            </a:r>
            <a:r>
              <a:rPr lang="ko-KR" altLang="en-US" dirty="0"/>
              <a:t>가 존재할지 체크한다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28363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여기에 없다면 </a:t>
            </a:r>
            <a:r>
              <a:rPr lang="en-US" altLang="ko-KR" dirty="0"/>
              <a:t>low-level</a:t>
            </a:r>
            <a:r>
              <a:rPr lang="ko-KR" altLang="en-US" dirty="0"/>
              <a:t>의 </a:t>
            </a:r>
            <a:r>
              <a:rPr lang="en-US" altLang="ko-KR" dirty="0"/>
              <a:t>candidate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에서 위 과정을 다시 수행한다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873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각 후보 </a:t>
            </a:r>
            <a:r>
              <a:rPr lang="en-US" altLang="ko-KR" dirty="0"/>
              <a:t>file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를 찾지 못하는 경우를 </a:t>
            </a:r>
            <a:r>
              <a:rPr lang="en-US" altLang="ko-KR" dirty="0"/>
              <a:t>negative internal lookup, </a:t>
            </a:r>
            <a:r>
              <a:rPr lang="ko-KR" altLang="en-US" dirty="0"/>
              <a:t>찾아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read</a:t>
            </a:r>
            <a:r>
              <a:rPr lang="ko-KR" altLang="en-US" dirty="0"/>
              <a:t>를 할 경우를 </a:t>
            </a:r>
            <a:r>
              <a:rPr lang="en-US" altLang="ko-KR" dirty="0"/>
              <a:t>positive internal lookup</a:t>
            </a:r>
            <a:r>
              <a:rPr lang="ko-KR" altLang="en-US" dirty="0"/>
              <a:t>이라고 하고</a:t>
            </a:r>
            <a:r>
              <a:rPr lang="en-US" altLang="ko-KR" dirty="0"/>
              <a:t>, </a:t>
            </a:r>
            <a:r>
              <a:rPr lang="ko-KR" altLang="en-US" dirty="0"/>
              <a:t>따라서 한번의 </a:t>
            </a:r>
            <a:r>
              <a:rPr lang="en-US" altLang="ko-KR" dirty="0"/>
              <a:t>lookup</a:t>
            </a:r>
            <a:r>
              <a:rPr lang="ko-KR" altLang="en-US" dirty="0"/>
              <a:t>을 위해서는 많은 </a:t>
            </a:r>
            <a:r>
              <a:rPr lang="en-US" altLang="ko-KR" dirty="0"/>
              <a:t>internal lookup</a:t>
            </a:r>
            <a:r>
              <a:rPr lang="ko-KR" altLang="en-US" dirty="0"/>
              <a:t>이 필요할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Lookup </a:t>
            </a:r>
            <a:r>
              <a:rPr lang="ko-KR" altLang="en-US" dirty="0"/>
              <a:t>과정을 보면 크게 </a:t>
            </a:r>
            <a:r>
              <a:rPr lang="en-US" altLang="ko-KR" dirty="0"/>
              <a:t>2</a:t>
            </a:r>
            <a:r>
              <a:rPr lang="ko-KR" altLang="en-US" dirty="0"/>
              <a:t>가지로 나눌 수 있는데</a:t>
            </a:r>
            <a:r>
              <a:rPr lang="en-US" altLang="ko-KR" dirty="0"/>
              <a:t>, candidate </a:t>
            </a:r>
            <a:r>
              <a:rPr lang="en-US" altLang="ko-KR" dirty="0" err="1"/>
              <a:t>sstable</a:t>
            </a:r>
            <a:r>
              <a:rPr lang="ko-KR" altLang="en-US" dirty="0"/>
              <a:t>을 찾는 과정</a:t>
            </a:r>
            <a:r>
              <a:rPr lang="en-US" altLang="ko-KR" dirty="0"/>
              <a:t>, IB Search </a:t>
            </a:r>
            <a:r>
              <a:rPr lang="ko-KR" altLang="en-US" dirty="0"/>
              <a:t>과정</a:t>
            </a:r>
            <a:r>
              <a:rPr lang="en-US" altLang="ko-KR" dirty="0"/>
              <a:t>, FB Search, ,,,,</a:t>
            </a:r>
            <a:r>
              <a:rPr lang="ko-KR" altLang="en-US" dirty="0"/>
              <a:t>등의 과정은 </a:t>
            </a:r>
            <a:r>
              <a:rPr lang="en-US" altLang="ko-KR" dirty="0"/>
              <a:t>key</a:t>
            </a:r>
            <a:r>
              <a:rPr lang="ko-KR" altLang="en-US" dirty="0"/>
              <a:t>라는 </a:t>
            </a:r>
            <a:r>
              <a:rPr lang="en-US" altLang="ko-KR" dirty="0"/>
              <a:t>index</a:t>
            </a:r>
            <a:r>
              <a:rPr lang="ko-KR" altLang="en-US" dirty="0"/>
              <a:t>를 기반으로 찾는 과정이므로 </a:t>
            </a:r>
            <a:r>
              <a:rPr lang="en-US" altLang="ko-KR" dirty="0"/>
              <a:t>indexing step, memory</a:t>
            </a:r>
            <a:r>
              <a:rPr lang="ko-KR" altLang="en-US" dirty="0"/>
              <a:t>에 데이터를 올리고 읽는 위 </a:t>
            </a:r>
            <a:r>
              <a:rPr lang="en-US" altLang="ko-KR" dirty="0"/>
              <a:t>3</a:t>
            </a:r>
            <a:r>
              <a:rPr lang="ko-KR" altLang="en-US" dirty="0"/>
              <a:t>과정을 </a:t>
            </a:r>
            <a:r>
              <a:rPr lang="en-US" altLang="ko-KR" dirty="0"/>
              <a:t>data-access step</a:t>
            </a:r>
            <a:r>
              <a:rPr lang="ko-KR" altLang="en-US" dirty="0"/>
              <a:t>으로 분류한다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해당 논문에서는 </a:t>
            </a:r>
            <a:r>
              <a:rPr lang="en-US" altLang="ko-KR" dirty="0"/>
              <a:t>indexing</a:t>
            </a:r>
            <a:r>
              <a:rPr lang="ko-KR" altLang="en-US" dirty="0"/>
              <a:t>에 대한 </a:t>
            </a:r>
            <a:r>
              <a:rPr lang="en-US" altLang="ko-KR" dirty="0"/>
              <a:t>cost</a:t>
            </a:r>
            <a:r>
              <a:rPr lang="ko-KR" altLang="en-US" dirty="0"/>
              <a:t>를 줄이는 데 </a:t>
            </a:r>
            <a:r>
              <a:rPr lang="ko-KR" altLang="en-US" dirty="0" err="1"/>
              <a:t>초첨을</a:t>
            </a:r>
            <a:r>
              <a:rPr lang="ko-KR" altLang="en-US" dirty="0"/>
              <a:t> 맞추고 있다</a:t>
            </a:r>
            <a:r>
              <a:rPr lang="en-US" altLang="ko-KR" dirty="0"/>
              <a:t>. Introduction</a:t>
            </a:r>
            <a:r>
              <a:rPr lang="ko-KR" altLang="en-US" dirty="0"/>
              <a:t>때 말했듯</a:t>
            </a:r>
            <a:r>
              <a:rPr lang="en-US" altLang="ko-KR" dirty="0"/>
              <a:t>, ML</a:t>
            </a:r>
            <a:r>
              <a:rPr lang="ko-KR" altLang="en-US" dirty="0"/>
              <a:t>을 통해 </a:t>
            </a:r>
            <a:r>
              <a:rPr lang="en-US" altLang="ko-KR" dirty="0"/>
              <a:t>key</a:t>
            </a:r>
            <a:r>
              <a:rPr lang="ko-KR" altLang="en-US" dirty="0"/>
              <a:t>가 존재하는 위치를 찾는 </a:t>
            </a:r>
            <a:r>
              <a:rPr lang="en-US" altLang="ko-KR" dirty="0"/>
              <a:t>indexing step</a:t>
            </a:r>
            <a:r>
              <a:rPr lang="ko-KR" altLang="en-US" dirty="0"/>
              <a:t>을 더 효율적이고 빠르게 진행하는 것이 </a:t>
            </a:r>
            <a:r>
              <a:rPr lang="en-US" altLang="ko-KR" dirty="0"/>
              <a:t>Bourbon</a:t>
            </a:r>
            <a:r>
              <a:rPr lang="ko-KR" altLang="en-US" dirty="0"/>
              <a:t>의 목표이기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26065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0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언급한 </a:t>
            </a:r>
            <a:r>
              <a:rPr lang="en-US" altLang="ko-KR" dirty="0" err="1"/>
              <a:t>LevelDB</a:t>
            </a:r>
            <a:r>
              <a:rPr lang="ko-KR" altLang="en-US" dirty="0"/>
              <a:t>의 단점은 </a:t>
            </a:r>
            <a:r>
              <a:rPr lang="en-US" altLang="ko-KR" dirty="0"/>
              <a:t>WAF</a:t>
            </a:r>
            <a:r>
              <a:rPr lang="ko-KR" altLang="en-US" dirty="0"/>
              <a:t>가 너무 크다는 것인데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같이 저장함으로써 </a:t>
            </a:r>
            <a:r>
              <a:rPr lang="en-US" altLang="ko-KR" dirty="0"/>
              <a:t>sort</a:t>
            </a:r>
            <a:r>
              <a:rPr lang="ko-KR" altLang="en-US" dirty="0"/>
              <a:t>되어 새로운 </a:t>
            </a:r>
            <a:r>
              <a:rPr lang="en-US" altLang="ko-KR" dirty="0"/>
              <a:t>file </a:t>
            </a:r>
            <a:r>
              <a:rPr lang="ko-KR" altLang="en-US" dirty="0"/>
              <a:t>공간으로 </a:t>
            </a:r>
            <a:r>
              <a:rPr lang="en-US" altLang="ko-KR" dirty="0"/>
              <a:t>write </a:t>
            </a:r>
            <a:r>
              <a:rPr lang="ko-KR" altLang="en-US" dirty="0"/>
              <a:t>가 필요할 때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rewrite </a:t>
            </a:r>
            <a:r>
              <a:rPr lang="ko-KR" altLang="en-US" dirty="0"/>
              <a:t>되어야 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해당 논문에서는 </a:t>
            </a:r>
            <a:r>
              <a:rPr lang="en-US" altLang="ko-KR" dirty="0"/>
              <a:t>Bourbon</a:t>
            </a:r>
            <a:r>
              <a:rPr lang="ko-KR" altLang="en-US" dirty="0"/>
              <a:t>의 </a:t>
            </a:r>
            <a:r>
              <a:rPr lang="en-US" altLang="ko-KR" dirty="0"/>
              <a:t>base design</a:t>
            </a:r>
            <a:r>
              <a:rPr lang="ko-KR" altLang="en-US" dirty="0"/>
              <a:t>으로 </a:t>
            </a:r>
            <a:r>
              <a:rPr lang="en-US" altLang="ko-KR" dirty="0" err="1"/>
              <a:t>Wisckey</a:t>
            </a:r>
            <a:r>
              <a:rPr lang="ko-KR" altLang="en-US" dirty="0"/>
              <a:t>를 채택했다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 err="1"/>
              <a:t>Wisckey</a:t>
            </a:r>
            <a:r>
              <a:rPr lang="ko-KR" altLang="en-US" dirty="0"/>
              <a:t>는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분리하여 저장하고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r>
              <a:rPr lang="en-US" altLang="ko-KR" dirty="0"/>
              <a:t>, LSM tree</a:t>
            </a:r>
            <a:r>
              <a:rPr lang="ko-KR" altLang="en-US" dirty="0"/>
              <a:t>에 저장된 해당 파일에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의 주소를 저장한 </a:t>
            </a:r>
            <a:r>
              <a:rPr lang="en-US" altLang="ko-KR" dirty="0"/>
              <a:t>pair</a:t>
            </a:r>
            <a:r>
              <a:rPr lang="ko-KR" altLang="en-US" dirty="0"/>
              <a:t>만 저장되게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merge sort</a:t>
            </a:r>
            <a:r>
              <a:rPr lang="ko-KR" altLang="en-US" dirty="0"/>
              <a:t>로 인한 </a:t>
            </a:r>
            <a:r>
              <a:rPr lang="en-US" altLang="ko-KR" dirty="0"/>
              <a:t>rewrite </a:t>
            </a:r>
            <a:r>
              <a:rPr lang="ko-KR" altLang="en-US" dirty="0"/>
              <a:t>과정에서 이전보다 </a:t>
            </a:r>
            <a:r>
              <a:rPr lang="en-US" altLang="ko-KR" dirty="0"/>
              <a:t>WAF</a:t>
            </a:r>
            <a:r>
              <a:rPr lang="ko-KR" altLang="en-US" dirty="0"/>
              <a:t>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아까 </a:t>
            </a:r>
            <a:r>
              <a:rPr lang="en-US" altLang="ko-KR" dirty="0"/>
              <a:t>prediction model</a:t>
            </a:r>
            <a:r>
              <a:rPr lang="ko-KR" altLang="en-US" dirty="0"/>
              <a:t>을 위해 </a:t>
            </a:r>
            <a:r>
              <a:rPr lang="en-US" altLang="ko-KR" dirty="0"/>
              <a:t>key, value </a:t>
            </a:r>
            <a:r>
              <a:rPr lang="ko-KR" altLang="en-US" dirty="0"/>
              <a:t>사이즈가 고정되는 것이 좋다고 했는데</a:t>
            </a:r>
            <a:r>
              <a:rPr lang="en-US" altLang="ko-KR" dirty="0"/>
              <a:t>, </a:t>
            </a:r>
            <a:r>
              <a:rPr lang="ko-KR" altLang="en-US" dirty="0"/>
              <a:t>해당 방법으로 </a:t>
            </a:r>
            <a:r>
              <a:rPr lang="en-US" altLang="ko-KR" dirty="0"/>
              <a:t>key </a:t>
            </a:r>
            <a:r>
              <a:rPr lang="ko-KR" altLang="en-US" dirty="0"/>
              <a:t>사이즈와 </a:t>
            </a:r>
            <a:r>
              <a:rPr lang="en-US" altLang="ko-KR" dirty="0" err="1"/>
              <a:t>addr</a:t>
            </a:r>
            <a:r>
              <a:rPr lang="en-US" altLang="ko-KR" dirty="0"/>
              <a:t> </a:t>
            </a:r>
            <a:r>
              <a:rPr lang="ko-KR" altLang="en-US" dirty="0"/>
              <a:t>사이즈를 고정시키는 것이 훨씬 쉽게 되었다</a:t>
            </a:r>
            <a:r>
              <a:rPr lang="en-US" altLang="ko-KR" dirty="0"/>
              <a:t>. </a:t>
            </a:r>
            <a:r>
              <a:rPr lang="ko-KR" altLang="en-US" dirty="0"/>
              <a:t>아무래도 </a:t>
            </a:r>
            <a:r>
              <a:rPr lang="en-US" altLang="ko-KR" dirty="0"/>
              <a:t>value </a:t>
            </a:r>
            <a:r>
              <a:rPr lang="ko-KR" altLang="en-US" dirty="0"/>
              <a:t>사이즈를 고정하는 것이 더 힘든데</a:t>
            </a:r>
            <a:r>
              <a:rPr lang="en-US" altLang="ko-KR" dirty="0"/>
              <a:t>, value</a:t>
            </a:r>
            <a:r>
              <a:rPr lang="ko-KR" altLang="en-US" dirty="0"/>
              <a:t>를 다른 곳에 저장함으로써 이 문제를 해결할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LSM Tree size</a:t>
            </a:r>
            <a:r>
              <a:rPr lang="ko-KR" altLang="en-US" dirty="0"/>
              <a:t>가 </a:t>
            </a:r>
            <a:r>
              <a:rPr lang="en-US" altLang="ko-KR" dirty="0"/>
              <a:t>value</a:t>
            </a:r>
            <a:r>
              <a:rPr lang="ko-KR" altLang="en-US" dirty="0"/>
              <a:t>가 포함되지 않으면서 더 작아지게 되었다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tree </a:t>
            </a:r>
            <a:r>
              <a:rPr lang="ko-KR" altLang="en-US" dirty="0"/>
              <a:t>전체를 </a:t>
            </a:r>
            <a:r>
              <a:rPr lang="en-US" altLang="ko-KR" dirty="0" err="1"/>
              <a:t>memor</a:t>
            </a:r>
            <a:r>
              <a:rPr lang="ko-KR" altLang="en-US" dirty="0"/>
              <a:t>에 </a:t>
            </a:r>
            <a:r>
              <a:rPr lang="ko-KR" altLang="en-US" dirty="0" err="1"/>
              <a:t>캐쉬할</a:t>
            </a:r>
            <a:r>
              <a:rPr lang="ko-KR" altLang="en-US" dirty="0"/>
              <a:t> 수 있어 </a:t>
            </a:r>
            <a:r>
              <a:rPr lang="en-US" altLang="ko-KR" dirty="0"/>
              <a:t>Read performance</a:t>
            </a:r>
            <a:r>
              <a:rPr lang="ko-KR" altLang="en-US" dirty="0"/>
              <a:t>도 높일 수 있다</a:t>
            </a:r>
            <a:r>
              <a:rPr lang="en-US" altLang="ko-KR" dirty="0"/>
              <a:t>. Disk</a:t>
            </a:r>
            <a:r>
              <a:rPr lang="ko-KR" altLang="en-US" dirty="0"/>
              <a:t>에 </a:t>
            </a:r>
            <a:r>
              <a:rPr lang="en-US" altLang="ko-KR" dirty="0"/>
              <a:t>key</a:t>
            </a:r>
            <a:r>
              <a:rPr lang="ko-KR" altLang="en-US" dirty="0"/>
              <a:t>관련 정보드를 </a:t>
            </a:r>
            <a:r>
              <a:rPr lang="en-US" altLang="ko-KR" dirty="0"/>
              <a:t>memory</a:t>
            </a:r>
            <a:r>
              <a:rPr lang="ko-KR" altLang="en-US" dirty="0"/>
              <a:t>로 </a:t>
            </a:r>
            <a:r>
              <a:rPr lang="en-US" altLang="ko-KR" dirty="0"/>
              <a:t>load</a:t>
            </a:r>
            <a:r>
              <a:rPr lang="ko-KR" altLang="en-US" dirty="0"/>
              <a:t>하는 등의 </a:t>
            </a:r>
            <a:r>
              <a:rPr lang="en-US" altLang="ko-KR" dirty="0"/>
              <a:t>l/O </a:t>
            </a:r>
            <a:r>
              <a:rPr lang="ko-KR" altLang="en-US" dirty="0"/>
              <a:t>과정이 줄어들기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856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41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</a:t>
            </a:r>
            <a:r>
              <a:rPr lang="en-US" altLang="ko-KR" dirty="0" err="1"/>
              <a:t>wisckey</a:t>
            </a:r>
            <a:r>
              <a:rPr lang="en-US" altLang="ko-KR" dirty="0"/>
              <a:t>, </a:t>
            </a:r>
            <a:r>
              <a:rPr lang="en-US" altLang="ko-KR" dirty="0" err="1"/>
              <a:t>leveldb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여러 </a:t>
            </a:r>
            <a:r>
              <a:rPr lang="en-US" altLang="ko-KR" dirty="0"/>
              <a:t>level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/>
              <a:t>를 찾는 과정이 요구되고 </a:t>
            </a:r>
            <a:r>
              <a:rPr lang="en-US" altLang="ko-KR" dirty="0" err="1"/>
              <a:t>sstable</a:t>
            </a:r>
            <a:r>
              <a:rPr lang="ko-KR" altLang="en-US" dirty="0"/>
              <a:t>에서도 많은 데이터들을 </a:t>
            </a:r>
            <a:r>
              <a:rPr lang="en-US" altLang="ko-KR" dirty="0"/>
              <a:t>binary search</a:t>
            </a:r>
            <a:r>
              <a:rPr lang="ko-KR" altLang="en-US" dirty="0"/>
              <a:t>로 찾는 그 과정이 꽤 </a:t>
            </a:r>
            <a:r>
              <a:rPr lang="en-US" altLang="ko-KR" dirty="0"/>
              <a:t>cost</a:t>
            </a:r>
            <a:r>
              <a:rPr lang="ko-KR" altLang="en-US" dirty="0"/>
              <a:t>가 있는 작업이다</a:t>
            </a:r>
            <a:r>
              <a:rPr lang="en-US" altLang="ko-KR" dirty="0"/>
              <a:t>. </a:t>
            </a:r>
            <a:r>
              <a:rPr lang="ko-KR" altLang="en-US" dirty="0"/>
              <a:t>따라서 이렇게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binary search</a:t>
            </a:r>
            <a:r>
              <a:rPr lang="ko-KR" altLang="en-US" dirty="0"/>
              <a:t>로 찾는 것 대신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사용하여 </a:t>
            </a:r>
            <a:r>
              <a:rPr lang="en-US" altLang="ko-KR" dirty="0"/>
              <a:t>target key</a:t>
            </a:r>
            <a:r>
              <a:rPr lang="ko-KR" altLang="en-US" dirty="0"/>
              <a:t>로 바로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locate</a:t>
            </a:r>
            <a:r>
              <a:rPr lang="ko-KR" altLang="en-US" dirty="0"/>
              <a:t>된 주소를 찾을 수 있는 </a:t>
            </a:r>
            <a:r>
              <a:rPr lang="en-US" altLang="ko-KR" dirty="0"/>
              <a:t>learned index </a:t>
            </a:r>
            <a:r>
              <a:rPr lang="ko-KR" altLang="en-US" dirty="0"/>
              <a:t>어프로치가 최근 많이 연구되고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주어진 데이터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key</a:t>
            </a:r>
            <a:r>
              <a:rPr lang="ko-KR" altLang="en-US" dirty="0"/>
              <a:t>와 </a:t>
            </a:r>
            <a:r>
              <a:rPr lang="en-US" altLang="ko-KR" dirty="0"/>
              <a:t>key</a:t>
            </a:r>
            <a:r>
              <a:rPr lang="ko-KR" altLang="en-US" dirty="0"/>
              <a:t>가 속한 </a:t>
            </a:r>
            <a:r>
              <a:rPr lang="en-US" altLang="ko-KR" dirty="0"/>
              <a:t>dataset</a:t>
            </a:r>
            <a:r>
              <a:rPr lang="ko-KR" altLang="en-US" dirty="0"/>
              <a:t>의 위치의 쌍을 이용해 모델을 학습시킨다</a:t>
            </a:r>
            <a:r>
              <a:rPr lang="en-US" altLang="ko-KR" dirty="0"/>
              <a:t>. </a:t>
            </a:r>
            <a:r>
              <a:rPr lang="ko-KR" altLang="en-US" dirty="0"/>
              <a:t>하지만 모델에도 어느정도 오차가 존재하기 때문에 </a:t>
            </a:r>
            <a:r>
              <a:rPr lang="en-US" altLang="ko-KR" dirty="0"/>
              <a:t>error </a:t>
            </a:r>
            <a:r>
              <a:rPr lang="ko-KR" altLang="en-US" dirty="0"/>
              <a:t>바운드를 </a:t>
            </a:r>
            <a:r>
              <a:rPr lang="ko-KR" altLang="en-US" dirty="0" err="1"/>
              <a:t>설정해놓는데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바운더리</a:t>
            </a:r>
            <a:r>
              <a:rPr lang="ko-KR" altLang="en-US" dirty="0"/>
              <a:t> 안에서 </a:t>
            </a:r>
            <a:r>
              <a:rPr lang="en-US" altLang="ko-KR" dirty="0"/>
              <a:t>local</a:t>
            </a:r>
            <a:r>
              <a:rPr lang="ko-KR" altLang="en-US" dirty="0"/>
              <a:t>로 </a:t>
            </a:r>
            <a:r>
              <a:rPr lang="en-US" altLang="ko-KR" dirty="0"/>
              <a:t>search</a:t>
            </a:r>
            <a:r>
              <a:rPr lang="ko-KR" altLang="en-US" dirty="0"/>
              <a:t>를 진행하게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8471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주어진 키 </a:t>
            </a:r>
            <a:r>
              <a:rPr lang="en-US" altLang="ko-KR" dirty="0"/>
              <a:t>102</a:t>
            </a:r>
            <a:r>
              <a:rPr lang="ko-KR" altLang="en-US" dirty="0"/>
              <a:t>에 대해서 학습된 모델에 </a:t>
            </a:r>
            <a:r>
              <a:rPr lang="en-US" altLang="ko-KR" dirty="0"/>
              <a:t>input</a:t>
            </a:r>
            <a:r>
              <a:rPr lang="ko-KR" altLang="en-US" dirty="0"/>
              <a:t>으로 넣고</a:t>
            </a:r>
            <a:r>
              <a:rPr lang="en-US" altLang="ko-KR" dirty="0"/>
              <a:t>, 1</a:t>
            </a:r>
            <a:r>
              <a:rPr lang="ko-KR" altLang="en-US" dirty="0"/>
              <a:t>이라는 결과가 나오면</a:t>
            </a:r>
            <a:r>
              <a:rPr lang="en-US" altLang="ko-KR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082785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57682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위치에서 </a:t>
            </a:r>
            <a:r>
              <a:rPr lang="en-US" altLang="ko-KR" dirty="0"/>
              <a:t>error bound</a:t>
            </a:r>
            <a:r>
              <a:rPr lang="ko-KR" altLang="en-US" dirty="0"/>
              <a:t>만큼 고려해 </a:t>
            </a:r>
            <a:r>
              <a:rPr lang="en-US" altLang="ko-KR" dirty="0"/>
              <a:t>local search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2070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58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learned index</a:t>
            </a:r>
            <a:r>
              <a:rPr lang="ko-KR" altLang="en-US" dirty="0"/>
              <a:t>는 </a:t>
            </a:r>
            <a:r>
              <a:rPr lang="en-US" altLang="ko-KR" dirty="0"/>
              <a:t>lookup </a:t>
            </a:r>
            <a:r>
              <a:rPr lang="ko-KR" altLang="en-US" dirty="0"/>
              <a:t>과정을 매우 빠르게 진행할 수 있다</a:t>
            </a:r>
            <a:r>
              <a:rPr lang="en-US" altLang="ko-KR" dirty="0"/>
              <a:t>. </a:t>
            </a:r>
            <a:r>
              <a:rPr lang="ko-KR" altLang="en-US" dirty="0"/>
              <a:t>물론 학습이 잘되었고</a:t>
            </a:r>
            <a:r>
              <a:rPr lang="en-US" altLang="ko-KR" dirty="0"/>
              <a:t>, </a:t>
            </a:r>
            <a:r>
              <a:rPr lang="ko-KR" altLang="en-US" dirty="0"/>
              <a:t>중간에 데이터 변경이 없었다면 해당 모델로 좋은 퍼포먼스를 낼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LSM tree</a:t>
            </a:r>
            <a:r>
              <a:rPr lang="ko-KR" altLang="en-US" dirty="0"/>
              <a:t>를 이용한 </a:t>
            </a:r>
            <a:r>
              <a:rPr lang="en-US" altLang="ko-KR" dirty="0" err="1"/>
              <a:t>Wisckey</a:t>
            </a:r>
            <a:r>
              <a:rPr lang="en-US" altLang="ko-KR" dirty="0"/>
              <a:t> </a:t>
            </a:r>
            <a:r>
              <a:rPr lang="ko-KR" altLang="en-US" dirty="0"/>
              <a:t>같은 경우 데이터 업데이트와 추가</a:t>
            </a:r>
            <a:r>
              <a:rPr lang="en-US" altLang="ko-KR" dirty="0"/>
              <a:t>, </a:t>
            </a:r>
            <a:r>
              <a:rPr lang="ko-KR" altLang="en-US" dirty="0"/>
              <a:t>삭제가 빈번하게 일어날 것이고</a:t>
            </a:r>
            <a:r>
              <a:rPr lang="en-US" altLang="ko-KR" dirty="0"/>
              <a:t>, </a:t>
            </a:r>
            <a:r>
              <a:rPr lang="ko-KR" altLang="en-US" dirty="0"/>
              <a:t>결국 모델에 대한 </a:t>
            </a:r>
            <a:r>
              <a:rPr lang="en-US" altLang="ko-KR" dirty="0"/>
              <a:t>re-training</a:t>
            </a:r>
            <a:r>
              <a:rPr lang="ko-KR" altLang="en-US" dirty="0"/>
              <a:t>이 필요하게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</a:t>
            </a:r>
            <a:r>
              <a:rPr lang="en-US" altLang="ko-KR" dirty="0"/>
              <a:t>retraining</a:t>
            </a:r>
            <a:r>
              <a:rPr lang="ko-KR" altLang="en-US" dirty="0"/>
              <a:t>의 </a:t>
            </a:r>
            <a:r>
              <a:rPr lang="en-US" altLang="ko-KR" dirty="0"/>
              <a:t>issue</a:t>
            </a:r>
            <a:r>
              <a:rPr lang="ko-KR" altLang="en-US" dirty="0"/>
              <a:t>에도 과연 </a:t>
            </a:r>
            <a:r>
              <a:rPr lang="en-US" altLang="ko-KR" dirty="0"/>
              <a:t>LSM</a:t>
            </a:r>
            <a:r>
              <a:rPr lang="ko-KR" altLang="en-US" dirty="0"/>
              <a:t>에 </a:t>
            </a:r>
            <a:r>
              <a:rPr lang="en-US" altLang="ko-KR" dirty="0"/>
              <a:t>learned index</a:t>
            </a:r>
            <a:r>
              <a:rPr lang="ko-KR" altLang="en-US" dirty="0"/>
              <a:t>를 도입하는 것이 더 좋은지에 대해서 </a:t>
            </a:r>
            <a:r>
              <a:rPr lang="en-US" altLang="ko-KR" dirty="0"/>
              <a:t>LSM</a:t>
            </a:r>
            <a:r>
              <a:rPr lang="ko-KR" altLang="en-US" dirty="0"/>
              <a:t>에 대한 여러 실험적 분석을 통해 알아보도록 하겠다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963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3914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</a:t>
            </a:r>
            <a:r>
              <a:rPr lang="en-US" altLang="ko-KR" dirty="0"/>
              <a:t>write</a:t>
            </a:r>
            <a:r>
              <a:rPr lang="ko-KR" altLang="en-US" dirty="0"/>
              <a:t>에 대한 </a:t>
            </a:r>
            <a:r>
              <a:rPr lang="en-US" altLang="ko-KR" dirty="0"/>
              <a:t>learned index</a:t>
            </a:r>
            <a:r>
              <a:rPr lang="ko-KR" altLang="en-US" dirty="0"/>
              <a:t>의 이슈 관련 분석인데요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아까도 말씀드렸듯이</a:t>
            </a:r>
            <a:r>
              <a:rPr lang="en-US" altLang="ko-KR" dirty="0"/>
              <a:t>, file</a:t>
            </a:r>
            <a:r>
              <a:rPr lang="ko-KR" altLang="en-US" dirty="0"/>
              <a:t>의 업데이트는 곳 모델의 </a:t>
            </a:r>
            <a:r>
              <a:rPr lang="en-US" altLang="ko-KR" dirty="0"/>
              <a:t>re-train</a:t>
            </a:r>
            <a:r>
              <a:rPr lang="ko-KR" altLang="en-US" dirty="0"/>
              <a:t>을 요구하는 것이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write- </a:t>
            </a:r>
            <a:r>
              <a:rPr lang="ko-KR" altLang="en-US" dirty="0"/>
              <a:t>비중이 높은 워크로드가 </a:t>
            </a:r>
            <a:r>
              <a:rPr lang="ko-KR" altLang="en-US" dirty="0" err="1"/>
              <a:t>들어올경우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의 구조가 계속 변고</a:t>
            </a:r>
            <a:r>
              <a:rPr lang="en-US" altLang="ko-KR" dirty="0"/>
              <a:t>, </a:t>
            </a:r>
            <a:r>
              <a:rPr lang="ko-KR" altLang="en-US" dirty="0"/>
              <a:t>따라서 모델도 반복적으로 </a:t>
            </a:r>
            <a:r>
              <a:rPr lang="en-US" altLang="ko-KR" dirty="0"/>
              <a:t>re-train </a:t>
            </a:r>
            <a:r>
              <a:rPr lang="ko-KR" altLang="en-US" dirty="0"/>
              <a:t>이 필요하기 때문에 높은 </a:t>
            </a:r>
            <a:r>
              <a:rPr lang="ko-KR" altLang="en-US" dirty="0" err="1"/>
              <a:t>오버해드를</a:t>
            </a:r>
            <a:r>
              <a:rPr lang="ko-KR" altLang="en-US" dirty="0"/>
              <a:t> 가져올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LSM tree</a:t>
            </a:r>
            <a:r>
              <a:rPr lang="ko-KR" altLang="en-US" dirty="0"/>
              <a:t>의 특성에 따라 </a:t>
            </a:r>
            <a:r>
              <a:rPr lang="en-US" altLang="ko-KR" dirty="0"/>
              <a:t>low level</a:t>
            </a:r>
            <a:r>
              <a:rPr lang="ko-KR" altLang="en-US" dirty="0"/>
              <a:t>에 상주하고 있는 많은 데이터들이 거의 변하지 않는 데이터기 때문에 </a:t>
            </a:r>
            <a:r>
              <a:rPr lang="en-US" altLang="ko-KR" dirty="0"/>
              <a:t>re-train</a:t>
            </a:r>
            <a:r>
              <a:rPr lang="ko-KR" altLang="en-US" dirty="0"/>
              <a:t>이 거의 없고 생성된 모델로 오래 예측할 수 있게 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sstable</a:t>
            </a:r>
            <a:r>
              <a:rPr lang="en-US" altLang="ko-KR" dirty="0"/>
              <a:t> file </a:t>
            </a:r>
            <a:r>
              <a:rPr lang="ko-KR" altLang="en-US" dirty="0"/>
              <a:t>내에서 </a:t>
            </a:r>
            <a:r>
              <a:rPr lang="en-US" altLang="ko-KR" dirty="0"/>
              <a:t>merge sort</a:t>
            </a:r>
            <a:r>
              <a:rPr lang="ko-KR" altLang="en-US" dirty="0"/>
              <a:t>에 의해 정렬된 상태이고 </a:t>
            </a:r>
            <a:r>
              <a:rPr lang="en-US" altLang="ko-KR" dirty="0"/>
              <a:t>level </a:t>
            </a:r>
            <a:r>
              <a:rPr lang="ko-KR" altLang="en-US" dirty="0"/>
              <a:t>단위로 봐도 이러한 </a:t>
            </a:r>
            <a:r>
              <a:rPr lang="en-US" altLang="ko-KR" dirty="0" err="1"/>
              <a:t>sstable</a:t>
            </a:r>
            <a:r>
              <a:rPr lang="en-US" altLang="ko-KR" dirty="0"/>
              <a:t> file</a:t>
            </a:r>
            <a:r>
              <a:rPr lang="ko-KR" altLang="en-US" dirty="0"/>
              <a:t>이 많기 때문에 간단한 </a:t>
            </a:r>
            <a:r>
              <a:rPr lang="ko-KR" altLang="en-US" dirty="0" err="1"/>
              <a:t>모델로써</a:t>
            </a:r>
            <a:r>
              <a:rPr lang="ko-KR" altLang="en-US" dirty="0"/>
              <a:t> 예측할 수 있게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position</a:t>
            </a:r>
            <a:r>
              <a:rPr lang="ko-KR" altLang="en-US" dirty="0"/>
              <a:t>의 연관성이 정렬과 데이터의 지속성 때문에 생기는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우리가 학습한 모델을 얼마나</a:t>
            </a:r>
            <a:r>
              <a:rPr lang="en-US" altLang="ko-KR" dirty="0"/>
              <a:t>, </a:t>
            </a:r>
            <a:r>
              <a:rPr lang="ko-KR" altLang="en-US" dirty="0"/>
              <a:t>자주 </a:t>
            </a:r>
            <a:r>
              <a:rPr lang="en-US" altLang="ko-KR" dirty="0"/>
              <a:t>, </a:t>
            </a:r>
            <a:r>
              <a:rPr lang="ko-KR" altLang="en-US" dirty="0"/>
              <a:t>유용하게 사용할 수 있는지 예상하기 위해서는</a:t>
            </a:r>
            <a:endParaRPr lang="en-US" altLang="ko-KR" dirty="0"/>
          </a:p>
          <a:p>
            <a:r>
              <a:rPr lang="en-US" altLang="ko-KR" dirty="0" err="1"/>
              <a:t>Sstable</a:t>
            </a:r>
            <a:r>
              <a:rPr lang="ko-KR" altLang="en-US" dirty="0"/>
              <a:t>이 생성되고 얼마나 </a:t>
            </a:r>
            <a:r>
              <a:rPr lang="en-US" altLang="ko-KR" dirty="0"/>
              <a:t>lifetime</a:t>
            </a:r>
            <a:r>
              <a:rPr lang="ko-KR" altLang="en-US" dirty="0"/>
              <a:t>이 지속되는지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file</a:t>
            </a:r>
            <a:r>
              <a:rPr lang="ko-KR" altLang="en-US" dirty="0"/>
              <a:t>마다 </a:t>
            </a:r>
            <a:r>
              <a:rPr lang="en-US" altLang="ko-KR" dirty="0"/>
              <a:t>internal Lookup</a:t>
            </a:r>
            <a:r>
              <a:rPr lang="ko-KR" altLang="en-US" dirty="0"/>
              <a:t>이 얼마나 자주 일어나는지에 대해 분석할 필요가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33941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-</a:t>
            </a:r>
            <a:r>
              <a:rPr lang="ko-KR" altLang="en-US" dirty="0"/>
              <a:t>삭제 시간 추적</a:t>
            </a:r>
            <a:endParaRPr lang="en-US" altLang="ko-KR" dirty="0"/>
          </a:p>
          <a:p>
            <a:r>
              <a:rPr lang="en-US" altLang="ko-KR" dirty="0" err="1"/>
              <a:t>Wisckey</a:t>
            </a:r>
            <a:r>
              <a:rPr lang="ko-KR" altLang="en-US" dirty="0"/>
              <a:t>를 이용해 </a:t>
            </a:r>
            <a:r>
              <a:rPr lang="en-US" altLang="ko-KR" dirty="0"/>
              <a:t>256M KV pair</a:t>
            </a:r>
            <a:r>
              <a:rPr lang="ko-KR" altLang="en-US" dirty="0"/>
              <a:t>를 </a:t>
            </a:r>
            <a:r>
              <a:rPr lang="ko-KR" altLang="en-US" dirty="0" err="1"/>
              <a:t>로드후</a:t>
            </a:r>
            <a:r>
              <a:rPr lang="ko-KR" altLang="en-US" dirty="0"/>
              <a:t> </a:t>
            </a:r>
            <a:r>
              <a:rPr lang="en-US" altLang="ko-KR" dirty="0"/>
              <a:t>200M</a:t>
            </a:r>
            <a:r>
              <a:rPr lang="ko-KR" altLang="en-US" dirty="0"/>
              <a:t> </a:t>
            </a:r>
            <a:r>
              <a:rPr lang="en-US" altLang="ko-KR" dirty="0"/>
              <a:t>write operation</a:t>
            </a:r>
            <a:r>
              <a:rPr lang="ko-KR" altLang="en-US" dirty="0"/>
              <a:t>을 수행할 때 수명 체크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먼저 얼마나 파일이 </a:t>
            </a:r>
            <a:r>
              <a:rPr lang="ko-KR" altLang="en-US" dirty="0" err="1"/>
              <a:t>유지되느냐를</a:t>
            </a:r>
            <a:r>
              <a:rPr lang="ko-KR" altLang="en-US" dirty="0"/>
              <a:t> 판단하기 위해 각 파일들에 대한 </a:t>
            </a:r>
            <a:r>
              <a:rPr lang="en-US" altLang="ko-KR" dirty="0" err="1"/>
              <a:t>lifetim</a:t>
            </a:r>
            <a:r>
              <a:rPr lang="ko-KR" altLang="en-US" dirty="0"/>
              <a:t>을 분석해보면</a:t>
            </a:r>
            <a:r>
              <a:rPr lang="en-US" altLang="ko-KR" dirty="0"/>
              <a:t>, a) </a:t>
            </a:r>
            <a:r>
              <a:rPr lang="ko-KR" altLang="en-US" dirty="0"/>
              <a:t>그래프를 통해 </a:t>
            </a:r>
            <a:r>
              <a:rPr lang="en-US" altLang="ko-KR" dirty="0"/>
              <a:t>level</a:t>
            </a:r>
            <a:r>
              <a:rPr lang="ko-KR" altLang="en-US" dirty="0"/>
              <a:t>이 낮은 데이터의 수명이 훨씬 길고</a:t>
            </a:r>
            <a:r>
              <a:rPr lang="en-US" altLang="ko-KR" dirty="0"/>
              <a:t>. Write </a:t>
            </a:r>
            <a:r>
              <a:rPr lang="en-US" altLang="ko-KR" dirty="0" err="1"/>
              <a:t>percentag</a:t>
            </a:r>
            <a:r>
              <a:rPr lang="ko-KR" altLang="en-US" dirty="0"/>
              <a:t>가 낮을수록 수명이 길다</a:t>
            </a:r>
            <a:r>
              <a:rPr lang="en-US" altLang="ko-KR" dirty="0"/>
              <a:t>. b) </a:t>
            </a:r>
            <a:r>
              <a:rPr lang="ko-KR" altLang="en-US" dirty="0"/>
              <a:t>그래프를 보면 </a:t>
            </a:r>
            <a:r>
              <a:rPr lang="en-US" altLang="ko-KR" dirty="0"/>
              <a:t>5% write</a:t>
            </a:r>
            <a:r>
              <a:rPr lang="ko-KR" altLang="en-US" dirty="0"/>
              <a:t>이 동일한 상황에서 </a:t>
            </a:r>
            <a:r>
              <a:rPr lang="en-US" altLang="ko-KR" dirty="0"/>
              <a:t>L1 level</a:t>
            </a:r>
            <a:r>
              <a:rPr lang="ko-KR" altLang="en-US" dirty="0"/>
              <a:t>에서는 </a:t>
            </a:r>
            <a:r>
              <a:rPr lang="en-US" altLang="ko-KR" dirty="0"/>
              <a:t>2.5</a:t>
            </a:r>
            <a:r>
              <a:rPr lang="ko-KR" altLang="en-US" dirty="0" err="1"/>
              <a:t>초만에</a:t>
            </a:r>
            <a:r>
              <a:rPr lang="ko-KR" altLang="en-US" dirty="0"/>
              <a:t> </a:t>
            </a:r>
            <a:r>
              <a:rPr lang="en-US" altLang="ko-KR" dirty="0"/>
              <a:t>50</a:t>
            </a:r>
            <a:r>
              <a:rPr lang="ko-KR" altLang="en-US" dirty="0"/>
              <a:t>퍼센트의 </a:t>
            </a:r>
            <a:r>
              <a:rPr lang="en-US" altLang="ko-KR" dirty="0"/>
              <a:t>file</a:t>
            </a:r>
            <a:r>
              <a:rPr lang="ko-KR" altLang="en-US" dirty="0"/>
              <a:t>이 변경되었고</a:t>
            </a:r>
            <a:r>
              <a:rPr lang="en-US" altLang="ko-KR" dirty="0"/>
              <a:t>, </a:t>
            </a:r>
            <a:r>
              <a:rPr lang="ko-KR" altLang="en-US" dirty="0"/>
              <a:t>이 시간을 넘으면 비교적 더 오랜 </a:t>
            </a:r>
            <a:r>
              <a:rPr lang="en-US" altLang="ko-KR" dirty="0" err="1"/>
              <a:t>lifetim</a:t>
            </a:r>
            <a:r>
              <a:rPr lang="ko-KR" altLang="en-US" dirty="0"/>
              <a:t>을 가진다는 특성을 보이지만 </a:t>
            </a:r>
            <a:r>
              <a:rPr lang="en-US" altLang="ko-KR" dirty="0"/>
              <a:t>L4</a:t>
            </a:r>
            <a:r>
              <a:rPr lang="ko-KR" altLang="en-US" dirty="0"/>
              <a:t>보다는 훨씬 짧다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L4</a:t>
            </a:r>
            <a:r>
              <a:rPr lang="ko-KR" altLang="en-US" dirty="0"/>
              <a:t>에서도 보면 수 초 이내에 죽는 파일들이 </a:t>
            </a:r>
            <a:r>
              <a:rPr lang="en-US" altLang="ko-KR" dirty="0"/>
              <a:t>2%</a:t>
            </a:r>
            <a:r>
              <a:rPr lang="ko-KR" altLang="en-US" dirty="0"/>
              <a:t>대로 존재하는데</a:t>
            </a:r>
            <a:r>
              <a:rPr lang="en-US" altLang="ko-KR" dirty="0"/>
              <a:t>, </a:t>
            </a:r>
            <a:r>
              <a:rPr lang="ko-KR" altLang="en-US" dirty="0"/>
              <a:t>바로 다음층으로 </a:t>
            </a:r>
            <a:r>
              <a:rPr lang="en-US" altLang="ko-KR" dirty="0"/>
              <a:t>compaction</a:t>
            </a:r>
            <a:r>
              <a:rPr lang="ko-KR" altLang="en-US" dirty="0"/>
              <a:t>이 필요할 경우이거나</a:t>
            </a:r>
            <a:r>
              <a:rPr lang="en-US" altLang="ko-KR" dirty="0"/>
              <a:t>,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층의 </a:t>
            </a:r>
            <a:r>
              <a:rPr lang="en-US" altLang="ko-KR" dirty="0"/>
              <a:t>file</a:t>
            </a:r>
            <a:r>
              <a:rPr lang="ko-KR" altLang="en-US" dirty="0"/>
              <a:t>가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 err="1"/>
              <a:t>overla</a:t>
            </a:r>
            <a:r>
              <a:rPr lang="ko-KR" altLang="en-US" dirty="0"/>
              <a:t>되여 </a:t>
            </a:r>
            <a:r>
              <a:rPr lang="en-US" altLang="ko-KR" dirty="0"/>
              <a:t>merge sort </a:t>
            </a:r>
            <a:r>
              <a:rPr lang="ko-KR" altLang="en-US" dirty="0"/>
              <a:t>를 진행해야 할 때 등의 경우가 빨리 죽는 파일들의 예시이다</a:t>
            </a:r>
            <a:r>
              <a:rPr lang="en-US" altLang="ko-KR" dirty="0"/>
              <a:t>. </a:t>
            </a:r>
            <a:r>
              <a:rPr lang="ko-KR" altLang="en-US" dirty="0"/>
              <a:t>결국 위의 </a:t>
            </a:r>
            <a:r>
              <a:rPr lang="en-US" altLang="ko-KR" dirty="0"/>
              <a:t>compaction</a:t>
            </a:r>
            <a:r>
              <a:rPr lang="ko-KR" altLang="en-US" dirty="0"/>
              <a:t>으로 인한 </a:t>
            </a:r>
            <a:r>
              <a:rPr lang="en-US" altLang="ko-KR" dirty="0"/>
              <a:t>file </a:t>
            </a:r>
            <a:r>
              <a:rPr lang="ko-KR" altLang="en-US" dirty="0"/>
              <a:t>의 변경이 큰 이유가 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밑의 두 그램은 </a:t>
            </a:r>
            <a:r>
              <a:rPr lang="en-US" altLang="ko-KR" dirty="0"/>
              <a:t>level 1, 4</a:t>
            </a:r>
            <a:r>
              <a:rPr lang="ko-KR" altLang="en-US" dirty="0"/>
              <a:t>의 </a:t>
            </a:r>
            <a:r>
              <a:rPr lang="en-US" altLang="ko-KR" dirty="0"/>
              <a:t>write </a:t>
            </a:r>
            <a:r>
              <a:rPr lang="ko-KR" altLang="en-US" dirty="0"/>
              <a:t>비중에 다른 </a:t>
            </a:r>
            <a:r>
              <a:rPr lang="en-US" altLang="ko-KR" dirty="0"/>
              <a:t>CDF</a:t>
            </a:r>
            <a:r>
              <a:rPr lang="ko-KR" altLang="en-US" dirty="0"/>
              <a:t> 그래프이다</a:t>
            </a:r>
            <a:r>
              <a:rPr lang="en-US" altLang="ko-KR" dirty="0"/>
              <a:t>. </a:t>
            </a:r>
            <a:r>
              <a:rPr lang="ko-KR" altLang="en-US" dirty="0"/>
              <a:t>위 두 그래프에서 말한 것들을 모두 반영하는 그래프로써</a:t>
            </a:r>
            <a:r>
              <a:rPr lang="en-US" altLang="ko-KR" dirty="0"/>
              <a:t>, </a:t>
            </a:r>
            <a:r>
              <a:rPr lang="ko-KR" altLang="en-US" dirty="0"/>
              <a:t>이러한 분석으로 </a:t>
            </a:r>
            <a:r>
              <a:rPr lang="en-US" altLang="ko-KR" dirty="0"/>
              <a:t>learning guideline</a:t>
            </a:r>
            <a:r>
              <a:rPr lang="ko-KR" altLang="en-US" dirty="0"/>
              <a:t>을 제시할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8766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번째는 </a:t>
            </a:r>
            <a:r>
              <a:rPr lang="en-US" altLang="ko-KR" dirty="0"/>
              <a:t>favor learning files at lower level, </a:t>
            </a:r>
            <a:r>
              <a:rPr lang="ko-KR" altLang="en-US" dirty="0"/>
              <a:t>즉 하위레벨에 존재하는 파일에 대해서 학습을 많이 시키자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하위 레벨의 데이터들이 높은 </a:t>
            </a:r>
            <a:r>
              <a:rPr lang="en-US" altLang="ko-KR" dirty="0"/>
              <a:t>write </a:t>
            </a:r>
            <a:r>
              <a:rPr lang="ko-KR" altLang="en-US" dirty="0"/>
              <a:t>비율에도 꽤 </a:t>
            </a:r>
            <a:r>
              <a:rPr lang="ko-KR" altLang="en-US" dirty="0" err="1"/>
              <a:t>오랜시간</a:t>
            </a:r>
            <a:r>
              <a:rPr lang="ko-KR" altLang="en-US" dirty="0"/>
              <a:t> 살아 있는 것을 전 실험을 통해 알 수 있었는데</a:t>
            </a:r>
            <a:r>
              <a:rPr lang="en-US" altLang="ko-KR" dirty="0"/>
              <a:t>, </a:t>
            </a:r>
            <a:r>
              <a:rPr lang="ko-KR" altLang="en-US" dirty="0"/>
              <a:t>이를 이용해서 </a:t>
            </a:r>
            <a:r>
              <a:rPr lang="en-US" altLang="ko-KR" dirty="0"/>
              <a:t>re-train</a:t>
            </a:r>
            <a:r>
              <a:rPr lang="ko-KR" altLang="en-US" dirty="0"/>
              <a:t>에 대한 </a:t>
            </a:r>
            <a:r>
              <a:rPr lang="en-US" altLang="ko-KR" dirty="0" err="1"/>
              <a:t>overhea</a:t>
            </a:r>
            <a:r>
              <a:rPr lang="ko-KR" altLang="en-US" dirty="0"/>
              <a:t>가 크지 않은 </a:t>
            </a:r>
            <a:r>
              <a:rPr lang="en-US" altLang="ko-KR" dirty="0"/>
              <a:t>low level </a:t>
            </a:r>
            <a:r>
              <a:rPr lang="ko-KR" altLang="en-US" dirty="0"/>
              <a:t>에 대해 모델을 학습시키자는 첫번쨰 가이드라인 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번째로는 파일을 학습하기 전에 기다려라</a:t>
            </a:r>
            <a:r>
              <a:rPr lang="en-US" altLang="ko-KR" dirty="0"/>
              <a:t>, </a:t>
            </a:r>
            <a:r>
              <a:rPr lang="ko-KR" altLang="en-US" dirty="0"/>
              <a:t>라는 것이다</a:t>
            </a:r>
            <a:r>
              <a:rPr lang="en-US" altLang="ko-KR" dirty="0"/>
              <a:t>. </a:t>
            </a:r>
            <a:r>
              <a:rPr lang="ko-KR" altLang="en-US" dirty="0"/>
              <a:t>이게 무슨 </a:t>
            </a:r>
            <a:r>
              <a:rPr lang="ko-KR" altLang="en-US" dirty="0" err="1"/>
              <a:t>말이냐면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Lower level</a:t>
            </a:r>
            <a:r>
              <a:rPr lang="ko-KR" altLang="en-US" dirty="0"/>
              <a:t>에서도 수명이 짧은 일부 데이터들이 있는데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 err="1"/>
              <a:t>learnin</a:t>
            </a:r>
            <a:r>
              <a:rPr lang="ko-KR" altLang="en-US" dirty="0"/>
              <a:t>은 꽤 오래 살건 같은 </a:t>
            </a:r>
            <a:r>
              <a:rPr lang="en-US" altLang="ko-KR" dirty="0"/>
              <a:t>file</a:t>
            </a:r>
            <a:r>
              <a:rPr lang="ko-KR" altLang="en-US" dirty="0"/>
              <a:t>에 대해서만 진행하는 게 위 </a:t>
            </a:r>
            <a:r>
              <a:rPr lang="en-US" altLang="ko-KR" dirty="0"/>
              <a:t>guideline</a:t>
            </a:r>
            <a:r>
              <a:rPr lang="ko-KR" altLang="en-US" dirty="0"/>
              <a:t>에도 부합하고 좋다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lifetime threshold </a:t>
            </a:r>
            <a:r>
              <a:rPr lang="ko-KR" altLang="en-US" dirty="0"/>
              <a:t>를 정하여 그 시간을 넘는 수명을 가진 파일에 대해서만 </a:t>
            </a:r>
            <a:r>
              <a:rPr lang="en-US" altLang="ko-KR" dirty="0"/>
              <a:t>learning</a:t>
            </a:r>
            <a:r>
              <a:rPr lang="ko-KR" altLang="en-US" dirty="0"/>
              <a:t>을 진행하는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9017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번째 그래프는 </a:t>
            </a:r>
            <a:r>
              <a:rPr lang="en-US" altLang="ko-KR" dirty="0"/>
              <a:t>Zipfian </a:t>
            </a:r>
            <a:r>
              <a:rPr lang="ko-KR" altLang="en-US" dirty="0"/>
              <a:t>분포를 따르는 </a:t>
            </a:r>
            <a:r>
              <a:rPr lang="en-US" altLang="ko-KR" dirty="0"/>
              <a:t>request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진행한 실험인데</a:t>
            </a:r>
            <a:r>
              <a:rPr lang="en-US" altLang="ko-KR" dirty="0"/>
              <a:t>, </a:t>
            </a:r>
            <a:r>
              <a:rPr lang="ko-KR" altLang="en-US" dirty="0"/>
              <a:t>해당 분포를 다르는 </a:t>
            </a:r>
            <a:r>
              <a:rPr lang="en-US" altLang="ko-KR" dirty="0"/>
              <a:t>access </a:t>
            </a:r>
            <a:r>
              <a:rPr lang="en-US" altLang="ko-KR" dirty="0" err="1"/>
              <a:t>parttern</a:t>
            </a:r>
            <a:r>
              <a:rPr lang="en-US" altLang="ko-KR" dirty="0"/>
              <a:t> </a:t>
            </a:r>
            <a:r>
              <a:rPr lang="ko-KR" altLang="en-US" dirty="0"/>
              <a:t>의 경우 가장 빈도가 잦은 </a:t>
            </a:r>
            <a:r>
              <a:rPr lang="en-US" altLang="ko-KR" dirty="0"/>
              <a:t>Key</a:t>
            </a:r>
            <a:r>
              <a:rPr lang="ko-KR" altLang="en-US" dirty="0"/>
              <a:t>를 기준으로 </a:t>
            </a:r>
            <a:r>
              <a:rPr lang="en-US" altLang="ko-KR" dirty="0"/>
              <a:t>2</a:t>
            </a:r>
            <a:r>
              <a:rPr lang="ko-KR" altLang="en-US" dirty="0"/>
              <a:t>번째 빈도가 잦은 </a:t>
            </a:r>
            <a:r>
              <a:rPr lang="en-US" altLang="ko-KR" dirty="0"/>
              <a:t>key</a:t>
            </a:r>
            <a:r>
              <a:rPr lang="ko-KR" altLang="en-US" dirty="0"/>
              <a:t>보다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, 3</a:t>
            </a:r>
            <a:r>
              <a:rPr lang="ko-KR" altLang="en-US" dirty="0"/>
              <a:t>번째 빈도가 잦은 </a:t>
            </a:r>
            <a:r>
              <a:rPr lang="en-US" altLang="ko-KR" dirty="0"/>
              <a:t>key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배</a:t>
            </a:r>
            <a:r>
              <a:rPr lang="en-US" altLang="ko-KR" dirty="0"/>
              <a:t> </a:t>
            </a:r>
            <a:r>
              <a:rPr lang="ko-KR" altLang="en-US" dirty="0"/>
              <a:t>더 </a:t>
            </a:r>
            <a:r>
              <a:rPr lang="en-US" altLang="ko-KR" dirty="0"/>
              <a:t>access</a:t>
            </a:r>
            <a:r>
              <a:rPr lang="ko-KR" altLang="en-US" dirty="0"/>
              <a:t>가 많은 그런 분포를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위의 분포를 따를 경우</a:t>
            </a:r>
            <a:r>
              <a:rPr lang="en-US" altLang="ko-KR" dirty="0"/>
              <a:t>, </a:t>
            </a:r>
            <a:r>
              <a:rPr lang="ko-KR" altLang="en-US" dirty="0"/>
              <a:t>인기있는 </a:t>
            </a:r>
            <a:r>
              <a:rPr lang="en-US" altLang="ko-KR" dirty="0"/>
              <a:t>key</a:t>
            </a:r>
            <a:r>
              <a:rPr lang="ko-KR" altLang="en-US" dirty="0"/>
              <a:t>가 존재를 할 것이고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key</a:t>
            </a:r>
            <a:r>
              <a:rPr lang="ko-KR" altLang="en-US" dirty="0"/>
              <a:t>들은 </a:t>
            </a:r>
            <a:r>
              <a:rPr lang="en-US" altLang="ko-KR" dirty="0"/>
              <a:t>high level</a:t>
            </a:r>
            <a:r>
              <a:rPr lang="ko-KR" altLang="en-US" dirty="0"/>
              <a:t>에서 계속 업데이트 되고 요구될 것이다</a:t>
            </a:r>
            <a:r>
              <a:rPr lang="en-US" altLang="ko-KR" dirty="0"/>
              <a:t>. </a:t>
            </a:r>
            <a:r>
              <a:rPr lang="ko-KR" altLang="en-US" dirty="0"/>
              <a:t>그래서 그림을 보면 </a:t>
            </a:r>
            <a:r>
              <a:rPr lang="en-US" altLang="ko-KR" dirty="0" err="1"/>
              <a:t>zipfian</a:t>
            </a:r>
            <a:r>
              <a:rPr lang="ko-KR" altLang="en-US" dirty="0"/>
              <a:t>의 경우 높은 레벨에서도 </a:t>
            </a:r>
            <a:r>
              <a:rPr lang="en-US" altLang="ko-KR" dirty="0"/>
              <a:t>positive internal lookup</a:t>
            </a:r>
            <a:r>
              <a:rPr lang="ko-KR" altLang="en-US" dirty="0"/>
              <a:t>이 많이 일어남을 확인할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62843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그래프는 데이터가 </a:t>
            </a:r>
            <a:r>
              <a:rPr lang="en-US" altLang="ko-KR" dirty="0"/>
              <a:t>sequential</a:t>
            </a:r>
            <a:r>
              <a:rPr lang="ko-KR" altLang="en-US" dirty="0"/>
              <a:t>하기 </a:t>
            </a:r>
            <a:r>
              <a:rPr lang="ko-KR" altLang="en-US" dirty="0" err="1"/>
              <a:t>로드될</a:t>
            </a:r>
            <a:r>
              <a:rPr lang="ko-KR" altLang="en-US" dirty="0"/>
              <a:t> 때의 결과 인데</a:t>
            </a:r>
            <a:r>
              <a:rPr lang="en-US" altLang="ko-KR" dirty="0"/>
              <a:t>, </a:t>
            </a:r>
            <a:r>
              <a:rPr lang="ko-KR" altLang="en-US" dirty="0"/>
              <a:t>키가 순서대로 삽입되므로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r>
              <a:rPr lang="ko-KR" altLang="en-US" dirty="0"/>
              <a:t>이 존재하지 않는다</a:t>
            </a:r>
            <a:r>
              <a:rPr lang="en-US" altLang="ko-KR" dirty="0"/>
              <a:t>. File</a:t>
            </a:r>
            <a:r>
              <a:rPr lang="ko-KR" altLang="en-US" dirty="0"/>
              <a:t>마다 </a:t>
            </a:r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en-US" altLang="ko-KR" dirty="0"/>
              <a:t>overlap </a:t>
            </a:r>
            <a:r>
              <a:rPr lang="ko-KR" altLang="en-US" dirty="0"/>
              <a:t>되는 경우가 존재하지 않기 때문이다</a:t>
            </a:r>
            <a:r>
              <a:rPr lang="en-US" altLang="ko-KR" dirty="0"/>
              <a:t>. </a:t>
            </a:r>
            <a:r>
              <a:rPr lang="ko-KR" altLang="en-US" dirty="0"/>
              <a:t>이러한 경우 </a:t>
            </a:r>
            <a:r>
              <a:rPr lang="en-US" altLang="ko-KR" dirty="0"/>
              <a:t>learning</a:t>
            </a:r>
            <a:r>
              <a:rPr lang="ko-KR" altLang="en-US" dirty="0"/>
              <a:t>으로 부터 더 많은 이득을 볼 수 있다</a:t>
            </a:r>
            <a:r>
              <a:rPr lang="en-US" altLang="ko-KR" dirty="0"/>
              <a:t>.  </a:t>
            </a:r>
            <a:r>
              <a:rPr lang="ko-KR" altLang="en-US" dirty="0"/>
              <a:t>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349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실험을 통해서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번째 가이드라인</a:t>
            </a:r>
            <a:r>
              <a:rPr lang="en-US" altLang="ko-KR" dirty="0"/>
              <a:t>, high level</a:t>
            </a:r>
            <a:r>
              <a:rPr lang="ko-KR" altLang="en-US" dirty="0"/>
              <a:t>의 </a:t>
            </a:r>
            <a:r>
              <a:rPr lang="en-US" altLang="ko-KR" dirty="0"/>
              <a:t>file</a:t>
            </a:r>
            <a:r>
              <a:rPr lang="ko-KR" altLang="en-US" dirty="0"/>
              <a:t>도 무시해서는 </a:t>
            </a:r>
            <a:r>
              <a:rPr lang="ko-KR" altLang="en-US" dirty="0" err="1"/>
              <a:t>안된다라는</a:t>
            </a:r>
            <a:r>
              <a:rPr lang="ko-KR" altLang="en-US" dirty="0"/>
              <a:t> 가이드라인을 지켜야 한다</a:t>
            </a:r>
            <a:r>
              <a:rPr lang="en-US" altLang="ko-KR" dirty="0"/>
              <a:t>. </a:t>
            </a:r>
            <a:r>
              <a:rPr lang="ko-KR" altLang="en-US" dirty="0"/>
              <a:t>하이 레벨에서도 몇몇 경우에서 </a:t>
            </a:r>
            <a:r>
              <a:rPr lang="en-US" altLang="ko-KR" dirty="0"/>
              <a:t>positive lookup</a:t>
            </a:r>
            <a:r>
              <a:rPr lang="ko-KR" altLang="en-US" dirty="0"/>
              <a:t>이 많이 일어나기 때문이다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4</a:t>
            </a:r>
            <a:r>
              <a:rPr lang="ko-KR" altLang="en-US" dirty="0"/>
              <a:t>번째 가이드라인</a:t>
            </a:r>
            <a:r>
              <a:rPr lang="en-US" altLang="ko-KR" dirty="0"/>
              <a:t>, workload</a:t>
            </a:r>
            <a:r>
              <a:rPr lang="ko-KR" altLang="en-US" dirty="0"/>
              <a:t>와 </a:t>
            </a:r>
            <a:r>
              <a:rPr lang="en-US" altLang="ko-KR" dirty="0"/>
              <a:t>data</a:t>
            </a:r>
            <a:r>
              <a:rPr lang="ko-KR" altLang="en-US" dirty="0"/>
              <a:t>에 대한 특성을 알고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workload</a:t>
            </a:r>
            <a:r>
              <a:rPr lang="ko-KR" altLang="en-US" dirty="0"/>
              <a:t>가 어떤 특정 레벨의 데이터들을 </a:t>
            </a:r>
            <a:r>
              <a:rPr lang="ko-KR" altLang="en-US" dirty="0" err="1"/>
              <a:t>룩업하지</a:t>
            </a:r>
            <a:r>
              <a:rPr lang="ko-KR" altLang="en-US" dirty="0"/>
              <a:t> 않는다면</a:t>
            </a:r>
            <a:r>
              <a:rPr lang="en-US" altLang="ko-KR" dirty="0"/>
              <a:t>, </a:t>
            </a:r>
            <a:r>
              <a:rPr lang="ko-KR" altLang="en-US" dirty="0"/>
              <a:t>그 레벨에서 </a:t>
            </a:r>
            <a:r>
              <a:rPr lang="en-US" altLang="ko-KR" dirty="0" err="1"/>
              <a:t>learnin</a:t>
            </a:r>
            <a:r>
              <a:rPr lang="ko-KR" altLang="en-US" dirty="0"/>
              <a:t>으로 인해 얻는 이득이 적을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workload</a:t>
            </a:r>
            <a:r>
              <a:rPr lang="ko-KR" altLang="en-US" dirty="0"/>
              <a:t>에 대해 잘 알 고 </a:t>
            </a:r>
            <a:r>
              <a:rPr lang="ko-KR" altLang="en-US" dirty="0" err="1"/>
              <a:t>있어야하고</a:t>
            </a:r>
            <a:r>
              <a:rPr lang="en-US" altLang="ko-KR" dirty="0"/>
              <a:t>, sequential order </a:t>
            </a:r>
            <a:r>
              <a:rPr lang="ko-KR" altLang="en-US" dirty="0"/>
              <a:t>그래프 예시 경우 처럼 데이터가 로드되는 </a:t>
            </a:r>
            <a:r>
              <a:rPr lang="ko-KR" altLang="en-US" dirty="0" err="1"/>
              <a:t>순서또한</a:t>
            </a:r>
            <a:r>
              <a:rPr lang="ko-KR" altLang="en-US" dirty="0"/>
              <a:t> 중요할 수 있게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우리는 </a:t>
            </a:r>
            <a:r>
              <a:rPr lang="en-US" altLang="ko-KR" dirty="0"/>
              <a:t>internal lookup</a:t>
            </a:r>
            <a:r>
              <a:rPr lang="ko-KR" altLang="en-US" dirty="0"/>
              <a:t>의 양을 기반으로 시스템에서 </a:t>
            </a:r>
            <a:r>
              <a:rPr lang="en-US" altLang="ko-KR" dirty="0"/>
              <a:t>file</a:t>
            </a:r>
            <a:r>
              <a:rPr lang="ko-KR" altLang="en-US" dirty="0"/>
              <a:t>을 학습할지 말지를 동적으로 결정해야만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010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703066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한 레벨의 </a:t>
            </a:r>
            <a:r>
              <a:rPr lang="en-US" altLang="ko-KR" dirty="0"/>
              <a:t>file </a:t>
            </a:r>
            <a:r>
              <a:rPr lang="ko-KR" altLang="en-US" dirty="0"/>
              <a:t>전체를 학습하기 위해서는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/>
              <a:t>lifetime</a:t>
            </a:r>
            <a:r>
              <a:rPr lang="ko-KR" altLang="en-US" dirty="0"/>
              <a:t>을 알아야 한다</a:t>
            </a:r>
            <a:r>
              <a:rPr lang="en-US" altLang="ko-KR" dirty="0"/>
              <a:t>. Level </a:t>
            </a:r>
            <a:r>
              <a:rPr lang="en-US" altLang="ko-KR" dirty="0" err="1"/>
              <a:t>learnin</a:t>
            </a:r>
            <a:r>
              <a:rPr lang="ko-KR" altLang="en-US" dirty="0"/>
              <a:t>은 </a:t>
            </a:r>
            <a:r>
              <a:rPr lang="en-US" altLang="ko-KR" dirty="0"/>
              <a:t>L0</a:t>
            </a:r>
            <a:r>
              <a:rPr lang="ko-KR" altLang="en-US" dirty="0"/>
              <a:t>에서 적용 불가능한데</a:t>
            </a:r>
            <a:r>
              <a:rPr lang="en-US" altLang="ko-KR" dirty="0"/>
              <a:t>, file </a:t>
            </a:r>
            <a:r>
              <a:rPr lang="ko-KR" altLang="en-US" dirty="0"/>
              <a:t>간 </a:t>
            </a:r>
            <a:r>
              <a:rPr lang="en-US" altLang="ko-KR" dirty="0"/>
              <a:t>sort</a:t>
            </a:r>
            <a:r>
              <a:rPr lang="ko-KR" altLang="en-US" dirty="0"/>
              <a:t>가 되지 않아 </a:t>
            </a:r>
            <a:r>
              <a:rPr lang="en-US" altLang="ko-KR" dirty="0"/>
              <a:t>key range</a:t>
            </a:r>
            <a:r>
              <a:rPr lang="ko-KR" altLang="en-US" dirty="0"/>
              <a:t>가 겹칠 수 있기 때문이다</a:t>
            </a:r>
            <a:r>
              <a:rPr lang="en-US" altLang="ko-KR" dirty="0"/>
              <a:t>. </a:t>
            </a:r>
            <a:r>
              <a:rPr lang="ko-KR" altLang="en-US" dirty="0"/>
              <a:t>따라서 반복적인 </a:t>
            </a:r>
            <a:r>
              <a:rPr lang="en-US" altLang="ko-KR" dirty="0"/>
              <a:t>re-train </a:t>
            </a:r>
            <a:r>
              <a:rPr lang="ko-KR" altLang="en-US" dirty="0"/>
              <a:t>이 필요할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 err="1"/>
              <a:t>lifetim</a:t>
            </a:r>
            <a:r>
              <a:rPr lang="ko-KR" altLang="en-US" dirty="0"/>
              <a:t>은 비교적 각각의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보다는 짧을 텐데</a:t>
            </a:r>
            <a:r>
              <a:rPr lang="en-US" altLang="ko-KR" dirty="0"/>
              <a:t>, </a:t>
            </a:r>
            <a:r>
              <a:rPr lang="ko-KR" altLang="en-US" dirty="0"/>
              <a:t>그만큼 여러 </a:t>
            </a:r>
            <a:r>
              <a:rPr lang="en-US" altLang="ko-KR" dirty="0" err="1"/>
              <a:t>sstable</a:t>
            </a:r>
            <a:r>
              <a:rPr lang="ko-KR" altLang="en-US" dirty="0"/>
              <a:t>을 안탐색해도 된다는 장점이 있기 때문에 고려해 볼만한 요소가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 실험 결과를 보면 레벨이 </a:t>
            </a:r>
            <a:r>
              <a:rPr lang="ko-KR" altLang="en-US" dirty="0" err="1"/>
              <a:t>내려감에</a:t>
            </a:r>
            <a:r>
              <a:rPr lang="ko-KR" altLang="en-US" dirty="0"/>
              <a:t> 따라서 변화량이 줄어들게 되었다</a:t>
            </a:r>
            <a:r>
              <a:rPr lang="en-US" altLang="ko-KR" dirty="0"/>
              <a:t>. </a:t>
            </a:r>
            <a:r>
              <a:rPr lang="ko-KR" altLang="en-US" dirty="0"/>
              <a:t>그리고 보면 </a:t>
            </a:r>
            <a:r>
              <a:rPr lang="en-US" altLang="ko-KR" dirty="0" err="1"/>
              <a:t>brust</a:t>
            </a:r>
            <a:r>
              <a:rPr lang="ko-KR" altLang="en-US" dirty="0"/>
              <a:t>가 주기적으로 발생하는 것을 볼 수 있는데</a:t>
            </a:r>
            <a:r>
              <a:rPr lang="en-US" altLang="ko-KR" dirty="0"/>
              <a:t>, </a:t>
            </a:r>
            <a:r>
              <a:rPr lang="ko-KR" altLang="en-US" dirty="0"/>
              <a:t>이는 모든 </a:t>
            </a:r>
            <a:r>
              <a:rPr lang="en-US" altLang="ko-KR" dirty="0"/>
              <a:t>level</a:t>
            </a:r>
            <a:r>
              <a:rPr lang="ko-KR" altLang="en-US" dirty="0"/>
              <a:t>이 계속 </a:t>
            </a:r>
            <a:r>
              <a:rPr lang="ko-KR" altLang="en-US" dirty="0" err="1"/>
              <a:t>가득차게</a:t>
            </a:r>
            <a:r>
              <a:rPr lang="ko-KR" altLang="en-US" dirty="0"/>
              <a:t> 되어 밑의 레벨로 내려가면서 </a:t>
            </a:r>
            <a:r>
              <a:rPr lang="en-US" altLang="ko-KR" dirty="0"/>
              <a:t>compaction</a:t>
            </a:r>
            <a:r>
              <a:rPr lang="ko-KR" altLang="en-US" dirty="0"/>
              <a:t>을 순차적으로 진행하기 때문에 나타나는 현상이다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level</a:t>
            </a:r>
            <a:r>
              <a:rPr lang="ko-KR" altLang="en-US" dirty="0"/>
              <a:t>의 </a:t>
            </a:r>
            <a:r>
              <a:rPr lang="en-US" altLang="ko-KR" dirty="0" err="1"/>
              <a:t>liftetime</a:t>
            </a:r>
            <a:r>
              <a:rPr lang="ko-KR" altLang="en-US" dirty="0"/>
              <a:t>은 </a:t>
            </a:r>
            <a:r>
              <a:rPr lang="en-US" altLang="ko-KR" dirty="0"/>
              <a:t>burst</a:t>
            </a:r>
            <a:r>
              <a:rPr lang="ko-KR" altLang="en-US" dirty="0"/>
              <a:t> </a:t>
            </a:r>
            <a:r>
              <a:rPr lang="en-US" altLang="ko-KR" dirty="0"/>
              <a:t>–burst</a:t>
            </a:r>
            <a:r>
              <a:rPr lang="ko-KR" altLang="en-US" dirty="0"/>
              <a:t> 사이의 시간</a:t>
            </a:r>
            <a:r>
              <a:rPr lang="en-US" altLang="ko-KR" dirty="0"/>
              <a:t>, burst interval </a:t>
            </a:r>
            <a:r>
              <a:rPr lang="ko-KR" altLang="en-US" dirty="0"/>
              <a:t>이 될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write </a:t>
            </a:r>
            <a:r>
              <a:rPr lang="en-US" altLang="ko-KR" dirty="0" err="1"/>
              <a:t>percentag</a:t>
            </a:r>
            <a:r>
              <a:rPr lang="ko-KR" altLang="en-US" dirty="0"/>
              <a:t>가 </a:t>
            </a:r>
            <a:r>
              <a:rPr lang="en-US" altLang="ko-KR" dirty="0"/>
              <a:t>5%</a:t>
            </a:r>
            <a:r>
              <a:rPr lang="ko-KR" altLang="en-US" dirty="0"/>
              <a:t>일 </a:t>
            </a:r>
            <a:r>
              <a:rPr lang="ko-KR" altLang="en-US" dirty="0" err="1"/>
              <a:t>떄의</a:t>
            </a:r>
            <a:r>
              <a:rPr lang="ko-KR" altLang="en-US" dirty="0"/>
              <a:t> 실험이었고</a:t>
            </a:r>
            <a:r>
              <a:rPr lang="en-US" altLang="ko-KR" dirty="0"/>
              <a:t>, write</a:t>
            </a:r>
            <a:r>
              <a:rPr lang="ko-KR" altLang="en-US" dirty="0"/>
              <a:t> 의 비중이 커질 수록 수명이 줄어들게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65221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en-US" altLang="ko-KR" dirty="0"/>
              <a:t>write </a:t>
            </a:r>
            <a:r>
              <a:rPr lang="ko-KR" altLang="en-US" dirty="0"/>
              <a:t>비중이 높은 </a:t>
            </a:r>
            <a:r>
              <a:rPr lang="en-US" altLang="ko-KR" dirty="0"/>
              <a:t>workload</a:t>
            </a:r>
            <a:r>
              <a:rPr lang="ko-KR" altLang="en-US" dirty="0"/>
              <a:t>에서는 </a:t>
            </a:r>
            <a:r>
              <a:rPr lang="en-US" altLang="ko-KR" dirty="0"/>
              <a:t>level</a:t>
            </a:r>
            <a:r>
              <a:rPr lang="ko-KR" altLang="en-US" dirty="0"/>
              <a:t>단위로 학습하지 않는다는 </a:t>
            </a:r>
            <a:r>
              <a:rPr lang="en-US" altLang="ko-KR" dirty="0"/>
              <a:t>5</a:t>
            </a:r>
            <a:r>
              <a:rPr lang="ko-KR" altLang="en-US" dirty="0" err="1"/>
              <a:t>번쨰</a:t>
            </a:r>
            <a:r>
              <a:rPr lang="ko-KR" altLang="en-US" dirty="0"/>
              <a:t> 가이드라인을 제시하고있다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이로써 요약하면</a:t>
            </a:r>
            <a:r>
              <a:rPr lang="en-US" altLang="ko-KR" dirty="0"/>
              <a:t>, LSM</a:t>
            </a:r>
            <a:r>
              <a:rPr lang="ko-KR" altLang="en-US" dirty="0"/>
              <a:t>가 내부적으로 어떻게 작동되는지 분석을 했고</a:t>
            </a:r>
            <a:r>
              <a:rPr lang="en-US" altLang="ko-KR" dirty="0"/>
              <a:t>, 5</a:t>
            </a:r>
            <a:r>
              <a:rPr lang="ko-KR" altLang="en-US" dirty="0"/>
              <a:t>개의 가이드라인을 지켜가며 이를 </a:t>
            </a:r>
            <a:r>
              <a:rPr lang="en-US" altLang="ko-KR" dirty="0"/>
              <a:t>LSM system</a:t>
            </a:r>
            <a:r>
              <a:rPr lang="ko-KR" altLang="en-US" dirty="0"/>
              <a:t>에 어떻게 적용할 것인지에 대해 알아가야 할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4612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200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논문에서는 </a:t>
            </a:r>
            <a:r>
              <a:rPr lang="en-US" altLang="ko-KR" dirty="0"/>
              <a:t>key </a:t>
            </a:r>
            <a:r>
              <a:rPr lang="ko-KR" altLang="en-US" dirty="0"/>
              <a:t>에 대한 위치를 찾는 </a:t>
            </a:r>
            <a:r>
              <a:rPr lang="ko-KR" altLang="en-US" dirty="0" err="1"/>
              <a:t>머신러닝</a:t>
            </a:r>
            <a:r>
              <a:rPr lang="ko-KR" altLang="en-US" dirty="0"/>
              <a:t> 기법으로 </a:t>
            </a:r>
            <a:r>
              <a:rPr lang="en-US" altLang="ko-KR" dirty="0"/>
              <a:t>Greedy – PLR</a:t>
            </a:r>
            <a:r>
              <a:rPr lang="ko-KR" altLang="en-US" dirty="0"/>
              <a:t>을 사용하는데 이는 </a:t>
            </a:r>
            <a:r>
              <a:rPr lang="ko-KR" altLang="en-US" dirty="0" err="1"/>
              <a:t>연산량도</a:t>
            </a:r>
            <a:r>
              <a:rPr lang="ko-KR" altLang="en-US" dirty="0"/>
              <a:t> 적으면서 </a:t>
            </a:r>
            <a:r>
              <a:rPr lang="en-US" altLang="ko-KR" dirty="0"/>
              <a:t>lookup </a:t>
            </a:r>
            <a:r>
              <a:rPr lang="ko-KR" altLang="en-US" dirty="0" err="1"/>
              <a:t>할때도</a:t>
            </a:r>
            <a:r>
              <a:rPr lang="ko-KR" altLang="en-US" dirty="0"/>
              <a:t> 효율적으로 사용할 수 있는 알고리즘입니다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그냥 </a:t>
            </a:r>
            <a:r>
              <a:rPr lang="en-US" altLang="ko-KR" dirty="0"/>
              <a:t>LR</a:t>
            </a:r>
            <a:r>
              <a:rPr lang="ko-KR" altLang="en-US" dirty="0"/>
              <a:t>을 쓰면 예측이 오히려 잘못된 방향으로 이끌 수 있고</a:t>
            </a:r>
            <a:r>
              <a:rPr lang="en-US" altLang="ko-KR" dirty="0"/>
              <a:t>, </a:t>
            </a:r>
            <a:r>
              <a:rPr lang="ko-KR" altLang="en-US" dirty="0"/>
              <a:t>차수가 올라갈수록 계산이 </a:t>
            </a:r>
            <a:r>
              <a:rPr lang="ko-KR" altLang="en-US" dirty="0" err="1"/>
              <a:t>복잡해지는데</a:t>
            </a:r>
            <a:r>
              <a:rPr lang="en-US" altLang="ko-KR" dirty="0"/>
              <a:t>, </a:t>
            </a:r>
            <a:r>
              <a:rPr lang="ko-KR" altLang="en-US" dirty="0"/>
              <a:t>이 알고리즘을 통해 </a:t>
            </a:r>
            <a:r>
              <a:rPr lang="ko-KR" altLang="en-US" dirty="0" err="1"/>
              <a:t>연산량도</a:t>
            </a:r>
            <a:r>
              <a:rPr lang="ko-KR" altLang="en-US" dirty="0"/>
              <a:t> 줄이면서 </a:t>
            </a:r>
            <a:r>
              <a:rPr lang="en-US" altLang="ko-KR" dirty="0"/>
              <a:t>key-address</a:t>
            </a:r>
            <a:r>
              <a:rPr lang="ko-KR" altLang="en-US" dirty="0"/>
              <a:t> 관계를 잘 유지할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26678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 하나씩 하면서 </a:t>
            </a:r>
            <a:r>
              <a:rPr lang="en-US" altLang="ko-KR" dirty="0"/>
              <a:t>line segment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생성된 </a:t>
            </a:r>
            <a:r>
              <a:rPr lang="en-US" altLang="ko-KR" dirty="0"/>
              <a:t>line </a:t>
            </a:r>
            <a:r>
              <a:rPr lang="ko-KR" altLang="en-US" dirty="0"/>
              <a:t>안에 다음 </a:t>
            </a:r>
            <a:r>
              <a:rPr lang="en-US" altLang="ko-KR" dirty="0"/>
              <a:t>point</a:t>
            </a:r>
            <a:r>
              <a:rPr lang="ko-KR" altLang="en-US" dirty="0"/>
              <a:t>가 포함되면 </a:t>
            </a:r>
            <a:r>
              <a:rPr lang="en-US" altLang="ko-KR" dirty="0"/>
              <a:t>line</a:t>
            </a:r>
            <a:r>
              <a:rPr lang="ko-KR" altLang="en-US" dirty="0"/>
              <a:t>을 늘려갑니다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2510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특정 점에서 라인의 </a:t>
            </a:r>
            <a:r>
              <a:rPr lang="en-US" altLang="ko-KR" dirty="0"/>
              <a:t>error bound </a:t>
            </a:r>
            <a:r>
              <a:rPr lang="ko-KR" altLang="en-US" dirty="0"/>
              <a:t>를 넘어버리게 되면 새로운 </a:t>
            </a:r>
            <a:r>
              <a:rPr lang="en-US" altLang="ko-KR" dirty="0"/>
              <a:t>segment</a:t>
            </a:r>
            <a:r>
              <a:rPr lang="ko-KR" altLang="en-US" dirty="0"/>
              <a:t>를 만들어서 그 </a:t>
            </a:r>
            <a:r>
              <a:rPr lang="ko-KR" altLang="en-US" dirty="0" err="1"/>
              <a:t>새그먼트를</a:t>
            </a:r>
            <a:r>
              <a:rPr lang="ko-KR" altLang="en-US" dirty="0"/>
              <a:t> 계속 활용합니다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8507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</a:t>
            </a:r>
            <a:r>
              <a:rPr lang="en-US" altLang="ko-KR" dirty="0"/>
              <a:t>G-PLR</a:t>
            </a:r>
            <a:r>
              <a:rPr lang="ko-KR" altLang="en-US" dirty="0"/>
              <a:t>로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r>
              <a:rPr lang="ko-KR" altLang="en-US" dirty="0"/>
              <a:t>를 만든 후에</a:t>
            </a:r>
            <a:r>
              <a:rPr lang="en-US" altLang="ko-KR" dirty="0"/>
              <a:t>, </a:t>
            </a:r>
            <a:r>
              <a:rPr lang="ko-KR" altLang="en-US" dirty="0"/>
              <a:t>이제 이 </a:t>
            </a:r>
            <a:r>
              <a:rPr lang="en-US" altLang="ko-KR" dirty="0"/>
              <a:t>segment</a:t>
            </a:r>
            <a:r>
              <a:rPr lang="ko-KR" altLang="en-US" dirty="0"/>
              <a:t>들로 </a:t>
            </a:r>
            <a:r>
              <a:rPr lang="en-US" altLang="ko-KR" dirty="0"/>
              <a:t>position</a:t>
            </a:r>
            <a:r>
              <a:rPr lang="ko-KR" altLang="en-US" dirty="0"/>
              <a:t>을 예측하는 과정에 대해 설명해드리겠습니다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7325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key </a:t>
            </a:r>
            <a:r>
              <a:rPr lang="ko-KR" altLang="en-US" dirty="0"/>
              <a:t>범위를 포함하는 </a:t>
            </a:r>
            <a:r>
              <a:rPr lang="en-US" altLang="ko-KR" dirty="0"/>
              <a:t>segment</a:t>
            </a:r>
            <a:r>
              <a:rPr lang="ko-KR" altLang="en-US" dirty="0"/>
              <a:t>를 찾고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6886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 segment</a:t>
            </a:r>
            <a:r>
              <a:rPr lang="ko-KR" altLang="en-US" dirty="0"/>
              <a:t>에 </a:t>
            </a:r>
            <a:r>
              <a:rPr lang="en-US" altLang="ko-KR" dirty="0"/>
              <a:t>key</a:t>
            </a:r>
            <a:r>
              <a:rPr lang="ko-KR" altLang="en-US" dirty="0"/>
              <a:t>값을 집어넣어 </a:t>
            </a:r>
            <a:r>
              <a:rPr lang="en-US" altLang="ko-KR" dirty="0"/>
              <a:t>position</a:t>
            </a:r>
            <a:r>
              <a:rPr lang="ko-KR" altLang="en-US" dirty="0"/>
              <a:t>을 확인후</a:t>
            </a:r>
            <a:r>
              <a:rPr lang="en-US" altLang="ko-KR" dirty="0"/>
              <a:t> </a:t>
            </a:r>
            <a:r>
              <a:rPr lang="ko-KR" altLang="en-US" dirty="0"/>
              <a:t>해당 위치를 바이너리 </a:t>
            </a:r>
            <a:r>
              <a:rPr lang="ko-KR" altLang="en-US" dirty="0" err="1"/>
              <a:t>서치한다</a:t>
            </a:r>
            <a:r>
              <a:rPr lang="en-US" altLang="ko-KR" dirty="0"/>
              <a:t>. </a:t>
            </a:r>
            <a:r>
              <a:rPr lang="ko-KR" altLang="en-US" dirty="0"/>
              <a:t>뒤에서 풀 과정은 설명되어 있다</a:t>
            </a:r>
            <a:r>
              <a:rPr lang="en-US" altLang="ko-KR" dirty="0"/>
              <a:t>. </a:t>
            </a:r>
            <a:r>
              <a:rPr lang="ko-KR" altLang="en-US" dirty="0"/>
              <a:t>해당 알고리즘으로 어떻게 위치를 </a:t>
            </a:r>
            <a:r>
              <a:rPr lang="ko-KR" altLang="en-US" dirty="0" err="1"/>
              <a:t>찾는지만</a:t>
            </a:r>
            <a:r>
              <a:rPr lang="ko-KR" altLang="en-US" dirty="0"/>
              <a:t> </a:t>
            </a:r>
            <a:r>
              <a:rPr lang="ko-KR" altLang="en-US" dirty="0" err="1"/>
              <a:t>알아두면</a:t>
            </a:r>
            <a:r>
              <a:rPr lang="ko-KR" altLang="en-US" dirty="0"/>
              <a:t> 될 것 같다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key</a:t>
            </a:r>
            <a:r>
              <a:rPr lang="ko-KR" altLang="en-US" dirty="0"/>
              <a:t>가 존재하는 </a:t>
            </a:r>
            <a:r>
              <a:rPr lang="en-US" altLang="ko-KR" dirty="0"/>
              <a:t>line </a:t>
            </a:r>
            <a:r>
              <a:rPr lang="en-US" altLang="ko-KR" dirty="0" err="1"/>
              <a:t>segmen</a:t>
            </a:r>
            <a:r>
              <a:rPr lang="ko-KR" altLang="en-US" dirty="0"/>
              <a:t>를 찾는 게 </a:t>
            </a:r>
            <a:r>
              <a:rPr lang="en-US" altLang="ko-KR" dirty="0"/>
              <a:t>log s time</a:t>
            </a:r>
            <a:r>
              <a:rPr lang="ko-KR" altLang="en-US" dirty="0"/>
              <a:t>이 걸릴 </a:t>
            </a:r>
            <a:r>
              <a:rPr lang="ko-KR" altLang="en-US" dirty="0" err="1"/>
              <a:t>뿐이므로시간적으로</a:t>
            </a:r>
            <a:r>
              <a:rPr lang="ko-KR" altLang="en-US" dirty="0"/>
              <a:t> 만은 효율을 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공간적인 측면에서도 각 세그먼트를 저장하는데 </a:t>
            </a:r>
            <a:r>
              <a:rPr lang="ko-KR" altLang="en-US" dirty="0" err="1"/>
              <a:t>몇십</a:t>
            </a:r>
            <a:r>
              <a:rPr lang="ko-KR" altLang="en-US" dirty="0"/>
              <a:t> 바이트만 사용되므로 공간 오버헤드도 크지 않습니다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80696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</a:t>
            </a:r>
            <a:r>
              <a:rPr lang="en-US" altLang="ko-KR" dirty="0"/>
              <a:t>Bourbon</a:t>
            </a:r>
            <a:r>
              <a:rPr lang="ko-KR" altLang="en-US" dirty="0"/>
              <a:t>은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저장하는 것을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고정된 키와 </a:t>
            </a:r>
            <a:r>
              <a:rPr lang="ko-KR" altLang="en-US" dirty="0" err="1"/>
              <a:t>벨류</a:t>
            </a:r>
            <a:r>
              <a:rPr lang="ko-KR" altLang="en-US" dirty="0"/>
              <a:t> 페어 사이즈를 가지는 것이 예측된 오프셋을 통해 실제 포지션을 알아내는 데 유용합니다</a:t>
            </a:r>
            <a:r>
              <a:rPr lang="en-US" altLang="ko-KR" dirty="0"/>
              <a:t>. </a:t>
            </a:r>
            <a:r>
              <a:rPr lang="ko-KR" altLang="en-US" dirty="0"/>
              <a:t>시작주소만 알고 그 오프셋만큼 사이즈를 곱하면 되기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고정하는 데 어렵지 않지만 </a:t>
            </a:r>
            <a:r>
              <a:rPr lang="ko-KR" altLang="en-US" dirty="0" err="1"/>
              <a:t>벨류를</a:t>
            </a:r>
            <a:r>
              <a:rPr lang="ko-KR" altLang="en-US" dirty="0"/>
              <a:t> 고정하는 것이 어렵습니다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벨류와</a:t>
            </a:r>
            <a:r>
              <a:rPr lang="ko-KR" altLang="en-US" dirty="0"/>
              <a:t> 키를 따로 저장하는 위스키의 아이디어를 </a:t>
            </a:r>
            <a:r>
              <a:rPr lang="ko-KR" altLang="en-US" dirty="0" err="1"/>
              <a:t>빌려옴으로써</a:t>
            </a:r>
            <a:r>
              <a:rPr lang="ko-KR" altLang="en-US" dirty="0"/>
              <a:t> </a:t>
            </a:r>
            <a:r>
              <a:rPr lang="ko-KR" altLang="en-US" dirty="0" err="1"/>
              <a:t>버본은</a:t>
            </a:r>
            <a:r>
              <a:rPr lang="ko-KR" altLang="en-US" dirty="0"/>
              <a:t> 고정된 키사이즈에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지원할 수 있게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31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0457829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</a:t>
            </a:r>
            <a:r>
              <a:rPr lang="en-US" altLang="ko-KR" dirty="0"/>
              <a:t>Bourbon</a:t>
            </a:r>
            <a:r>
              <a:rPr lang="ko-KR" altLang="en-US" dirty="0"/>
              <a:t>은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저장하는 것을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고정된 키와 </a:t>
            </a:r>
            <a:r>
              <a:rPr lang="ko-KR" altLang="en-US" dirty="0" err="1"/>
              <a:t>벨류</a:t>
            </a:r>
            <a:r>
              <a:rPr lang="ko-KR" altLang="en-US" dirty="0"/>
              <a:t> 페어 사이즈를 가지는 것이 예측된 오프셋을 통해 실제 포지션을 알아내는 데 유용합니다</a:t>
            </a:r>
            <a:r>
              <a:rPr lang="en-US" altLang="ko-KR" dirty="0"/>
              <a:t>. </a:t>
            </a:r>
            <a:r>
              <a:rPr lang="ko-KR" altLang="en-US" dirty="0"/>
              <a:t>시작주소만 알고 그 오프셋만큼 사이즈를 곱하면 되기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고정하는 데 어렵지 않지만 </a:t>
            </a:r>
            <a:r>
              <a:rPr lang="ko-KR" altLang="en-US" dirty="0" err="1"/>
              <a:t>벨류를</a:t>
            </a:r>
            <a:r>
              <a:rPr lang="ko-KR" altLang="en-US" dirty="0"/>
              <a:t> 고정하는 것이 어렵습니다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벨류와</a:t>
            </a:r>
            <a:r>
              <a:rPr lang="ko-KR" altLang="en-US" dirty="0"/>
              <a:t> 키를 따로 저장하는 위스키의 아이디어를 </a:t>
            </a:r>
            <a:r>
              <a:rPr lang="ko-KR" altLang="en-US" dirty="0" err="1"/>
              <a:t>빌려옴으로써</a:t>
            </a:r>
            <a:r>
              <a:rPr lang="ko-KR" altLang="en-US" dirty="0"/>
              <a:t> </a:t>
            </a:r>
            <a:r>
              <a:rPr lang="ko-KR" altLang="en-US" dirty="0" err="1"/>
              <a:t>버본은</a:t>
            </a:r>
            <a:r>
              <a:rPr lang="ko-KR" altLang="en-US" dirty="0"/>
              <a:t> 고정된 키사이즈에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지원할 수 있게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785649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두번쨰로</a:t>
            </a:r>
            <a:r>
              <a:rPr lang="ko-KR" altLang="en-US" dirty="0"/>
              <a:t> </a:t>
            </a:r>
            <a:r>
              <a:rPr lang="en-US" altLang="ko-KR" dirty="0"/>
              <a:t>Bourbon</a:t>
            </a:r>
            <a:r>
              <a:rPr lang="ko-KR" altLang="en-US" dirty="0"/>
              <a:t>은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저장하는 것을 지원합니다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고정된 키와 </a:t>
            </a:r>
            <a:r>
              <a:rPr lang="ko-KR" altLang="en-US" dirty="0" err="1"/>
              <a:t>벨류</a:t>
            </a:r>
            <a:r>
              <a:rPr lang="ko-KR" altLang="en-US" dirty="0"/>
              <a:t> 페어 사이즈를 가지는 것이 예측된 오프셋을 통해 실제 포지션을 알아내는 데 유용합니다</a:t>
            </a:r>
            <a:r>
              <a:rPr lang="en-US" altLang="ko-KR" dirty="0"/>
              <a:t>. </a:t>
            </a:r>
            <a:r>
              <a:rPr lang="ko-KR" altLang="en-US" dirty="0"/>
              <a:t>시작주소만 알고 그 오프셋만큼 사이즈를 곱하면 되기 </a:t>
            </a:r>
            <a:r>
              <a:rPr lang="ko-KR" altLang="en-US" dirty="0" err="1"/>
              <a:t>떄문입니다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고정하는 데 어렵지 않지만 </a:t>
            </a:r>
            <a:r>
              <a:rPr lang="ko-KR" altLang="en-US" dirty="0" err="1"/>
              <a:t>벨류를</a:t>
            </a:r>
            <a:r>
              <a:rPr lang="ko-KR" altLang="en-US" dirty="0"/>
              <a:t> 고정하는 것이 어렵습니다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벨류와</a:t>
            </a:r>
            <a:r>
              <a:rPr lang="ko-KR" altLang="en-US" dirty="0"/>
              <a:t> 키를 따로 저장하는 위스키의 아이디어를 </a:t>
            </a:r>
            <a:r>
              <a:rPr lang="ko-KR" altLang="en-US" dirty="0" err="1"/>
              <a:t>빌려옴으로써</a:t>
            </a:r>
            <a:r>
              <a:rPr lang="ko-KR" altLang="en-US" dirty="0"/>
              <a:t> </a:t>
            </a:r>
            <a:r>
              <a:rPr lang="ko-KR" altLang="en-US" dirty="0" err="1"/>
              <a:t>버본은</a:t>
            </a:r>
            <a:r>
              <a:rPr lang="ko-KR" altLang="en-US" dirty="0"/>
              <a:t> 고정된 키사이즈에 다양한 사이즈의 </a:t>
            </a:r>
            <a:r>
              <a:rPr lang="ko-KR" altLang="en-US" dirty="0" err="1"/>
              <a:t>벨류를</a:t>
            </a:r>
            <a:r>
              <a:rPr lang="ko-KR" altLang="en-US" dirty="0"/>
              <a:t> 지원할 수 있게 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04251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Level </a:t>
            </a:r>
            <a:r>
              <a:rPr lang="en-US" altLang="ko-KR" dirty="0" err="1"/>
              <a:t>learnin</a:t>
            </a:r>
            <a:r>
              <a:rPr lang="ko-KR" altLang="en-US" dirty="0"/>
              <a:t>은 </a:t>
            </a:r>
            <a:r>
              <a:rPr lang="en-US" altLang="ko-KR" dirty="0"/>
              <a:t>read-only</a:t>
            </a:r>
            <a:r>
              <a:rPr lang="ko-KR" altLang="en-US" dirty="0"/>
              <a:t>시에만 유용하게 사용되기 때문에 그런 </a:t>
            </a:r>
            <a:r>
              <a:rPr lang="en-US" altLang="ko-KR" dirty="0"/>
              <a:t>workload</a:t>
            </a:r>
            <a:r>
              <a:rPr lang="ko-KR" altLang="en-US" dirty="0"/>
              <a:t>를 가진 환경에서만</a:t>
            </a:r>
            <a:r>
              <a:rPr lang="en-US" altLang="ko-KR" dirty="0"/>
              <a:t> </a:t>
            </a:r>
            <a:r>
              <a:rPr lang="ko-KR" altLang="en-US" dirty="0" err="1"/>
              <a:t>사요아고</a:t>
            </a:r>
            <a:r>
              <a:rPr lang="en-US" altLang="ko-KR" dirty="0"/>
              <a:t>, </a:t>
            </a:r>
            <a:r>
              <a:rPr lang="en-US" altLang="ko-KR" dirty="0" err="1"/>
              <a:t>BourBon</a:t>
            </a:r>
            <a:r>
              <a:rPr lang="ko-KR" altLang="en-US" dirty="0"/>
              <a:t>의 목적은 </a:t>
            </a:r>
            <a:r>
              <a:rPr lang="en-US" altLang="ko-KR" dirty="0" err="1"/>
              <a:t>write,read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가능한 환경에서 더 빠른 </a:t>
            </a:r>
            <a:r>
              <a:rPr lang="en-US" altLang="ko-KR" dirty="0"/>
              <a:t>lookup</a:t>
            </a:r>
            <a:r>
              <a:rPr lang="ko-KR" altLang="en-US" dirty="0"/>
              <a:t>을 지원하는 것을 목표로 하기 때문에 </a:t>
            </a:r>
            <a:r>
              <a:rPr lang="en-US" altLang="ko-KR" dirty="0"/>
              <a:t>file learning</a:t>
            </a:r>
            <a:r>
              <a:rPr lang="ko-KR" altLang="en-US" dirty="0"/>
              <a:t>을 메인 </a:t>
            </a:r>
            <a:r>
              <a:rPr lang="en-US" altLang="ko-KR" dirty="0"/>
              <a:t>learning </a:t>
            </a:r>
            <a:r>
              <a:rPr lang="ko-KR" altLang="en-US" dirty="0"/>
              <a:t>기법으로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93194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Level </a:t>
            </a:r>
            <a:r>
              <a:rPr lang="en-US" altLang="ko-KR" dirty="0" err="1"/>
              <a:t>learnin</a:t>
            </a:r>
            <a:r>
              <a:rPr lang="ko-KR" altLang="en-US" dirty="0"/>
              <a:t>은 </a:t>
            </a:r>
            <a:r>
              <a:rPr lang="en-US" altLang="ko-KR" dirty="0"/>
              <a:t>read-only</a:t>
            </a:r>
            <a:r>
              <a:rPr lang="ko-KR" altLang="en-US" dirty="0"/>
              <a:t>시에만 유용하게 사용되기 때문에 그런 </a:t>
            </a:r>
            <a:r>
              <a:rPr lang="en-US" altLang="ko-KR" dirty="0"/>
              <a:t>workload</a:t>
            </a:r>
            <a:r>
              <a:rPr lang="ko-KR" altLang="en-US" dirty="0"/>
              <a:t>를 가진 환경에서만</a:t>
            </a:r>
            <a:r>
              <a:rPr lang="en-US" altLang="ko-KR" dirty="0"/>
              <a:t> </a:t>
            </a:r>
            <a:r>
              <a:rPr lang="ko-KR" altLang="en-US" dirty="0" err="1"/>
              <a:t>사요아고</a:t>
            </a:r>
            <a:r>
              <a:rPr lang="en-US" altLang="ko-KR" dirty="0"/>
              <a:t>, </a:t>
            </a:r>
            <a:r>
              <a:rPr lang="en-US" altLang="ko-KR" dirty="0" err="1"/>
              <a:t>BourBon</a:t>
            </a:r>
            <a:r>
              <a:rPr lang="ko-KR" altLang="en-US" dirty="0"/>
              <a:t>의 목적은 </a:t>
            </a:r>
            <a:r>
              <a:rPr lang="en-US" altLang="ko-KR" dirty="0" err="1"/>
              <a:t>write,read</a:t>
            </a:r>
            <a:r>
              <a:rPr lang="en-US" altLang="ko-KR" dirty="0"/>
              <a:t> </a:t>
            </a:r>
            <a:r>
              <a:rPr lang="ko-KR" altLang="en-US" dirty="0" err="1"/>
              <a:t>둘다</a:t>
            </a:r>
            <a:r>
              <a:rPr lang="ko-KR" altLang="en-US" dirty="0"/>
              <a:t> 가능한 환경에서 더 빠른 </a:t>
            </a:r>
            <a:r>
              <a:rPr lang="en-US" altLang="ko-KR" dirty="0"/>
              <a:t>lookup</a:t>
            </a:r>
            <a:r>
              <a:rPr lang="ko-KR" altLang="en-US" dirty="0"/>
              <a:t>을 지원하는 것을 목표로 하기 때문에 </a:t>
            </a:r>
            <a:r>
              <a:rPr lang="en-US" altLang="ko-KR" dirty="0"/>
              <a:t>file learning</a:t>
            </a:r>
            <a:r>
              <a:rPr lang="ko-KR" altLang="en-US" dirty="0"/>
              <a:t>을 메인 </a:t>
            </a:r>
            <a:r>
              <a:rPr lang="en-US" altLang="ko-KR" dirty="0"/>
              <a:t>learning </a:t>
            </a:r>
            <a:r>
              <a:rPr lang="ko-KR" altLang="en-US" dirty="0"/>
              <a:t>기법으로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79515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Bourbon</a:t>
            </a:r>
            <a:r>
              <a:rPr lang="ko-KR" altLang="en-US" dirty="0"/>
              <a:t>은 </a:t>
            </a:r>
            <a:r>
              <a:rPr lang="en-US" altLang="ko-KR" dirty="0"/>
              <a:t>T wait</a:t>
            </a:r>
            <a:r>
              <a:rPr lang="ko-KR" altLang="en-US" dirty="0"/>
              <a:t>이라는 시간 쓰레드 홀드를 </a:t>
            </a:r>
            <a:r>
              <a:rPr lang="en-US" altLang="ko-KR" dirty="0"/>
              <a:t>file</a:t>
            </a:r>
            <a:r>
              <a:rPr lang="ko-KR" altLang="en-US" dirty="0"/>
              <a:t>을 학습하기 위해 기다린다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이것은 성능과 기다리는 </a:t>
            </a:r>
            <a:r>
              <a:rPr lang="en-US" altLang="ko-KR" dirty="0"/>
              <a:t>cost</a:t>
            </a:r>
            <a:r>
              <a:rPr lang="ko-KR" altLang="en-US" dirty="0"/>
              <a:t>의 </a:t>
            </a:r>
            <a:r>
              <a:rPr lang="en-US" altLang="ko-KR" dirty="0"/>
              <a:t>trade-off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너무 그 값이 적으면 수명이 짧은 파일이 계속 학습될 것이고 이것이 오버헤드를 초래하게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너무 큰 </a:t>
            </a:r>
            <a:r>
              <a:rPr lang="ko-KR" altLang="en-US" dirty="0" err="1"/>
              <a:t>벨류라면</a:t>
            </a:r>
            <a:r>
              <a:rPr lang="ko-KR" altLang="en-US" dirty="0"/>
              <a:t> 많은 시간을 학습된 모델 없이 </a:t>
            </a:r>
            <a:r>
              <a:rPr lang="en-US" altLang="ko-KR" dirty="0"/>
              <a:t>baseline</a:t>
            </a:r>
            <a:r>
              <a:rPr lang="ko-KR" altLang="en-US" dirty="0"/>
              <a:t>의 성능으로 </a:t>
            </a:r>
            <a:r>
              <a:rPr lang="en-US" altLang="ko-KR" dirty="0"/>
              <a:t>lookup</a:t>
            </a:r>
            <a:r>
              <a:rPr lang="ko-KR" altLang="en-US" dirty="0"/>
              <a:t>을 진행할 것이다 따라서 더 빠르게 </a:t>
            </a:r>
            <a:r>
              <a:rPr lang="en-US" altLang="ko-KR" dirty="0"/>
              <a:t>lookup</a:t>
            </a:r>
            <a:r>
              <a:rPr lang="ko-KR" altLang="en-US" dirty="0"/>
              <a:t>할 수 있는 기회를 놓치게 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버본은</a:t>
            </a:r>
            <a:r>
              <a:rPr lang="ko-KR" altLang="en-US" dirty="0"/>
              <a:t> </a:t>
            </a:r>
            <a:r>
              <a:rPr lang="en-US" altLang="ko-KR" dirty="0" err="1"/>
              <a:t>Twait</a:t>
            </a:r>
            <a:r>
              <a:rPr lang="ko-KR" altLang="en-US" dirty="0"/>
              <a:t>의 값을 파일을</a:t>
            </a:r>
            <a:r>
              <a:rPr lang="en-US" altLang="ko-KR" dirty="0"/>
              <a:t> </a:t>
            </a:r>
            <a:r>
              <a:rPr lang="ko-KR" altLang="en-US" dirty="0"/>
              <a:t>학습하는 데 걸리는 시간을 토대로 잡았다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이것은 즉 학습시간 동안에는 변경될 일이 없다는 것</a:t>
            </a:r>
            <a:r>
              <a:rPr lang="en-US" altLang="ko-KR" dirty="0"/>
              <a:t>( </a:t>
            </a:r>
            <a:r>
              <a:rPr lang="ko-KR" altLang="en-US" dirty="0"/>
              <a:t>여쭤보자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99779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Long-live</a:t>
            </a:r>
            <a:r>
              <a:rPr lang="ko-KR" altLang="en-US" dirty="0"/>
              <a:t>이지만 </a:t>
            </a:r>
            <a:r>
              <a:rPr lang="ko-KR" altLang="en-US" dirty="0" err="1"/>
              <a:t>룩업이</a:t>
            </a:r>
            <a:r>
              <a:rPr lang="ko-KR" altLang="en-US" dirty="0"/>
              <a:t> 잘 안되는 </a:t>
            </a:r>
            <a:r>
              <a:rPr lang="en-US" altLang="ko-KR" dirty="0"/>
              <a:t>data, short-live</a:t>
            </a:r>
            <a:r>
              <a:rPr lang="ko-KR" altLang="en-US" dirty="0"/>
              <a:t>지만 많은 </a:t>
            </a:r>
            <a:r>
              <a:rPr lang="ko-KR" altLang="en-US" dirty="0" err="1"/>
              <a:t>룩업이</a:t>
            </a:r>
            <a:r>
              <a:rPr lang="ko-KR" altLang="en-US" dirty="0"/>
              <a:t> 이루어지는 </a:t>
            </a:r>
            <a:r>
              <a:rPr lang="en-US" altLang="ko-KR" dirty="0"/>
              <a:t>file</a:t>
            </a:r>
            <a:r>
              <a:rPr lang="ko-KR" altLang="en-US" dirty="0"/>
              <a:t>들의 경우 무작정 </a:t>
            </a:r>
            <a:r>
              <a:rPr lang="en-US" altLang="ko-KR" dirty="0"/>
              <a:t>long-live</a:t>
            </a:r>
            <a:r>
              <a:rPr lang="ko-KR" altLang="en-US" dirty="0"/>
              <a:t>라고 해서 학습하고 </a:t>
            </a:r>
            <a:r>
              <a:rPr lang="en-US" altLang="ko-KR" dirty="0"/>
              <a:t>short-live</a:t>
            </a:r>
            <a:r>
              <a:rPr lang="ko-KR" altLang="en-US" dirty="0"/>
              <a:t>라고 해서 학습 </a:t>
            </a:r>
            <a:r>
              <a:rPr lang="ko-KR" altLang="en-US" dirty="0" err="1"/>
              <a:t>안하는</a:t>
            </a:r>
            <a:r>
              <a:rPr lang="ko-KR" altLang="en-US" dirty="0"/>
              <a:t> 것이 아닌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잠재적인 이득과 </a:t>
            </a:r>
            <a:r>
              <a:rPr lang="en-US" altLang="ko-KR" dirty="0"/>
              <a:t>cost</a:t>
            </a:r>
            <a:r>
              <a:rPr lang="ko-KR" altLang="en-US" dirty="0"/>
              <a:t>를 잘 비교하여 해당 </a:t>
            </a:r>
            <a:r>
              <a:rPr lang="en-US" altLang="ko-KR" dirty="0"/>
              <a:t>file</a:t>
            </a:r>
            <a:r>
              <a:rPr lang="ko-KR" altLang="en-US" dirty="0"/>
              <a:t>을 학습 데이터로써 쓸 것인지 말 것인지를 결정해야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 먼저 모델에 대한 </a:t>
            </a:r>
            <a:r>
              <a:rPr lang="en-US" altLang="ko-KR" dirty="0"/>
              <a:t>cost</a:t>
            </a:r>
            <a:r>
              <a:rPr lang="ko-KR" altLang="en-US" dirty="0"/>
              <a:t>는 파일에 대한 </a:t>
            </a:r>
            <a:r>
              <a:rPr lang="en-US" altLang="ko-KR" dirty="0"/>
              <a:t>PLR model</a:t>
            </a:r>
            <a:r>
              <a:rPr lang="ko-KR" altLang="en-US" dirty="0"/>
              <a:t>을 학습시키는 시간인 </a:t>
            </a:r>
            <a:r>
              <a:rPr lang="en-US" altLang="ko-KR" dirty="0" err="1"/>
              <a:t>Tbuild</a:t>
            </a:r>
            <a:r>
              <a:rPr lang="ko-KR" altLang="en-US" dirty="0"/>
              <a:t>로 가정하고</a:t>
            </a:r>
            <a:r>
              <a:rPr lang="en-US" altLang="ko-KR" dirty="0"/>
              <a:t>, </a:t>
            </a:r>
            <a:r>
              <a:rPr lang="ko-KR" altLang="en-US" dirty="0"/>
              <a:t>해당 시간은 파일내 데이터 포인트가 많을수록 증가한다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모델의 </a:t>
            </a:r>
            <a:r>
              <a:rPr lang="ko-KR" altLang="en-US" dirty="0" err="1"/>
              <a:t>베네핏은</a:t>
            </a:r>
            <a:r>
              <a:rPr lang="ko-KR" altLang="en-US" dirty="0"/>
              <a:t> 간단하게 생각해서 모델을 사용하여 걸린 </a:t>
            </a:r>
            <a:r>
              <a:rPr lang="ko-KR" altLang="en-US" dirty="0" err="1"/>
              <a:t>룩업의</a:t>
            </a:r>
            <a:r>
              <a:rPr lang="ko-KR" altLang="en-US" dirty="0"/>
              <a:t> </a:t>
            </a:r>
            <a:r>
              <a:rPr lang="ko-KR" altLang="en-US" dirty="0" err="1"/>
              <a:t>평규</a:t>
            </a:r>
            <a:r>
              <a:rPr lang="ko-KR" altLang="en-US" dirty="0"/>
              <a:t> 시간을 </a:t>
            </a:r>
            <a:r>
              <a:rPr lang="en-US" altLang="ko-KR" dirty="0"/>
              <a:t>baseline</a:t>
            </a:r>
            <a:r>
              <a:rPr lang="ko-KR" altLang="en-US" dirty="0"/>
              <a:t>에서 걸린 </a:t>
            </a:r>
            <a:r>
              <a:rPr lang="ko-KR" altLang="en-US" dirty="0" err="1"/>
              <a:t>룩업</a:t>
            </a:r>
            <a:r>
              <a:rPr lang="ko-KR" altLang="en-US" dirty="0"/>
              <a:t> 시간에 </a:t>
            </a:r>
            <a:r>
              <a:rPr lang="ko-KR" altLang="en-US" dirty="0" err="1"/>
              <a:t>빼준</a:t>
            </a:r>
            <a:r>
              <a:rPr lang="ko-KR" altLang="en-US" dirty="0"/>
              <a:t> 시간이 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 err="1"/>
              <a:t>looku</a:t>
            </a:r>
            <a:r>
              <a:rPr lang="ko-KR" altLang="en-US" dirty="0"/>
              <a:t>이 이루어졌고</a:t>
            </a:r>
            <a:r>
              <a:rPr lang="en-US" altLang="ko-KR" dirty="0"/>
              <a:t>, negative </a:t>
            </a:r>
            <a:r>
              <a:rPr lang="en-US" altLang="ko-KR" dirty="0" err="1"/>
              <a:t>looku</a:t>
            </a:r>
            <a:r>
              <a:rPr lang="ko-KR" altLang="en-US" dirty="0"/>
              <a:t>이 후에 </a:t>
            </a:r>
            <a:r>
              <a:rPr lang="en-US" altLang="ko-KR" dirty="0"/>
              <a:t>bloom filter</a:t>
            </a:r>
            <a:r>
              <a:rPr lang="ko-KR" altLang="en-US" dirty="0"/>
              <a:t>에 의해 제거될 항이라고 생각하여 나누면 다음과 같은 수식이 된다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티비는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타임</a:t>
            </a:r>
            <a:r>
              <a:rPr lang="en-US" altLang="ko-KR" dirty="0"/>
              <a:t>, </a:t>
            </a:r>
            <a:r>
              <a:rPr lang="ko-KR" altLang="en-US" dirty="0" err="1"/>
              <a:t>티엠도</a:t>
            </a:r>
            <a:r>
              <a:rPr lang="ko-KR" altLang="en-US" dirty="0"/>
              <a:t> 모델이용한 </a:t>
            </a:r>
            <a:r>
              <a:rPr lang="ko-KR" altLang="en-US" dirty="0" err="1"/>
              <a:t>서치타임</a:t>
            </a:r>
            <a:r>
              <a:rPr lang="ko-KR" altLang="en-US" dirty="0"/>
              <a:t> </a:t>
            </a:r>
            <a:r>
              <a:rPr lang="en-US" altLang="ko-KR" dirty="0"/>
              <a:t>, n</a:t>
            </a:r>
            <a:r>
              <a:rPr lang="ko-KR" altLang="en-US" dirty="0"/>
              <a:t>은 </a:t>
            </a:r>
            <a:r>
              <a:rPr lang="en-US" altLang="ko-KR" dirty="0"/>
              <a:t>lifetime</a:t>
            </a:r>
            <a:r>
              <a:rPr lang="ko-KR" altLang="en-US" dirty="0"/>
              <a:t>내 접근한 횟수 </a:t>
            </a:r>
            <a:endParaRPr lang="en-US" altLang="ko-KR" dirty="0"/>
          </a:p>
          <a:p>
            <a:r>
              <a:rPr lang="ko-KR" altLang="en-US" dirty="0" err="1"/>
              <a:t>버본은</a:t>
            </a:r>
            <a:r>
              <a:rPr lang="ko-KR" altLang="en-US" dirty="0"/>
              <a:t> 해당 </a:t>
            </a:r>
            <a:r>
              <a:rPr lang="ko-KR" altLang="en-US" dirty="0" err="1"/>
              <a:t>서치타임들을</a:t>
            </a:r>
            <a:r>
              <a:rPr lang="ko-KR" altLang="en-US" dirty="0"/>
              <a:t> 같은 레벨내 다른 파일들을 통해 추정한다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더크면</a:t>
            </a:r>
            <a:r>
              <a:rPr lang="ko-KR" altLang="en-US" dirty="0"/>
              <a:t> 이를 학습시킨다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75626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0566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745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28984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1744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490751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Random-access memory: </a:t>
            </a:r>
            <a:r>
              <a:rPr lang="ko-KR" altLang="en-US" dirty="0"/>
              <a:t>랜덤적으로 메모리 어느 데이터에 상관없이 바로 접근이 가능한 메모리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39457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키가 맞으면 그냥 </a:t>
            </a:r>
            <a:r>
              <a:rPr lang="en-US" altLang="ko-KR" dirty="0"/>
              <a:t>read value, </a:t>
            </a:r>
            <a:r>
              <a:rPr lang="ko-KR" altLang="en-US" dirty="0"/>
              <a:t>아니면 </a:t>
            </a:r>
            <a:r>
              <a:rPr lang="en-US" altLang="ko-KR" dirty="0"/>
              <a:t>binary search</a:t>
            </a:r>
            <a:r>
              <a:rPr lang="ko-KR" altLang="en-US" dirty="0"/>
              <a:t>로 찾아야 함</a:t>
            </a:r>
            <a:r>
              <a:rPr lang="en-US" altLang="ko-KR" dirty="0"/>
              <a:t>. </a:t>
            </a:r>
            <a:r>
              <a:rPr lang="ko-KR" altLang="en-US" dirty="0"/>
              <a:t>이렇게 찾으면 데이터를 포인터를 이용해 </a:t>
            </a:r>
            <a:r>
              <a:rPr lang="ko-KR" altLang="en-US" dirty="0" err="1"/>
              <a:t>읽어옴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571892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키가 맞으면 그냥 </a:t>
            </a:r>
            <a:r>
              <a:rPr lang="en-US" altLang="ko-KR" dirty="0"/>
              <a:t>read value, </a:t>
            </a:r>
            <a:r>
              <a:rPr lang="ko-KR" altLang="en-US" dirty="0"/>
              <a:t>아니면 </a:t>
            </a:r>
            <a:r>
              <a:rPr lang="en-US" altLang="ko-KR" dirty="0"/>
              <a:t>binary search</a:t>
            </a:r>
            <a:r>
              <a:rPr lang="ko-KR" altLang="en-US" dirty="0"/>
              <a:t>로 찾아야 함</a:t>
            </a:r>
            <a:r>
              <a:rPr lang="en-US" altLang="ko-KR" dirty="0"/>
              <a:t>. </a:t>
            </a:r>
            <a:r>
              <a:rPr lang="ko-KR" altLang="en-US" dirty="0"/>
              <a:t>이렇게 찾으면 데이터를 포인터를 이용해 </a:t>
            </a:r>
            <a:r>
              <a:rPr lang="ko-KR" altLang="en-US" dirty="0" err="1"/>
              <a:t>읽어옴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403142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1707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 기준 </a:t>
            </a:r>
            <a:r>
              <a:rPr lang="ko-KR" altLang="en-US" dirty="0" err="1"/>
              <a:t>연이은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 이후 </a:t>
            </a:r>
            <a:r>
              <a:rPr lang="en-US" altLang="ko-KR" dirty="0"/>
              <a:t>gap</a:t>
            </a:r>
            <a:r>
              <a:rPr lang="ko-KR" altLang="en-US" dirty="0"/>
              <a:t>이 존재하는 것</a:t>
            </a:r>
            <a:r>
              <a:rPr lang="en-US" altLang="ko-KR" dirty="0"/>
              <a:t>. Normal</a:t>
            </a:r>
            <a:r>
              <a:rPr lang="ko-KR" altLang="en-US" dirty="0"/>
              <a:t>은 정규 분포 따르는 형식의 누적 분포 </a:t>
            </a:r>
            <a:endParaRPr lang="en-US" altLang="ko-KR" dirty="0"/>
          </a:p>
          <a:p>
            <a:r>
              <a:rPr lang="en-US" altLang="ko-KR" dirty="0"/>
              <a:t>AM, OSM</a:t>
            </a:r>
            <a:r>
              <a:rPr lang="ko-KR" altLang="en-US" dirty="0"/>
              <a:t>은 불규칙적으로 넓게 분배되어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OSM  </a:t>
            </a:r>
            <a:r>
              <a:rPr lang="ko-KR" altLang="en-US" dirty="0"/>
              <a:t>뉴욕 오픈 스트리트 맵</a:t>
            </a:r>
            <a:endParaRPr lang="en-US" altLang="ko-KR" dirty="0"/>
          </a:p>
          <a:p>
            <a:r>
              <a:rPr lang="en-US" altLang="ko-KR" dirty="0"/>
              <a:t>AR </a:t>
            </a:r>
            <a:r>
              <a:rPr lang="ko-KR" altLang="en-US" dirty="0"/>
              <a:t>아마존 리뷰 </a:t>
            </a:r>
            <a:r>
              <a:rPr lang="en-US" altLang="ko-KR" dirty="0"/>
              <a:t>-&gt; </a:t>
            </a:r>
            <a:r>
              <a:rPr lang="ko-KR" altLang="en-US" dirty="0" err="1"/>
              <a:t>리얼월드</a:t>
            </a:r>
            <a:r>
              <a:rPr lang="ko-KR" altLang="en-US" dirty="0"/>
              <a:t> 데이터 셋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58930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</a:t>
            </a:r>
            <a:r>
              <a:rPr lang="ko-KR" altLang="en-US" dirty="0" err="1"/>
              <a:t>버본에서</a:t>
            </a:r>
            <a:r>
              <a:rPr lang="ko-KR" altLang="en-US" dirty="0"/>
              <a:t> </a:t>
            </a:r>
            <a:r>
              <a:rPr lang="en-US" altLang="ko-KR" dirty="0"/>
              <a:t>indexing step</a:t>
            </a:r>
            <a:r>
              <a:rPr lang="ko-KR" altLang="en-US" dirty="0"/>
              <a:t>으로 인한 </a:t>
            </a:r>
            <a:r>
              <a:rPr lang="en-US" altLang="ko-KR" dirty="0"/>
              <a:t>cost</a:t>
            </a:r>
            <a:r>
              <a:rPr lang="ko-KR" altLang="en-US" dirty="0"/>
              <a:t>가 줄어 최적화 되었다고 볼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이걸 왜 하냐</a:t>
            </a:r>
            <a:r>
              <a:rPr lang="en-US" altLang="ko-KR" dirty="0"/>
              <a:t>? </a:t>
            </a:r>
            <a:r>
              <a:rPr lang="ko-KR" altLang="en-US" dirty="0"/>
              <a:t>아까 이슈에서 </a:t>
            </a:r>
            <a:r>
              <a:rPr lang="en-US" altLang="ko-KR" dirty="0"/>
              <a:t>indexing step</a:t>
            </a:r>
            <a:r>
              <a:rPr lang="ko-KR" altLang="en-US" dirty="0"/>
              <a:t>에 대한 </a:t>
            </a:r>
            <a:r>
              <a:rPr lang="en-US" altLang="ko-KR" dirty="0"/>
              <a:t>cost</a:t>
            </a:r>
            <a:r>
              <a:rPr lang="ko-KR" altLang="en-US" dirty="0"/>
              <a:t>비율이 꽤 높았기 </a:t>
            </a:r>
            <a:r>
              <a:rPr lang="ko-KR" altLang="en-US" dirty="0" err="1"/>
              <a:t>떄문에</a:t>
            </a:r>
            <a:r>
              <a:rPr lang="en-US" altLang="ko-KR" dirty="0"/>
              <a:t> </a:t>
            </a:r>
            <a:r>
              <a:rPr lang="ko-KR" altLang="en-US" dirty="0"/>
              <a:t>이게 실제로 좋아졌나 확인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4253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과연 여러 데이터 셋에서 </a:t>
            </a:r>
            <a:r>
              <a:rPr lang="en-US" altLang="ko-KR" dirty="0"/>
              <a:t>learned index</a:t>
            </a:r>
            <a:r>
              <a:rPr lang="ko-KR" altLang="en-US" dirty="0"/>
              <a:t>의 장점인 </a:t>
            </a:r>
            <a:r>
              <a:rPr lang="en-US" altLang="ko-KR" dirty="0"/>
              <a:t>read performance</a:t>
            </a:r>
            <a:r>
              <a:rPr lang="ko-KR" altLang="en-US" dirty="0"/>
              <a:t>를 올리는 것이 </a:t>
            </a:r>
            <a:r>
              <a:rPr lang="ko-KR" altLang="en-US" dirty="0" err="1"/>
              <a:t>실현됬을까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그래서 확인해봤더니 다 좋아졌다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중요한 것은 </a:t>
            </a:r>
            <a:r>
              <a:rPr lang="ko-KR" altLang="en-US" dirty="0" err="1"/>
              <a:t>세크맨트의</a:t>
            </a:r>
            <a:r>
              <a:rPr lang="ko-KR" altLang="en-US" dirty="0"/>
              <a:t> 수에 따라 </a:t>
            </a:r>
            <a:r>
              <a:rPr lang="en-US" altLang="ko-KR" dirty="0"/>
              <a:t>latency</a:t>
            </a:r>
            <a:r>
              <a:rPr lang="ko-KR" altLang="en-US" dirty="0"/>
              <a:t>가 결정되는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AR, OSM</a:t>
            </a:r>
            <a:r>
              <a:rPr lang="ko-KR" altLang="en-US" dirty="0"/>
              <a:t>은 이와 다른 양상을 보이는데 </a:t>
            </a:r>
            <a:r>
              <a:rPr lang="en-US" altLang="ko-KR" dirty="0"/>
              <a:t>dataset</a:t>
            </a:r>
            <a:r>
              <a:rPr lang="ko-KR" altLang="en-US" dirty="0"/>
              <a:t>의 크기가 달라 논문에서도 이를 직접적으로 비교하는 것은 어렵다고 말하였다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56370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위에서 언급했든 </a:t>
            </a:r>
            <a:r>
              <a:rPr lang="en-US" altLang="ko-KR" dirty="0"/>
              <a:t>key</a:t>
            </a:r>
            <a:r>
              <a:rPr lang="ko-KR" altLang="en-US" dirty="0"/>
              <a:t>의 삽입 순서에 따라서 성능이 좌우 될 수 있는데</a:t>
            </a:r>
            <a:r>
              <a:rPr lang="en-US" altLang="ko-KR" dirty="0"/>
              <a:t>, </a:t>
            </a:r>
            <a:r>
              <a:rPr lang="ko-KR" altLang="en-US" dirty="0"/>
              <a:t>이를 확인해보는 것이 목적이다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48665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더 좋은데 범위가 커져서 연속적인 아이템을 한꺼번에 많이 요청하게 되면</a:t>
            </a:r>
            <a:r>
              <a:rPr lang="en-US" altLang="ko-KR" dirty="0"/>
              <a:t>, </a:t>
            </a:r>
            <a:r>
              <a:rPr lang="en-US" altLang="ko-KR" dirty="0" err="1"/>
              <a:t>Wisckey</a:t>
            </a:r>
            <a:r>
              <a:rPr lang="ko-KR" altLang="en-US" dirty="0"/>
              <a:t>또한 </a:t>
            </a:r>
            <a:r>
              <a:rPr lang="en-US" altLang="ko-KR" dirty="0" err="1"/>
              <a:t>sebsequntial</a:t>
            </a:r>
            <a:r>
              <a:rPr lang="en-US" altLang="ko-KR" dirty="0"/>
              <a:t> write</a:t>
            </a:r>
            <a:r>
              <a:rPr lang="ko-KR" altLang="en-US" dirty="0"/>
              <a:t>에 의해 </a:t>
            </a:r>
            <a:r>
              <a:rPr lang="en-US" altLang="ko-KR" dirty="0"/>
              <a:t>indexing part</a:t>
            </a:r>
            <a:r>
              <a:rPr lang="ko-KR" altLang="en-US" dirty="0"/>
              <a:t>의 </a:t>
            </a:r>
            <a:r>
              <a:rPr lang="en-US" altLang="ko-KR" dirty="0"/>
              <a:t>cost</a:t>
            </a:r>
            <a:r>
              <a:rPr lang="ko-KR" altLang="en-US" dirty="0"/>
              <a:t>가 작아지므로 결국 차이가 많이 안나는 것일 뿐 성능의 하락이 </a:t>
            </a:r>
            <a:r>
              <a:rPr lang="ko-KR" altLang="en-US" dirty="0" err="1"/>
              <a:t>아디ㅏ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9076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 only</a:t>
            </a:r>
            <a:r>
              <a:rPr lang="ko-KR" altLang="en-US" dirty="0"/>
              <a:t>에서 성능이 좋아진 것은 자명하지만</a:t>
            </a:r>
            <a:r>
              <a:rPr lang="en-US" altLang="ko-KR" dirty="0"/>
              <a:t>, write</a:t>
            </a:r>
            <a:r>
              <a:rPr lang="ko-KR" altLang="en-US" dirty="0"/>
              <a:t>의 성능에는 아무런 발전이 없었기 때문에</a:t>
            </a:r>
            <a:r>
              <a:rPr lang="en-US" altLang="ko-KR" dirty="0"/>
              <a:t>, write</a:t>
            </a:r>
            <a:r>
              <a:rPr lang="ko-KR" altLang="en-US" dirty="0"/>
              <a:t>에서도 성능의 향상을 보인 것을 보면 결국 </a:t>
            </a:r>
            <a:r>
              <a:rPr lang="en-US" altLang="ko-KR" dirty="0"/>
              <a:t>read</a:t>
            </a:r>
            <a:r>
              <a:rPr lang="ko-KR" altLang="en-US" dirty="0"/>
              <a:t>가 </a:t>
            </a:r>
            <a:r>
              <a:rPr lang="en-US" altLang="ko-KR" dirty="0"/>
              <a:t>write</a:t>
            </a:r>
            <a:r>
              <a:rPr lang="ko-KR" altLang="en-US" dirty="0"/>
              <a:t>에 영향을 받지 않았다는 것을 알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5334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29240901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947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1) Machine </a:t>
            </a:r>
            <a:r>
              <a:rPr lang="en-US" altLang="ko-KR" dirty="0" err="1">
                <a:ea typeface="맑은 고딕"/>
              </a:rPr>
              <a:t>Learning은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일반적으로</a:t>
            </a:r>
            <a:r>
              <a:rPr lang="en-US" altLang="ko-KR" dirty="0">
                <a:ea typeface="맑은 고딕"/>
              </a:rPr>
              <a:t> object detection, </a:t>
            </a:r>
            <a:r>
              <a:rPr lang="en-US" altLang="ko-KR" dirty="0" err="1">
                <a:ea typeface="맑은 고딕"/>
              </a:rPr>
              <a:t>자연어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처리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분야에서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최근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들어서는</a:t>
            </a:r>
            <a:r>
              <a:rPr lang="en-US" altLang="ko-KR" dirty="0">
                <a:ea typeface="맑은 고딕"/>
              </a:rPr>
              <a:t>  computer </a:t>
            </a:r>
            <a:r>
              <a:rPr lang="en-US" altLang="ko-KR" dirty="0" err="1">
                <a:ea typeface="맑은 고딕"/>
              </a:rPr>
              <a:t>application이나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   </a:t>
            </a:r>
            <a:r>
              <a:rPr lang="en-US" altLang="ko-KR" dirty="0" err="1">
                <a:ea typeface="맑은 고딕"/>
              </a:rPr>
              <a:t>build하는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데에도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쓰이고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대표적으로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core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향상시키는</a:t>
            </a:r>
            <a:r>
              <a:rPr lang="en-US" altLang="ko-KR" dirty="0">
                <a:ea typeface="맑은 고딕"/>
              </a:rPr>
              <a:t> "learned </a:t>
            </a:r>
            <a:r>
              <a:rPr lang="en-US" altLang="ko-KR" dirty="0" err="1">
                <a:ea typeface="맑은 고딕"/>
              </a:rPr>
              <a:t>index"가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존재하는데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접근법은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ML이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B-tree </a:t>
            </a:r>
            <a:r>
              <a:rPr lang="en-US" altLang="ko-KR" dirty="0" err="1">
                <a:ea typeface="맑은 고딕"/>
              </a:rPr>
              <a:t>등의</a:t>
            </a:r>
            <a:r>
              <a:rPr lang="en-US" altLang="ko-KR" dirty="0">
                <a:ea typeface="맑은 고딕"/>
              </a:rPr>
              <a:t> index </a:t>
            </a:r>
            <a:r>
              <a:rPr lang="en-US" altLang="ko-KR" dirty="0" err="1">
                <a:ea typeface="맑은 고딕"/>
              </a:rPr>
              <a:t>structure를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대신하도록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 즉, </a:t>
            </a:r>
            <a:r>
              <a:rPr lang="en-US" altLang="ko-KR" dirty="0" err="1">
                <a:ea typeface="맑은 고딕"/>
              </a:rPr>
              <a:t>기존에는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binary search </a:t>
            </a:r>
            <a:r>
              <a:rPr lang="en-US" altLang="ko-KR" dirty="0" err="1">
                <a:ea typeface="맑은 고딕"/>
              </a:rPr>
              <a:t>방식으로</a:t>
            </a:r>
            <a:r>
              <a:rPr lang="en-US" altLang="ko-KR" dirty="0">
                <a:ea typeface="맑은 고딕"/>
              </a:rPr>
              <a:t> look </a:t>
            </a:r>
            <a:r>
              <a:rPr lang="en-US" altLang="ko-KR" dirty="0" err="1">
                <a:ea typeface="맑은 고딕"/>
              </a:rPr>
              <a:t>up과정을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거쳤다면</a:t>
            </a:r>
            <a:r>
              <a:rPr lang="en-US" altLang="ko-KR" dirty="0">
                <a:ea typeface="맑은 고딕"/>
              </a:rPr>
              <a:t>,</a:t>
            </a:r>
          </a:p>
          <a:p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방식으로는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찾고자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넣으면</a:t>
            </a:r>
            <a:r>
              <a:rPr lang="en-US" altLang="ko-KR" dirty="0">
                <a:ea typeface="맑은 고딕"/>
              </a:rPr>
              <a:t> 그 </a:t>
            </a:r>
            <a:r>
              <a:rPr lang="en-US" altLang="ko-KR" dirty="0" err="1">
                <a:ea typeface="맑은 고딕"/>
              </a:rPr>
              <a:t>key가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어디에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반환하여</a:t>
            </a:r>
            <a:r>
              <a:rPr lang="en-US" altLang="ko-KR" dirty="0">
                <a:ea typeface="맑은 고딕"/>
              </a:rPr>
              <a:t> 더 </a:t>
            </a:r>
            <a:r>
              <a:rPr lang="en-US" altLang="ko-KR" dirty="0" err="1">
                <a:ea typeface="맑은 고딕"/>
              </a:rPr>
              <a:t>빠른</a:t>
            </a:r>
            <a:r>
              <a:rPr lang="en-US" altLang="ko-KR" dirty="0">
                <a:ea typeface="맑은 고딕"/>
              </a:rPr>
              <a:t> look up  performance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보이도록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>
                <a:ea typeface="맑은 고딕"/>
              </a:rPr>
              <a:t>2)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아직까지는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이러한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방식이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적용되지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않았다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LevelDB</a:t>
            </a:r>
            <a:r>
              <a:rPr lang="en-US" altLang="ko-KR" dirty="0">
                <a:ea typeface="맑은 고딕"/>
              </a:rPr>
              <a:t> 등 </a:t>
            </a:r>
            <a:r>
              <a:rPr lang="en-US" altLang="ko-KR" dirty="0" err="1">
                <a:ea typeface="맑은 고딕"/>
              </a:rPr>
              <a:t>다양한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활용되고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이 LSB </a:t>
            </a:r>
            <a:r>
              <a:rPr lang="en-US" altLang="ko-KR" dirty="0" err="1">
                <a:ea typeface="맑은 고딕"/>
              </a:rPr>
              <a:t>tree는</a:t>
            </a:r>
            <a:r>
              <a:rPr lang="en-US" altLang="ko-KR" dirty="0">
                <a:ea typeface="맑은 고딕"/>
              </a:rPr>
              <a:t> B-</a:t>
            </a:r>
            <a:r>
              <a:rPr lang="en-US" altLang="ko-KR" dirty="0" err="1">
                <a:ea typeface="맑은 고딕"/>
              </a:rPr>
              <a:t>tree나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비해서</a:t>
            </a:r>
            <a:r>
              <a:rPr lang="en-US" altLang="ko-KR" dirty="0">
                <a:ea typeface="맑은 고딕"/>
              </a:rPr>
              <a:t> sequential 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의해더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insert performance(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보인다</a:t>
            </a:r>
            <a:r>
              <a:rPr lang="en-US" altLang="ko-KR" dirty="0">
                <a:ea typeface="맑은 고딕"/>
              </a:rPr>
              <a:t>. HDD </a:t>
            </a:r>
            <a:r>
              <a:rPr lang="en-US" altLang="ko-KR" dirty="0" err="1">
                <a:ea typeface="맑은 고딕"/>
              </a:rPr>
              <a:t>기준</a:t>
            </a:r>
            <a:r>
              <a:rPr lang="en-US" altLang="ko-KR" dirty="0">
                <a:ea typeface="맑은 고딕"/>
              </a:rPr>
              <a:t>)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논문에서는</a:t>
            </a:r>
            <a:r>
              <a:rPr lang="en-US" altLang="ko-KR" dirty="0">
                <a:ea typeface="맑은 고딕"/>
              </a:rPr>
              <a:t> 이 Learned index </a:t>
            </a:r>
            <a:r>
              <a:rPr lang="en-US" altLang="ko-KR" dirty="0" err="1">
                <a:ea typeface="맑은 고딕"/>
              </a:rPr>
              <a:t>개념을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LSM에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접목시킨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만드는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목표이다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index은</a:t>
            </a:r>
            <a:r>
              <a:rPr lang="en-US" altLang="ko-KR" dirty="0">
                <a:ea typeface="맑은 고딕"/>
              </a:rPr>
              <a:t> read, </a:t>
            </a:r>
            <a:r>
              <a:rPr lang="en-US" altLang="ko-KR" dirty="0" err="1">
                <a:ea typeface="맑은 고딕"/>
              </a:rPr>
              <a:t>lookup을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개념이고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최적화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있는데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데이터가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변경될경우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있어서도</a:t>
            </a:r>
            <a:r>
              <a:rPr lang="en-US" altLang="ko-KR" dirty="0">
                <a:ea typeface="맑은 고딕"/>
              </a:rPr>
              <a:t> re-</a:t>
            </a:r>
            <a:r>
              <a:rPr lang="en-US" altLang="ko-KR" dirty="0" err="1">
                <a:ea typeface="맑은 고딕"/>
              </a:rPr>
              <a:t>training이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필요하기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뒤에서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다루겠지만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잦은</a:t>
            </a:r>
            <a:r>
              <a:rPr lang="en-US" altLang="ko-KR" dirty="0">
                <a:ea typeface="맑은 고딕"/>
              </a:rPr>
              <a:t> re-</a:t>
            </a:r>
            <a:r>
              <a:rPr lang="en-US" altLang="ko-KR" dirty="0" err="1">
                <a:ea typeface="맑은 고딕"/>
              </a:rPr>
              <a:t>training은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성능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유발하게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  <a:endParaRPr lang="en-US" dirty="0"/>
          </a:p>
          <a:p>
            <a:r>
              <a:rPr lang="en-US" altLang="ko-KR" dirty="0">
                <a:ea typeface="맑은 고딕"/>
              </a:rPr>
              <a:t>3) </a:t>
            </a:r>
            <a:r>
              <a:rPr lang="en-US" altLang="ko-KR" dirty="0" err="1">
                <a:ea typeface="맑은 고딕"/>
              </a:rPr>
              <a:t>그럼에도</a:t>
            </a:r>
            <a:r>
              <a:rPr lang="en-US" altLang="ko-KR" dirty="0">
                <a:ea typeface="맑은 고딕"/>
              </a:rPr>
              <a:t> 이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작동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예를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일부가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write된다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하더라도</a:t>
            </a:r>
            <a:r>
              <a:rPr lang="en-US" altLang="ko-KR" dirty="0">
                <a:ea typeface="맑은 고딕"/>
              </a:rPr>
              <a:t>, LSM Tree </a:t>
            </a:r>
            <a:r>
              <a:rPr lang="en-US" altLang="ko-KR" dirty="0" err="1">
                <a:ea typeface="맑은 고딕"/>
              </a:rPr>
              <a:t>구조의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부분은</a:t>
            </a:r>
            <a:r>
              <a:rPr lang="en-US" altLang="ko-KR" dirty="0">
                <a:ea typeface="맑은 고딕"/>
              </a:rPr>
              <a:t> 꽤 </a:t>
            </a:r>
            <a:r>
              <a:rPr lang="en-US" altLang="ko-KR" dirty="0" err="1">
                <a:ea typeface="맑은 고딕"/>
              </a:rPr>
              <a:t>오래</a:t>
            </a:r>
            <a:r>
              <a:rPr lang="en-US" altLang="ko-KR" dirty="0">
                <a:ea typeface="맑은 고딕"/>
              </a:rPr>
              <a:t> immutable, 즉 </a:t>
            </a:r>
            <a:r>
              <a:rPr lang="en-US" altLang="ko-KR" dirty="0" err="1">
                <a:ea typeface="맑은 고딕"/>
              </a:rPr>
              <a:t>변경되지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key/value </a:t>
            </a:r>
            <a:r>
              <a:rPr lang="en-US" altLang="ko-KR" dirty="0" err="1">
                <a:ea typeface="맑은 고딕"/>
              </a:rPr>
              <a:t>location을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예측하기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이루어지면</a:t>
            </a:r>
            <a:r>
              <a:rPr lang="en-US" altLang="ko-KR" dirty="0">
                <a:ea typeface="맑은 고딕"/>
              </a:rPr>
              <a:t> long-lived data(immutable data)에 </a:t>
            </a:r>
            <a:r>
              <a:rPr lang="en-US" altLang="ko-KR" dirty="0" err="1">
                <a:ea typeface="맑은 고딕"/>
              </a:rPr>
              <a:t>대해서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오랫동안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function을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시스템에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위해서는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해결해야할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여러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문제들이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먼저</a:t>
            </a:r>
            <a:r>
              <a:rPr lang="en-US" altLang="ko-KR" dirty="0">
                <a:ea typeface="맑은 고딕"/>
              </a:rPr>
              <a:t>, key,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사이즈가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다양하다면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어려워진다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키와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위치간의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연관성이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떨어지기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때문이다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그리고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model에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빌드</a:t>
            </a:r>
            <a:r>
              <a:rPr lang="en-US" altLang="ko-KR" dirty="0">
                <a:ea typeface="맑은 고딕"/>
              </a:rPr>
              <a:t>, 즉 , </a:t>
            </a:r>
            <a:r>
              <a:rPr lang="en-US" altLang="ko-KR" dirty="0" err="1">
                <a:ea typeface="맑은 고딕"/>
              </a:rPr>
              <a:t>model학습을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시키게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resource를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낭비하게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5)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LevelDB와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같은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system말고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key와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방식의으로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세미나에서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제시한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것을</a:t>
            </a:r>
            <a:r>
              <a:rPr lang="en-US" altLang="ko-KR" dirty="0">
                <a:ea typeface="맑은 고딕"/>
              </a:rPr>
              <a:t> 본 </a:t>
            </a:r>
            <a:r>
              <a:rPr lang="en-US" altLang="ko-KR" dirty="0" err="1">
                <a:ea typeface="맑은 고딕"/>
              </a:rPr>
              <a:t>논문에서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제시하고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이것이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Bourbon의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개요이다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59045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3) </a:t>
            </a:r>
            <a:r>
              <a:rPr lang="en-US" altLang="ko-KR" dirty="0" err="1">
                <a:ea typeface="맑은 고딕"/>
              </a:rPr>
              <a:t>그럼에도</a:t>
            </a:r>
            <a:r>
              <a:rPr lang="en-US" altLang="ko-KR" dirty="0">
                <a:ea typeface="맑은 고딕"/>
              </a:rPr>
              <a:t> 이 </a:t>
            </a:r>
            <a:r>
              <a:rPr lang="en-US" altLang="ko-KR" dirty="0" err="1">
                <a:ea typeface="맑은 고딕"/>
              </a:rPr>
              <a:t>LSM은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좋은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개념과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작동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보이고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예를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들어서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tree에서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일부가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write된다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하더라도</a:t>
            </a:r>
            <a:r>
              <a:rPr lang="en-US" altLang="ko-KR" dirty="0">
                <a:ea typeface="맑은 고딕"/>
              </a:rPr>
              <a:t>, LSM Tree </a:t>
            </a:r>
            <a:r>
              <a:rPr lang="en-US" altLang="ko-KR" dirty="0" err="1">
                <a:ea typeface="맑은 고딕"/>
              </a:rPr>
              <a:t>구조의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부분은</a:t>
            </a:r>
            <a:r>
              <a:rPr lang="en-US" altLang="ko-KR" dirty="0">
                <a:ea typeface="맑은 고딕"/>
              </a:rPr>
              <a:t> 꽤 </a:t>
            </a:r>
            <a:r>
              <a:rPr lang="en-US" altLang="ko-KR" dirty="0" err="1">
                <a:ea typeface="맑은 고딕"/>
              </a:rPr>
              <a:t>오래</a:t>
            </a:r>
            <a:r>
              <a:rPr lang="en-US" altLang="ko-KR" dirty="0">
                <a:ea typeface="맑은 고딕"/>
              </a:rPr>
              <a:t> immutable, 즉 </a:t>
            </a:r>
            <a:r>
              <a:rPr lang="en-US" altLang="ko-KR" dirty="0" err="1">
                <a:ea typeface="맑은 고딕"/>
              </a:rPr>
              <a:t>변경되지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않을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것이다</a:t>
            </a:r>
            <a:r>
              <a:rPr lang="en-US" altLang="ko-KR" dirty="0">
                <a:ea typeface="맑은 고딕"/>
              </a:rPr>
              <a:t>. </a:t>
            </a:r>
          </a:p>
          <a:p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key/value </a:t>
            </a:r>
            <a:r>
              <a:rPr lang="en-US" altLang="ko-KR" dirty="0" err="1">
                <a:ea typeface="맑은 고딕"/>
              </a:rPr>
              <a:t>location을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예측하기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위한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함수를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한번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이루어지면</a:t>
            </a:r>
            <a:r>
              <a:rPr lang="en-US" altLang="ko-KR" dirty="0">
                <a:ea typeface="맑은 고딕"/>
              </a:rPr>
              <a:t> long-lived data(immutable data)에 </a:t>
            </a:r>
            <a:r>
              <a:rPr lang="en-US" altLang="ko-KR" dirty="0" err="1">
                <a:ea typeface="맑은 고딕"/>
              </a:rPr>
              <a:t>대해서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오랫동안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function을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사용할</a:t>
            </a:r>
            <a:r>
              <a:rPr lang="en-US" altLang="ko-KR" dirty="0">
                <a:ea typeface="맑은 고딕"/>
              </a:rPr>
              <a:t> 수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4) </a:t>
            </a:r>
            <a:r>
              <a:rPr lang="en-US" altLang="ko-KR" dirty="0" err="1">
                <a:ea typeface="맑은 고딕"/>
              </a:rPr>
              <a:t>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시스템에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위해서는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해결해야할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여러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문제들이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존재합니다</a:t>
            </a:r>
            <a:r>
              <a:rPr lang="en-US" altLang="ko-KR" dirty="0">
                <a:ea typeface="맑은 고딕"/>
              </a:rPr>
              <a:t>.</a:t>
            </a:r>
          </a:p>
          <a:p>
            <a:r>
              <a:rPr lang="en-US" altLang="ko-KR" dirty="0" err="1">
                <a:ea typeface="맑은 고딕"/>
              </a:rPr>
              <a:t>먼저</a:t>
            </a:r>
            <a:r>
              <a:rPr lang="en-US" altLang="ko-KR" dirty="0">
                <a:ea typeface="맑은 고딕"/>
              </a:rPr>
              <a:t>, key,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사이즈가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다양하다면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해당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key의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학습시키는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어려워진다</a:t>
            </a:r>
            <a:r>
              <a:rPr lang="en-US" altLang="ko-KR" dirty="0">
                <a:ea typeface="맑은 고딕"/>
              </a:rPr>
              <a:t>. </a:t>
            </a:r>
            <a:r>
              <a:rPr lang="en-US" altLang="ko-KR" dirty="0" err="1">
                <a:ea typeface="맑은 고딕"/>
              </a:rPr>
              <a:t>키와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위치간의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연관성이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떨어지기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때문이다</a:t>
            </a:r>
            <a:r>
              <a:rPr lang="en-US" altLang="ko-KR" dirty="0">
                <a:ea typeface="맑은 고딕"/>
              </a:rPr>
              <a:t>. </a:t>
            </a:r>
          </a:p>
          <a:p>
            <a:r>
              <a:rPr lang="en-US" altLang="ko-KR" dirty="0" err="1">
                <a:ea typeface="맑은 고딕"/>
              </a:rPr>
              <a:t>그리고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model에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대한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빌드</a:t>
            </a:r>
            <a:r>
              <a:rPr lang="en-US" altLang="ko-KR" dirty="0">
                <a:ea typeface="맑은 고딕"/>
              </a:rPr>
              <a:t>, 즉 , </a:t>
            </a:r>
            <a:r>
              <a:rPr lang="en-US" altLang="ko-KR" dirty="0" err="1">
                <a:ea typeface="맑은 고딕"/>
              </a:rPr>
              <a:t>model학습을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시키게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되면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이는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많은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resource를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낭비하게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된다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5) </a:t>
            </a:r>
            <a:r>
              <a:rPr lang="en-US" altLang="ko-KR" dirty="0" err="1">
                <a:ea typeface="맑은 고딕"/>
              </a:rPr>
              <a:t>따라서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LevelDB와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같은</a:t>
            </a:r>
            <a:r>
              <a:rPr lang="en-US" altLang="ko-KR" dirty="0">
                <a:ea typeface="맑은 고딕"/>
              </a:rPr>
              <a:t> LSM </a:t>
            </a:r>
            <a:r>
              <a:rPr lang="en-US" altLang="ko-KR" dirty="0" err="1">
                <a:ea typeface="맑은 고딕"/>
              </a:rPr>
              <a:t>system말고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key와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value를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따로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저장하는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방식의으로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저번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세미나에서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제시한</a:t>
            </a:r>
            <a:r>
              <a:rPr lang="en-US" altLang="ko-KR" dirty="0">
                <a:ea typeface="맑은 고딕"/>
              </a:rPr>
              <a:t> LSM Tree </a:t>
            </a:r>
            <a:r>
              <a:rPr lang="en-US" altLang="ko-KR" dirty="0" err="1">
                <a:ea typeface="맑은 고딕"/>
              </a:rPr>
              <a:t>기반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system인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Wisckey에</a:t>
            </a:r>
            <a:r>
              <a:rPr lang="en-US" altLang="ko-KR" dirty="0">
                <a:ea typeface="맑은 고딕"/>
              </a:rPr>
              <a:t> learned </a:t>
            </a:r>
            <a:r>
              <a:rPr lang="en-US" altLang="ko-KR" dirty="0" err="1">
                <a:ea typeface="맑은 고딕"/>
              </a:rPr>
              <a:t>index를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도입하는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것을</a:t>
            </a:r>
            <a:r>
              <a:rPr lang="en-US" altLang="ko-KR" dirty="0">
                <a:ea typeface="맑은 고딕"/>
              </a:rPr>
              <a:t> 본 </a:t>
            </a:r>
            <a:r>
              <a:rPr lang="en-US" altLang="ko-KR" dirty="0" err="1">
                <a:ea typeface="맑은 고딕"/>
              </a:rPr>
              <a:t>논문에서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제시하고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dirty="0" err="1">
                <a:ea typeface="맑은 고딕"/>
              </a:rPr>
              <a:t>이것이</a:t>
            </a:r>
            <a:r>
              <a:rPr lang="en-US" altLang="ko-KR" dirty="0">
                <a:ea typeface="맑은 고딕"/>
              </a:rPr>
              <a:t>  </a:t>
            </a:r>
            <a:r>
              <a:rPr lang="en-US" altLang="ko-KR" dirty="0" err="1">
                <a:ea typeface="맑은 고딕"/>
              </a:rPr>
              <a:t>Bourbon의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개요이다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</a:t>
            </a: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>
                <a:ea typeface="맑은 고딕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31765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92150" y="447357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Calibri"/>
                <a:ea typeface="+mj-ea"/>
                <a:cs typeface="+mj-cs"/>
                <a:sym typeface="Gill Sans" charset="0"/>
              </a:rPr>
              <a:t>Application-Managed Flash</a:t>
            </a:r>
            <a:endParaRPr kumimoji="0" lang="en-US" altLang="ko-KR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  <a:sym typeface="Gill Sans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  <a:sym typeface="Gill Sans" charset="0"/>
              </a:rPr>
              <a:t>Presenter: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Daehan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sym typeface="Gill Sans" charset="0"/>
              </a:rPr>
              <a:t> Lee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Data-Intensive Computing Systems Laboratory(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DataLab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sym typeface="Gill Sans" charset="0"/>
              </a:rPr>
              <a:t>), DGIST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6" name="Rectangle 2"/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ED1B49F-1AFC-470D-B429-02D9366F495B}"/>
              </a:ext>
            </a:extLst>
          </p:cNvPr>
          <p:cNvSpPr txBox="1"/>
          <p:nvPr/>
        </p:nvSpPr>
        <p:spPr bwMode="auto">
          <a:xfrm>
            <a:off x="685605" y="3017985"/>
            <a:ext cx="7771558" cy="154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Sungjin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Lee, Ming Liu,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Sangwoo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Jun, and </a:t>
            </a:r>
            <a:r>
              <a:rPr lang="en-US" i="1" dirty="0" err="1">
                <a:latin typeface="Calibri"/>
                <a:ea typeface="ヒラギノ角ゴ ProN W3"/>
                <a:cs typeface="+mn-lt"/>
              </a:rPr>
              <a:t>Shuotao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Xu, MIT CSAIL; 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1" dirty="0" err="1">
                <a:latin typeface="Calibri"/>
                <a:ea typeface="ヒラギノ角ゴ ProN W3"/>
                <a:cs typeface="+mn-lt"/>
              </a:rPr>
              <a:t>Jihong</a:t>
            </a:r>
            <a:r>
              <a:rPr lang="en-US" i="1" dirty="0">
                <a:latin typeface="Calibri"/>
                <a:ea typeface="ヒラギノ角ゴ ProN W3"/>
                <a:cs typeface="+mn-lt"/>
              </a:rPr>
              <a:t> Kim, Seoul National University; Arvind, MIT CSAIL</a:t>
            </a:r>
          </a:p>
          <a:p>
            <a:pPr algn="ctr"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ea typeface="ヒラギノ角ゴ ProN W3"/>
              <a:cs typeface="+mn-lt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endParaRPr lang="en-US" i="1" dirty="0">
              <a:latin typeface="Calibri"/>
              <a:cs typeface="Calibri"/>
            </a:endParaRPr>
          </a:p>
          <a:p>
            <a:pPr algn="ctr" defTabSz="914400">
              <a:defRPr/>
            </a:pPr>
            <a:r>
              <a:rPr lang="en-US" altLang="ko-KR" dirty="0">
                <a:ea typeface="+mn-lt"/>
                <a:cs typeface="+mn-lt"/>
              </a:rPr>
              <a:t>14th USENIX Conference on File and Storage Technologies (FAST ’16).</a:t>
            </a:r>
            <a:endParaRPr lang="en-US" altLang="ko-KR" dirty="0">
              <a:cs typeface="Calibri"/>
            </a:endParaRPr>
          </a:p>
          <a:p>
            <a:pPr defTabSz="914400">
              <a:defRPr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Challenge for New System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Various key or sizes make learning a prediction function more difficult</a:t>
            </a:r>
          </a:p>
          <a:p>
            <a:pPr lvl="1"/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Performing model re-training too often leads to significant resource waste</a:t>
            </a:r>
          </a:p>
          <a:p>
            <a:pPr>
              <a:buFont typeface="Wingdings 2"/>
              <a:buChar char="¢"/>
            </a:pPr>
            <a:endParaRPr lang="en-US" altLang="en-US" dirty="0">
              <a:latin typeface="Calibri Bold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</a:rPr>
              <a:t>Thus, </a:t>
            </a:r>
            <a:r>
              <a:rPr lang="en-US" altLang="en-US" dirty="0" err="1">
                <a:latin typeface="Calibri Bold"/>
              </a:rPr>
              <a:t>Wisckey</a:t>
            </a:r>
            <a:r>
              <a:rPr lang="en-US" altLang="en-US" dirty="0">
                <a:latin typeface="Calibri Bold"/>
              </a:rPr>
              <a:t>, which stores key and value </a:t>
            </a:r>
            <a:r>
              <a:rPr lang="en-US" altLang="en-US" dirty="0" err="1">
                <a:latin typeface="Calibri Bold"/>
              </a:rPr>
              <a:t>seperately</a:t>
            </a:r>
            <a:r>
              <a:rPr lang="en-US" altLang="en-US" dirty="0">
                <a:latin typeface="Calibri Bold"/>
              </a:rPr>
              <a:t>, has been selected to build a new system, Bourbon</a:t>
            </a: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4846073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pPr lvl="1"/>
            <a:r>
              <a:rPr lang="en-US" altLang="en-US" dirty="0"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latin typeface="+mn-lt"/>
                <a:ea typeface="ヒラギノ角ゴ ProN W3"/>
              </a:rPr>
              <a:t>LevelDB</a:t>
            </a:r>
            <a:endParaRPr lang="en-US" altLang="en-US" dirty="0"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430616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Log-Structured Merge Tree (LSM)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A persistent data structure used in key-value stores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An LSM organizes data in multiple levels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Inserts are initially buffered in an in-memory structure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Once full, that structure is merged with first level of on-disk data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libri Bold"/>
              </a:rPr>
              <a:t>Merge operation is also performed in low level of disk</a:t>
            </a:r>
          </a:p>
          <a:p>
            <a:pPr lvl="1"/>
            <a:endParaRPr lang="en-US" altLang="en-US" dirty="0">
              <a:solidFill>
                <a:srgbClr val="000000"/>
              </a:solidFill>
              <a:latin typeface="Calibri Bold"/>
            </a:endParaRPr>
          </a:p>
          <a:p>
            <a:r>
              <a:rPr lang="en-US" altLang="en-US" dirty="0" err="1">
                <a:solidFill>
                  <a:srgbClr val="000000"/>
                </a:solidFill>
                <a:latin typeface="Calibri Bold"/>
              </a:rPr>
              <a:t>LevelDB</a:t>
            </a:r>
            <a:r>
              <a:rPr lang="en-US" altLang="en-US" dirty="0">
                <a:solidFill>
                  <a:srgbClr val="000000"/>
                </a:solidFill>
                <a:latin typeface="Calibri Bold"/>
              </a:rPr>
              <a:t> is widely used key-value store built using LSM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745681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Initial state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6E5A3-751B-4583-8778-529E24B46A8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B6A7E-EAB6-40A6-85AD-C5E6FDACE76B}"/>
              </a:ext>
            </a:extLst>
          </p:cNvPr>
          <p:cNvSpPr/>
          <p:nvPr/>
        </p:nvSpPr>
        <p:spPr bwMode="auto">
          <a:xfrm>
            <a:off x="5888306" y="2419350"/>
            <a:ext cx="707088" cy="2508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A:Alex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A7AF56-5121-4639-8671-F7CEAF1E3044}"/>
              </a:ext>
            </a:extLst>
          </p:cNvPr>
          <p:cNvSpPr/>
          <p:nvPr/>
        </p:nvSpPr>
        <p:spPr bwMode="auto">
          <a:xfrm>
            <a:off x="5901005" y="4222750"/>
            <a:ext cx="681688" cy="23495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8ECF2-9C32-4230-9269-696C35FC90D6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D12F-5680-455E-BF77-C5884F2E7EDB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CB9CC-27D4-4FC7-9218-7109483408FA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324E4-22B2-4CD1-B9C3-16B005D837F3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E36274-5126-4390-BA80-304FD3DAB4F6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43E62C-18D5-4C23-AE56-CFCE6839A88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AF5032-9DBA-4FA4-9993-EE6BD95AFE81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1803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Key-Value pair is stored in </a:t>
            </a:r>
            <a:r>
              <a:rPr lang="en-US" altLang="ko-KR" dirty="0" err="1">
                <a:solidFill>
                  <a:srgbClr val="FF0000"/>
                </a:solidFill>
              </a:rPr>
              <a:t>memtable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Log files </a:t>
            </a:r>
            <a:r>
              <a:rPr lang="en-US" altLang="ko-KR" dirty="0"/>
              <a:t>in disk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86E5A3-751B-4583-8778-529E24B46A8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B6A7E-EAB6-40A6-85AD-C5E6FDACE76B}"/>
              </a:ext>
            </a:extLst>
          </p:cNvPr>
          <p:cNvSpPr/>
          <p:nvPr/>
        </p:nvSpPr>
        <p:spPr bwMode="auto">
          <a:xfrm>
            <a:off x="5888306" y="2419350"/>
            <a:ext cx="707088" cy="2508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1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A:Alex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4717850" y="2419350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F57B92D7-5707-4FFF-9300-DA0714434FAD}"/>
              </a:ext>
            </a:extLst>
          </p:cNvPr>
          <p:cNvSpPr/>
          <p:nvPr/>
        </p:nvSpPr>
        <p:spPr bwMode="auto">
          <a:xfrm>
            <a:off x="5289350" y="2320924"/>
            <a:ext cx="546100" cy="447675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화살표: 왼쪽 32">
            <a:extLst>
              <a:ext uri="{FF2B5EF4-FFF2-40B4-BE49-F238E27FC236}">
                <a16:creationId xmlns:a16="http://schemas.microsoft.com/office/drawing/2014/main" id="{77613A9D-062F-4810-9EF7-7C598ABF4455}"/>
              </a:ext>
            </a:extLst>
          </p:cNvPr>
          <p:cNvSpPr/>
          <p:nvPr/>
        </p:nvSpPr>
        <p:spPr bwMode="auto">
          <a:xfrm rot="16200000">
            <a:off x="5968799" y="2796204"/>
            <a:ext cx="546100" cy="447675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4726B4-DD6D-4138-90F1-4D1F5FD987F4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E51502-BC1E-4DB2-9C46-2ED5FEC4637B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6F445B-7423-4774-8BBD-A8D95CDD0AB6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FF92F-D6A7-4F22-959C-7B893EBCAA71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FEDC54-6B2B-4398-A1D1-0D8F8A472CE4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E4E93D-C990-45DC-90A5-E73993FF561A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0EC50B-8FCC-4E89-AC13-6C82608DE93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8826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When </a:t>
            </a:r>
            <a:r>
              <a:rPr lang="en-US" altLang="ko-KR" dirty="0" err="1"/>
              <a:t>memtable</a:t>
            </a:r>
            <a:r>
              <a:rPr lang="en-US" altLang="ko-KR" dirty="0"/>
              <a:t> is full, it is converted into an </a:t>
            </a:r>
            <a:r>
              <a:rPr lang="en-US" altLang="ko-KR" dirty="0">
                <a:solidFill>
                  <a:srgbClr val="FF0000"/>
                </a:solidFill>
              </a:rPr>
              <a:t>immutable table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4714175" y="2419350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 err="1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Imem</a:t>
            </a: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03833F-C656-4E95-87C0-40CAB0C77D29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BFFEA8-9586-48C0-A442-37EA12BD377F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2FAEE4-A60C-496B-862D-801BA92ED241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83F114-98D3-4E99-B5F9-F667967F149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DC155-74CF-4FA5-97BE-CCB158E784BA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090231-35FD-43FB-9CD3-2DBA121A47CF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754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25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immutable table is compacted and written to disk sequentially as </a:t>
            </a:r>
            <a:r>
              <a:rPr lang="en-US" altLang="ko-KR" dirty="0" err="1">
                <a:solidFill>
                  <a:srgbClr val="FF0000"/>
                </a:solidFill>
              </a:rPr>
              <a:t>sstables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3048000" y="3494087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E1C2AB-8A22-429A-B186-D8027F668D59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1214A2-9E7A-4828-A646-820B5EB6DC92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586A1-855B-4508-99A6-B0FEF782DCC0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24859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If L0 exceeds its size limit, one or more </a:t>
            </a:r>
            <a:r>
              <a:rPr lang="en-US" altLang="ko-KR" dirty="0" err="1"/>
              <a:t>sstables</a:t>
            </a:r>
            <a:r>
              <a:rPr lang="en-US" altLang="ko-KR" dirty="0"/>
              <a:t> are merged with the next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2476500" y="3486150"/>
            <a:ext cx="526850" cy="46990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3048000" y="3494087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279FB6-59E9-4359-8B2D-46BCC700C2CA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E7F7F-F0C5-4081-8166-6CD821C4405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C44828-709B-4993-8D72-BB89D57C2A4A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8689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Write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Final state</a:t>
            </a:r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868079-D288-4515-87EC-33FDBB4EE13D}"/>
              </a:ext>
            </a:extLst>
          </p:cNvPr>
          <p:cNvSpPr/>
          <p:nvPr/>
        </p:nvSpPr>
        <p:spPr bwMode="auto">
          <a:xfrm>
            <a:off x="5374155" y="2419350"/>
            <a:ext cx="526850" cy="457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ea typeface="ヒラギノ角ゴ ProN W3" charset="-128"/>
                <a:cs typeface="ヒラギノ角ゴ ProN W3" charset="-128"/>
                <a:sym typeface="Gill Sans" charset="0"/>
              </a:rPr>
              <a:t>mem 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1691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 err="1"/>
              <a:t>LevelDB</a:t>
            </a:r>
            <a:r>
              <a:rPr lang="en-US" altLang="ko-KR" dirty="0"/>
              <a:t> finds the set of candidates </a:t>
            </a:r>
            <a:r>
              <a:rPr lang="en-US" altLang="ko-KR" dirty="0" err="1"/>
              <a:t>sstable</a:t>
            </a:r>
            <a:r>
              <a:rPr lang="en-US" altLang="ko-KR" dirty="0"/>
              <a:t> files that may contain k</a:t>
            </a:r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7209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In each candidate </a:t>
            </a:r>
            <a:r>
              <a:rPr lang="en-US" altLang="ko-KR" dirty="0" err="1"/>
              <a:t>sstable</a:t>
            </a:r>
            <a:r>
              <a:rPr lang="en-US" altLang="ko-KR" dirty="0"/>
              <a:t>, an index block and bloom-filter block are loaded from the disk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90367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0FFDD16-2A87-492A-A258-CB481342AD1D}"/>
              </a:ext>
            </a:extLst>
          </p:cNvPr>
          <p:cNvCxnSpPr>
            <a:cxnSpLocks/>
            <a:endCxn id="43" idx="2"/>
          </p:cNvCxnSpPr>
          <p:nvPr/>
        </p:nvCxnSpPr>
        <p:spPr bwMode="auto">
          <a:xfrm rot="10800000">
            <a:off x="3822299" y="2889250"/>
            <a:ext cx="3134173" cy="8313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52177D-8FE2-4D3B-BF6D-0CF294F98E29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 rot="10800000">
            <a:off x="4401787" y="2889251"/>
            <a:ext cx="2554689" cy="130123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198323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index block is binary searched to find the data block that may contain 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148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filter for that block is queried to check if k is present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1598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If the filter indicates presence, the data block is loaded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ADCAD-309D-4A95-85FD-0F99CDDEFA2B}"/>
              </a:ext>
            </a:extLst>
          </p:cNvPr>
          <p:cNvSpPr/>
          <p:nvPr/>
        </p:nvSpPr>
        <p:spPr bwMode="auto">
          <a:xfrm>
            <a:off x="5301649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DB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1C7AABD-6701-4D68-B3C9-3751AC2AD04F}"/>
              </a:ext>
            </a:extLst>
          </p:cNvPr>
          <p:cNvCxnSpPr>
            <a:cxnSpLocks/>
            <a:endCxn id="38" idx="2"/>
          </p:cNvCxnSpPr>
          <p:nvPr/>
        </p:nvCxnSpPr>
        <p:spPr bwMode="auto">
          <a:xfrm rot="16200000" flipV="1">
            <a:off x="5178541" y="3275783"/>
            <a:ext cx="2170668" cy="1397601"/>
          </a:xfrm>
          <a:prstGeom prst="bentConnector3">
            <a:avLst>
              <a:gd name="adj1" fmla="val 854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8213557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After the data block is binary searched, if the key is found, the associated value is read and the lookup ends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/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ADCAD-309D-4A95-85FD-0F99CDDEFA2B}"/>
              </a:ext>
            </a:extLst>
          </p:cNvPr>
          <p:cNvSpPr/>
          <p:nvPr/>
        </p:nvSpPr>
        <p:spPr bwMode="auto">
          <a:xfrm>
            <a:off x="5301649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DB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331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Level DB: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A negative internal lookup does not find the key, while a positive internal lookup finds the key</a:t>
            </a:r>
          </a:p>
          <a:p>
            <a:endParaRPr lang="en-US" altLang="ko-KR" dirty="0"/>
          </a:p>
          <a:p>
            <a:r>
              <a:rPr lang="en-US" altLang="ko-KR" dirty="0"/>
              <a:t>A single lookup thus consists of many internal lookups</a:t>
            </a:r>
          </a:p>
          <a:p>
            <a:endParaRPr lang="en-US" altLang="ko-KR" dirty="0"/>
          </a:p>
          <a:p>
            <a:r>
              <a:rPr lang="en-US" altLang="ko-KR" dirty="0"/>
              <a:t>There are two steps in reading the value from target key: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Indexing steps: </a:t>
            </a:r>
            <a:r>
              <a:rPr lang="en-US" altLang="ko-KR" dirty="0" err="1">
                <a:solidFill>
                  <a:srgbClr val="FF0000"/>
                </a:solidFill>
              </a:rPr>
              <a:t>FindFiles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SearchIB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SearchFB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SearchDB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Data-access steps: </a:t>
            </a:r>
            <a:r>
              <a:rPr lang="en-US" altLang="ko-KR" dirty="0" err="1"/>
              <a:t>LoadIB+FB</a:t>
            </a:r>
            <a:r>
              <a:rPr lang="en-US" altLang="ko-KR" dirty="0"/>
              <a:t>, </a:t>
            </a:r>
            <a:r>
              <a:rPr lang="en-US" altLang="ko-KR" dirty="0" err="1"/>
              <a:t>LoadDB</a:t>
            </a:r>
            <a:r>
              <a:rPr lang="en-US" altLang="ko-KR" dirty="0"/>
              <a:t>, </a:t>
            </a:r>
            <a:r>
              <a:rPr lang="en-US" altLang="ko-KR" dirty="0" err="1"/>
              <a:t>ReadValue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66673166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>
                <a:latin typeface="Calibri"/>
              </a:rPr>
              <a:t>Outline</a:t>
            </a:r>
            <a:endParaRPr lang="x-none" altLang="en-US" b="1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latin typeface="+mn-lt"/>
                <a:ea typeface="ヒラギノ角ゴ ProN W3"/>
              </a:rPr>
              <a:t>Wisckey</a:t>
            </a:r>
            <a:endParaRPr lang="en-US" altLang="en-US" dirty="0"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4600653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 err="1"/>
              <a:t>Wisckey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5232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 err="1"/>
              <a:t>LevelDB</a:t>
            </a:r>
            <a:r>
              <a:rPr lang="en-US" altLang="ko-KR" kern="0" dirty="0"/>
              <a:t> causes large write amplification because both keys and values are sorted and rewritten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 err="1"/>
              <a:t>Wisckey</a:t>
            </a:r>
            <a:r>
              <a:rPr lang="en-US" altLang="ko-KR" kern="0" dirty="0"/>
              <a:t> reduce this overhead by storing the values and the keys separately</a:t>
            </a:r>
          </a:p>
          <a:p>
            <a:pPr lvl="1" defTabSz="914400"/>
            <a:r>
              <a:rPr lang="en-US" altLang="ko-KR" kern="0" dirty="0"/>
              <a:t>The </a:t>
            </a:r>
            <a:r>
              <a:rPr lang="en-US" altLang="ko-KR" kern="0" dirty="0" err="1"/>
              <a:t>sstables</a:t>
            </a:r>
            <a:r>
              <a:rPr lang="en-US" altLang="ko-KR" kern="0" dirty="0"/>
              <a:t> contain only keys and pointers to the values </a:t>
            </a:r>
          </a:p>
          <a:p>
            <a:pPr lvl="1" defTabSz="914400"/>
            <a:endParaRPr lang="en-US" altLang="ko-KR" kern="0" dirty="0"/>
          </a:p>
          <a:p>
            <a:pPr lvl="1" defTabSz="914400"/>
            <a:endParaRPr lang="en-US" altLang="ko-KR" kern="0" dirty="0"/>
          </a:p>
          <a:p>
            <a:pPr lvl="1" defTabSz="914400"/>
            <a:endParaRPr lang="en-US" altLang="ko-KR" kern="0" dirty="0"/>
          </a:p>
          <a:p>
            <a:pPr lvl="1" defTabSz="914400"/>
            <a:endParaRPr lang="en-US" altLang="ko-KR" kern="0" dirty="0"/>
          </a:p>
          <a:p>
            <a:pPr marL="279400" lvl="1" indent="0" defTabSz="914400">
              <a:buNone/>
            </a:pPr>
            <a:endParaRPr lang="en-US" altLang="ko-KR" kern="0" dirty="0"/>
          </a:p>
          <a:p>
            <a:pPr defTabSz="914400"/>
            <a:r>
              <a:rPr lang="en-US" altLang="ko-KR" kern="0" dirty="0"/>
              <a:t>However, searching at multiple level and at many data blocks take a long time</a:t>
            </a:r>
          </a:p>
          <a:p>
            <a:pPr defTabSz="914400"/>
            <a:endParaRPr lang="en-US" altLang="ko-KR" kern="0" dirty="0"/>
          </a:p>
          <a:p>
            <a:pPr marL="279400" lvl="1" indent="0" defTabSz="914400">
              <a:buNone/>
            </a:pPr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F412DE05-169B-4EA1-B84E-28B313B89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4803" y="39558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02BFAC-D95A-4FD2-BBE7-697FFF4304EB}"/>
              </a:ext>
            </a:extLst>
          </p:cNvPr>
          <p:cNvSpPr/>
          <p:nvPr/>
        </p:nvSpPr>
        <p:spPr>
          <a:xfrm>
            <a:off x="762726" y="4165567"/>
            <a:ext cx="7847874" cy="9361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E69043-5C77-4E35-8426-EBDB6B754EA3}"/>
              </a:ext>
            </a:extLst>
          </p:cNvPr>
          <p:cNvSpPr/>
          <p:nvPr/>
        </p:nvSpPr>
        <p:spPr>
          <a:xfrm>
            <a:off x="857255" y="4260635"/>
            <a:ext cx="2946028" cy="7613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435AAC-2E2A-4F8D-A841-423D6AFA276D}"/>
              </a:ext>
            </a:extLst>
          </p:cNvPr>
          <p:cNvSpPr/>
          <p:nvPr/>
        </p:nvSpPr>
        <p:spPr>
          <a:xfrm>
            <a:off x="4895975" y="4244583"/>
            <a:ext cx="3619016" cy="7613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4DDAC-305C-402E-AA11-05DD9D476F33}"/>
              </a:ext>
            </a:extLst>
          </p:cNvPr>
          <p:cNvSpPr txBox="1"/>
          <p:nvPr/>
        </p:nvSpPr>
        <p:spPr>
          <a:xfrm>
            <a:off x="1584067" y="51170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LSM Tree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7D811-3FF4-413F-99DA-03D76D1D4705}"/>
              </a:ext>
            </a:extLst>
          </p:cNvPr>
          <p:cNvSpPr/>
          <p:nvPr/>
        </p:nvSpPr>
        <p:spPr>
          <a:xfrm>
            <a:off x="950355" y="4351059"/>
            <a:ext cx="1871472" cy="573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Key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B5D4BFA8-97C4-4C03-8158-DD8AC516985C}"/>
              </a:ext>
            </a:extLst>
          </p:cNvPr>
          <p:cNvCxnSpPr>
            <a:cxnSpLocks/>
            <a:stCxn id="19" idx="2"/>
            <a:endCxn id="20" idx="2"/>
          </p:cNvCxnSpPr>
          <p:nvPr/>
        </p:nvCxnSpPr>
        <p:spPr>
          <a:xfrm rot="16200000" flipH="1">
            <a:off x="5394708" y="2830476"/>
            <a:ext cx="12700" cy="4187214"/>
          </a:xfrm>
          <a:prstGeom prst="curvedConnector3">
            <a:avLst>
              <a:gd name="adj1" fmla="val 424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C3D15C-4CD8-4B66-91A6-C7DACB048D20}"/>
              </a:ext>
            </a:extLst>
          </p:cNvPr>
          <p:cNvSpPr/>
          <p:nvPr/>
        </p:nvSpPr>
        <p:spPr>
          <a:xfrm>
            <a:off x="2914005" y="4351059"/>
            <a:ext cx="774192" cy="573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F645FE-A10E-435D-B845-DC9707D33E3B}"/>
              </a:ext>
            </a:extLst>
          </p:cNvPr>
          <p:cNvSpPr/>
          <p:nvPr/>
        </p:nvSpPr>
        <p:spPr>
          <a:xfrm>
            <a:off x="6552579" y="4351059"/>
            <a:ext cx="1871472" cy="573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Value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0CA5D-EB2C-42B4-BF77-2FE356F4A571}"/>
              </a:ext>
            </a:extLst>
          </p:cNvPr>
          <p:cNvSpPr txBox="1"/>
          <p:nvPr/>
        </p:nvSpPr>
        <p:spPr>
          <a:xfrm>
            <a:off x="3781278" y="41648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SSD device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42575-4245-48F0-9B68-665578549131}"/>
              </a:ext>
            </a:extLst>
          </p:cNvPr>
          <p:cNvSpPr txBox="1"/>
          <p:nvPr/>
        </p:nvSpPr>
        <p:spPr>
          <a:xfrm>
            <a:off x="6359877" y="51170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Consolas" panose="020B0609020204030204" pitchFamily="49" charset="0"/>
              </a:rPr>
              <a:t>vLog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8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/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0703007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key idea is to train a model on the input so that model can predict the position of a record in the sorted dataset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Given the key and position of a record in the sorted dataset, the model is learned 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The prediction has an associated error bound 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Local search is performed between </a:t>
            </a:r>
            <a:r>
              <a:rPr lang="en-US" altLang="ko-KR" dirty="0"/>
              <a:t>pos−</a:t>
            </a:r>
            <a:r>
              <a:rPr lang="el-GR" altLang="ko-KR" dirty="0"/>
              <a:t>δ</a:t>
            </a:r>
            <a:r>
              <a:rPr lang="en-US" altLang="ko-KR" dirty="0"/>
              <a:t>min and pos+</a:t>
            </a:r>
            <a:r>
              <a:rPr lang="el-GR" altLang="ko-KR" dirty="0"/>
              <a:t>δ</a:t>
            </a:r>
            <a:r>
              <a:rPr lang="en-US" altLang="ko-KR" dirty="0"/>
              <a:t>max</a:t>
            </a:r>
            <a:r>
              <a:rPr lang="el-GR" altLang="ko-KR" dirty="0"/>
              <a:t> </a:t>
            </a: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26336373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About FTL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FTL is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lang="ko-KR" altLang="en-US" sz="2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618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Find the position of key 102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2EFE6A-3EF6-4A3F-961D-8BE1C9E2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848289"/>
              </p:ext>
            </p:extLst>
          </p:nvPr>
        </p:nvGraphicFramePr>
        <p:xfrm>
          <a:off x="1332000" y="4406400"/>
          <a:ext cx="6480000" cy="10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690317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28669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232765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447231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0362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137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49537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459744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0891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5462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2121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95127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725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104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7444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6E337C6-0732-46FC-83A9-34F867649985}"/>
              </a:ext>
            </a:extLst>
          </p:cNvPr>
          <p:cNvSpPr/>
          <p:nvPr/>
        </p:nvSpPr>
        <p:spPr bwMode="auto">
          <a:xfrm>
            <a:off x="3454400" y="2829051"/>
            <a:ext cx="2235200" cy="5207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f(x) = x-101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2765B-9A6A-4019-95E2-196686641FFC}"/>
              </a:ext>
            </a:extLst>
          </p:cNvPr>
          <p:cNvSpPr txBox="1"/>
          <p:nvPr/>
        </p:nvSpPr>
        <p:spPr>
          <a:xfrm>
            <a:off x="3848100" y="185925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Key = 102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D9DBCDA-93B6-4261-8A50-8A2B45C55414}"/>
              </a:ext>
            </a:extLst>
          </p:cNvPr>
          <p:cNvSpPr/>
          <p:nvPr/>
        </p:nvSpPr>
        <p:spPr bwMode="auto">
          <a:xfrm>
            <a:off x="4387850" y="2330701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52D2B-9FDE-4BC4-A3E3-B6C56792738F}"/>
              </a:ext>
            </a:extLst>
          </p:cNvPr>
          <p:cNvSpPr txBox="1"/>
          <p:nvPr/>
        </p:nvSpPr>
        <p:spPr>
          <a:xfrm>
            <a:off x="23900" y="3195516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Prediction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E63D0-5BF8-4F9E-A8BB-7DFF8B6CCE2D}"/>
              </a:ext>
            </a:extLst>
          </p:cNvPr>
          <p:cNvSpPr txBox="1"/>
          <p:nvPr/>
        </p:nvSpPr>
        <p:spPr>
          <a:xfrm>
            <a:off x="23900" y="503426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sstable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1EAA1D3-20D2-44C9-89D4-F1EBE2B09544}"/>
              </a:ext>
            </a:extLst>
          </p:cNvPr>
          <p:cNvSpPr/>
          <p:nvPr/>
        </p:nvSpPr>
        <p:spPr bwMode="auto">
          <a:xfrm>
            <a:off x="4387850" y="3478769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27871-696F-44F9-A749-8F0F7D9BDFE1}"/>
              </a:ext>
            </a:extLst>
          </p:cNvPr>
          <p:cNvSpPr txBox="1"/>
          <p:nvPr/>
        </p:nvSpPr>
        <p:spPr>
          <a:xfrm>
            <a:off x="3917950" y="380263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3591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Find the position of key 102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32EFE6A-3EF6-4A3F-961D-8BE1C9E2B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8903"/>
              </p:ext>
            </p:extLst>
          </p:nvPr>
        </p:nvGraphicFramePr>
        <p:xfrm>
          <a:off x="1332000" y="4406400"/>
          <a:ext cx="6480000" cy="108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0690317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28669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232765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4472318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990362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413756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4953782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459744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140891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154624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2121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095127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199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47256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104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202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203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…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300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  <a:cs typeface="Calibri" panose="020F0502020204030204" pitchFamily="34" charset="0"/>
                        </a:rPr>
                        <a:t>301</a:t>
                      </a:r>
                      <a:endParaRPr lang="ko-KR" altLang="en-US" sz="14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87444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6E337C6-0732-46FC-83A9-34F867649985}"/>
              </a:ext>
            </a:extLst>
          </p:cNvPr>
          <p:cNvSpPr/>
          <p:nvPr/>
        </p:nvSpPr>
        <p:spPr bwMode="auto">
          <a:xfrm>
            <a:off x="3454400" y="2829051"/>
            <a:ext cx="2235200" cy="5207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f(x) = x-101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2765B-9A6A-4019-95E2-196686641FFC}"/>
              </a:ext>
            </a:extLst>
          </p:cNvPr>
          <p:cNvSpPr txBox="1"/>
          <p:nvPr/>
        </p:nvSpPr>
        <p:spPr>
          <a:xfrm>
            <a:off x="3848100" y="185925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Key = 102</a:t>
            </a:r>
            <a:endParaRPr lang="ko-KR" altLang="en-US" dirty="0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5D9DBCDA-93B6-4261-8A50-8A2B45C55414}"/>
              </a:ext>
            </a:extLst>
          </p:cNvPr>
          <p:cNvSpPr/>
          <p:nvPr/>
        </p:nvSpPr>
        <p:spPr bwMode="auto">
          <a:xfrm>
            <a:off x="4387850" y="2330701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52D2B-9FDE-4BC4-A3E3-B6C56792738F}"/>
              </a:ext>
            </a:extLst>
          </p:cNvPr>
          <p:cNvSpPr txBox="1"/>
          <p:nvPr/>
        </p:nvSpPr>
        <p:spPr>
          <a:xfrm>
            <a:off x="23900" y="3195516"/>
            <a:ext cx="130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Prediction model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E63D0-5BF8-4F9E-A8BB-7DFF8B6CCE2D}"/>
              </a:ext>
            </a:extLst>
          </p:cNvPr>
          <p:cNvSpPr txBox="1"/>
          <p:nvPr/>
        </p:nvSpPr>
        <p:spPr>
          <a:xfrm>
            <a:off x="23900" y="5034268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sstable</a:t>
            </a:r>
            <a:endParaRPr lang="ko-KR" altLang="en-US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1EAA1D3-20D2-44C9-89D4-F1EBE2B09544}"/>
              </a:ext>
            </a:extLst>
          </p:cNvPr>
          <p:cNvSpPr/>
          <p:nvPr/>
        </p:nvSpPr>
        <p:spPr bwMode="auto">
          <a:xfrm>
            <a:off x="4387850" y="3478769"/>
            <a:ext cx="368300" cy="369332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27871-696F-44F9-A749-8F0F7D9BDFE1}"/>
              </a:ext>
            </a:extLst>
          </p:cNvPr>
          <p:cNvSpPr txBox="1"/>
          <p:nvPr/>
        </p:nvSpPr>
        <p:spPr>
          <a:xfrm>
            <a:off x="3917950" y="3802633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Position : 1</a:t>
            </a:r>
            <a:endParaRPr lang="ko-KR" altLang="en-US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11E1799-F8A1-480F-A1D2-1EF336794D6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rot="5400000">
            <a:off x="3241933" y="3076332"/>
            <a:ext cx="234435" cy="2425700"/>
          </a:xfrm>
          <a:prstGeom prst="bentConnector2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468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/>
              <a:t>Prior Analysis for Bourbon</a:t>
            </a:r>
          </a:p>
          <a:p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8213006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Faster lookup than B-trees</a:t>
            </a:r>
          </a:p>
          <a:p>
            <a:pPr lvl="1" defTabSz="914400"/>
            <a:r>
              <a:rPr lang="en-US" altLang="ko-KR" kern="0" dirty="0"/>
              <a:t>O(1) operation</a:t>
            </a:r>
          </a:p>
          <a:p>
            <a:pPr lvl="1" defTabSz="914400"/>
            <a:r>
              <a:rPr lang="en-US" altLang="ko-KR" kern="0" dirty="0"/>
              <a:t>1.5~3x faster</a:t>
            </a:r>
          </a:p>
          <a:p>
            <a:pPr defTabSz="914400"/>
            <a:r>
              <a:rPr lang="en-US" altLang="ko-KR" kern="0" dirty="0"/>
              <a:t>Traditional learned indexes do not support updates </a:t>
            </a:r>
          </a:p>
          <a:p>
            <a:pPr defTabSz="914400"/>
            <a:r>
              <a:rPr lang="en-US" altLang="ko-KR" kern="0" dirty="0"/>
              <a:t>Need to know that learned indexes could be beneficial for LSMs</a:t>
            </a:r>
          </a:p>
        </p:txBody>
      </p:sp>
    </p:spTree>
    <p:extLst>
      <p:ext uri="{BB962C8B-B14F-4D97-AF65-F5344CB8AC3E}">
        <p14:creationId xmlns:p14="http://schemas.microsoft.com/office/powerpoint/2010/main" val="304174410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Lookup Latency Breakdown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FD756-94BD-4016-BA5C-7C3D26F1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3581400"/>
            <a:ext cx="5210175" cy="3163769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In Memory Caching, data-access and indexing costs contribute almost equally to the latency 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More the storage gets faster, more learned indexes will be more beneficial </a:t>
            </a:r>
          </a:p>
        </p:txBody>
      </p:sp>
    </p:spTree>
    <p:extLst>
      <p:ext uri="{BB962C8B-B14F-4D97-AF65-F5344CB8AC3E}">
        <p14:creationId xmlns:p14="http://schemas.microsoft.com/office/powerpoint/2010/main" val="23254554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Learned Index with Writes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Updating files requires re-training the models</a:t>
            </a:r>
          </a:p>
          <a:p>
            <a:pPr defTabSz="914400"/>
            <a:r>
              <a:rPr lang="en-US" altLang="ko-KR" kern="0" dirty="0"/>
              <a:t>For write-heavy workloads, models must be rebuilt often, incurring high overhead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By LSM trees’ properties, lookups to a large fraction of the dataset resides in the lower levels can be made faster with no or few re-learning </a:t>
            </a:r>
          </a:p>
          <a:p>
            <a:pPr marL="0" indent="0" defTabSz="914400">
              <a:buNone/>
            </a:pP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5317088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 err="1"/>
              <a:t>SSTable</a:t>
            </a:r>
            <a:r>
              <a:rPr lang="en-US" altLang="ko-KR" dirty="0"/>
              <a:t> Lifetimes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Lifetimes at different level and the rates of write work</a:t>
            </a:r>
            <a:r>
              <a:rPr lang="ko-KR" altLang="en-US" kern="0" dirty="0"/>
              <a:t> </a:t>
            </a:r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C4000B-D641-4B72-894A-498FAF30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55" y="1908296"/>
            <a:ext cx="3087598" cy="246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11C76E-458E-4069-9077-984B3C4A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53" y="2218754"/>
            <a:ext cx="3087598" cy="22767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1E9FD6-95B2-4BC6-9416-B841F00BC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855" y="4457367"/>
            <a:ext cx="6010096" cy="24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2965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Guideline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dirty="0"/>
              <a:t>Favor learning files at lower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Wait</a:t>
            </a:r>
            <a:r>
              <a:rPr lang="ko-KR" altLang="en-US" dirty="0"/>
              <a:t> </a:t>
            </a:r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lvl="1"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82514751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Different Levels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Random order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D6CB9-A574-469A-9EAC-F47A272A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08" y="1896477"/>
            <a:ext cx="5492791" cy="2473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BAAC5B-E694-4710-8C84-450EB1446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08" y="4281151"/>
            <a:ext cx="5492791" cy="25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3763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Internal</a:t>
            </a:r>
            <a:r>
              <a:rPr lang="ko-KR" altLang="en-US" dirty="0"/>
              <a:t> </a:t>
            </a:r>
            <a:r>
              <a:rPr lang="en-US" altLang="ko-KR" dirty="0"/>
              <a:t>Lookup</a:t>
            </a:r>
            <a:r>
              <a:rPr lang="ko-KR" altLang="en-US" dirty="0"/>
              <a:t> </a:t>
            </a:r>
            <a:r>
              <a:rPr lang="en-US" altLang="ko-KR" dirty="0"/>
              <a:t>at</a:t>
            </a:r>
            <a:r>
              <a:rPr lang="ko-KR" altLang="en-US" dirty="0"/>
              <a:t> </a:t>
            </a:r>
            <a:r>
              <a:rPr lang="en-US" altLang="ko-KR" dirty="0"/>
              <a:t>Different Levels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Sequential order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7894EE-9344-45DF-8B39-98BE04F2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33" y="2381250"/>
            <a:ext cx="4766733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729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Duplication of functionality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Application already do 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Host Level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Flash Level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7C772E-0C5C-AB7D-A3F5-533DF4CA8949}"/>
              </a:ext>
            </a:extLst>
          </p:cNvPr>
          <p:cNvSpPr/>
          <p:nvPr/>
        </p:nvSpPr>
        <p:spPr bwMode="auto">
          <a:xfrm>
            <a:off x="209550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83F56-6D6D-6C0C-A3AA-9EE03E227ADD}"/>
              </a:ext>
            </a:extLst>
          </p:cNvPr>
          <p:cNvSpPr/>
          <p:nvPr/>
        </p:nvSpPr>
        <p:spPr bwMode="auto">
          <a:xfrm>
            <a:off x="4133850" y="5486400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2187CA-CBFB-AE4D-AA8F-ACCB54BA0D36}"/>
              </a:ext>
            </a:extLst>
          </p:cNvPr>
          <p:cNvSpPr/>
          <p:nvPr/>
        </p:nvSpPr>
        <p:spPr bwMode="auto">
          <a:xfrm>
            <a:off x="6172200" y="5486400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CCB75B-90AD-9A20-6352-A7950F9E7BD5}"/>
              </a:ext>
            </a:extLst>
          </p:cNvPr>
          <p:cNvSpPr/>
          <p:nvPr/>
        </p:nvSpPr>
        <p:spPr bwMode="auto">
          <a:xfrm>
            <a:off x="2095500" y="2924158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Garbage Collection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3A479-BD09-EC5A-CE91-D28B30852DE9}"/>
              </a:ext>
            </a:extLst>
          </p:cNvPr>
          <p:cNvSpPr/>
          <p:nvPr/>
        </p:nvSpPr>
        <p:spPr bwMode="auto">
          <a:xfrm>
            <a:off x="4133850" y="2949558"/>
            <a:ext cx="13716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Bad blocks manage</a:t>
            </a:r>
            <a:endParaRPr kumimoji="0" lang="ko-KR" altLang="en-US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5D6CC9-7C9C-0131-4B98-F577CEA9FD77}"/>
              </a:ext>
            </a:extLst>
          </p:cNvPr>
          <p:cNvSpPr/>
          <p:nvPr/>
        </p:nvSpPr>
        <p:spPr bwMode="auto">
          <a:xfrm>
            <a:off x="6172200" y="2949558"/>
            <a:ext cx="1460500" cy="67948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And So on</a:t>
            </a: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DEB7D9-6BAA-C902-52A3-B7EF8FB11082}"/>
              </a:ext>
            </a:extLst>
          </p:cNvPr>
          <p:cNvSpPr/>
          <p:nvPr/>
        </p:nvSpPr>
        <p:spPr bwMode="auto">
          <a:xfrm>
            <a:off x="2095500" y="2949558"/>
            <a:ext cx="5626100" cy="272734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4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Functionality </a:t>
            </a:r>
            <a:r>
              <a:rPr lang="en-US" altLang="ko-KR" sz="42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</a:t>
            </a:r>
            <a:r>
              <a:rPr kumimoji="0" lang="en-US" altLang="ko-KR" sz="4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uplication</a:t>
            </a:r>
            <a:endParaRPr kumimoji="0" lang="ko-KR" altLang="en-US" sz="42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72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Guideline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dirty="0"/>
              <a:t>Favor learning files at lower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Wait</a:t>
            </a:r>
            <a:r>
              <a:rPr lang="ko-KR" altLang="en-US" dirty="0"/>
              <a:t> </a:t>
            </a:r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Do not neglect files at higher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Be workload- and data-aware</a:t>
            </a:r>
          </a:p>
          <a:p>
            <a:pPr lvl="1"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42482978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Lifetime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Levels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Level learning cannot be applied at L0 because it is unsorted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F213EB-400F-4B9C-8220-B789AB95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67" y="2735262"/>
            <a:ext cx="4120433" cy="30559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AB840E-6139-4484-8356-7A3C5007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79" y="2760662"/>
            <a:ext cx="3805842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7417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Guideline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dirty="0"/>
              <a:t>Favor learning files at lower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Wait</a:t>
            </a:r>
            <a:r>
              <a:rPr lang="ko-KR" altLang="en-US" dirty="0"/>
              <a:t> </a:t>
            </a:r>
            <a:r>
              <a:rPr lang="en-US" altLang="ko-KR" dirty="0"/>
              <a:t>before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Do not neglect files at higher levels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Be workload- and data-aware</a:t>
            </a:r>
          </a:p>
          <a:p>
            <a:pPr defTabSz="914400"/>
            <a:endParaRPr lang="en-US" altLang="ko-KR" dirty="0"/>
          </a:p>
          <a:p>
            <a:pPr defTabSz="914400"/>
            <a:r>
              <a:rPr lang="en-US" altLang="ko-KR" dirty="0"/>
              <a:t>Do not learn levels for write-heavy workloads</a:t>
            </a:r>
          </a:p>
          <a:p>
            <a:pPr lvl="1"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14521531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/>
              <a:t>Bourbon Design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140418141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05067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113890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799828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CE156-F01C-483E-A771-9B13337142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0665" y="3354895"/>
            <a:ext cx="464647" cy="135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F581A5-3D85-4937-8BC0-629A2B81BB2D}"/>
              </a:ext>
            </a:extLst>
          </p:cNvPr>
          <p:cNvCxnSpPr>
            <a:cxnSpLocks/>
            <a:endCxn id="36" idx="7"/>
          </p:cNvCxnSpPr>
          <p:nvPr/>
        </p:nvCxnSpPr>
        <p:spPr bwMode="auto">
          <a:xfrm flipV="1">
            <a:off x="5613065" y="2400513"/>
            <a:ext cx="950975" cy="9543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403035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CE156-F01C-483E-A771-9B13337142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0665" y="3354895"/>
            <a:ext cx="464647" cy="135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F581A5-3D85-4937-8BC0-629A2B81BB2D}"/>
              </a:ext>
            </a:extLst>
          </p:cNvPr>
          <p:cNvCxnSpPr>
            <a:cxnSpLocks/>
            <a:endCxn id="36" idx="7"/>
          </p:cNvCxnSpPr>
          <p:nvPr/>
        </p:nvCxnSpPr>
        <p:spPr bwMode="auto">
          <a:xfrm flipV="1">
            <a:off x="5613065" y="2400513"/>
            <a:ext cx="950975" cy="9543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539271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Algorithm: Greedy-PLR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45D99F-58AB-4374-935A-F3C46F65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B01406-E373-4469-BAB8-E50AD4C09948}"/>
              </a:ext>
            </a:extLst>
          </p:cNvPr>
          <p:cNvSpPr/>
          <p:nvPr/>
        </p:nvSpPr>
        <p:spPr bwMode="auto">
          <a:xfrm>
            <a:off x="1755648" y="5486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064E854-69B3-4047-8E0D-E745685991FA}"/>
              </a:ext>
            </a:extLst>
          </p:cNvPr>
          <p:cNvSpPr/>
          <p:nvPr/>
        </p:nvSpPr>
        <p:spPr bwMode="auto">
          <a:xfrm>
            <a:off x="2176272" y="504291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45996F-658D-4BDB-81FD-08A4807D5E73}"/>
              </a:ext>
            </a:extLst>
          </p:cNvPr>
          <p:cNvSpPr/>
          <p:nvPr/>
        </p:nvSpPr>
        <p:spPr bwMode="auto">
          <a:xfrm>
            <a:off x="2657856" y="47244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76AD5D8-4454-4B6D-B2E4-DC449B224CAB}"/>
              </a:ext>
            </a:extLst>
          </p:cNvPr>
          <p:cNvSpPr/>
          <p:nvPr/>
        </p:nvSpPr>
        <p:spPr bwMode="auto">
          <a:xfrm>
            <a:off x="3130296" y="434949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7E4EBAD-BE8B-49F9-B789-1C8F89358447}"/>
              </a:ext>
            </a:extLst>
          </p:cNvPr>
          <p:cNvSpPr/>
          <p:nvPr/>
        </p:nvSpPr>
        <p:spPr bwMode="auto">
          <a:xfrm>
            <a:off x="3438144" y="407517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54500B-013F-4F2F-A0F0-1CE922374CC8}"/>
              </a:ext>
            </a:extLst>
          </p:cNvPr>
          <p:cNvSpPr/>
          <p:nvPr/>
        </p:nvSpPr>
        <p:spPr bwMode="auto">
          <a:xfrm>
            <a:off x="3855375" y="393496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39AFFFE-988C-4215-8CEB-ED436F8110D3}"/>
              </a:ext>
            </a:extLst>
          </p:cNvPr>
          <p:cNvSpPr/>
          <p:nvPr/>
        </p:nvSpPr>
        <p:spPr bwMode="auto">
          <a:xfrm>
            <a:off x="4064680" y="384433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C2B930-9E2A-4E74-8E21-08DAE6F14DD2}"/>
              </a:ext>
            </a:extLst>
          </p:cNvPr>
          <p:cNvSpPr/>
          <p:nvPr/>
        </p:nvSpPr>
        <p:spPr bwMode="auto">
          <a:xfrm>
            <a:off x="4319024" y="375920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4A690E-665E-4260-A3E8-B86C04145761}"/>
              </a:ext>
            </a:extLst>
          </p:cNvPr>
          <p:cNvSpPr/>
          <p:nvPr/>
        </p:nvSpPr>
        <p:spPr bwMode="auto">
          <a:xfrm>
            <a:off x="4666490" y="3648456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6861A8D-BDCA-41F5-8219-E888317B2A04}"/>
              </a:ext>
            </a:extLst>
          </p:cNvPr>
          <p:cNvSpPr/>
          <p:nvPr/>
        </p:nvSpPr>
        <p:spPr bwMode="auto">
          <a:xfrm>
            <a:off x="5021580" y="3544824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432C1F-38A2-46DC-97A2-F246AC06858C}"/>
              </a:ext>
            </a:extLst>
          </p:cNvPr>
          <p:cNvSpPr/>
          <p:nvPr/>
        </p:nvSpPr>
        <p:spPr bwMode="auto">
          <a:xfrm>
            <a:off x="5309614" y="3479292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1B44290-4501-4736-9FF1-2C3BEFB5228D}"/>
              </a:ext>
            </a:extLst>
          </p:cNvPr>
          <p:cNvSpPr/>
          <p:nvPr/>
        </p:nvSpPr>
        <p:spPr bwMode="auto">
          <a:xfrm>
            <a:off x="5660136" y="3193288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3BE9159-C873-439E-B5EA-2B830B0AE0CF}"/>
              </a:ext>
            </a:extLst>
          </p:cNvPr>
          <p:cNvSpPr/>
          <p:nvPr/>
        </p:nvSpPr>
        <p:spPr bwMode="auto">
          <a:xfrm>
            <a:off x="6028944" y="2940303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5F88E29-2978-46E9-BF5F-DCBF0EDEA2CD}"/>
              </a:ext>
            </a:extLst>
          </p:cNvPr>
          <p:cNvSpPr/>
          <p:nvPr/>
        </p:nvSpPr>
        <p:spPr bwMode="auto">
          <a:xfrm>
            <a:off x="6449568" y="2379980"/>
            <a:ext cx="134112" cy="140208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E05948-1E40-4225-A335-7C152B2CA77E}"/>
              </a:ext>
            </a:extLst>
          </p:cNvPr>
          <p:cNvCxnSpPr/>
          <p:nvPr/>
        </p:nvCxnSpPr>
        <p:spPr bwMode="auto">
          <a:xfrm>
            <a:off x="1548384" y="1682496"/>
            <a:ext cx="0" cy="407212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7223F66-7118-4D64-B8C5-279AED80BD0E}"/>
              </a:ext>
            </a:extLst>
          </p:cNvPr>
          <p:cNvCxnSpPr/>
          <p:nvPr/>
        </p:nvCxnSpPr>
        <p:spPr bwMode="auto">
          <a:xfrm>
            <a:off x="1548384" y="5766816"/>
            <a:ext cx="61081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C96DE-ADEF-4EA5-BA1F-AAE3968747A5}"/>
              </a:ext>
            </a:extLst>
          </p:cNvPr>
          <p:cNvSpPr txBox="1"/>
          <p:nvPr/>
        </p:nvSpPr>
        <p:spPr>
          <a:xfrm>
            <a:off x="533400" y="152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6E298D-1B7D-48D9-85AB-3FBCC4ECB60F}"/>
              </a:ext>
            </a:extLst>
          </p:cNvPr>
          <p:cNvSpPr txBox="1"/>
          <p:nvPr/>
        </p:nvSpPr>
        <p:spPr>
          <a:xfrm>
            <a:off x="7595616" y="533400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301E9CC-F0B6-47EA-9788-DFB095727D67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V="1">
            <a:off x="1775288" y="4032505"/>
            <a:ext cx="1920240" cy="147442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0E1ABDE-905B-44F6-9B2C-DD7636DEF7DA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2314" y="3502409"/>
            <a:ext cx="1588351" cy="52577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E4C236-5915-427D-AFBF-24256CF93133}"/>
              </a:ext>
            </a:extLst>
          </p:cNvPr>
          <p:cNvCxnSpPr/>
          <p:nvPr/>
        </p:nvCxnSpPr>
        <p:spPr bwMode="auto">
          <a:xfrm flipV="1">
            <a:off x="3695528" y="3759200"/>
            <a:ext cx="369152" cy="27330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ECE156-F01C-483E-A771-9B13337142C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0665" y="3354895"/>
            <a:ext cx="464647" cy="13500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8F581A5-3D85-4937-8BC0-629A2B81BB2D}"/>
              </a:ext>
            </a:extLst>
          </p:cNvPr>
          <p:cNvCxnSpPr>
            <a:cxnSpLocks/>
            <a:endCxn id="36" idx="7"/>
          </p:cNvCxnSpPr>
          <p:nvPr/>
        </p:nvCxnSpPr>
        <p:spPr bwMode="auto">
          <a:xfrm flipV="1">
            <a:off x="5613065" y="2400513"/>
            <a:ext cx="950975" cy="95438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08823A8-3DD9-4DAB-94A0-BB997CC9976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21514" y="3788665"/>
            <a:ext cx="11354" cy="196595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B45082-0D0E-4389-840A-65D460CDCA33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flipH="1">
            <a:off x="1548384" y="3718560"/>
            <a:ext cx="3118106" cy="40640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FC993D-0384-497F-9CF2-2D764EC88287}"/>
              </a:ext>
            </a:extLst>
          </p:cNvPr>
          <p:cNvCxnSpPr/>
          <p:nvPr/>
        </p:nvCxnSpPr>
        <p:spPr bwMode="auto">
          <a:xfrm>
            <a:off x="1450848" y="3502409"/>
            <a:ext cx="0" cy="525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2380400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Block I/O interface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ALFS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AMF 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1901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Supporting Variable-size Value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Learning a model that predicts the offset of key-value pair is much easier if the key-value pairs are the same size</a:t>
            </a:r>
          </a:p>
          <a:p>
            <a:pPr lvl="1" defTabSz="914400"/>
            <a:r>
              <a:rPr lang="en-US" altLang="ko-KR" kern="0" dirty="0"/>
              <a:t>Fixed size’s key, Fixed size’s value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Bourbon supports the fixed key size and variable size values by borrowing the idea of key-value separation from </a:t>
            </a:r>
            <a:r>
              <a:rPr lang="en-US" altLang="ko-KR" kern="0" dirty="0" err="1"/>
              <a:t>Wisckey</a:t>
            </a:r>
            <a:endParaRPr lang="en-US" altLang="ko-KR" kern="0" dirty="0"/>
          </a:p>
          <a:p>
            <a:pPr marL="279400" lvl="1" indent="0" defTabSz="914400">
              <a:buNone/>
            </a:pPr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192791218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Level vs. File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can learn individual </a:t>
            </a:r>
            <a:r>
              <a:rPr lang="en-US" altLang="ko-KR" kern="0" dirty="0" err="1"/>
              <a:t>sstables</a:t>
            </a:r>
            <a:r>
              <a:rPr lang="en-US" altLang="ko-KR" kern="0" dirty="0"/>
              <a:t> files or entire levels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If some level is learned for the model, the model returns the corresponding </a:t>
            </a:r>
            <a:r>
              <a:rPr lang="en-US" altLang="ko-KR" kern="0" dirty="0" err="1"/>
              <a:t>sstable’s</a:t>
            </a:r>
            <a:r>
              <a:rPr lang="en-US" altLang="ko-KR" kern="0" dirty="0"/>
              <a:t> position and its offset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File model returns the offset of the </a:t>
            </a:r>
            <a:r>
              <a:rPr lang="en-US" altLang="ko-KR" kern="0" dirty="0" err="1"/>
              <a:t>sstable</a:t>
            </a:r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74386926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Level vs. File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performances of each Learning depend on their workloads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Read-only Workload, Level model is better than File model because of simple lookup steps</a:t>
            </a:r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91B80-87BC-4E5C-82AA-93C6818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0" y="3975100"/>
            <a:ext cx="7475919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5368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Level vs. File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However, In mixed (read-heavy) workload, because level model performs re-training more than file model, level model’s performance is worse than file model</a:t>
            </a:r>
          </a:p>
          <a:p>
            <a:pPr defTabSz="914400"/>
            <a:endParaRPr lang="en-US" altLang="ko-KR" sz="1600" kern="0" dirty="0"/>
          </a:p>
          <a:p>
            <a:pPr defTabSz="914400"/>
            <a:r>
              <a:rPr lang="en-US" altLang="ko-KR" kern="0" dirty="0"/>
              <a:t>In mixed (write-heavy) workload, level model is worse than base line because of too often re-training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91B80-87BC-4E5C-82AA-93C68184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0" y="3975100"/>
            <a:ext cx="7475919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7096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Cost vs. Benefit Analyzer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must ensure that the time spent in learning is worthwhile</a:t>
            </a:r>
          </a:p>
          <a:p>
            <a:pPr lvl="1" defTabSz="914400"/>
            <a:r>
              <a:rPr lang="en-US" altLang="ko-KR" kern="0" dirty="0"/>
              <a:t>If a file is short-lived, or serve few lookups, the time spent learning that file wastes resources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To decide whether or not to learn a file, Bourbon implements an online cost vs. benefit analysis</a:t>
            </a:r>
          </a:p>
        </p:txBody>
      </p:sp>
    </p:spTree>
    <p:extLst>
      <p:ext uri="{BB962C8B-B14F-4D97-AF65-F5344CB8AC3E}">
        <p14:creationId xmlns:p14="http://schemas.microsoft.com/office/powerpoint/2010/main" val="400391914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Wait Before Learning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waits for a time threshold </a:t>
            </a:r>
            <a:r>
              <a:rPr lang="en-US" altLang="ko-KR" kern="0" dirty="0" err="1"/>
              <a:t>Twait</a:t>
            </a:r>
            <a:r>
              <a:rPr lang="en-US" altLang="ko-KR" kern="0" dirty="0"/>
              <a:t>, before learning a file</a:t>
            </a:r>
          </a:p>
          <a:p>
            <a:pPr lvl="1" defTabSz="914400"/>
            <a:r>
              <a:rPr lang="en-US" altLang="ko-KR" kern="0" dirty="0"/>
              <a:t>A low threshold leads to some short-lived files still being learned, incurring overheads</a:t>
            </a:r>
          </a:p>
          <a:p>
            <a:pPr lvl="1" defTabSz="914400"/>
            <a:r>
              <a:rPr lang="en-US" altLang="ko-KR" kern="0" dirty="0"/>
              <a:t>A large value causes many lookups to take the baseline path </a:t>
            </a:r>
          </a:p>
          <a:p>
            <a:pPr lvl="1" defTabSz="914400"/>
            <a:endParaRPr lang="en-US" altLang="ko-KR" kern="0" dirty="0"/>
          </a:p>
          <a:p>
            <a:pPr defTabSz="914400"/>
            <a:r>
              <a:rPr lang="en-US" altLang="ko-KR" kern="0" dirty="0"/>
              <a:t>Bourbon</a:t>
            </a:r>
            <a:r>
              <a:rPr lang="ko-KR" altLang="en-US" kern="0" dirty="0"/>
              <a:t> </a:t>
            </a:r>
            <a:r>
              <a:rPr lang="en-US" altLang="ko-KR" kern="0" dirty="0"/>
              <a:t>sets</a:t>
            </a:r>
            <a:r>
              <a:rPr lang="ko-KR" altLang="en-US" kern="0" dirty="0"/>
              <a:t> </a:t>
            </a:r>
            <a:r>
              <a:rPr lang="en-US" altLang="ko-KR" kern="0" dirty="0"/>
              <a:t>the</a:t>
            </a:r>
            <a:r>
              <a:rPr lang="ko-KR" altLang="en-US" kern="0" dirty="0"/>
              <a:t> </a:t>
            </a:r>
            <a:r>
              <a:rPr lang="en-US" altLang="ko-KR" kern="0" dirty="0"/>
              <a:t>value</a:t>
            </a:r>
            <a:r>
              <a:rPr lang="ko-KR" altLang="en-US" kern="0" dirty="0"/>
              <a:t> </a:t>
            </a:r>
            <a:r>
              <a:rPr lang="en-US" altLang="ko-KR" kern="0" dirty="0"/>
              <a:t>of</a:t>
            </a:r>
            <a:r>
              <a:rPr lang="ko-KR" altLang="en-US" kern="0" dirty="0"/>
              <a:t> </a:t>
            </a:r>
            <a:r>
              <a:rPr lang="en-US" altLang="ko-KR" kern="0" dirty="0" err="1"/>
              <a:t>Twait</a:t>
            </a:r>
            <a:r>
              <a:rPr lang="ko-KR" altLang="en-US" kern="0" dirty="0"/>
              <a:t> </a:t>
            </a:r>
            <a:r>
              <a:rPr lang="en-US" altLang="ko-KR" kern="0" dirty="0"/>
              <a:t>to</a:t>
            </a:r>
            <a:r>
              <a:rPr lang="ko-KR" altLang="en-US" kern="0" dirty="0"/>
              <a:t> </a:t>
            </a:r>
            <a:r>
              <a:rPr lang="en-US" altLang="ko-KR" kern="0" dirty="0"/>
              <a:t>the</a:t>
            </a:r>
            <a:r>
              <a:rPr lang="ko-KR" altLang="en-US" kern="0" dirty="0"/>
              <a:t> </a:t>
            </a:r>
            <a:r>
              <a:rPr lang="en-US" altLang="ko-KR" kern="0" dirty="0"/>
              <a:t>time</a:t>
            </a:r>
            <a:r>
              <a:rPr lang="ko-KR" altLang="en-US" kern="0" dirty="0"/>
              <a:t> </a:t>
            </a:r>
            <a:r>
              <a:rPr lang="en-US" altLang="ko-KR" kern="0" dirty="0"/>
              <a:t>it</a:t>
            </a:r>
            <a:r>
              <a:rPr lang="ko-KR" altLang="en-US" kern="0" dirty="0"/>
              <a:t> </a:t>
            </a:r>
            <a:r>
              <a:rPr lang="en-US" altLang="ko-KR" kern="0" dirty="0"/>
              <a:t>takes</a:t>
            </a:r>
            <a:r>
              <a:rPr lang="ko-KR" altLang="en-US" kern="0" dirty="0"/>
              <a:t> </a:t>
            </a:r>
            <a:r>
              <a:rPr lang="en-US" altLang="ko-KR" kern="0" dirty="0"/>
              <a:t>to</a:t>
            </a:r>
            <a:r>
              <a:rPr lang="ko-KR" altLang="en-US" kern="0" dirty="0"/>
              <a:t> </a:t>
            </a:r>
            <a:r>
              <a:rPr lang="en-US" altLang="ko-KR" kern="0" dirty="0"/>
              <a:t>learn</a:t>
            </a:r>
            <a:r>
              <a:rPr lang="ko-KR" altLang="en-US" kern="0" dirty="0"/>
              <a:t> </a:t>
            </a:r>
            <a:r>
              <a:rPr lang="en-US" altLang="ko-KR" kern="0" dirty="0"/>
              <a:t>a</a:t>
            </a:r>
            <a:r>
              <a:rPr lang="ko-KR" altLang="en-US" kern="0" dirty="0"/>
              <a:t> </a:t>
            </a:r>
            <a:r>
              <a:rPr lang="en-US" altLang="ko-KR" kern="0" dirty="0"/>
              <a:t>file (50 </a:t>
            </a:r>
            <a:r>
              <a:rPr lang="en-US" altLang="ko-KR" kern="0" dirty="0" err="1"/>
              <a:t>ms</a:t>
            </a:r>
            <a:r>
              <a:rPr lang="en-US" altLang="ko-KR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3938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To Learn a File or Not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must consider the potential benefits that a model can bring, in addition to considering the cost to build the model</a:t>
            </a:r>
          </a:p>
          <a:p>
            <a:pPr defTabSz="914400"/>
            <a:endParaRPr lang="en-US" altLang="ko-KR" kern="0" dirty="0"/>
          </a:p>
          <a:p>
            <a:pPr defTabSz="914400"/>
            <a:r>
              <a:rPr lang="en-US" altLang="ko-KR" kern="0" dirty="0"/>
              <a:t>Estimating</a:t>
            </a:r>
            <a:r>
              <a:rPr lang="ko-KR" altLang="en-US" kern="0" dirty="0"/>
              <a:t> </a:t>
            </a:r>
            <a:r>
              <a:rPr lang="en-US" altLang="ko-KR" kern="0" dirty="0" err="1"/>
              <a:t>C</a:t>
            </a:r>
            <a:r>
              <a:rPr lang="en-US" altLang="ko-KR" sz="1600" kern="0" dirty="0" err="1"/>
              <a:t>model</a:t>
            </a:r>
            <a:endParaRPr lang="en-US" altLang="ko-KR" sz="1600" kern="0" dirty="0"/>
          </a:p>
          <a:p>
            <a:pPr lvl="1" defTabSz="914400"/>
            <a:r>
              <a:rPr lang="en-US" altLang="ko-KR" kern="0" dirty="0"/>
              <a:t>Bourbon assumes </a:t>
            </a:r>
            <a:r>
              <a:rPr lang="en-US" altLang="ko-KR" kern="0" dirty="0" err="1"/>
              <a:t>C</a:t>
            </a:r>
            <a:r>
              <a:rPr lang="en-US" altLang="ko-KR" sz="1400" kern="0" dirty="0" err="1"/>
              <a:t>model</a:t>
            </a:r>
            <a:r>
              <a:rPr lang="en-US" altLang="ko-KR" kern="0" dirty="0"/>
              <a:t> to be equal to </a:t>
            </a:r>
            <a:r>
              <a:rPr lang="en-US" altLang="ko-KR" kern="0" dirty="0" err="1"/>
              <a:t>T</a:t>
            </a:r>
            <a:r>
              <a:rPr lang="en-US" altLang="ko-KR" sz="1400" kern="0" dirty="0" err="1"/>
              <a:t>build</a:t>
            </a:r>
            <a:r>
              <a:rPr lang="en-US" altLang="ko-KR" sz="1400" kern="0" dirty="0"/>
              <a:t> , </a:t>
            </a:r>
            <a:r>
              <a:rPr lang="en-US" altLang="ko-KR" kern="0" dirty="0"/>
              <a:t>the time to train the PLR model for a file</a:t>
            </a:r>
          </a:p>
          <a:p>
            <a:pPr lvl="1" defTabSz="914400"/>
            <a:r>
              <a:rPr lang="en-US" altLang="ko-KR" kern="0" dirty="0" err="1"/>
              <a:t>T</a:t>
            </a:r>
            <a:r>
              <a:rPr lang="en-US" altLang="ko-KR" sz="1400" kern="0" dirty="0" err="1"/>
              <a:t>build</a:t>
            </a:r>
            <a:r>
              <a:rPr lang="en-US" altLang="ko-KR" kern="0" dirty="0"/>
              <a:t> = average time to a train a data point * the number of data point in the file</a:t>
            </a:r>
          </a:p>
          <a:p>
            <a:pPr lvl="1" defTabSz="914400"/>
            <a:endParaRPr lang="en-US" altLang="ko-KR" kern="0" dirty="0"/>
          </a:p>
          <a:p>
            <a:pPr defTabSz="914400"/>
            <a:r>
              <a:rPr lang="en-US" altLang="ko-KR" kern="0" dirty="0"/>
              <a:t>Estimating</a:t>
            </a:r>
            <a:r>
              <a:rPr lang="ko-KR" altLang="en-US" kern="0" dirty="0"/>
              <a:t> </a:t>
            </a:r>
            <a:r>
              <a:rPr lang="en-US" altLang="ko-KR" kern="0" dirty="0" err="1"/>
              <a:t>B</a:t>
            </a:r>
            <a:r>
              <a:rPr lang="en-US" altLang="ko-KR" sz="1600" kern="0" dirty="0" err="1"/>
              <a:t>model</a:t>
            </a:r>
            <a:endParaRPr lang="en-US" altLang="ko-KR" kern="0" dirty="0"/>
          </a:p>
          <a:p>
            <a:pPr lvl="1" defTabSz="914400"/>
            <a:r>
              <a:rPr lang="en-US" altLang="ko-KR" kern="0" dirty="0"/>
              <a:t>The average time for the lookup in baseline minus that time in model path</a:t>
            </a:r>
          </a:p>
          <a:p>
            <a:pPr lvl="1" defTabSz="914400"/>
            <a:r>
              <a:rPr lang="en-US" altLang="ko-KR" kern="0" dirty="0"/>
              <a:t>2</a:t>
            </a:r>
          </a:p>
          <a:p>
            <a:pPr lvl="1"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FF4BD7-4929-441F-B243-321D41DD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33" y="5687568"/>
            <a:ext cx="6000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1661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 err="1"/>
              <a:t>LevelDB</a:t>
            </a:r>
            <a:r>
              <a:rPr lang="en-US" altLang="ko-KR" dirty="0"/>
              <a:t> finds the set of candidates </a:t>
            </a:r>
            <a:r>
              <a:rPr lang="en-US" altLang="ko-KR" dirty="0" err="1"/>
              <a:t>sstable</a:t>
            </a:r>
            <a:r>
              <a:rPr lang="en-US" altLang="ko-KR" dirty="0"/>
              <a:t> files that may contain k</a:t>
            </a:r>
          </a:p>
          <a:p>
            <a:endParaRPr lang="en-US" altLang="ko-K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D7E6C5-A534-475D-9614-4584AC9D7315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3BD348-8B6D-4131-90FF-D995D4EC4623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4B54A1-B006-45F7-9DD1-91C221DB7545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ADDC85-EE15-4035-BDF7-6CD235D3D254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8894C-789D-4A73-8E01-415BD24DB153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2951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In each candidate </a:t>
            </a:r>
            <a:r>
              <a:rPr lang="en-US" altLang="ko-KR" dirty="0" err="1"/>
              <a:t>sstable</a:t>
            </a:r>
            <a:r>
              <a:rPr lang="en-US" altLang="ko-KR" dirty="0"/>
              <a:t>, an index block and bloom-filter block are loaded from the disk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5019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0FFDD16-2A87-492A-A258-CB481342AD1D}"/>
              </a:ext>
            </a:extLst>
          </p:cNvPr>
          <p:cNvCxnSpPr>
            <a:cxnSpLocks/>
            <a:endCxn id="43" idx="2"/>
          </p:cNvCxnSpPr>
          <p:nvPr/>
        </p:nvCxnSpPr>
        <p:spPr bwMode="auto">
          <a:xfrm rot="10800000">
            <a:off x="3822299" y="2889250"/>
            <a:ext cx="3134173" cy="8313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52177D-8FE2-4D3B-BF6D-0CF294F98E29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 rot="10800000">
            <a:off x="4401787" y="2889251"/>
            <a:ext cx="2554689" cy="130123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60B6E3-1962-4E22-8DBC-360E1A55DA47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4D0E57-73CA-46AD-9C05-15F2A54740A9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A64CAA-DE52-4614-B17C-015099811220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E604F9-691F-4F4F-AB3B-CD2E2EB3B098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44CB13-2D33-4992-9B21-B5F7589F0730}"/>
              </a:ext>
            </a:extLst>
          </p:cNvPr>
          <p:cNvSpPr txBox="1"/>
          <p:nvPr/>
        </p:nvSpPr>
        <p:spPr>
          <a:xfrm>
            <a:off x="4593102" y="5715806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191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Bourbon performs a look up for the desired key k in the candidate </a:t>
            </a:r>
            <a:r>
              <a:rPr lang="en-US" altLang="ko-KR" dirty="0" err="1"/>
              <a:t>sstable’s</a:t>
            </a:r>
            <a:r>
              <a:rPr lang="en-US" altLang="ko-KR" dirty="0"/>
              <a:t> model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46269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E93D3E-21BE-45BD-9D15-62F447B0791E}"/>
              </a:ext>
            </a:extLst>
          </p:cNvPr>
          <p:cNvSpPr/>
          <p:nvPr/>
        </p:nvSpPr>
        <p:spPr bwMode="auto">
          <a:xfrm>
            <a:off x="109728" y="2889250"/>
            <a:ext cx="1747147" cy="25400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84E0B2-8751-4F45-A632-730FE76C79B5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DE2DEBC-10F7-4D9D-BCD1-548CC7218FCE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B27B6F-9074-4A60-A86F-A4A9BB71EF38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799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interface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/>
              <a:t>Block I/O interface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44309-01BD-F6AF-DBD2-B7E6C1ADF2D9}"/>
              </a:ext>
            </a:extLst>
          </p:cNvPr>
          <p:cNvCxnSpPr>
            <a:cxnSpLocks/>
          </p:cNvCxnSpPr>
          <p:nvPr/>
        </p:nvCxnSpPr>
        <p:spPr bwMode="auto">
          <a:xfrm>
            <a:off x="596900" y="4648200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2FFBE7-6882-AFDC-8728-0B8C14EA9FF4}"/>
              </a:ext>
            </a:extLst>
          </p:cNvPr>
          <p:cNvSpPr/>
          <p:nvPr/>
        </p:nvSpPr>
        <p:spPr bwMode="auto">
          <a:xfrm>
            <a:off x="1943100" y="2565400"/>
            <a:ext cx="5892800" cy="1181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Databases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File systems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B588A-E5F5-5A78-0AD8-66594865C68D}"/>
              </a:ext>
            </a:extLst>
          </p:cNvPr>
          <p:cNvSpPr/>
          <p:nvPr/>
        </p:nvSpPr>
        <p:spPr bwMode="auto">
          <a:xfrm>
            <a:off x="596900" y="3121019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700" b="1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ALFS</a:t>
            </a:r>
            <a:endParaRPr kumimoji="0" lang="ko-KR" altLang="en-US" sz="1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E7-ED15-8A06-03E4-D6FA24A97FFB}"/>
              </a:ext>
            </a:extLst>
          </p:cNvPr>
          <p:cNvSpPr/>
          <p:nvPr/>
        </p:nvSpPr>
        <p:spPr bwMode="auto">
          <a:xfrm>
            <a:off x="1943100" y="4984804"/>
            <a:ext cx="5892800" cy="136519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sz="24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C21E9-7FEB-AAE7-6D83-96492CF4F220}"/>
              </a:ext>
            </a:extLst>
          </p:cNvPr>
          <p:cNvSpPr/>
          <p:nvPr/>
        </p:nvSpPr>
        <p:spPr bwMode="auto">
          <a:xfrm>
            <a:off x="574675" y="4984805"/>
            <a:ext cx="1244600" cy="1181079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ko-KR" sz="10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AFTL</a:t>
            </a:r>
            <a:endParaRPr kumimoji="0" lang="ko-KR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805A79-7BC7-B2DB-2546-52C5F4D45E94}"/>
              </a:ext>
            </a:extLst>
          </p:cNvPr>
          <p:cNvSpPr/>
          <p:nvPr/>
        </p:nvSpPr>
        <p:spPr bwMode="auto">
          <a:xfrm>
            <a:off x="1943100" y="3898900"/>
            <a:ext cx="5892800" cy="62227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2400" dirty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AMF Block I/O interface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922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filter for that block is queried to check if k is present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21146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3566DC-3CDC-4A3D-A818-6CF4A3D1ED1F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16E2D8-A109-4D68-9B5B-9B7E66A93D1B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CFA26-6C90-43DE-90CE-260C65B40B3F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3864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byte range is loaded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42247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066ECC-2A9F-47AB-AC9D-78C7E11F9C11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7EF5BB-8CF5-4BCF-9E92-3F819A1231CD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9486213-22E5-4088-960E-D356A1ABB535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685F16-D05D-4A8A-B105-450A5ED9EC84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F8EA73-9DC5-47C9-A465-BB51AD0C32DB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EB2D9D-16EB-44E2-88AB-22BFFC8A52E3}"/>
              </a:ext>
            </a:extLst>
          </p:cNvPr>
          <p:cNvSpPr/>
          <p:nvPr/>
        </p:nvSpPr>
        <p:spPr bwMode="auto">
          <a:xfrm>
            <a:off x="4452758" y="5429250"/>
            <a:ext cx="2129935" cy="9652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7484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ko-KR" dirty="0"/>
              <a:t>The key is located in the loaded chunk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173778-1E1E-47EC-BEBE-1FC0434D38D3}"/>
              </a:ext>
            </a:extLst>
          </p:cNvPr>
          <p:cNvSpPr/>
          <p:nvPr/>
        </p:nvSpPr>
        <p:spPr bwMode="auto">
          <a:xfrm flipH="1">
            <a:off x="3619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CBECA-CACC-4FA9-AC0F-3ED6D2609D75}"/>
              </a:ext>
            </a:extLst>
          </p:cNvPr>
          <p:cNvSpPr/>
          <p:nvPr/>
        </p:nvSpPr>
        <p:spPr bwMode="auto">
          <a:xfrm flipH="1">
            <a:off x="24765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53B68-20E1-4BFE-9420-980F6EC66A8A}"/>
              </a:ext>
            </a:extLst>
          </p:cNvPr>
          <p:cNvSpPr/>
          <p:nvPr/>
        </p:nvSpPr>
        <p:spPr bwMode="auto">
          <a:xfrm flipH="1">
            <a:off x="3048000" y="42227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1EAD5B-2DD2-4813-B57A-B244B2F45261}"/>
              </a:ext>
            </a:extLst>
          </p:cNvPr>
          <p:cNvSpPr/>
          <p:nvPr/>
        </p:nvSpPr>
        <p:spPr bwMode="auto">
          <a:xfrm flipH="1">
            <a:off x="2476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80CCE6-4716-4DB6-A99B-F14124202F3B}"/>
              </a:ext>
            </a:extLst>
          </p:cNvPr>
          <p:cNvSpPr/>
          <p:nvPr/>
        </p:nvSpPr>
        <p:spPr bwMode="auto">
          <a:xfrm flipH="1">
            <a:off x="3048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8623D6-E5A2-47D4-8622-29C0993B8A8E}"/>
              </a:ext>
            </a:extLst>
          </p:cNvPr>
          <p:cNvSpPr/>
          <p:nvPr/>
        </p:nvSpPr>
        <p:spPr bwMode="auto">
          <a:xfrm flipH="1">
            <a:off x="36195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0E4813-C66B-48B9-9023-BDAEBDA0C806}"/>
              </a:ext>
            </a:extLst>
          </p:cNvPr>
          <p:cNvSpPr/>
          <p:nvPr/>
        </p:nvSpPr>
        <p:spPr bwMode="auto">
          <a:xfrm>
            <a:off x="2019300" y="3175000"/>
            <a:ext cx="4838700" cy="30861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E6F9C-0F7F-4D38-AC99-952D276B361B}"/>
              </a:ext>
            </a:extLst>
          </p:cNvPr>
          <p:cNvSpPr/>
          <p:nvPr/>
        </p:nvSpPr>
        <p:spPr bwMode="auto">
          <a:xfrm>
            <a:off x="2019300" y="2228850"/>
            <a:ext cx="4838700" cy="812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227818-038D-4EDC-A052-C7EA6A2284CB}"/>
              </a:ext>
            </a:extLst>
          </p:cNvPr>
          <p:cNvSpPr/>
          <p:nvPr/>
        </p:nvSpPr>
        <p:spPr bwMode="auto">
          <a:xfrm>
            <a:off x="2471179" y="3491984"/>
            <a:ext cx="5268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ss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>
                <a:solidFill>
                  <a:schemeClr val="bg1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table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7F0588-3976-4248-AD37-0E7098B438ED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20AC20-D38A-45B6-88DE-39FFD9DBC0C3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8D579-ABE9-4E37-9304-1379FEB3EE8D}"/>
              </a:ext>
            </a:extLst>
          </p:cNvPr>
          <p:cNvSpPr txBox="1"/>
          <p:nvPr/>
        </p:nvSpPr>
        <p:spPr>
          <a:xfrm>
            <a:off x="2041625" y="3592036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387A6A-DBA1-4631-A981-983D3A4A6D64}"/>
              </a:ext>
            </a:extLst>
          </p:cNvPr>
          <p:cNvSpPr txBox="1"/>
          <p:nvPr/>
        </p:nvSpPr>
        <p:spPr>
          <a:xfrm>
            <a:off x="2034638" y="43487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B0D30-2DE8-4753-88FC-184657299436}"/>
              </a:ext>
            </a:extLst>
          </p:cNvPr>
          <p:cNvSpPr txBox="1"/>
          <p:nvPr/>
        </p:nvSpPr>
        <p:spPr>
          <a:xfrm>
            <a:off x="2034638" y="5059918"/>
            <a:ext cx="41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9777C1E-2E3C-4D97-A0EE-047FDB1B3B42}"/>
              </a:ext>
            </a:extLst>
          </p:cNvPr>
          <p:cNvSpPr/>
          <p:nvPr/>
        </p:nvSpPr>
        <p:spPr bwMode="auto">
          <a:xfrm flipH="1">
            <a:off x="4191000" y="4959350"/>
            <a:ext cx="526850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4CFAE-89CC-420F-817D-B2C8D9D6134E}"/>
              </a:ext>
            </a:extLst>
          </p:cNvPr>
          <p:cNvSpPr txBox="1"/>
          <p:nvPr/>
        </p:nvSpPr>
        <p:spPr>
          <a:xfrm>
            <a:off x="2006600" y="267231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44C63-27A6-4A1C-B7B1-05A08FEC93A3}"/>
              </a:ext>
            </a:extLst>
          </p:cNvPr>
          <p:cNvSpPr txBox="1"/>
          <p:nvPr/>
        </p:nvSpPr>
        <p:spPr>
          <a:xfrm>
            <a:off x="1977925" y="5891768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disk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1A85C5-DCCC-42E1-8896-1466A861F23C}"/>
              </a:ext>
            </a:extLst>
          </p:cNvPr>
          <p:cNvSpPr/>
          <p:nvPr/>
        </p:nvSpPr>
        <p:spPr bwMode="auto">
          <a:xfrm>
            <a:off x="4717850" y="2419350"/>
            <a:ext cx="526850" cy="469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796B3A-755D-4199-B985-1A0EE3B1A87C}"/>
              </a:ext>
            </a:extLst>
          </p:cNvPr>
          <p:cNvSpPr/>
          <p:nvPr/>
        </p:nvSpPr>
        <p:spPr bwMode="auto">
          <a:xfrm>
            <a:off x="4717850" y="2419350"/>
            <a:ext cx="298650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8E6BCA-DA98-4626-B5DD-81959A748E8B}"/>
              </a:ext>
            </a:extLst>
          </p:cNvPr>
          <p:cNvSpPr txBox="1"/>
          <p:nvPr/>
        </p:nvSpPr>
        <p:spPr>
          <a:xfrm>
            <a:off x="4717850" y="2414885"/>
            <a:ext cx="52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mem</a:t>
            </a:r>
          </a:p>
          <a:p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table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3432EA-4946-4D29-9246-5372FE52F0AC}"/>
              </a:ext>
            </a:extLst>
          </p:cNvPr>
          <p:cNvCxnSpPr>
            <a:cxnSpLocks/>
          </p:cNvCxnSpPr>
          <p:nvPr/>
        </p:nvCxnSpPr>
        <p:spPr bwMode="auto">
          <a:xfrm>
            <a:off x="304800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3DCC145-5559-4A46-9AB9-5D5D6243ADC0}"/>
              </a:ext>
            </a:extLst>
          </p:cNvPr>
          <p:cNvCxnSpPr>
            <a:cxnSpLocks/>
          </p:cNvCxnSpPr>
          <p:nvPr/>
        </p:nvCxnSpPr>
        <p:spPr bwMode="auto">
          <a:xfrm>
            <a:off x="3574850" y="393116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05FC7A-3CA7-4377-B651-3178A4C69FEB}"/>
              </a:ext>
            </a:extLst>
          </p:cNvPr>
          <p:cNvSpPr txBox="1"/>
          <p:nvPr/>
        </p:nvSpPr>
        <p:spPr>
          <a:xfrm>
            <a:off x="3470175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K+a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962BE-ED1D-41B2-95C7-FDD4236E0831}"/>
              </a:ext>
            </a:extLst>
          </p:cNvPr>
          <p:cNvSpPr txBox="1"/>
          <p:nvPr/>
        </p:nvSpPr>
        <p:spPr>
          <a:xfrm>
            <a:off x="2969773" y="3622159"/>
            <a:ext cx="82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5BDB37-438A-4E84-A846-CEA17996AFB8}"/>
              </a:ext>
            </a:extLst>
          </p:cNvPr>
          <p:cNvSpPr/>
          <p:nvPr/>
        </p:nvSpPr>
        <p:spPr bwMode="auto">
          <a:xfrm flipH="1">
            <a:off x="6964722" y="3441958"/>
            <a:ext cx="1637089" cy="28191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D7AC7-4EAE-4764-A1A4-DCF10433818B}"/>
              </a:ext>
            </a:extLst>
          </p:cNvPr>
          <p:cNvCxnSpPr/>
          <p:nvPr/>
        </p:nvCxnSpPr>
        <p:spPr bwMode="auto">
          <a:xfrm flipV="1">
            <a:off x="3574850" y="3441958"/>
            <a:ext cx="3389872" cy="780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35450A-BB63-492C-A767-A57CC34263EE}"/>
              </a:ext>
            </a:extLst>
          </p:cNvPr>
          <p:cNvCxnSpPr>
            <a:cxnSpLocks/>
          </p:cNvCxnSpPr>
          <p:nvPr/>
        </p:nvCxnSpPr>
        <p:spPr bwMode="auto">
          <a:xfrm>
            <a:off x="3574849" y="4663560"/>
            <a:ext cx="3387826" cy="15975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ysDot"/>
            <a:round/>
            <a:headEnd type="none" w="med" len="med"/>
            <a:tailEnd type="none" w="med" len="med"/>
          </a:ln>
        </p:spPr>
      </p:cxnSp>
      <p:graphicFrame>
        <p:nvGraphicFramePr>
          <p:cNvPr id="12" name="표 13">
            <a:extLst>
              <a:ext uri="{FF2B5EF4-FFF2-40B4-BE49-F238E27FC236}">
                <a16:creationId xmlns:a16="http://schemas.microsoft.com/office/drawing/2014/main" id="{BB362FE9-C4A7-4905-A900-3E50FF1DB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16399"/>
              </p:ext>
            </p:extLst>
          </p:nvPr>
        </p:nvGraphicFramePr>
        <p:xfrm>
          <a:off x="6973519" y="3459480"/>
          <a:ext cx="1611244" cy="2801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Index block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Filter block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466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key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A8EF569E-5995-4079-BE1F-29B5537372C3}"/>
              </a:ext>
            </a:extLst>
          </p:cNvPr>
          <p:cNvSpPr/>
          <p:nvPr/>
        </p:nvSpPr>
        <p:spPr bwMode="auto">
          <a:xfrm>
            <a:off x="4138361" y="2432050"/>
            <a:ext cx="526850" cy="457200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FB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08232DE-6D67-46D3-A762-E47F14E29378}"/>
              </a:ext>
            </a:extLst>
          </p:cNvPr>
          <p:cNvSpPr/>
          <p:nvPr/>
        </p:nvSpPr>
        <p:spPr bwMode="auto">
          <a:xfrm>
            <a:off x="3558873" y="2432050"/>
            <a:ext cx="52685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ea typeface="ヒラギノ角ゴ ProN W3" charset="-128"/>
                <a:cs typeface="ヒラギノ角ゴ ProN W3" charset="-128"/>
                <a:sym typeface="Gill Sans" charset="0"/>
              </a:rPr>
              <a:t>IB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AB3A6D-6028-428D-A461-FEF1BAB30C5F}"/>
              </a:ext>
            </a:extLst>
          </p:cNvPr>
          <p:cNvSpPr/>
          <p:nvPr/>
        </p:nvSpPr>
        <p:spPr bwMode="auto">
          <a:xfrm flipH="1">
            <a:off x="421905" y="3752850"/>
            <a:ext cx="1165845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48EEE-27D6-489F-84E8-30BF0C3B74B0}"/>
              </a:ext>
            </a:extLst>
          </p:cNvPr>
          <p:cNvSpPr txBox="1"/>
          <p:nvPr/>
        </p:nvSpPr>
        <p:spPr>
          <a:xfrm>
            <a:off x="342682" y="377670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model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5A3F73-0152-42F0-A1DA-9ED9D5BE9102}"/>
              </a:ext>
            </a:extLst>
          </p:cNvPr>
          <p:cNvSpPr txBox="1"/>
          <p:nvPr/>
        </p:nvSpPr>
        <p:spPr>
          <a:xfrm>
            <a:off x="775412" y="3194776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E337FA-6630-42D0-BDCE-1AE53061EB63}"/>
              </a:ext>
            </a:extLst>
          </p:cNvPr>
          <p:cNvCxnSpPr>
            <a:cxnSpLocks/>
          </p:cNvCxnSpPr>
          <p:nvPr/>
        </p:nvCxnSpPr>
        <p:spPr bwMode="auto">
          <a:xfrm>
            <a:off x="998734" y="3491984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E11A3D7-6FAA-486C-B909-7AB5804770B1}"/>
              </a:ext>
            </a:extLst>
          </p:cNvPr>
          <p:cNvCxnSpPr>
            <a:cxnSpLocks/>
          </p:cNvCxnSpPr>
          <p:nvPr/>
        </p:nvCxnSpPr>
        <p:spPr bwMode="auto">
          <a:xfrm>
            <a:off x="998734" y="4229100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82859-2468-476A-AADA-309194B5A620}"/>
              </a:ext>
            </a:extLst>
          </p:cNvPr>
          <p:cNvSpPr txBox="1"/>
          <p:nvPr/>
        </p:nvSpPr>
        <p:spPr>
          <a:xfrm>
            <a:off x="421905" y="4493736"/>
            <a:ext cx="11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offset, </a:t>
            </a:r>
            <a:r>
              <a:rPr lang="en-US" altLang="ko-KR" dirty="0" err="1"/>
              <a:t>len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066ECC-2A9F-47AB-AC9D-78C7E11F9C11}"/>
              </a:ext>
            </a:extLst>
          </p:cNvPr>
          <p:cNvSpPr/>
          <p:nvPr/>
        </p:nvSpPr>
        <p:spPr bwMode="auto">
          <a:xfrm>
            <a:off x="5890162" y="3470275"/>
            <a:ext cx="707088" cy="96202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LO</a:t>
            </a:r>
            <a:r>
              <a:rPr lang="en-US" altLang="ko-KR" sz="24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G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7EF5BB-8CF5-4BCF-9E92-3F819A1231CD}"/>
              </a:ext>
            </a:extLst>
          </p:cNvPr>
          <p:cNvSpPr/>
          <p:nvPr/>
        </p:nvSpPr>
        <p:spPr bwMode="auto">
          <a:xfrm>
            <a:off x="5901005" y="4000500"/>
            <a:ext cx="681688" cy="4572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73B0F7-902E-4940-8E17-2B9220D137DB}"/>
              </a:ext>
            </a:extLst>
          </p:cNvPr>
          <p:cNvSpPr/>
          <p:nvPr/>
        </p:nvSpPr>
        <p:spPr bwMode="auto">
          <a:xfrm>
            <a:off x="5301649" y="2432050"/>
            <a:ext cx="1482624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Key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ヒラギノ角ゴ ProN W3" charset="-128"/>
                <a:cs typeface="ヒラギノ角ゴ ProN W3" charset="-128"/>
                <a:sym typeface="Gill Sans" charset="0"/>
              </a:rPr>
              <a:t>range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C00F6B-E058-4A7B-AADE-2911C7F4766F}"/>
              </a:ext>
            </a:extLst>
          </p:cNvPr>
          <p:cNvSpPr txBox="1"/>
          <p:nvPr/>
        </p:nvSpPr>
        <p:spPr>
          <a:xfrm>
            <a:off x="5804612" y="1859518"/>
            <a:ext cx="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50B8031-AF0B-4D18-9DB8-1B4FD899E657}"/>
              </a:ext>
            </a:extLst>
          </p:cNvPr>
          <p:cNvCxnSpPr>
            <a:cxnSpLocks/>
          </p:cNvCxnSpPr>
          <p:nvPr/>
        </p:nvCxnSpPr>
        <p:spPr bwMode="auto">
          <a:xfrm>
            <a:off x="6027934" y="2156726"/>
            <a:ext cx="0" cy="2915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2060295-241A-4A70-A08F-FC0254FE4027}"/>
              </a:ext>
            </a:extLst>
          </p:cNvPr>
          <p:cNvCxnSpPr/>
          <p:nvPr/>
        </p:nvCxnSpPr>
        <p:spPr bwMode="auto">
          <a:xfrm>
            <a:off x="5301649" y="2483628"/>
            <a:ext cx="72628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5AC52CC-8DE8-4472-9A13-BE4E3044F2A9}"/>
              </a:ext>
            </a:extLst>
          </p:cNvPr>
          <p:cNvSpPr txBox="1"/>
          <p:nvPr/>
        </p:nvSpPr>
        <p:spPr>
          <a:xfrm>
            <a:off x="5360686" y="2149435"/>
            <a:ext cx="551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K-err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7ABF3C-F091-432B-9A0E-013F2816883C}"/>
              </a:ext>
            </a:extLst>
          </p:cNvPr>
          <p:cNvSpPr/>
          <p:nvPr/>
        </p:nvSpPr>
        <p:spPr bwMode="auto">
          <a:xfrm flipH="1">
            <a:off x="4577377" y="5671880"/>
            <a:ext cx="1877622" cy="4699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F40AA9-4560-4310-8472-1D38C2DF65B8}"/>
              </a:ext>
            </a:extLst>
          </p:cNvPr>
          <p:cNvSpPr/>
          <p:nvPr/>
        </p:nvSpPr>
        <p:spPr bwMode="auto">
          <a:xfrm>
            <a:off x="5936673" y="5671880"/>
            <a:ext cx="526850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EB23E6-AD76-420E-820B-6BF3D1844D53}"/>
              </a:ext>
            </a:extLst>
          </p:cNvPr>
          <p:cNvSpPr txBox="1"/>
          <p:nvPr/>
        </p:nvSpPr>
        <p:spPr>
          <a:xfrm>
            <a:off x="4605294" y="5691422"/>
            <a:ext cx="132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vLog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4E99575D-C58F-444C-B1F1-B0D65627F51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441778" y="3976911"/>
            <a:ext cx="2769930" cy="569208"/>
          </a:xfrm>
          <a:prstGeom prst="bentConnector3">
            <a:avLst>
              <a:gd name="adj1" fmla="val 16988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67101158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Bourbon: Lookup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4292402-A13B-4C06-B5D0-4F2119E88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372" y="1137258"/>
            <a:ext cx="6235255" cy="54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396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>
                <a:latin typeface="Calibri"/>
              </a:rPr>
              <a:t>Outline</a:t>
            </a:r>
            <a:endParaRPr lang="x-none" altLang="en-US" b="1" dirty="0">
              <a:latin typeface="Calibri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Introduction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Background</a:t>
            </a: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LSM Tree &amp; </a:t>
            </a:r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LevelDB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</a:endParaRPr>
          </a:p>
          <a:p>
            <a:pPr lvl="1"/>
            <a:r>
              <a:rPr lang="en-US" alt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Wisckey</a:t>
            </a:r>
            <a:endParaRPr lang="en-US" altLang="en-US" dirty="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ヒラギノ角ゴ ProN W3"/>
            </a:endParaRPr>
          </a:p>
          <a:p>
            <a:pPr lvl="1"/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ヒラギノ角ゴ ProN W3"/>
              </a:rPr>
              <a:t>Learned Index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Prior Analysis for Bourbon</a:t>
            </a:r>
          </a:p>
          <a:p>
            <a:r>
              <a:rPr lang="en-US" alt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Bourbon Design</a:t>
            </a:r>
          </a:p>
          <a:p>
            <a:r>
              <a:rPr lang="en-US" altLang="en-US" dirty="0"/>
              <a:t>Evaluation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18949387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ko-KR" dirty="0"/>
              <a:t>Setup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 err="1"/>
              <a:t>DataSets</a:t>
            </a:r>
            <a:endParaRPr lang="en-US" altLang="ko-KR" kern="0" dirty="0"/>
          </a:p>
          <a:p>
            <a:pPr lvl="1" defTabSz="914400"/>
            <a:r>
              <a:rPr lang="en-US" altLang="ko-KR" kern="0" dirty="0"/>
              <a:t> Linear, Seg 1%, Normal, Seg 10%, AR, OSM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F86EDB-723B-4A68-A60E-297C89BB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00300"/>
            <a:ext cx="5751210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091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Latency</a:t>
            </a:r>
            <a:r>
              <a:rPr lang="ko-KR" altLang="en-US" dirty="0"/>
              <a:t> </a:t>
            </a:r>
            <a:r>
              <a:rPr lang="en-US" altLang="ko-KR" dirty="0"/>
              <a:t>Breakdown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indexing steps’ latencies for lookup decrease</a:t>
            </a:r>
          </a:p>
          <a:p>
            <a:pPr lvl="1" defTabSz="914400"/>
            <a:r>
              <a:rPr lang="en-US" altLang="ko-KR" kern="0" dirty="0"/>
              <a:t> about 2.5x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A44517-EA0C-4457-B09B-8F5C0178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400300"/>
            <a:ext cx="7429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717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Performance</a:t>
            </a:r>
            <a:r>
              <a:rPr lang="ko-KR" altLang="en-US" dirty="0"/>
              <a:t> </a:t>
            </a:r>
            <a:r>
              <a:rPr lang="en-US" altLang="ko-KR" dirty="0"/>
              <a:t>under</a:t>
            </a:r>
            <a:r>
              <a:rPr lang="ko-KR" altLang="en-US" dirty="0"/>
              <a:t> </a:t>
            </a:r>
            <a:r>
              <a:rPr lang="en-US" altLang="ko-KR" dirty="0"/>
              <a:t>read-only</a:t>
            </a:r>
            <a:r>
              <a:rPr lang="ko-KR" altLang="en-US" dirty="0"/>
              <a:t> </a:t>
            </a:r>
            <a:r>
              <a:rPr lang="en-US" altLang="ko-KR" dirty="0"/>
              <a:t>workloads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By decreasing the latencies of indexing steps, Bourbon shows higher performance than </a:t>
            </a:r>
            <a:r>
              <a:rPr lang="en-US" altLang="ko-KR" kern="0" dirty="0" err="1"/>
              <a:t>Wisckey</a:t>
            </a:r>
            <a:endParaRPr lang="en-US" altLang="ko-KR" kern="0" dirty="0"/>
          </a:p>
          <a:p>
            <a:pPr lvl="1" defTabSz="914400"/>
            <a:r>
              <a:rPr lang="en-US" altLang="ko-KR" kern="0" dirty="0"/>
              <a:t>Because of read-only workload, Bourbon-level is better than Bourbon-file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62837-0FB0-421E-8E41-5C83816A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2749550"/>
            <a:ext cx="868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3507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Load</a:t>
            </a:r>
            <a:r>
              <a:rPr lang="ko-KR" altLang="en-US" dirty="0"/>
              <a:t> </a:t>
            </a:r>
            <a:r>
              <a:rPr lang="en-US" altLang="ko-KR" dirty="0"/>
              <a:t>Order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 err="1"/>
              <a:t>Sequntial</a:t>
            </a:r>
            <a:r>
              <a:rPr lang="ko-KR" altLang="en-US" kern="0" dirty="0"/>
              <a:t> </a:t>
            </a:r>
            <a:r>
              <a:rPr lang="en-US" altLang="ko-KR" kern="0" dirty="0"/>
              <a:t>loaded</a:t>
            </a:r>
            <a:r>
              <a:rPr lang="ko-KR" altLang="en-US" kern="0" dirty="0"/>
              <a:t> </a:t>
            </a:r>
            <a:r>
              <a:rPr lang="en-US" altLang="ko-KR" kern="0" dirty="0"/>
              <a:t>dataset</a:t>
            </a:r>
            <a:r>
              <a:rPr lang="ko-KR" altLang="en-US" kern="0" dirty="0"/>
              <a:t> </a:t>
            </a:r>
            <a:r>
              <a:rPr lang="en-US" altLang="ko-KR" kern="0" dirty="0"/>
              <a:t>is</a:t>
            </a:r>
            <a:r>
              <a:rPr lang="ko-KR" altLang="en-US" kern="0" dirty="0"/>
              <a:t> </a:t>
            </a:r>
            <a:r>
              <a:rPr lang="en-US" altLang="ko-KR" kern="0" dirty="0"/>
              <a:t>better than Random</a:t>
            </a:r>
          </a:p>
          <a:p>
            <a:pPr defTabSz="914400"/>
            <a:r>
              <a:rPr lang="en-US" altLang="ko-KR" kern="0" dirty="0"/>
              <a:t>Regardless of load order, Bourbon improve lookup performance </a:t>
            </a:r>
          </a:p>
          <a:p>
            <a:pPr defTabSz="914400"/>
            <a:endParaRPr lang="en-US" altLang="ko-KR" kern="0" dirty="0"/>
          </a:p>
          <a:p>
            <a:pPr defTabSz="914400"/>
            <a:endParaRPr lang="en-US" altLang="ko-KR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3C6EC2-CD8B-47CA-9177-7839BC67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38" y="2705100"/>
            <a:ext cx="5438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469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Range Queries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The more the range is broad, The gap of performance between </a:t>
            </a:r>
            <a:r>
              <a:rPr lang="en-US" altLang="ko-KR" kern="0" dirty="0" err="1"/>
              <a:t>Wisckey</a:t>
            </a:r>
            <a:r>
              <a:rPr lang="en-US" altLang="ko-KR" kern="0" dirty="0"/>
              <a:t> and Bourbon get smaller</a:t>
            </a:r>
          </a:p>
          <a:p>
            <a:pPr defTabSz="914400"/>
            <a:r>
              <a:rPr lang="en-US" altLang="ko-KR" kern="0" dirty="0" err="1"/>
              <a:t>Wisckey</a:t>
            </a:r>
            <a:r>
              <a:rPr lang="en-US" altLang="ko-KR" kern="0" dirty="0"/>
              <a:t> has a strength about sequential task</a:t>
            </a:r>
          </a:p>
          <a:p>
            <a:pPr defTabSz="914400"/>
            <a:endParaRPr lang="en-US" altLang="ko-KR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FD07D9-3A37-4CBC-AD51-7C1A2353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14675"/>
            <a:ext cx="7996402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524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interface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Block I/O interface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33F8C9-250A-3493-C0B0-2525AC4E1EC6}"/>
              </a:ext>
            </a:extLst>
          </p:cNvPr>
          <p:cNvCxnSpPr>
            <a:cxnSpLocks/>
          </p:cNvCxnSpPr>
          <p:nvPr/>
        </p:nvCxnSpPr>
        <p:spPr bwMode="auto">
          <a:xfrm>
            <a:off x="596900" y="4166935"/>
            <a:ext cx="7696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98A34CF-B313-E68B-8313-6A9B4CD3F212}"/>
              </a:ext>
            </a:extLst>
          </p:cNvPr>
          <p:cNvSpPr/>
          <p:nvPr/>
        </p:nvSpPr>
        <p:spPr bwMode="auto">
          <a:xfrm flipH="1">
            <a:off x="927335" y="4785958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15657"/>
              </p:ext>
            </p:extLst>
          </p:nvPr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1372AB-3969-A1C0-A210-3C74815D343A}"/>
              </a:ext>
            </a:extLst>
          </p:cNvPr>
          <p:cNvSpPr/>
          <p:nvPr/>
        </p:nvSpPr>
        <p:spPr bwMode="auto">
          <a:xfrm flipH="1">
            <a:off x="2804388" y="4785958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FDC391-D9AE-F77D-15C9-C629F30ED1D0}"/>
              </a:ext>
            </a:extLst>
          </p:cNvPr>
          <p:cNvSpPr/>
          <p:nvPr/>
        </p:nvSpPr>
        <p:spPr bwMode="auto">
          <a:xfrm flipH="1">
            <a:off x="4681441" y="4785958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A089126-8BD1-1519-F75F-EA7E167E6BA9}"/>
              </a:ext>
            </a:extLst>
          </p:cNvPr>
          <p:cNvSpPr/>
          <p:nvPr/>
        </p:nvSpPr>
        <p:spPr bwMode="auto">
          <a:xfrm flipH="1">
            <a:off x="6617163" y="4764485"/>
            <a:ext cx="1637089" cy="1818042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03314"/>
              </p:ext>
            </p:extLst>
          </p:nvPr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19618"/>
              </p:ext>
            </p:extLst>
          </p:nvPr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640"/>
              </p:ext>
            </p:extLst>
          </p:nvPr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60" name="표 60">
            <a:extLst>
              <a:ext uri="{FF2B5EF4-FFF2-40B4-BE49-F238E27FC236}">
                <a16:creationId xmlns:a16="http://schemas.microsoft.com/office/drawing/2014/main" id="{01A7010F-C247-77CC-F0C9-FCA4B222A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25022"/>
              </p:ext>
            </p:extLst>
          </p:nvPr>
        </p:nvGraphicFramePr>
        <p:xfrm>
          <a:off x="927335" y="2919894"/>
          <a:ext cx="26630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3">
                  <a:extLst>
                    <a:ext uri="{9D8B030D-6E8A-4147-A177-3AD203B41FA5}">
                      <a16:colId xmlns:a16="http://schemas.microsoft.com/office/drawing/2014/main" val="540687397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173181873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840097690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41397085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580417000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576894445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045518058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466955637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1305521445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val="349469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74171"/>
                  </a:ext>
                </a:extLst>
              </a:tr>
            </a:tbl>
          </a:graphicData>
        </a:graphic>
      </p:graphicFrame>
      <p:graphicFrame>
        <p:nvGraphicFramePr>
          <p:cNvPr id="61" name="표 61">
            <a:extLst>
              <a:ext uri="{FF2B5EF4-FFF2-40B4-BE49-F238E27FC236}">
                <a16:creationId xmlns:a16="http://schemas.microsoft.com/office/drawing/2014/main" id="{E787BB72-3225-8F5A-D89C-367126544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00210"/>
              </p:ext>
            </p:extLst>
          </p:nvPr>
        </p:nvGraphicFramePr>
        <p:xfrm>
          <a:off x="3590363" y="2919894"/>
          <a:ext cx="25414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83">
                  <a:extLst>
                    <a:ext uri="{9D8B030D-6E8A-4147-A177-3AD203B41FA5}">
                      <a16:colId xmlns:a16="http://schemas.microsoft.com/office/drawing/2014/main" val="1292609337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2662162911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2430630680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2775135195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664925124"/>
                    </a:ext>
                  </a:extLst>
                </a:gridCol>
                <a:gridCol w="423583">
                  <a:extLst>
                    <a:ext uri="{9D8B030D-6E8A-4147-A177-3AD203B41FA5}">
                      <a16:colId xmlns:a16="http://schemas.microsoft.com/office/drawing/2014/main" val="34308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13642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2784" name="직선 화살표 연결선 32783">
            <a:extLst>
              <a:ext uri="{FF2B5EF4-FFF2-40B4-BE49-F238E27FC236}">
                <a16:creationId xmlns:a16="http://schemas.microsoft.com/office/drawing/2014/main" id="{D2D566B9-FD1B-D847-B470-4EF6BA17661F}"/>
              </a:ext>
            </a:extLst>
          </p:cNvPr>
          <p:cNvCxnSpPr>
            <a:cxnSpLocks/>
            <a:stCxn id="32782" idx="0"/>
          </p:cNvCxnSpPr>
          <p:nvPr/>
        </p:nvCxnSpPr>
        <p:spPr bwMode="auto">
          <a:xfrm>
            <a:off x="974402" y="3645757"/>
            <a:ext cx="515745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32788" name="TextBox 32787">
            <a:extLst>
              <a:ext uri="{FF2B5EF4-FFF2-40B4-BE49-F238E27FC236}">
                <a16:creationId xmlns:a16="http://schemas.microsoft.com/office/drawing/2014/main" id="{0C2A3E48-2B80-04ED-4A83-9802609AFF0D}"/>
              </a:ext>
            </a:extLst>
          </p:cNvPr>
          <p:cNvSpPr txBox="1"/>
          <p:nvPr/>
        </p:nvSpPr>
        <p:spPr>
          <a:xfrm>
            <a:off x="912067" y="3817528"/>
            <a:ext cx="37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Logical Segment 0</a:t>
            </a:r>
            <a:endParaRPr lang="ko-KR" altLang="en-US" dirty="0"/>
          </a:p>
        </p:txBody>
      </p:sp>
      <p:sp>
        <p:nvSpPr>
          <p:cNvPr id="32789" name="TextBox 32788">
            <a:extLst>
              <a:ext uri="{FF2B5EF4-FFF2-40B4-BE49-F238E27FC236}">
                <a16:creationId xmlns:a16="http://schemas.microsoft.com/office/drawing/2014/main" id="{08770C06-AD9C-6721-96A8-4032DCDA6F34}"/>
              </a:ext>
            </a:extLst>
          </p:cNvPr>
          <p:cNvSpPr txBox="1"/>
          <p:nvPr/>
        </p:nvSpPr>
        <p:spPr>
          <a:xfrm>
            <a:off x="2928107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2</a:t>
            </a:r>
            <a:endParaRPr lang="ko-KR" altLang="en-US" dirty="0"/>
          </a:p>
        </p:txBody>
      </p:sp>
      <p:sp>
        <p:nvSpPr>
          <p:cNvPr id="32790" name="TextBox 32789">
            <a:extLst>
              <a:ext uri="{FF2B5EF4-FFF2-40B4-BE49-F238E27FC236}">
                <a16:creationId xmlns:a16="http://schemas.microsoft.com/office/drawing/2014/main" id="{09326649-FC70-A3DE-63ED-28D4AA589E3A}"/>
              </a:ext>
            </a:extLst>
          </p:cNvPr>
          <p:cNvSpPr txBox="1"/>
          <p:nvPr/>
        </p:nvSpPr>
        <p:spPr>
          <a:xfrm>
            <a:off x="1184730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1</a:t>
            </a:r>
            <a:endParaRPr lang="ko-KR" altLang="en-US" dirty="0"/>
          </a:p>
        </p:txBody>
      </p:sp>
      <p:sp>
        <p:nvSpPr>
          <p:cNvPr id="32791" name="TextBox 32790">
            <a:extLst>
              <a:ext uri="{FF2B5EF4-FFF2-40B4-BE49-F238E27FC236}">
                <a16:creationId xmlns:a16="http://schemas.microsoft.com/office/drawing/2014/main" id="{5A75ED21-1FF3-7486-6069-3159DD70DB97}"/>
              </a:ext>
            </a:extLst>
          </p:cNvPr>
          <p:cNvSpPr txBox="1"/>
          <p:nvPr/>
        </p:nvSpPr>
        <p:spPr>
          <a:xfrm>
            <a:off x="4891383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3</a:t>
            </a:r>
            <a:endParaRPr lang="ko-KR" altLang="en-US" dirty="0"/>
          </a:p>
        </p:txBody>
      </p:sp>
      <p:sp>
        <p:nvSpPr>
          <p:cNvPr id="32792" name="TextBox 32791">
            <a:extLst>
              <a:ext uri="{FF2B5EF4-FFF2-40B4-BE49-F238E27FC236}">
                <a16:creationId xmlns:a16="http://schemas.microsoft.com/office/drawing/2014/main" id="{9F5B2865-9D36-5B05-B3A8-DD719B019395}"/>
              </a:ext>
            </a:extLst>
          </p:cNvPr>
          <p:cNvSpPr txBox="1"/>
          <p:nvPr/>
        </p:nvSpPr>
        <p:spPr>
          <a:xfrm>
            <a:off x="6773451" y="4166935"/>
            <a:ext cx="132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Channel 4</a:t>
            </a:r>
            <a:endParaRPr lang="ko-KR" altLang="en-US" dirty="0"/>
          </a:p>
        </p:txBody>
      </p:sp>
      <p:sp>
        <p:nvSpPr>
          <p:cNvPr id="32796" name="TextBox 32795">
            <a:extLst>
              <a:ext uri="{FF2B5EF4-FFF2-40B4-BE49-F238E27FC236}">
                <a16:creationId xmlns:a16="http://schemas.microsoft.com/office/drawing/2014/main" id="{872AA6F2-A35A-5D28-D5AA-E9117F3ABDAC}"/>
              </a:ext>
            </a:extLst>
          </p:cNvPr>
          <p:cNvSpPr txBox="1"/>
          <p:nvPr/>
        </p:nvSpPr>
        <p:spPr>
          <a:xfrm>
            <a:off x="-1" y="5119217"/>
            <a:ext cx="934387" cy="94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Logical Segment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3898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Real Benchmark (YSCB)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does not affect the performance of write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EB701-4C87-43B6-89A5-1EB68026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3228975"/>
            <a:ext cx="8896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8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 Performance on Fast Storage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2FC4495-EC17-40C6-818B-8CA81A46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endParaRPr lang="en-US" altLang="ko-KR" kern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F90EF6-0022-475B-B55F-447CF765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382000" cy="2057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defTabSz="914400"/>
            <a:r>
              <a:rPr lang="en-US" altLang="ko-KR" kern="0" dirty="0"/>
              <a:t>Bourbon can still offer benefits when data is on storage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F383C1-A388-4F93-92FC-A925BFB2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14" y="2768600"/>
            <a:ext cx="702677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911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/>
              <a:t>AMF Block I/O interface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1151"/>
            <a:ext cx="8382000" cy="2057400"/>
          </a:xfrm>
        </p:spPr>
        <p:txBody>
          <a:bodyPr/>
          <a:lstStyle/>
          <a:p>
            <a:r>
              <a:rPr lang="en-US" altLang="en-US" dirty="0"/>
              <a:t>Block I/O interface</a:t>
            </a:r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Important Firmware in flash like SSDs</a:t>
            </a:r>
            <a:endParaRPr lang="en-US" altLang="en-US" dirty="0"/>
          </a:p>
          <a:p>
            <a:pPr lvl="1"/>
            <a:r>
              <a:rPr lang="en-US" altLang="en-US" dirty="0">
                <a:latin typeface="Calibri"/>
                <a:ea typeface="ヒラギノ角ゴ ProN W3"/>
              </a:rPr>
              <a:t>Providing block I/O abstraction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279400" lvl="1" indent="0">
              <a:buNone/>
            </a:pPr>
            <a:r>
              <a:rPr lang="en-US" altLang="en-US" dirty="0"/>
              <a:t>  </a:t>
            </a:r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34" name="표 13">
            <a:extLst>
              <a:ext uri="{FF2B5EF4-FFF2-40B4-BE49-F238E27FC236}">
                <a16:creationId xmlns:a16="http://schemas.microsoft.com/office/drawing/2014/main" id="{1CC2AE4D-8007-438D-21E5-210C1E9460FD}"/>
              </a:ext>
            </a:extLst>
          </p:cNvPr>
          <p:cNvGraphicFramePr>
            <a:graphicFrameLocks noGrp="1"/>
          </p:cNvGraphicFramePr>
          <p:nvPr/>
        </p:nvGraphicFramePr>
        <p:xfrm>
          <a:off x="971974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0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8" name="표 13">
            <a:extLst>
              <a:ext uri="{FF2B5EF4-FFF2-40B4-BE49-F238E27FC236}">
                <a16:creationId xmlns:a16="http://schemas.microsoft.com/office/drawing/2014/main" id="{E2D66F04-83E9-3A1F-4198-DC64E0BDC283}"/>
              </a:ext>
            </a:extLst>
          </p:cNvPr>
          <p:cNvGraphicFramePr>
            <a:graphicFrameLocks noGrp="1"/>
          </p:cNvGraphicFramePr>
          <p:nvPr/>
        </p:nvGraphicFramePr>
        <p:xfrm>
          <a:off x="2766801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1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39" name="표 13">
            <a:extLst>
              <a:ext uri="{FF2B5EF4-FFF2-40B4-BE49-F238E27FC236}">
                <a16:creationId xmlns:a16="http://schemas.microsoft.com/office/drawing/2014/main" id="{95250DE7-BA81-2AAB-A129-4CDB4AAA5758}"/>
              </a:ext>
            </a:extLst>
          </p:cNvPr>
          <p:cNvGraphicFramePr>
            <a:graphicFrameLocks noGrp="1"/>
          </p:cNvGraphicFramePr>
          <p:nvPr/>
        </p:nvGraphicFramePr>
        <p:xfrm>
          <a:off x="4717675" y="4793664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2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graphicFrame>
        <p:nvGraphicFramePr>
          <p:cNvPr id="40" name="표 13">
            <a:extLst>
              <a:ext uri="{FF2B5EF4-FFF2-40B4-BE49-F238E27FC236}">
                <a16:creationId xmlns:a16="http://schemas.microsoft.com/office/drawing/2014/main" id="{720B4BCE-F287-CD1E-20A2-447F29CC0A14}"/>
              </a:ext>
            </a:extLst>
          </p:cNvPr>
          <p:cNvGraphicFramePr>
            <a:graphicFrameLocks noGrp="1"/>
          </p:cNvGraphicFramePr>
          <p:nvPr/>
        </p:nvGraphicFramePr>
        <p:xfrm>
          <a:off x="6605421" y="4770121"/>
          <a:ext cx="161124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244">
                  <a:extLst>
                    <a:ext uri="{9D8B030D-6E8A-4147-A177-3AD203B41FA5}">
                      <a16:colId xmlns:a16="http://schemas.microsoft.com/office/drawing/2014/main" val="4105595627"/>
                    </a:ext>
                  </a:extLst>
                </a:gridCol>
              </a:tblGrid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  <a:latin typeface="+mn-lt"/>
                        </a:rPr>
                        <a:t>3</a:t>
                      </a:r>
                      <a:endParaRPr lang="ko-KR" altLang="en-US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436030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3443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261115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53846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34672"/>
                  </a:ext>
                </a:extLst>
              </a:tr>
              <a:tr h="30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3"/>
                          </a:solidFill>
                        </a:rPr>
                        <a:t>Data block n</a:t>
                      </a:r>
                      <a:endParaRPr lang="ko-KR" altLang="en-US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78778"/>
                  </a:ext>
                </a:extLst>
              </a:tr>
            </a:tbl>
          </a:graphicData>
        </a:graphic>
      </p:graphicFrame>
      <p:sp>
        <p:nvSpPr>
          <p:cNvPr id="32782" name="TextBox 32781">
            <a:extLst>
              <a:ext uri="{FF2B5EF4-FFF2-40B4-BE49-F238E27FC236}">
                <a16:creationId xmlns:a16="http://schemas.microsoft.com/office/drawing/2014/main" id="{EE1BDC10-2D29-9C60-0406-CDE9FA58D27D}"/>
              </a:ext>
            </a:extLst>
          </p:cNvPr>
          <p:cNvSpPr txBox="1"/>
          <p:nvPr/>
        </p:nvSpPr>
        <p:spPr>
          <a:xfrm>
            <a:off x="12937" y="3645757"/>
            <a:ext cx="19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C2C2FB12-4BFF-211A-4EE7-F45D5917F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6" y="2657770"/>
            <a:ext cx="7328647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03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dirty="0">
                <a:latin typeface="+mn-lt"/>
              </a:rPr>
              <a:t>Property of LSM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2057400"/>
          </a:xfrm>
        </p:spPr>
        <p:txBody>
          <a:bodyPr/>
          <a:lstStyle/>
          <a:p>
            <a:r>
              <a:rPr lang="en-US" altLang="en-US" dirty="0">
                <a:latin typeface="Calibri Bold"/>
              </a:rPr>
              <a:t>LSMs are well-</a:t>
            </a:r>
            <a:r>
              <a:rPr lang="en-US" altLang="en-US" dirty="0" err="1">
                <a:latin typeface="Calibri Bold"/>
              </a:rPr>
              <a:t>sutied</a:t>
            </a:r>
            <a:r>
              <a:rPr lang="en-US" altLang="en-US" dirty="0">
                <a:latin typeface="Calibri Bold"/>
              </a:rPr>
              <a:t> for learned indexes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ヒラギノ角ゴ ProN W3"/>
                <a:cs typeface="Calibri" panose="020F0502020204030204" pitchFamily="34" charset="0"/>
              </a:rPr>
              <a:t>If writes modify the LSM, most portions of the tree are immutable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ヒラギノ角ゴ ProN W3"/>
              <a:cs typeface="Calibri" panose="020F0502020204030204" pitchFamily="34" charset="0"/>
            </a:endParaRPr>
          </a:p>
          <a:p>
            <a:pPr>
              <a:buFont typeface="Wingdings 2"/>
              <a:buChar char="¢"/>
            </a:pPr>
            <a:r>
              <a:rPr lang="en-US" altLang="en-US" dirty="0">
                <a:latin typeface="Calibri Bold"/>
                <a:ea typeface="ヒラギノ角ゴ ProN W3"/>
              </a:rPr>
              <a:t>this property enables to use the prediction model as long as the immutable data lives</a:t>
            </a:r>
          </a:p>
          <a:p>
            <a:pPr lvl="1"/>
            <a:endParaRPr lang="x-none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D00E2C-188C-4928-A64D-A15FF2B526C9}"/>
              </a:ext>
            </a:extLst>
          </p:cNvPr>
          <p:cNvSpPr/>
          <p:nvPr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8543915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</TotalTime>
  <Words>6359</Words>
  <Application>Microsoft Office PowerPoint</Application>
  <PresentationFormat>화면 슬라이드 쇼(4:3)</PresentationFormat>
  <Paragraphs>1112</Paragraphs>
  <Slides>71</Slides>
  <Notes>70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1" baseType="lpstr">
      <vt:lpstr>Gill Sans</vt:lpstr>
      <vt:lpstr>맑은 고딕</vt:lpstr>
      <vt:lpstr>Arial Narrow</vt:lpstr>
      <vt:lpstr>Calibri</vt:lpstr>
      <vt:lpstr>Calibri Bold</vt:lpstr>
      <vt:lpstr>Consolas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About FTL</vt:lpstr>
      <vt:lpstr>Duplication of functionality</vt:lpstr>
      <vt:lpstr>AMF</vt:lpstr>
      <vt:lpstr>AMF Block I/O interface</vt:lpstr>
      <vt:lpstr>AMF Block I/O interface</vt:lpstr>
      <vt:lpstr>AMF Block I/O interface</vt:lpstr>
      <vt:lpstr>Property of LSM </vt:lpstr>
      <vt:lpstr>Challenge for New System</vt:lpstr>
      <vt:lpstr>Outline</vt:lpstr>
      <vt:lpstr>Log-Structured Merge Tree (LSM)</vt:lpstr>
      <vt:lpstr>Level DB: Write</vt:lpstr>
      <vt:lpstr>Level DB: Write</vt:lpstr>
      <vt:lpstr>Level DB: Write</vt:lpstr>
      <vt:lpstr>Level DB: Write</vt:lpstr>
      <vt:lpstr>Level DB: Write</vt:lpstr>
      <vt:lpstr>Level DB: Write</vt:lpstr>
      <vt:lpstr>Level DB: Lookup </vt:lpstr>
      <vt:lpstr>Level DB: Lookup </vt:lpstr>
      <vt:lpstr>Level DB: Lookup </vt:lpstr>
      <vt:lpstr>Level DB: Lookup </vt:lpstr>
      <vt:lpstr>Level DB: Lookup </vt:lpstr>
      <vt:lpstr>Level DB: Lookup </vt:lpstr>
      <vt:lpstr>Level DB: Lookup </vt:lpstr>
      <vt:lpstr>Outline</vt:lpstr>
      <vt:lpstr>Wisckey</vt:lpstr>
      <vt:lpstr>Outline</vt:lpstr>
      <vt:lpstr>Learned Index</vt:lpstr>
      <vt:lpstr>Learned Index</vt:lpstr>
      <vt:lpstr>Learned Index</vt:lpstr>
      <vt:lpstr>Outline</vt:lpstr>
      <vt:lpstr>Learned Index</vt:lpstr>
      <vt:lpstr>Lookup Latency Breakdown</vt:lpstr>
      <vt:lpstr>Learned Index with Writes</vt:lpstr>
      <vt:lpstr>SSTable Lifetimes</vt:lpstr>
      <vt:lpstr>Learning Guideline</vt:lpstr>
      <vt:lpstr>Internal Lookup at Different Levels</vt:lpstr>
      <vt:lpstr>Internal Lookup at Different Levels</vt:lpstr>
      <vt:lpstr>Learning Guideline</vt:lpstr>
      <vt:lpstr>Lifetime of Levels</vt:lpstr>
      <vt:lpstr>Learning Guideline</vt:lpstr>
      <vt:lpstr>Outline</vt:lpstr>
      <vt:lpstr>Learning Algorithm: Greedy-PLR</vt:lpstr>
      <vt:lpstr>Learning Algorithm: Greedy-PLR</vt:lpstr>
      <vt:lpstr>Learning Algorithm: Greedy-PLR</vt:lpstr>
      <vt:lpstr>Learning Algorithm: Greedy-PLR</vt:lpstr>
      <vt:lpstr>Learning Algorithm: Greedy-PLR</vt:lpstr>
      <vt:lpstr>Learning Algorithm: Greedy-PLR</vt:lpstr>
      <vt:lpstr>Supporting Variable-size Value</vt:lpstr>
      <vt:lpstr>Level vs. File Learning</vt:lpstr>
      <vt:lpstr>Level vs. File Learning</vt:lpstr>
      <vt:lpstr>Level vs. File Learning</vt:lpstr>
      <vt:lpstr>Cost vs. Benefit Analyzer</vt:lpstr>
      <vt:lpstr>Wait Before Learning</vt:lpstr>
      <vt:lpstr>To Learn a File or Not </vt:lpstr>
      <vt:lpstr>Bourbon: Lookup </vt:lpstr>
      <vt:lpstr>Bourbon: Lookup </vt:lpstr>
      <vt:lpstr>Bourbon: Lookup </vt:lpstr>
      <vt:lpstr>Bourbon: Lookup </vt:lpstr>
      <vt:lpstr>Bourbon: Lookup </vt:lpstr>
      <vt:lpstr>Bourbon: Lookup </vt:lpstr>
      <vt:lpstr>Bourbon: Lookup </vt:lpstr>
      <vt:lpstr>Outline</vt:lpstr>
      <vt:lpstr>Setup</vt:lpstr>
      <vt:lpstr> Latency Breakdown</vt:lpstr>
      <vt:lpstr> Performance under read-only workloads</vt:lpstr>
      <vt:lpstr> Load Order</vt:lpstr>
      <vt:lpstr> Range Queries</vt:lpstr>
      <vt:lpstr> Real Benchmark (YSCB)</vt:lpstr>
      <vt:lpstr> Performance on Fast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이 대한</cp:lastModifiedBy>
  <cp:revision>452</cp:revision>
  <dcterms:created xsi:type="dcterms:W3CDTF">2019-05-20T12:33:49Z</dcterms:created>
  <dcterms:modified xsi:type="dcterms:W3CDTF">2023-03-14T08:16:17Z</dcterms:modified>
</cp:coreProperties>
</file>