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ink/ink1.xml" ContentType="application/inkml+xml"/>
  <Override PartName="/ppt/notesSlides/notesSlide41.xml" ContentType="application/vnd.openxmlformats-officedocument.presentationml.notesSlide+xml"/>
  <Override PartName="/ppt/ink/ink2.xml" ContentType="application/inkml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65"/>
  </p:notesMasterIdLst>
  <p:handoutMasterIdLst>
    <p:handoutMasterId r:id="rId66"/>
  </p:handoutMasterIdLst>
  <p:sldIdLst>
    <p:sldId id="688" r:id="rId3"/>
    <p:sldId id="692" r:id="rId4"/>
    <p:sldId id="1041" r:id="rId5"/>
    <p:sldId id="1042" r:id="rId6"/>
    <p:sldId id="1043" r:id="rId7"/>
    <p:sldId id="987" r:id="rId8"/>
    <p:sldId id="989" r:id="rId9"/>
    <p:sldId id="991" r:id="rId10"/>
    <p:sldId id="992" r:id="rId11"/>
    <p:sldId id="993" r:id="rId12"/>
    <p:sldId id="995" r:id="rId13"/>
    <p:sldId id="994" r:id="rId14"/>
    <p:sldId id="996" r:id="rId15"/>
    <p:sldId id="1026" r:id="rId16"/>
    <p:sldId id="998" r:id="rId17"/>
    <p:sldId id="999" r:id="rId18"/>
    <p:sldId id="1004" r:id="rId19"/>
    <p:sldId id="1005" r:id="rId20"/>
    <p:sldId id="1007" r:id="rId21"/>
    <p:sldId id="1008" r:id="rId22"/>
    <p:sldId id="1027" r:id="rId23"/>
    <p:sldId id="1044" r:id="rId24"/>
    <p:sldId id="1000" r:id="rId25"/>
    <p:sldId id="1001" r:id="rId26"/>
    <p:sldId id="1002" r:id="rId27"/>
    <p:sldId id="1011" r:id="rId28"/>
    <p:sldId id="1045" r:id="rId29"/>
    <p:sldId id="1024" r:id="rId30"/>
    <p:sldId id="1025" r:id="rId31"/>
    <p:sldId id="997" r:id="rId32"/>
    <p:sldId id="1012" r:id="rId33"/>
    <p:sldId id="1013" r:id="rId34"/>
    <p:sldId id="1028" r:id="rId35"/>
    <p:sldId id="1014" r:id="rId36"/>
    <p:sldId id="1015" r:id="rId37"/>
    <p:sldId id="1016" r:id="rId38"/>
    <p:sldId id="1017" r:id="rId39"/>
    <p:sldId id="1018" r:id="rId40"/>
    <p:sldId id="1019" r:id="rId41"/>
    <p:sldId id="1020" r:id="rId42"/>
    <p:sldId id="1021" r:id="rId43"/>
    <p:sldId id="1022" r:id="rId44"/>
    <p:sldId id="1049" r:id="rId45"/>
    <p:sldId id="1039" r:id="rId46"/>
    <p:sldId id="1053" r:id="rId47"/>
    <p:sldId id="1040" r:id="rId48"/>
    <p:sldId id="1029" r:id="rId49"/>
    <p:sldId id="1050" r:id="rId50"/>
    <p:sldId id="1052" r:id="rId51"/>
    <p:sldId id="1051" r:id="rId52"/>
    <p:sldId id="1030" r:id="rId53"/>
    <p:sldId id="1031" r:id="rId54"/>
    <p:sldId id="1032" r:id="rId55"/>
    <p:sldId id="1033" r:id="rId56"/>
    <p:sldId id="1034" r:id="rId57"/>
    <p:sldId id="1035" r:id="rId58"/>
    <p:sldId id="1036" r:id="rId59"/>
    <p:sldId id="1037" r:id="rId60"/>
    <p:sldId id="1046" r:id="rId61"/>
    <p:sldId id="1048" r:id="rId62"/>
    <p:sldId id="1047" r:id="rId63"/>
    <p:sldId id="1038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E30"/>
    <a:srgbClr val="A5A05B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B309A-2758-2414-8A78-E977B1EDA474}" v="1115" dt="2021-01-28T11:42:40.649"/>
    <p1510:client id="{CAD66232-3C08-FC8F-DDF0-725E39F7341A}" v="93" dt="2021-01-28T07:51:3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36" autoAdjust="0"/>
  </p:normalViewPr>
  <p:slideViewPr>
    <p:cSldViewPr snapToGrid="0">
      <p:cViewPr varScale="1">
        <p:scale>
          <a:sx n="106" d="100"/>
          <a:sy n="106" d="100"/>
        </p:scale>
        <p:origin x="3228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CDEC105-9620-4CAD-90D0-ACF879076D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2B2F20-67FA-438F-9134-55FC98EDE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24E9D-D3B7-4063-8C23-2A842A589F9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1FBCC1-1CA4-4B94-A695-9B5EA999C6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0310D-4C90-4196-AA09-62571AB99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2718-F77E-465C-AB7B-6FC53E38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6T07:52:31.8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1,'35'13,"-3"-5,-1-3,60 5,-8-3,-54-3,32 5,0-2,0-3,63-4,-65-6,131-6,85 0,-249 10,0 1,0 1,0 1,0 2,0 0,39 12,58 9,-62-20,-47-4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6T07:52:54.3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0,'63'7,"-13"-1,506 22,363-16,-576-14,-117 11,-74-1,-138-6,1 1,27 8,-29-6,0-2,0 0,25 3,62-6,-86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68F89-09A0-450B-8F5F-4EE26CD8F73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1BA7-3344-4008-A136-FE8EC1AD2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1BA7-3344-4008-A136-FE8EC1AD21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85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다음은 파이프라인 모델 </a:t>
            </a:r>
            <a:r>
              <a:rPr lang="ko-KR" altLang="en-US" dirty="0" err="1">
                <a:ea typeface="맑은 고딕"/>
              </a:rPr>
              <a:t>페럴리즘이다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모델 </a:t>
            </a:r>
            <a:r>
              <a:rPr lang="ko-KR" altLang="en-US" dirty="0" err="1">
                <a:ea typeface="맑은 고딕"/>
              </a:rPr>
              <a:t>페럴리즘은</a:t>
            </a:r>
            <a:r>
              <a:rPr lang="ko-KR" altLang="en-US" dirty="0">
                <a:ea typeface="맑은 고딕"/>
              </a:rPr>
              <a:t> 하나의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에 로드되기에 너무 큰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모델을 나눠 각기 다른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에 할당하여 작업을 진행하는 방식이다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2584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하지만 모델 </a:t>
            </a:r>
            <a:r>
              <a:rPr lang="ko-KR" altLang="en-US" dirty="0" err="1">
                <a:ea typeface="맑은 고딕"/>
              </a:rPr>
              <a:t>페럴리즘으의</a:t>
            </a:r>
            <a:r>
              <a:rPr lang="ko-KR" altLang="en-US" dirty="0">
                <a:ea typeface="맑은 고딕"/>
              </a:rPr>
              <a:t> 경우에는 문제가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이전 포워드 패스가 </a:t>
            </a:r>
            <a:r>
              <a:rPr lang="en-US" altLang="ko-KR" dirty="0">
                <a:ea typeface="맑은 고딕"/>
              </a:rPr>
              <a:t>gpu1</a:t>
            </a:r>
            <a:r>
              <a:rPr lang="ko-KR" altLang="en-US" dirty="0">
                <a:ea typeface="맑은 고딕"/>
              </a:rPr>
              <a:t>으로부터 시작되어 </a:t>
            </a:r>
            <a:r>
              <a:rPr lang="en-US" altLang="ko-KR" dirty="0">
                <a:ea typeface="맑은 고딕"/>
              </a:rPr>
              <a:t>gpu4</a:t>
            </a:r>
            <a:r>
              <a:rPr lang="ko-KR" altLang="en-US" dirty="0">
                <a:ea typeface="맑은 고딕"/>
              </a:rPr>
              <a:t>로 진행된다고 </a:t>
            </a:r>
            <a:r>
              <a:rPr lang="ko-KR" altLang="en-US" dirty="0" err="1">
                <a:ea typeface="맑은 고딕"/>
              </a:rPr>
              <a:t>했을때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이런식으로</a:t>
            </a:r>
            <a:r>
              <a:rPr lang="ko-KR" altLang="en-US" dirty="0">
                <a:ea typeface="맑은 고딕"/>
              </a:rPr>
              <a:t> 진행이 된다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즉 </a:t>
            </a:r>
            <a:r>
              <a:rPr lang="ko-KR" altLang="en-US" dirty="0" err="1">
                <a:ea typeface="맑은 고딕"/>
              </a:rPr>
              <a:t>모델페럴리즘에서는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가 포워드 패스나 </a:t>
            </a:r>
            <a:r>
              <a:rPr lang="ko-KR" altLang="en-US" dirty="0" err="1">
                <a:ea typeface="맑은 고딕"/>
              </a:rPr>
              <a:t>백워드</a:t>
            </a:r>
            <a:r>
              <a:rPr lang="ko-KR" altLang="en-US" dirty="0">
                <a:ea typeface="맑은 고딕"/>
              </a:rPr>
              <a:t> 패스 하나만 실행하는 것으로 인해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의 </a:t>
            </a:r>
            <a:r>
              <a:rPr lang="ko-KR" altLang="en-US" dirty="0" err="1">
                <a:ea typeface="맑은 고딕"/>
              </a:rPr>
              <a:t>유틸라이제이션이</a:t>
            </a:r>
            <a:r>
              <a:rPr lang="ko-KR" altLang="en-US" dirty="0">
                <a:ea typeface="맑은 고딕"/>
              </a:rPr>
              <a:t> 낮아진다</a:t>
            </a:r>
            <a:r>
              <a:rPr lang="en-US" altLang="ko-KR" dirty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80028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그래서 </a:t>
            </a:r>
            <a:r>
              <a:rPr lang="en-US" altLang="ko-KR" dirty="0" err="1">
                <a:ea typeface="맑은 고딕"/>
              </a:rPr>
              <a:t>gpu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유틸라이제이션을</a:t>
            </a:r>
            <a:r>
              <a:rPr lang="ko-KR" altLang="en-US" dirty="0">
                <a:ea typeface="맑은 고딕"/>
              </a:rPr>
              <a:t> 높이기 위해서 파이프라인을 도입하여 처리하였다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여러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가 동시에 다른 미니배치들에 대해 </a:t>
            </a:r>
            <a:r>
              <a:rPr lang="en-US" altLang="ko-KR" dirty="0">
                <a:ea typeface="맑은 고딕"/>
              </a:rPr>
              <a:t>forward </a:t>
            </a:r>
            <a:r>
              <a:rPr lang="ko-KR" altLang="en-US" dirty="0" err="1">
                <a:ea typeface="맑은 고딕"/>
              </a:rPr>
              <a:t>백워드</a:t>
            </a:r>
            <a:r>
              <a:rPr lang="ko-KR" altLang="en-US" dirty="0">
                <a:ea typeface="맑은 고딕"/>
              </a:rPr>
              <a:t> 패스 실행이 가능하다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826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 파이프라인 모델 </a:t>
            </a:r>
            <a:r>
              <a:rPr lang="ko-KR" altLang="en-US" dirty="0" err="1">
                <a:ea typeface="맑은 고딕"/>
              </a:rPr>
              <a:t>페럴리즘</a:t>
            </a:r>
            <a:r>
              <a:rPr lang="ko-KR" altLang="en-US" dirty="0">
                <a:ea typeface="맑은 고딕"/>
              </a:rPr>
              <a:t> 전략은 이전 연구에서도 이미 있던 기법이다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간단하게 비교하고 넘어가겠다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파이프드림은 하나의 </a:t>
            </a:r>
            <a:r>
              <a:rPr lang="en-US" altLang="ko-KR" dirty="0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에서 진행 되었고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동일한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구성만 고려하였다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 모델을 </a:t>
            </a:r>
            <a:r>
              <a:rPr lang="ko-KR" altLang="en-US" dirty="0" err="1">
                <a:ea typeface="맑은 고딕"/>
              </a:rPr>
              <a:t>분할할때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의 메모리 </a:t>
            </a:r>
            <a:r>
              <a:rPr lang="en-US" altLang="ko-KR" dirty="0">
                <a:ea typeface="맑은 고딕"/>
              </a:rPr>
              <a:t>REQUREMENT</a:t>
            </a:r>
            <a:r>
              <a:rPr lang="ko-KR" altLang="en-US" dirty="0">
                <a:ea typeface="맑은 고딕"/>
              </a:rPr>
              <a:t>등을 고려하지 않았다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컨벌전스에</a:t>
            </a:r>
            <a:r>
              <a:rPr lang="ko-KR" altLang="en-US" dirty="0">
                <a:ea typeface="맑은 고딕"/>
              </a:rPr>
              <a:t> 대한 증명도 제공하지 않았다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GPIPE</a:t>
            </a:r>
            <a:r>
              <a:rPr lang="ko-KR" altLang="en-US" dirty="0">
                <a:ea typeface="맑은 고딕"/>
              </a:rPr>
              <a:t>도 하나의 </a:t>
            </a:r>
            <a:r>
              <a:rPr lang="en-US" altLang="ko-KR" dirty="0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만 고려하였고 동일한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구성만 고려하였다</a:t>
            </a:r>
            <a:r>
              <a:rPr lang="en-US" altLang="ko-KR" dirty="0">
                <a:ea typeface="맑은 고딕"/>
              </a:rPr>
              <a:t>. GPIPE</a:t>
            </a:r>
            <a:r>
              <a:rPr lang="ko-KR" altLang="en-US" dirty="0">
                <a:ea typeface="맑은 고딕"/>
              </a:rPr>
              <a:t>에서는 기존 미니배치를 쪼개 </a:t>
            </a:r>
            <a:r>
              <a:rPr lang="ko-KR" altLang="en-US" dirty="0" err="1">
                <a:ea typeface="맑은 고딕"/>
              </a:rPr>
              <a:t>마이크로배치로</a:t>
            </a:r>
            <a:r>
              <a:rPr lang="ko-KR" altLang="en-US" dirty="0">
                <a:ea typeface="맑은 고딕"/>
              </a:rPr>
              <a:t> 나누어 파이프라인에 넣는 식으로 진행하였는데 이는 빈번한 파이프라인 플러시를 유발하여 오히려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 err="1">
                <a:ea typeface="맑은 고딕"/>
              </a:rPr>
              <a:t>유틸라이제이션을</a:t>
            </a:r>
            <a:r>
              <a:rPr lang="ko-KR" altLang="en-US" dirty="0">
                <a:ea typeface="맑은 고딕"/>
              </a:rPr>
              <a:t> 낮출 가능성이 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파이프라인 플러시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일부 미니배치</a:t>
            </a:r>
            <a:r>
              <a:rPr lang="en-US" altLang="ko-KR" dirty="0">
                <a:ea typeface="맑은 고딕"/>
              </a:rPr>
              <a:t>(minibatch)</a:t>
            </a:r>
            <a:r>
              <a:rPr lang="ko-KR" altLang="en-US" dirty="0">
                <a:ea typeface="맑은 고딕"/>
              </a:rPr>
              <a:t>가 다음 스테이지</a:t>
            </a:r>
            <a:r>
              <a:rPr lang="en-US" altLang="ko-KR" dirty="0">
                <a:ea typeface="맑은 고딕"/>
              </a:rPr>
              <a:t>(stage)</a:t>
            </a:r>
            <a:r>
              <a:rPr lang="ko-KR" altLang="en-US" dirty="0">
                <a:ea typeface="맑은 고딕"/>
              </a:rPr>
              <a:t>로 전달되기 전에 해당 스테이지에서 대기하고 있는 경우 발생합니다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5583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427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햇파이프는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윔피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포함한 </a:t>
            </a:r>
            <a:r>
              <a:rPr lang="ko-KR" altLang="en-US" dirty="0" err="1">
                <a:ea typeface="맑은 고딕"/>
              </a:rPr>
              <a:t>헤테로지니어스한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들로 </a:t>
            </a:r>
            <a:r>
              <a:rPr lang="ko-KR" altLang="en-US" dirty="0" err="1">
                <a:ea typeface="맑은 고딕"/>
              </a:rPr>
              <a:t>구성되어있으며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햇파이프에서는</a:t>
            </a:r>
            <a:r>
              <a:rPr lang="ko-KR" altLang="en-US" dirty="0">
                <a:ea typeface="맑은 고딕"/>
              </a:rPr>
              <a:t> 파라미터 서버를 이용한 데이터 </a:t>
            </a:r>
            <a:r>
              <a:rPr lang="ko-KR" altLang="en-US" dirty="0" err="1">
                <a:ea typeface="맑은 고딕"/>
              </a:rPr>
              <a:t>페럴리즘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그리고 파이프라인 모델 </a:t>
            </a:r>
            <a:r>
              <a:rPr lang="ko-KR" altLang="en-US" dirty="0" err="1">
                <a:ea typeface="맑은 고딕"/>
              </a:rPr>
              <a:t>페럴리즘을</a:t>
            </a:r>
            <a:r>
              <a:rPr lang="ko-KR" altLang="en-US" dirty="0">
                <a:ea typeface="맑은 고딕"/>
              </a:rPr>
              <a:t> 모두 활용하였습니다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이렇게 함으로써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서로 다른 </a:t>
            </a:r>
            <a:r>
              <a:rPr lang="en-US" altLang="ko-KR" dirty="0">
                <a:ea typeface="맑은 고딕"/>
              </a:rPr>
              <a:t>computation </a:t>
            </a:r>
            <a:r>
              <a:rPr lang="ko-KR" altLang="en-US" dirty="0">
                <a:ea typeface="맑은 고딕"/>
              </a:rPr>
              <a:t>능력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메모리 용량을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클러스터에서 </a:t>
            </a:r>
            <a:r>
              <a:rPr lang="en-US" altLang="ko-KR" dirty="0">
                <a:ea typeface="맑은 고딕"/>
              </a:rPr>
              <a:t>large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모델을 트레이닝 </a:t>
            </a:r>
            <a:r>
              <a:rPr lang="ko-KR" altLang="en-US" dirty="0" err="1">
                <a:ea typeface="맑은 고딕"/>
              </a:rPr>
              <a:t>할수있고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퍼포먼스 능력도 </a:t>
            </a:r>
            <a:r>
              <a:rPr lang="ko-KR" altLang="en-US" dirty="0" err="1">
                <a:ea typeface="맑은 고딕"/>
              </a:rPr>
              <a:t>개선시킬수있었습니다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헷파이프에서는</a:t>
            </a:r>
            <a:r>
              <a:rPr lang="ko-KR" altLang="en-US" dirty="0">
                <a:ea typeface="맑은 고딕"/>
              </a:rPr>
              <a:t> 두가지 </a:t>
            </a:r>
            <a:r>
              <a:rPr lang="en-US" altLang="ko-KR" dirty="0">
                <a:ea typeface="맑은 고딕"/>
              </a:rPr>
              <a:t>novelty</a:t>
            </a:r>
            <a:r>
              <a:rPr lang="ko-KR" altLang="en-US" dirty="0">
                <a:ea typeface="맑은 고딕"/>
              </a:rPr>
              <a:t>가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첫번재는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혼자서는 </a:t>
            </a:r>
            <a:r>
              <a:rPr lang="en-US" altLang="ko-KR" dirty="0">
                <a:ea typeface="맑은 고딕"/>
              </a:rPr>
              <a:t>resource</a:t>
            </a:r>
            <a:r>
              <a:rPr lang="ko-KR" altLang="en-US" dirty="0">
                <a:ea typeface="맑은 고딕"/>
              </a:rPr>
              <a:t>의 한계가 있는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들을 모아 </a:t>
            </a:r>
            <a:r>
              <a:rPr lang="ko-KR" altLang="en-US" dirty="0" err="1">
                <a:ea typeface="맑은 고딕"/>
              </a:rPr>
              <a:t>버츄월</a:t>
            </a:r>
            <a:r>
              <a:rPr lang="ko-KR" altLang="en-US" dirty="0">
                <a:ea typeface="맑은 고딕"/>
              </a:rPr>
              <a:t> 워커들의 </a:t>
            </a:r>
            <a:r>
              <a:rPr lang="en-US" altLang="ko-KR" dirty="0">
                <a:ea typeface="맑은 고딕"/>
              </a:rPr>
              <a:t>DP</a:t>
            </a:r>
            <a:r>
              <a:rPr lang="ko-KR" altLang="en-US" dirty="0">
                <a:ea typeface="맑은 고딕"/>
              </a:rPr>
              <a:t>를 가능하게 한다는 것입니다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두번째는 모델 </a:t>
            </a:r>
            <a:r>
              <a:rPr lang="ko-KR" altLang="en-US" dirty="0" err="1">
                <a:ea typeface="맑은 고딕"/>
              </a:rPr>
              <a:t>페럴리즘을</a:t>
            </a:r>
            <a:r>
              <a:rPr lang="ko-KR" altLang="en-US" dirty="0">
                <a:ea typeface="맑은 고딕"/>
              </a:rPr>
              <a:t> 기반으로 미니배치를 파이프라인 방식으로 처리하는데 이는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자원을 더 많이 활용하여 </a:t>
            </a:r>
            <a:r>
              <a:rPr lang="en-US" altLang="ko-KR" dirty="0">
                <a:ea typeface="맑은 고딕"/>
              </a:rPr>
              <a:t>LARGE DNN </a:t>
            </a:r>
            <a:r>
              <a:rPr lang="ko-KR" altLang="en-US" dirty="0">
                <a:ea typeface="맑은 고딕"/>
              </a:rPr>
              <a:t>모델도 </a:t>
            </a:r>
            <a:r>
              <a:rPr lang="ko-KR" altLang="en-US" dirty="0" err="1">
                <a:ea typeface="맑은 고딕"/>
              </a:rPr>
              <a:t>수용가능하게</a:t>
            </a:r>
            <a:r>
              <a:rPr lang="ko-KR" altLang="en-US" dirty="0">
                <a:ea typeface="맑은 고딕"/>
              </a:rPr>
              <a:t>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모델 </a:t>
            </a:r>
            <a:r>
              <a:rPr lang="ko-KR" altLang="en-US" dirty="0" err="1">
                <a:ea typeface="맑은 고딕"/>
              </a:rPr>
              <a:t>페럴리즘은</a:t>
            </a:r>
            <a:r>
              <a:rPr lang="ko-KR" altLang="en-US" dirty="0">
                <a:ea typeface="맑은 고딕"/>
              </a:rPr>
              <a:t> 이전에도 제안되었으나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헤테로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지니어스한</a:t>
            </a:r>
            <a:r>
              <a:rPr lang="ko-KR" altLang="en-US" dirty="0">
                <a:ea typeface="맑은 고딕"/>
              </a:rPr>
              <a:t> 환경에서는 최초로 </a:t>
            </a:r>
            <a:r>
              <a:rPr lang="ko-KR" altLang="en-US" dirty="0" err="1">
                <a:ea typeface="맑은 고딕"/>
              </a:rPr>
              <a:t>제안된것으로</a:t>
            </a:r>
            <a:r>
              <a:rPr lang="ko-KR" altLang="en-US" dirty="0">
                <a:ea typeface="맑은 고딕"/>
              </a:rPr>
              <a:t> 알고있다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5549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파이프라인 모델 </a:t>
            </a:r>
            <a:r>
              <a:rPr lang="ko-KR" altLang="en-US" dirty="0" err="1">
                <a:ea typeface="맑은 고딕"/>
              </a:rPr>
              <a:t>페럴리즘을</a:t>
            </a:r>
            <a:r>
              <a:rPr lang="ko-KR" altLang="en-US" dirty="0">
                <a:ea typeface="맑은 고딕"/>
              </a:rPr>
              <a:t> 트레이닝 하기 위해서는 </a:t>
            </a:r>
            <a:r>
              <a:rPr lang="en-US" altLang="ko-KR" dirty="0">
                <a:ea typeface="맑은 고딕"/>
              </a:rPr>
              <a:t>Resource allocator</a:t>
            </a:r>
            <a:r>
              <a:rPr lang="ko-KR" altLang="en-US" dirty="0">
                <a:ea typeface="맑은 고딕"/>
              </a:rPr>
              <a:t>가 가장 먼저 </a:t>
            </a:r>
            <a:r>
              <a:rPr lang="en-US" altLang="ko-KR" dirty="0">
                <a:ea typeface="맑은 고딕"/>
              </a:rPr>
              <a:t>resource allocation</a:t>
            </a:r>
            <a:r>
              <a:rPr lang="ko-KR" altLang="en-US" dirty="0">
                <a:ea typeface="맑은 고딕"/>
              </a:rPr>
              <a:t>에 따라 </a:t>
            </a:r>
            <a:r>
              <a:rPr lang="en-US" altLang="ko-KR" dirty="0">
                <a:ea typeface="맑은 고딕"/>
              </a:rPr>
              <a:t>VIRTUAL WORKER</a:t>
            </a:r>
            <a:r>
              <a:rPr lang="ko-KR" altLang="en-US" dirty="0">
                <a:ea typeface="맑은 고딕"/>
              </a:rPr>
              <a:t>에 </a:t>
            </a:r>
            <a:r>
              <a:rPr lang="ko-KR" altLang="en-US" dirty="0" err="1">
                <a:ea typeface="맑은 고딕"/>
              </a:rPr>
              <a:t>여러개의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할당합니다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이는 개별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의 성능과 </a:t>
            </a:r>
            <a:r>
              <a:rPr lang="en-US" altLang="ko-KR" dirty="0" err="1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내에서 </a:t>
            </a:r>
            <a:r>
              <a:rPr lang="en-US" altLang="ko-KR" dirty="0" err="1">
                <a:ea typeface="맑은 고딕"/>
              </a:rPr>
              <a:t>commuication</a:t>
            </a:r>
            <a:r>
              <a:rPr lang="ko-KR" altLang="en-US" dirty="0">
                <a:ea typeface="맑은 고딕"/>
              </a:rPr>
              <a:t> 오버헤드와 같은 여러 가지 요소를 고려해야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그런 다음 할당된 </a:t>
            </a:r>
            <a:r>
              <a:rPr lang="en-US" altLang="ko-KR" dirty="0">
                <a:ea typeface="맑은 고딕"/>
              </a:rPr>
              <a:t>k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와 주어진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모델을 위해 모델 </a:t>
            </a:r>
            <a:r>
              <a:rPr lang="ko-KR" altLang="en-US" dirty="0" err="1">
                <a:ea typeface="맑은 고딕"/>
              </a:rPr>
              <a:t>파티셔너가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k</a:t>
            </a:r>
            <a:r>
              <a:rPr lang="ko-KR" altLang="en-US" dirty="0">
                <a:ea typeface="맑은 고딕"/>
              </a:rPr>
              <a:t>개의 파티션으로 모델을 분할하여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가상 워커에서 실행되는 파이프라인의 성능을 최적화할 수 있도록 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64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전형적인 </a:t>
            </a:r>
            <a:r>
              <a:rPr lang="en-US" altLang="ko-KR" dirty="0">
                <a:ea typeface="맑은 고딕"/>
              </a:rPr>
              <a:t>DP</a:t>
            </a:r>
            <a:r>
              <a:rPr lang="ko-KR" altLang="en-US" dirty="0">
                <a:ea typeface="맑은 고딕"/>
              </a:rPr>
              <a:t>와 마찬가지로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여러 개의 가상 워커는 주기적으로 파라미터 서버나 </a:t>
            </a:r>
            <a:r>
              <a:rPr lang="en-US" altLang="ko-KR" dirty="0" err="1">
                <a:ea typeface="맑은 고딕"/>
              </a:rPr>
              <a:t>AllReduce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통신을 통해 전역 파라미터를 동기화해야 합니다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에서도 기존 </a:t>
            </a:r>
            <a:r>
              <a:rPr lang="en-US" altLang="ko-KR" dirty="0" err="1">
                <a:ea typeface="맑은 고딕"/>
              </a:rPr>
              <a:t>dp</a:t>
            </a:r>
            <a:r>
              <a:rPr lang="ko-KR" altLang="en-US" dirty="0">
                <a:ea typeface="맑은 고딕"/>
              </a:rPr>
              <a:t>처럼 파라미터 서버를 사용하여 </a:t>
            </a:r>
            <a:r>
              <a:rPr lang="en-US" altLang="ko-KR" dirty="0">
                <a:ea typeface="맑은 고딕"/>
              </a:rPr>
              <a:t>global weight</a:t>
            </a:r>
            <a:r>
              <a:rPr lang="ko-KR" altLang="en-US" dirty="0">
                <a:ea typeface="맑은 고딕"/>
              </a:rPr>
              <a:t>를 유지합니다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파이프라인 모델 </a:t>
            </a:r>
            <a:r>
              <a:rPr lang="ko-KR" altLang="en-US" dirty="0" err="1">
                <a:ea typeface="맑은 고딕"/>
              </a:rPr>
              <a:t>페럴리즘과</a:t>
            </a:r>
            <a:r>
              <a:rPr lang="ko-KR" altLang="en-US" dirty="0">
                <a:ea typeface="맑은 고딕"/>
              </a:rPr>
              <a:t> 데이터 </a:t>
            </a:r>
            <a:r>
              <a:rPr lang="ko-KR" altLang="en-US" dirty="0" err="1">
                <a:ea typeface="맑은 고딕"/>
              </a:rPr>
              <a:t>페럴리즘에</a:t>
            </a:r>
            <a:r>
              <a:rPr lang="ko-KR" altLang="en-US" dirty="0">
                <a:ea typeface="맑은 고딕"/>
              </a:rPr>
              <a:t> 대해 추가적으로 설명하겠습니다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2528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헷파이프에서</a:t>
            </a:r>
            <a:r>
              <a:rPr lang="ko-KR" altLang="en-US" dirty="0">
                <a:ea typeface="맑은 고딕"/>
              </a:rPr>
              <a:t> 생기는 </a:t>
            </a:r>
            <a:r>
              <a:rPr lang="en-US" altLang="ko-KR" dirty="0">
                <a:ea typeface="맑은 고딕"/>
              </a:rPr>
              <a:t>STALENSS</a:t>
            </a:r>
            <a:r>
              <a:rPr lang="ko-KR" altLang="en-US" dirty="0">
                <a:ea typeface="맑은 고딕"/>
              </a:rPr>
              <a:t>에 개념입니다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가장 먼저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로컬 </a:t>
            </a:r>
            <a:r>
              <a:rPr lang="en-US" altLang="ko-KR" dirty="0" err="1">
                <a:ea typeface="맑은 고딕"/>
              </a:rPr>
              <a:t>stalenss</a:t>
            </a:r>
            <a:r>
              <a:rPr lang="ko-KR" altLang="en-US" dirty="0">
                <a:ea typeface="맑은 고딕"/>
              </a:rPr>
              <a:t>입니다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각 </a:t>
            </a:r>
            <a:r>
              <a:rPr lang="en-US" altLang="ko-KR" dirty="0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는 파이프라인 방식을 사용하고 있고 미니배치를 처리하므로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병렬로 처리되는 여러 미니배치가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그렇기 때문에 </a:t>
            </a:r>
            <a:r>
              <a:rPr lang="en-US" altLang="ko-KR" dirty="0">
                <a:ea typeface="맑은 고딕"/>
              </a:rPr>
              <a:t>WEIGHT</a:t>
            </a:r>
            <a:r>
              <a:rPr lang="ko-KR" altLang="en-US" dirty="0">
                <a:ea typeface="맑은 고딕"/>
              </a:rPr>
              <a:t>가 이전 미니배치의 모든 업데이트를 반영하지 않을 수 있고 </a:t>
            </a:r>
            <a:r>
              <a:rPr lang="en-US" altLang="ko-KR" dirty="0">
                <a:ea typeface="맑은 고딕"/>
              </a:rPr>
              <a:t>STALENESS</a:t>
            </a:r>
            <a:r>
              <a:rPr lang="ko-KR" altLang="en-US" dirty="0">
                <a:ea typeface="맑은 고딕"/>
              </a:rPr>
              <a:t>가 </a:t>
            </a:r>
            <a:r>
              <a:rPr lang="ko-KR" altLang="en-US" dirty="0" err="1">
                <a:ea typeface="맑은 고딕"/>
              </a:rPr>
              <a:t>생길수</a:t>
            </a:r>
            <a:r>
              <a:rPr lang="ko-KR" altLang="en-US" dirty="0">
                <a:ea typeface="맑은 고딕"/>
              </a:rPr>
              <a:t>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지금 같은 경우에 보면 </a:t>
            </a:r>
            <a:r>
              <a:rPr lang="en-US" altLang="ko-KR" dirty="0">
                <a:ea typeface="맑은 고딕"/>
              </a:rPr>
              <a:t>MINIBATCH 1</a:t>
            </a:r>
            <a:r>
              <a:rPr lang="ko-KR" altLang="en-US" dirty="0">
                <a:ea typeface="맑은 고딕"/>
              </a:rPr>
              <a:t>에 대한 작업이 끝나기도 전에 </a:t>
            </a:r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가 시작되는 것을 볼 </a:t>
            </a:r>
            <a:r>
              <a:rPr lang="ko-KR" altLang="en-US" dirty="0" err="1">
                <a:ea typeface="맑은 고딕"/>
              </a:rPr>
              <a:t>수있습니다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0" i="0" u="none" strike="noStrike" kern="1200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햇</a:t>
            </a:r>
            <a:r>
              <a:rPr lang="ko-KR" altLang="en-US" sz="1800" b="0" i="0" u="none" strike="noStrike" kern="120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파이프에서는 어떻게 처리를 하는지</a:t>
            </a:r>
            <a:r>
              <a:rPr lang="en-US" altLang="ko-KR" sz="1800" b="0" i="0" u="none" strike="noStrike" kern="1200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/>
              </a:rPr>
              <a:t>자세한 과정은 파이프라인 모델 </a:t>
            </a:r>
            <a:r>
              <a:rPr lang="ko-KR" altLang="en-US" dirty="0" err="1">
                <a:ea typeface="맑은 고딕"/>
              </a:rPr>
              <a:t>페럴리즘</a:t>
            </a:r>
            <a:r>
              <a:rPr lang="ko-KR" altLang="en-US" dirty="0">
                <a:ea typeface="맑은 고딕"/>
              </a:rPr>
              <a:t> 부분을 </a:t>
            </a:r>
            <a:r>
              <a:rPr lang="ko-KR" altLang="en-US" dirty="0" err="1">
                <a:ea typeface="맑은 고딕"/>
              </a:rPr>
              <a:t>설명드리며</a:t>
            </a:r>
            <a:r>
              <a:rPr lang="ko-KR" altLang="en-US" dirty="0">
                <a:ea typeface="맑은 고딕"/>
              </a:rPr>
              <a:t> 말씀드리겠습니다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820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>
                <a:ea typeface="맑은 고딕"/>
              </a:rPr>
              <a:t>GLOBAL STALNESS</a:t>
            </a:r>
            <a:r>
              <a:rPr lang="ko-KR" altLang="en-US" dirty="0">
                <a:ea typeface="맑은 고딕"/>
              </a:rPr>
              <a:t>도 </a:t>
            </a:r>
            <a:r>
              <a:rPr lang="ko-KR" altLang="en-US" dirty="0" err="1">
                <a:ea typeface="맑은 고딕"/>
              </a:rPr>
              <a:t>고려해야합니다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각 </a:t>
            </a:r>
            <a:r>
              <a:rPr lang="en-US" altLang="ko-KR" dirty="0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마다 미니배치를 처리하는 속도가 다르고 이를  </a:t>
            </a:r>
            <a:r>
              <a:rPr lang="en-US" altLang="ko-KR" dirty="0">
                <a:ea typeface="맑은 고딕"/>
              </a:rPr>
              <a:t>Parameter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serve</a:t>
            </a:r>
            <a:r>
              <a:rPr lang="ko-KR" altLang="en-US" dirty="0">
                <a:ea typeface="맑은 고딕"/>
              </a:rPr>
              <a:t>를 통해 업데이트 </a:t>
            </a:r>
            <a:r>
              <a:rPr lang="ko-KR" altLang="en-US" dirty="0" err="1">
                <a:ea typeface="맑은 고딕"/>
              </a:rPr>
              <a:t>할때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STALNESS</a:t>
            </a:r>
            <a:r>
              <a:rPr lang="ko-KR" altLang="en-US" dirty="0">
                <a:ea typeface="맑은 고딕"/>
              </a:rPr>
              <a:t>가 </a:t>
            </a:r>
            <a:r>
              <a:rPr lang="ko-KR" altLang="en-US" dirty="0" err="1">
                <a:ea typeface="맑은 고딕"/>
              </a:rPr>
              <a:t>생길수</a:t>
            </a:r>
            <a:r>
              <a:rPr lang="ko-KR" altLang="en-US" dirty="0">
                <a:ea typeface="맑은 고딕"/>
              </a:rPr>
              <a:t> 있기 때문입니다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에서는 </a:t>
            </a:r>
            <a:r>
              <a:rPr lang="en-US" altLang="ko-KR" dirty="0">
                <a:ea typeface="맑은 고딕"/>
              </a:rPr>
              <a:t>communication </a:t>
            </a:r>
            <a:r>
              <a:rPr lang="en-US" altLang="ko-KR" dirty="0" err="1">
                <a:ea typeface="맑은 고딕"/>
              </a:rPr>
              <a:t>overhea</a:t>
            </a:r>
            <a:r>
              <a:rPr lang="ko-KR" altLang="en-US" dirty="0">
                <a:ea typeface="맑은 고딕"/>
              </a:rPr>
              <a:t>를 줄이고 </a:t>
            </a:r>
            <a:r>
              <a:rPr lang="en-US" altLang="ko-KR" dirty="0">
                <a:ea typeface="맑은 고딕"/>
              </a:rPr>
              <a:t>heterogeneous</a:t>
            </a:r>
            <a:r>
              <a:rPr lang="ko-KR" altLang="en-US" dirty="0">
                <a:ea typeface="맑은 고딕"/>
              </a:rPr>
              <a:t>한 </a:t>
            </a:r>
            <a:r>
              <a:rPr lang="en-US" altLang="ko-KR" dirty="0">
                <a:ea typeface="맑은 고딕"/>
              </a:rPr>
              <a:t>virtual </a:t>
            </a:r>
            <a:r>
              <a:rPr lang="en-US" altLang="ko-KR" dirty="0" err="1">
                <a:ea typeface="맑은 고딕"/>
              </a:rPr>
              <a:t>worke</a:t>
            </a:r>
            <a:r>
              <a:rPr lang="ko-KR" altLang="en-US" dirty="0">
                <a:ea typeface="맑은 고딕"/>
              </a:rPr>
              <a:t>들의 </a:t>
            </a:r>
            <a:r>
              <a:rPr lang="en-US" altLang="ko-KR" dirty="0">
                <a:ea typeface="맑은 고딕"/>
              </a:rPr>
              <a:t>sync </a:t>
            </a:r>
            <a:r>
              <a:rPr lang="ko-KR" altLang="en-US" dirty="0">
                <a:ea typeface="맑은 고딕"/>
              </a:rPr>
              <a:t>오버헤드도 줄이기 위해</a:t>
            </a:r>
            <a:r>
              <a:rPr lang="en-US" altLang="ko-KR" dirty="0">
                <a:ea typeface="맑은 고딕"/>
              </a:rPr>
              <a:t>,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SSP</a:t>
            </a:r>
            <a:r>
              <a:rPr lang="ko-KR" altLang="en-US" dirty="0">
                <a:ea typeface="맑은 고딕"/>
              </a:rPr>
              <a:t>와 유사한 방식을 사용합니다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쓰레시</a:t>
            </a:r>
            <a:r>
              <a:rPr lang="ko-KR" altLang="en-US" dirty="0">
                <a:ea typeface="맑은 고딕"/>
              </a:rPr>
              <a:t> 홀드를 두고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쓰레시</a:t>
            </a:r>
            <a:r>
              <a:rPr lang="ko-KR" altLang="en-US" dirty="0">
                <a:ea typeface="맑은 고딕"/>
              </a:rPr>
              <a:t> 홀드를 넘지 않으면 </a:t>
            </a:r>
            <a:r>
              <a:rPr lang="en-US" altLang="ko-KR" dirty="0">
                <a:ea typeface="맑은 고딕"/>
              </a:rPr>
              <a:t>GLOBAL WEIGHT</a:t>
            </a:r>
            <a:r>
              <a:rPr lang="ko-KR" altLang="en-US" dirty="0">
                <a:ea typeface="맑은 고딕"/>
              </a:rPr>
              <a:t>를 쿼리하지 않고 </a:t>
            </a:r>
            <a:r>
              <a:rPr lang="en-US" altLang="ko-KR" dirty="0">
                <a:ea typeface="맑은 고딕"/>
              </a:rPr>
              <a:t>TRAINING</a:t>
            </a:r>
            <a:r>
              <a:rPr lang="ko-KR" altLang="en-US" dirty="0">
                <a:ea typeface="맑은 고딕"/>
              </a:rPr>
              <a:t>을 계속하는 방식입니다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자세한 과정은 데이터 </a:t>
            </a:r>
            <a:r>
              <a:rPr lang="ko-KR" altLang="en-US" dirty="0" err="1">
                <a:ea typeface="맑은 고딕"/>
              </a:rPr>
              <a:t>페럴리즘</a:t>
            </a:r>
            <a:r>
              <a:rPr lang="ko-KR" altLang="en-US" dirty="0">
                <a:ea typeface="맑은 고딕"/>
              </a:rPr>
              <a:t> 부분을 </a:t>
            </a:r>
            <a:r>
              <a:rPr lang="ko-KR" altLang="en-US" dirty="0" err="1">
                <a:ea typeface="맑은 고딕"/>
              </a:rPr>
              <a:t>설명드리며</a:t>
            </a:r>
            <a:r>
              <a:rPr lang="ko-KR" altLang="en-US" dirty="0">
                <a:ea typeface="맑은 고딕"/>
              </a:rPr>
              <a:t> 말씀드리겠습니다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19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553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마지막으로 </a:t>
            </a:r>
            <a:r>
              <a:rPr lang="ko-KR" altLang="en-US" dirty="0" err="1">
                <a:ea typeface="맑은 고딕"/>
              </a:rPr>
              <a:t>헷</a:t>
            </a:r>
            <a:r>
              <a:rPr lang="ko-KR" altLang="en-US" dirty="0">
                <a:ea typeface="맑은 고딕"/>
              </a:rPr>
              <a:t> 파이프 에서는 파라미터 동기화를 위해 </a:t>
            </a:r>
            <a:r>
              <a:rPr lang="en-US" altLang="ko-KR" dirty="0">
                <a:ea typeface="맑은 고딕"/>
              </a:rPr>
              <a:t>Wave Synchronous Parallel (WSP) </a:t>
            </a:r>
            <a:r>
              <a:rPr lang="ko-KR" altLang="en-US" dirty="0">
                <a:ea typeface="맑은 고딕"/>
              </a:rPr>
              <a:t>소개하고 있다</a:t>
            </a:r>
            <a:r>
              <a:rPr lang="en-US" altLang="ko-KR" dirty="0">
                <a:ea typeface="맑은 고딕"/>
              </a:rPr>
              <a:t>. wave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minibatch </a:t>
            </a:r>
            <a:r>
              <a:rPr lang="ko-KR" altLang="en-US" dirty="0">
                <a:ea typeface="맑은 고딕"/>
              </a:rPr>
              <a:t>수를 </a:t>
            </a:r>
            <a:r>
              <a:rPr lang="en-US" altLang="ko-KR" dirty="0">
                <a:ea typeface="맑은 고딕"/>
              </a:rPr>
              <a:t>Nm</a:t>
            </a:r>
            <a:r>
              <a:rPr lang="ko-KR" altLang="en-US" dirty="0">
                <a:ea typeface="맑은 고딕"/>
              </a:rPr>
              <a:t>이라고 했을 때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여기서 </a:t>
            </a:r>
            <a:r>
              <a:rPr lang="en-US" altLang="ko-KR" dirty="0">
                <a:ea typeface="맑은 고딕"/>
              </a:rPr>
              <a:t>Wave</a:t>
            </a:r>
            <a:r>
              <a:rPr lang="ko-KR" altLang="en-US" dirty="0">
                <a:ea typeface="맑은 고딕"/>
              </a:rPr>
              <a:t>라는 것은 </a:t>
            </a:r>
            <a:r>
              <a:rPr lang="en-US" altLang="ko-KR" dirty="0">
                <a:ea typeface="맑은 고딕"/>
              </a:rPr>
              <a:t>virtual </a:t>
            </a:r>
            <a:r>
              <a:rPr lang="ko-KR" altLang="en-US" dirty="0">
                <a:ea typeface="맑은 고딕"/>
              </a:rPr>
              <a:t>워커에서 동시에 처리되는 </a:t>
            </a:r>
            <a:r>
              <a:rPr lang="en-US" altLang="ko-KR" dirty="0">
                <a:ea typeface="맑은 고딕"/>
              </a:rPr>
              <a:t>minibatch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 err="1">
                <a:ea typeface="맑은 고딕"/>
              </a:rPr>
              <a:t>sequencE</a:t>
            </a:r>
            <a:r>
              <a:rPr lang="ko-KR" altLang="en-US" dirty="0">
                <a:ea typeface="맑은 고딕"/>
              </a:rPr>
              <a:t>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중요한 것은 </a:t>
            </a:r>
            <a:r>
              <a:rPr lang="en-US" altLang="ko-KR" dirty="0">
                <a:ea typeface="맑은 고딕"/>
              </a:rPr>
              <a:t>WAVE</a:t>
            </a:r>
            <a:r>
              <a:rPr lang="ko-KR" altLang="en-US" dirty="0">
                <a:ea typeface="맑은 고딕"/>
              </a:rPr>
              <a:t>내에서는 종속성이 없어 </a:t>
            </a:r>
            <a:r>
              <a:rPr lang="en-US" altLang="ko-KR" dirty="0">
                <a:ea typeface="맑은 고딕"/>
              </a:rPr>
              <a:t>wave </a:t>
            </a:r>
            <a:r>
              <a:rPr lang="ko-KR" altLang="en-US" dirty="0">
                <a:ea typeface="맑은 고딕"/>
              </a:rPr>
              <a:t>내에서 </a:t>
            </a:r>
            <a:r>
              <a:rPr lang="en-US" altLang="ko-KR" dirty="0" err="1">
                <a:ea typeface="맑은 고딕"/>
              </a:rPr>
              <a:t>i</a:t>
            </a:r>
            <a:r>
              <a:rPr lang="ko-KR" altLang="en-US" dirty="0">
                <a:ea typeface="맑은 고딕"/>
              </a:rPr>
              <a:t>번째 </a:t>
            </a:r>
            <a:r>
              <a:rPr lang="en-US" altLang="ko-KR" dirty="0">
                <a:ea typeface="맑은 고딕"/>
              </a:rPr>
              <a:t>minibatch</a:t>
            </a:r>
            <a:r>
              <a:rPr lang="ko-KR" altLang="en-US" dirty="0">
                <a:ea typeface="맑은 고딕"/>
              </a:rPr>
              <a:t>의 처리는 굳이 이전 </a:t>
            </a:r>
            <a:r>
              <a:rPr lang="en-US" altLang="ko-KR" dirty="0">
                <a:ea typeface="맑은 고딕"/>
              </a:rPr>
              <a:t>I’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batch</a:t>
            </a:r>
            <a:r>
              <a:rPr lang="ko-KR" altLang="en-US" dirty="0">
                <a:ea typeface="맑은 고딕"/>
              </a:rPr>
              <a:t>를 기다릴 필요가 없다는 것입니다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또한 매 미니배치가 아닌 미니배치의 합계를 파라미터 서버로 </a:t>
            </a:r>
            <a:r>
              <a:rPr lang="en-US" altLang="ko-KR" dirty="0">
                <a:ea typeface="맑은 고딕"/>
              </a:rPr>
              <a:t>push </a:t>
            </a:r>
            <a:r>
              <a:rPr lang="ko-KR" altLang="en-US" dirty="0">
                <a:ea typeface="맑은 고딕"/>
              </a:rPr>
              <a:t>함으로써 </a:t>
            </a:r>
            <a:r>
              <a:rPr lang="en-US" altLang="ko-KR" dirty="0">
                <a:ea typeface="맑은 고딕"/>
              </a:rPr>
              <a:t>communication overhead</a:t>
            </a:r>
            <a:r>
              <a:rPr lang="ko-KR" altLang="en-US" dirty="0">
                <a:ea typeface="맑은 고딕"/>
              </a:rPr>
              <a:t>를 상당히 줄일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이 역시 향후에 더 설명하도록 하겠습니다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082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각 </a:t>
            </a:r>
            <a:r>
              <a:rPr lang="ko-KR" altLang="en-US" dirty="0" err="1">
                <a:ea typeface="맑은 고딕"/>
              </a:rPr>
              <a:t>버츄월</a:t>
            </a:r>
            <a:r>
              <a:rPr lang="ko-KR" altLang="en-US" dirty="0">
                <a:ea typeface="맑은 고딕"/>
              </a:rPr>
              <a:t> 워커들마다 </a:t>
            </a:r>
            <a:r>
              <a:rPr lang="en-US" altLang="ko-KR" dirty="0" err="1">
                <a:ea typeface="맑은 고딕"/>
              </a:rPr>
              <a:t>gpu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리소스가 다르고 한번에 </a:t>
            </a:r>
            <a:r>
              <a:rPr lang="ko-KR" altLang="en-US" dirty="0" err="1">
                <a:ea typeface="맑은 고딕"/>
              </a:rPr>
              <a:t>처리할수있는</a:t>
            </a:r>
            <a:r>
              <a:rPr lang="ko-KR" altLang="en-US" dirty="0">
                <a:ea typeface="맑은 고딕"/>
              </a:rPr>
              <a:t> 미니배치의 양도 </a:t>
            </a:r>
            <a:r>
              <a:rPr lang="ko-KR" altLang="en-US" dirty="0" err="1">
                <a:ea typeface="맑은 고딕"/>
              </a:rPr>
              <a:t>다를텐데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이것중에</a:t>
            </a:r>
            <a:r>
              <a:rPr lang="ko-KR" altLang="en-US" dirty="0">
                <a:ea typeface="맑은 고딕"/>
              </a:rPr>
              <a:t> 가장 작은 값으로 </a:t>
            </a:r>
            <a:r>
              <a:rPr lang="en-US" altLang="ko-KR" dirty="0">
                <a:ea typeface="맑은 고딕"/>
              </a:rPr>
              <a:t>NM</a:t>
            </a:r>
            <a:r>
              <a:rPr lang="ko-KR" altLang="en-US" dirty="0">
                <a:ea typeface="맑은 고딕"/>
              </a:rPr>
              <a:t>으로 세팅합니다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Maxm</a:t>
            </a:r>
            <a:r>
              <a:rPr lang="ko-KR" altLang="en-US" dirty="0">
                <a:ea typeface="맑은 고딕"/>
              </a:rPr>
              <a:t>은 메모리 요구사항에 따라서 결정이 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아까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모델을 </a:t>
            </a:r>
            <a:r>
              <a:rPr lang="ko-KR" altLang="en-US" dirty="0" err="1">
                <a:ea typeface="맑은 고딕"/>
              </a:rPr>
              <a:t>나눌때는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개의 리소스 </a:t>
            </a:r>
            <a:r>
              <a:rPr lang="ko-KR" altLang="en-US" dirty="0" err="1">
                <a:ea typeface="맑은 고딕"/>
              </a:rPr>
              <a:t>얼로케이션이</a:t>
            </a:r>
            <a:r>
              <a:rPr lang="ko-KR" altLang="en-US" dirty="0">
                <a:ea typeface="맑은 고딕"/>
              </a:rPr>
              <a:t> 잇다고 말씀드렸는데 다음과 같습니다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64871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첫번째는 노드 파티션입니다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각 </a:t>
            </a:r>
            <a:r>
              <a:rPr lang="en-US" altLang="ko-KR" dirty="0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가 </a:t>
            </a:r>
            <a:r>
              <a:rPr lang="ko-KR" altLang="en-US" dirty="0" err="1">
                <a:ea typeface="맑은 고딕"/>
              </a:rPr>
              <a:t>호모지니어스한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들로 </a:t>
            </a:r>
            <a:r>
              <a:rPr lang="ko-KR" altLang="en-US" dirty="0" err="1">
                <a:ea typeface="맑은 고딕"/>
              </a:rPr>
              <a:t>구성되어있습니다</a:t>
            </a:r>
            <a:r>
              <a:rPr lang="en-US" altLang="ko-KR" dirty="0">
                <a:ea typeface="맑은 고딕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같은 </a:t>
            </a:r>
            <a:r>
              <a:rPr lang="ko-KR" altLang="en-US" dirty="0" err="1">
                <a:ea typeface="맑은 고딕"/>
              </a:rPr>
              <a:t>노드내에서는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communication overhead</a:t>
            </a:r>
            <a:r>
              <a:rPr lang="ko-KR" altLang="en-US" dirty="0">
                <a:ea typeface="맑은 고딕"/>
              </a:rPr>
              <a:t>는 작으나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이런 경우에는 각 </a:t>
            </a:r>
            <a:r>
              <a:rPr lang="en-US" altLang="ko-KR" dirty="0" err="1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들 끼리 비교 </a:t>
            </a:r>
            <a:r>
              <a:rPr lang="ko-KR" altLang="en-US" dirty="0" err="1">
                <a:ea typeface="맑은 고딕"/>
              </a:rPr>
              <a:t>해봤을때</a:t>
            </a:r>
            <a:r>
              <a:rPr lang="ko-KR" altLang="en-US" dirty="0">
                <a:ea typeface="맑은 고딕"/>
              </a:rPr>
              <a:t> 구성이 모두 상이해서 하나는 성능이 매우 높고 하나는 뭐 낮고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이런 문제가 있기 때문에 지연 문제가 일어날 확률이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341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다음으로는 </a:t>
            </a:r>
            <a:r>
              <a:rPr lang="en-US" altLang="ko-KR" dirty="0">
                <a:ea typeface="맑은 고딕"/>
              </a:rPr>
              <a:t>Equal Distribution</a:t>
            </a:r>
            <a:r>
              <a:rPr lang="ko-KR" altLang="en-US" dirty="0">
                <a:ea typeface="맑은 고딕"/>
              </a:rPr>
              <a:t>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 경우 모든 </a:t>
            </a:r>
            <a:r>
              <a:rPr lang="en-US" altLang="ko-KR" dirty="0" err="1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들이 공평하게 할당 받아 구성되는 것입니다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이런 경우는 각 </a:t>
            </a:r>
            <a:r>
              <a:rPr lang="en-US" altLang="ko-KR" dirty="0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들의 구성이 </a:t>
            </a:r>
            <a:r>
              <a:rPr lang="ko-KR" altLang="en-US" dirty="0" err="1">
                <a:ea typeface="맑은 고딕"/>
              </a:rPr>
              <a:t>호모지니어스하게</a:t>
            </a:r>
            <a:r>
              <a:rPr lang="ko-KR" altLang="en-US" dirty="0">
                <a:ea typeface="맑은 고딕"/>
              </a:rPr>
              <a:t> 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그래서 지연 문제는 비교적 완화 될 수 있으나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노드들끼리의</a:t>
            </a:r>
            <a:r>
              <a:rPr lang="ko-KR" altLang="en-US" dirty="0">
                <a:ea typeface="맑은 고딕"/>
              </a:rPr>
              <a:t> 커뮤니케이션을 위해 높은 커뮤니케이션 오버헤드가 </a:t>
            </a:r>
            <a:r>
              <a:rPr lang="ko-KR" altLang="en-US" dirty="0" err="1">
                <a:ea typeface="맑은 고딕"/>
              </a:rPr>
              <a:t>유발될수</a:t>
            </a:r>
            <a:r>
              <a:rPr lang="ko-KR" altLang="en-US" dirty="0">
                <a:ea typeface="맑은 고딕"/>
              </a:rPr>
              <a:t>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8301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마지막으로 하이브리드 </a:t>
            </a:r>
            <a:r>
              <a:rPr lang="ko-KR" altLang="en-US" dirty="0" err="1">
                <a:ea typeface="맑은 고딕"/>
              </a:rPr>
              <a:t>디스트리뷰션입니다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Np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ED</a:t>
            </a:r>
            <a:r>
              <a:rPr lang="ko-KR" altLang="en-US" dirty="0">
                <a:ea typeface="맑은 고딕"/>
              </a:rPr>
              <a:t>의 특성을 다 가지고 있는 </a:t>
            </a:r>
            <a:r>
              <a:rPr lang="ko-KR" altLang="en-US" dirty="0" err="1">
                <a:ea typeface="맑은 고딕"/>
              </a:rPr>
              <a:t>하이브리드한</a:t>
            </a:r>
            <a:r>
              <a:rPr lang="ko-KR" altLang="en-US" dirty="0">
                <a:ea typeface="맑은 고딕"/>
              </a:rPr>
              <a:t> 특성을 가지고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이는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메모리와 </a:t>
            </a:r>
            <a:r>
              <a:rPr lang="ko-KR" altLang="en-US" dirty="0" err="1">
                <a:ea typeface="맑은 고딕"/>
              </a:rPr>
              <a:t>컴퓨테이션</a:t>
            </a:r>
            <a:r>
              <a:rPr lang="ko-KR" altLang="en-US" dirty="0">
                <a:ea typeface="맑은 고딕"/>
              </a:rPr>
              <a:t> 파워를 고려하여 두개의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타입으로 구성되어 각 </a:t>
            </a:r>
            <a:r>
              <a:rPr lang="en-US" altLang="ko-KR" dirty="0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에 할당되는 정책입니다</a:t>
            </a:r>
            <a:r>
              <a:rPr lang="en-US" altLang="ko-KR" dirty="0">
                <a:ea typeface="맑은 고딕"/>
              </a:rPr>
              <a:t>.</a:t>
            </a:r>
            <a:br>
              <a:rPr lang="en-US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이는 커뮤니케이션 오버헤드도 줄 일 수 있고 지연 문제도 </a:t>
            </a:r>
            <a:r>
              <a:rPr lang="ko-KR" altLang="en-US" dirty="0" err="1">
                <a:ea typeface="맑은 고딕"/>
              </a:rPr>
              <a:t>완화할수</a:t>
            </a:r>
            <a:r>
              <a:rPr lang="ko-KR" altLang="en-US" dirty="0">
                <a:ea typeface="맑은 고딕"/>
              </a:rPr>
              <a:t>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61166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이제 모델을 어떻게 파티션 </a:t>
            </a:r>
            <a:r>
              <a:rPr lang="ko-KR" altLang="en-US" dirty="0" err="1">
                <a:ea typeface="맑은 고딕"/>
              </a:rPr>
              <a:t>할것인가에</a:t>
            </a:r>
            <a:r>
              <a:rPr lang="ko-KR" altLang="en-US" dirty="0">
                <a:ea typeface="맑은 고딕"/>
              </a:rPr>
              <a:t> 대한 것인데요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여기서는 두가지를 </a:t>
            </a:r>
            <a:r>
              <a:rPr lang="ko-KR" altLang="en-US" dirty="0" err="1">
                <a:ea typeface="맑은 고딕"/>
              </a:rPr>
              <a:t>고려해야합니다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파티션 알고리즘의 목표가 메모리 요구 사항을 만족하는 범위 내에서 파티션의 최대 실행 시간을 최소화하는 것이기 때문에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메모리 요구사항과 실행시간을 전부 고려해야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메모리 </a:t>
            </a:r>
            <a:r>
              <a:rPr lang="en-US" altLang="ko-KR" dirty="0">
                <a:ea typeface="맑은 고딕"/>
              </a:rPr>
              <a:t>REQUIREMENT</a:t>
            </a:r>
            <a:r>
              <a:rPr lang="ko-KR" altLang="en-US" dirty="0">
                <a:ea typeface="맑은 고딕"/>
              </a:rPr>
              <a:t>의 경우 </a:t>
            </a:r>
            <a:r>
              <a:rPr lang="ko-KR" altLang="en-US" dirty="0" err="1">
                <a:ea typeface="맑은 고딕"/>
              </a:rPr>
              <a:t>다음같은</a:t>
            </a:r>
            <a:r>
              <a:rPr lang="ko-KR" altLang="en-US" dirty="0">
                <a:ea typeface="맑은 고딕"/>
              </a:rPr>
              <a:t> 예시를 한번 보시면</a:t>
            </a:r>
            <a:r>
              <a:rPr lang="en-US" altLang="ko-KR" dirty="0">
                <a:ea typeface="맑은 고딕"/>
              </a:rPr>
              <a:t>,</a:t>
            </a:r>
          </a:p>
          <a:p>
            <a:r>
              <a:rPr lang="en-US" altLang="ko-KR" dirty="0">
                <a:ea typeface="맑은 고딕"/>
              </a:rPr>
              <a:t>GPU4</a:t>
            </a:r>
            <a:r>
              <a:rPr lang="ko-KR" altLang="en-US" dirty="0">
                <a:ea typeface="맑은 고딕"/>
              </a:rPr>
              <a:t>의 경우에는 포워드 패스와 </a:t>
            </a:r>
            <a:r>
              <a:rPr lang="ko-KR" altLang="en-US" dirty="0" err="1">
                <a:ea typeface="맑은 고딕"/>
              </a:rPr>
              <a:t>백워드</a:t>
            </a:r>
            <a:r>
              <a:rPr lang="ko-KR" altLang="en-US" dirty="0">
                <a:ea typeface="맑은 고딕"/>
              </a:rPr>
              <a:t> 패스가 연속적으로 이뤄지고 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반면 </a:t>
            </a:r>
            <a:r>
              <a:rPr lang="en-US" altLang="ko-KR" dirty="0">
                <a:ea typeface="맑은 고딕"/>
              </a:rPr>
              <a:t>GPU1</a:t>
            </a:r>
            <a:r>
              <a:rPr lang="ko-KR" altLang="en-US" dirty="0">
                <a:ea typeface="맑은 고딕"/>
              </a:rPr>
              <a:t>의 경우 노란색과 초록색의 쌍이 멀리 떨어져 있으므로 메모리에 오래 </a:t>
            </a:r>
            <a:r>
              <a:rPr lang="ko-KR" altLang="en-US" dirty="0" err="1">
                <a:ea typeface="맑은 고딕"/>
              </a:rPr>
              <a:t>유지해야한다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이런 조건들을 고려해서 레이어를 분할한다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또한 해당 파티션의 모든 레이어 </a:t>
            </a:r>
            <a:r>
              <a:rPr lang="en-US" altLang="ko-KR" dirty="0">
                <a:ea typeface="맑은 고딕"/>
              </a:rPr>
              <a:t>COMPUTATION </a:t>
            </a:r>
            <a:r>
              <a:rPr lang="ko-KR" altLang="en-US" dirty="0">
                <a:ea typeface="맑은 고딕"/>
              </a:rPr>
              <a:t>시간과 포워드패스와 </a:t>
            </a:r>
            <a:r>
              <a:rPr lang="ko-KR" altLang="en-US" dirty="0" err="1">
                <a:ea typeface="맑은 고딕"/>
              </a:rPr>
              <a:t>백워드</a:t>
            </a:r>
            <a:r>
              <a:rPr lang="ko-KR" altLang="en-US" dirty="0">
                <a:ea typeface="맑은 고딕"/>
              </a:rPr>
              <a:t> 패스의 커뮤니케이션 시간의 합을 고려해서 실행시간을 계산하고 레이어를 </a:t>
            </a:r>
            <a:r>
              <a:rPr lang="ko-KR" altLang="en-US" dirty="0" err="1">
                <a:ea typeface="맑은 고딕"/>
              </a:rPr>
              <a:t>분할할때</a:t>
            </a:r>
            <a:r>
              <a:rPr lang="ko-KR" altLang="en-US" dirty="0">
                <a:ea typeface="맑은 고딕"/>
              </a:rPr>
              <a:t> 고려한다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조금 더 자세하게 파티션 알고리즘에 대해서 살펴 보겠습니다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7133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아까 파티션 알고리즘의 목표는 메모리 요구 사항을 만족하는 범위 내에서 파티션의 최대 실행 시간을 최소화하는 것입니다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먼저 클러스터 내의 각기 다른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들이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모델을 </a:t>
            </a:r>
            <a:r>
              <a:rPr lang="ko-KR" altLang="en-US" dirty="0" err="1">
                <a:ea typeface="맑은 고딕"/>
              </a:rPr>
              <a:t>프로파일링하여</a:t>
            </a:r>
            <a:r>
              <a:rPr lang="ko-KR" altLang="en-US" dirty="0">
                <a:ea typeface="맑은 고딕"/>
              </a:rPr>
              <a:t>  모델의 각 레이어의 </a:t>
            </a:r>
            <a:r>
              <a:rPr lang="ko-KR" altLang="en-US" dirty="0" err="1">
                <a:ea typeface="맑은 고딕"/>
              </a:rPr>
              <a:t>컴퓨테이션</a:t>
            </a:r>
            <a:r>
              <a:rPr lang="ko-KR" altLang="en-US" dirty="0">
                <a:ea typeface="맑은 고딕"/>
              </a:rPr>
              <a:t> 타임을 측정합니다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그리고 레이어 간 커뮤니케이션 시간을 계산하기 위해 각 레이어의 </a:t>
            </a:r>
            <a:r>
              <a:rPr lang="en-US" altLang="ko-KR" dirty="0">
                <a:ea typeface="맑은 고딕"/>
              </a:rPr>
              <a:t>input</a:t>
            </a:r>
            <a:r>
              <a:rPr lang="ko-KR" altLang="en-US" dirty="0">
                <a:ea typeface="맑은 고딕"/>
              </a:rPr>
              <a:t> 데이터 양을 추출하고 이 크기에 대해 </a:t>
            </a:r>
            <a:r>
              <a:rPr lang="en-US" altLang="ko-KR" dirty="0" err="1">
                <a:ea typeface="맑은 고딕"/>
              </a:rPr>
              <a:t>pcie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밴드위스를</a:t>
            </a:r>
            <a:r>
              <a:rPr lang="ko-KR" altLang="en-US" dirty="0">
                <a:ea typeface="맑은 고딕"/>
              </a:rPr>
              <a:t> 기반을 노드내 통신 시간을 예측합니다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순전파</a:t>
            </a:r>
            <a:r>
              <a:rPr lang="ko-KR" altLang="en-US" dirty="0">
                <a:ea typeface="맑은 고딕"/>
              </a:rPr>
              <a:t> 및 </a:t>
            </a:r>
            <a:r>
              <a:rPr lang="ko-KR" altLang="en-US" dirty="0" err="1">
                <a:ea typeface="맑은 고딕"/>
              </a:rPr>
              <a:t>역전파</a:t>
            </a:r>
            <a:r>
              <a:rPr lang="ko-KR" altLang="en-US" dirty="0">
                <a:ea typeface="맑은 고딕"/>
              </a:rPr>
              <a:t> 과정에서</a:t>
            </a:r>
            <a:r>
              <a:rPr lang="en-US" altLang="ko-KR" dirty="0">
                <a:ea typeface="맑은 고딕"/>
              </a:rPr>
              <a:t>).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이대 실제로 최대 </a:t>
            </a:r>
            <a:r>
              <a:rPr lang="en-US" altLang="ko-KR" dirty="0">
                <a:ea typeface="맑은 고딕"/>
              </a:rPr>
              <a:t>bandwidth</a:t>
            </a:r>
            <a:r>
              <a:rPr lang="ko-KR" altLang="en-US" dirty="0">
                <a:ea typeface="맑은 고딕"/>
              </a:rPr>
              <a:t>를 활용할 수 없기 때문에</a:t>
            </a:r>
            <a:r>
              <a:rPr lang="en-US" altLang="ko-KR" dirty="0">
                <a:ea typeface="맑은 고딕"/>
              </a:rPr>
              <a:t>, bandwidth</a:t>
            </a:r>
            <a:r>
              <a:rPr lang="ko-KR" altLang="en-US" dirty="0">
                <a:ea typeface="맑은 고딕"/>
              </a:rPr>
              <a:t>를 스케일 다운 상수로 곱합니다</a:t>
            </a:r>
            <a:r>
              <a:rPr lang="en-US" altLang="ko-KR" dirty="0">
                <a:ea typeface="맑은 고딕"/>
              </a:rPr>
              <a:t>. (</a:t>
            </a:r>
            <a:r>
              <a:rPr lang="ko-KR" altLang="en-US" dirty="0">
                <a:ea typeface="맑은 고딕"/>
              </a:rPr>
              <a:t>스케일 다운 상수는 동일한 노드에서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간에 다양한 크기의 데이터를 전송하는 합성 모델을 실행하여 얻습니다</a:t>
            </a:r>
            <a:r>
              <a:rPr lang="en-US" altLang="ko-KR" dirty="0">
                <a:ea typeface="맑은 고딕"/>
              </a:rPr>
              <a:t>.)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노드 간 통신 </a:t>
            </a:r>
            <a:r>
              <a:rPr lang="en-US" altLang="ko-KR" dirty="0">
                <a:ea typeface="맑은 고딕"/>
              </a:rPr>
              <a:t>(InfiniBand</a:t>
            </a:r>
            <a:r>
              <a:rPr lang="ko-KR" altLang="en-US" dirty="0">
                <a:ea typeface="맑은 고딕"/>
              </a:rPr>
              <a:t>를 통한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에 대해 주어진 데이터 크기의 통신 시간을 추정하기 위해 선형 회귀를 사용합니다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31620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보통은 하나의 </a:t>
            </a:r>
            <a:r>
              <a:rPr lang="en-US" altLang="ko-KR" dirty="0" err="1">
                <a:ea typeface="맑은 고딕"/>
              </a:rPr>
              <a:t>gpu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타입을 이용해서 각 레이어의 사용양을 측정하는 방식으로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모델의 메모리 사용량을 추정합니다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그리고 </a:t>
            </a:r>
            <a:r>
              <a:rPr lang="en-US" altLang="ko-KR" dirty="0">
                <a:ea typeface="맑은 고딕"/>
              </a:rPr>
              <a:t>"</a:t>
            </a:r>
            <a:r>
              <a:rPr lang="en-US" altLang="ko-KR" dirty="0" err="1">
                <a:ea typeface="맑은 고딕"/>
              </a:rPr>
              <a:t>whimpy</a:t>
            </a:r>
            <a:r>
              <a:rPr lang="en-US" altLang="ko-KR" dirty="0">
                <a:ea typeface="맑은 고딕"/>
              </a:rPr>
              <a:t> node"</a:t>
            </a:r>
            <a:r>
              <a:rPr lang="ko-KR" altLang="en-US" dirty="0">
                <a:ea typeface="맑은 고딕"/>
              </a:rPr>
              <a:t>라고 불리는 약한 노드에서 메모리 사용량을 </a:t>
            </a:r>
            <a:r>
              <a:rPr lang="ko-KR" altLang="en-US" dirty="0" err="1">
                <a:ea typeface="맑은 고딕"/>
              </a:rPr>
              <a:t>프로파일링합니다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 경우 작은 배치 크기를 사용하여 각 레이어의 메모리 사용량을 측정하고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이를 목표 배치 크기에 대해 곱하여 실제 메모리 사용량을 추정합니다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방법은 약한 노드에서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모델을 실행할 때 메모리 제약 조건을 고려하는 데 도움이 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해당 파티션에 동시에 할당된 미니배치의 최대 개수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각 </a:t>
            </a:r>
            <a:r>
              <a:rPr lang="ko-KR" altLang="en-US" dirty="0" err="1">
                <a:ea typeface="맑은 고딕"/>
              </a:rPr>
              <a:t>레이어을</a:t>
            </a:r>
            <a:r>
              <a:rPr lang="ko-KR" altLang="en-US" dirty="0">
                <a:ea typeface="맑은 고딕"/>
              </a:rPr>
              <a:t> 처리하는 데 필요한 데이터를 저장하는 데 필요한 메모리 사용량과 동시에 처리해야 하는 미니배치의 최대 개수를 모두 고려한다는 것입니다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이렇게 함으로써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각 파티션에 필요한 적절한 메모리 양을 추정할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38852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앞서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프로파일링과 학습을 통해 수집된 데이터를 기반으로 이러한 성능을 추정할 수 있는 예측 모델을 빌드합니다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무작위 파티션이 된 두개의 모델들이 트레이닝 하며 예측 모델을 만들었다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CPLEX</a:t>
            </a:r>
            <a:r>
              <a:rPr lang="ko-KR" altLang="en-US" dirty="0">
                <a:ea typeface="맑은 고딕"/>
              </a:rPr>
              <a:t>와 같은 </a:t>
            </a:r>
            <a:r>
              <a:rPr lang="ko-KR" altLang="en-US" dirty="0" err="1">
                <a:ea typeface="맑은 고딕"/>
              </a:rPr>
              <a:t>옵티마이저에</a:t>
            </a:r>
            <a:r>
              <a:rPr lang="ko-KR" altLang="en-US" dirty="0">
                <a:ea typeface="맑은 고딕"/>
              </a:rPr>
              <a:t> 정확한 성능 데이터를 제공하여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메모리 요구 사항을 충족하고 실행 시간을 최소화하는 최상의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 파티션을 찾을 수 있도록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결론적으로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예측 모델은 실행 시간과 통신 시간에 대한 정보를 제공하고</a:t>
            </a:r>
            <a:r>
              <a:rPr lang="en-US" altLang="ko-KR" dirty="0">
                <a:ea typeface="맑은 고딕"/>
              </a:rPr>
              <a:t>, CPLEX</a:t>
            </a:r>
            <a:r>
              <a:rPr lang="ko-KR" altLang="en-US" dirty="0">
                <a:ea typeface="맑은 고딕"/>
              </a:rPr>
              <a:t>는 이 정보를 사용하여 최적의 파티션을 찾는 데 도움을 줍니다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두 구성 요소가 함께 작동하여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모델의 레이어를 최적으로 나누게 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162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DNN(Deep Neural Network) </a:t>
            </a:r>
            <a:r>
              <a:rPr lang="ko-KR" altLang="en-US" dirty="0">
                <a:ea typeface="맑은 고딕"/>
              </a:rPr>
              <a:t>모델은 이미지 </a:t>
            </a:r>
            <a:r>
              <a:rPr lang="ko-KR" altLang="en-US" dirty="0" err="1">
                <a:ea typeface="맑은 고딕"/>
              </a:rPr>
              <a:t>클레시피케이션</a:t>
            </a:r>
            <a:r>
              <a:rPr lang="en-US" altLang="ko-KR" dirty="0">
                <a:ea typeface="맑은 고딕"/>
              </a:rPr>
              <a:t>,</a:t>
            </a:r>
            <a:r>
              <a:rPr lang="ko-KR" altLang="en-US" dirty="0">
                <a:ea typeface="맑은 고딕"/>
              </a:rPr>
              <a:t> 텍스트 프로세싱 등 다양한 작업에 널리 사용됩니다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더 높은 성능을 위해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모델의 크기는 계속 증가하고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모델을 훈련시키기 위해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사용은 요즘 </a:t>
            </a:r>
            <a:r>
              <a:rPr lang="ko-KR" altLang="en-US" dirty="0" err="1">
                <a:ea typeface="맑은 고딕"/>
              </a:rPr>
              <a:t>흔한일</a:t>
            </a:r>
            <a:r>
              <a:rPr lang="ko-KR" altLang="en-US" dirty="0">
                <a:ea typeface="맑은 고딕"/>
              </a:rPr>
              <a:t> 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 수요에 맞게 새로운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들이 빠르게 등장 </a:t>
            </a:r>
            <a:r>
              <a:rPr lang="ko-KR" altLang="en-US" dirty="0" err="1">
                <a:ea typeface="맑은 고딕"/>
              </a:rPr>
              <a:t>하고있는데요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그래서 </a:t>
            </a:r>
            <a:r>
              <a:rPr lang="ko-KR" altLang="en-US" dirty="0" err="1">
                <a:ea typeface="맑은 고딕"/>
              </a:rPr>
              <a:t>헤테로지니어스한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gpu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구성을 더 이상 </a:t>
            </a:r>
            <a:r>
              <a:rPr lang="ko-KR" altLang="en-US" dirty="0" err="1">
                <a:ea typeface="맑은 고딕"/>
              </a:rPr>
              <a:t>피할수</a:t>
            </a:r>
            <a:r>
              <a:rPr lang="ko-KR" altLang="en-US" dirty="0">
                <a:ea typeface="맑은 고딕"/>
              </a:rPr>
              <a:t> 없습니다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 많은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들이 상대적으로 빠르게 성능이 뒤져 </a:t>
            </a:r>
            <a:r>
              <a:rPr lang="en-US" altLang="ko-KR" dirty="0">
                <a:ea typeface="맑은 고딕"/>
              </a:rPr>
              <a:t>outdated</a:t>
            </a:r>
            <a:r>
              <a:rPr lang="ko-KR" altLang="en-US" dirty="0">
                <a:ea typeface="맑은 고딕"/>
              </a:rPr>
              <a:t>되었다고 </a:t>
            </a:r>
            <a:r>
              <a:rPr lang="ko-KR" altLang="en-US" dirty="0" err="1">
                <a:ea typeface="맑은 고딕"/>
              </a:rPr>
              <a:t>여겨지기도</a:t>
            </a:r>
            <a:r>
              <a:rPr lang="ko-KR" altLang="en-US" dirty="0">
                <a:ea typeface="맑은 고딕"/>
              </a:rPr>
              <a:t> 합니다</a:t>
            </a:r>
            <a:r>
              <a:rPr lang="en-US" altLang="ko-KR" dirty="0">
                <a:ea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48748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이제 한 </a:t>
            </a:r>
            <a:r>
              <a:rPr lang="en-US" altLang="ko-KR" dirty="0" err="1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 내에서 일어나는 </a:t>
            </a:r>
            <a:r>
              <a:rPr lang="en-US" altLang="ko-KR" dirty="0" err="1">
                <a:ea typeface="맑은 고딕"/>
              </a:rPr>
              <a:t>stalenss</a:t>
            </a:r>
            <a:r>
              <a:rPr lang="ko-KR" altLang="en-US" dirty="0">
                <a:ea typeface="맑은 고딕"/>
              </a:rPr>
              <a:t>에 대해서 살펴보겠습니다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파이프라인 방식을 사용하기 때문에 </a:t>
            </a:r>
            <a:r>
              <a:rPr lang="en-US" altLang="ko-KR" dirty="0">
                <a:ea typeface="맑은 고딕"/>
              </a:rPr>
              <a:t>forward </a:t>
            </a:r>
            <a:r>
              <a:rPr lang="ko-KR" altLang="en-US" dirty="0">
                <a:ea typeface="맑은 고딕"/>
              </a:rPr>
              <a:t>패스가 </a:t>
            </a:r>
            <a:r>
              <a:rPr lang="ko-KR" altLang="en-US" dirty="0" err="1">
                <a:ea typeface="맑은 고딕"/>
              </a:rPr>
              <a:t>진행될때</a:t>
            </a:r>
            <a:r>
              <a:rPr lang="ko-KR" altLang="en-US" dirty="0">
                <a:ea typeface="맑은 고딕"/>
              </a:rPr>
              <a:t> 아직 </a:t>
            </a:r>
            <a:r>
              <a:rPr lang="en-US" altLang="ko-KR" dirty="0" err="1">
                <a:ea typeface="맑은 고딕"/>
              </a:rPr>
              <a:t>weigth</a:t>
            </a:r>
            <a:r>
              <a:rPr lang="ko-KR" altLang="en-US" dirty="0">
                <a:ea typeface="맑은 고딕"/>
              </a:rPr>
              <a:t>의 업데이트가 일어나지 않는 경우가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78395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Local staleness</a:t>
            </a:r>
            <a:r>
              <a:rPr lang="ko-KR" altLang="en-US" dirty="0">
                <a:ea typeface="맑은 고딕"/>
              </a:rPr>
              <a:t>의 정의가 가장 최근 미니배치에서 빠진 업데이트의 최대 수를 나타내는 것으로 </a:t>
            </a:r>
            <a:r>
              <a:rPr lang="en-US" altLang="ko-KR" dirty="0">
                <a:ea typeface="맑은 고딕"/>
              </a:rPr>
              <a:t>Nm-1</a:t>
            </a:r>
            <a:r>
              <a:rPr lang="ko-KR" altLang="en-US" dirty="0">
                <a:ea typeface="맑은 고딕"/>
              </a:rPr>
              <a:t>로 표현될 수 있는데 이 경우 미니배치의 수는 </a:t>
            </a:r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이기때문에 </a:t>
            </a:r>
            <a:r>
              <a:rPr lang="ko-KR" altLang="en-US" dirty="0" err="1">
                <a:ea typeface="맑은 고딕"/>
              </a:rPr>
              <a:t>로켈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스테일니스는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로컬 </a:t>
            </a:r>
            <a:r>
              <a:rPr lang="ko-KR" altLang="en-US" dirty="0" err="1">
                <a:ea typeface="맑은 고딕"/>
              </a:rPr>
              <a:t>스테일니스는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컨커런트하게</a:t>
            </a:r>
            <a:r>
              <a:rPr lang="ko-KR" altLang="en-US" dirty="0">
                <a:ea typeface="맑은 고딕"/>
              </a:rPr>
              <a:t> 수행되는 상황에서는 불가피하다</a:t>
            </a:r>
            <a:r>
              <a:rPr lang="en-US" altLang="ko-KR">
                <a:ea typeface="맑은 고딕"/>
              </a:rPr>
              <a:t>.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3952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이후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미니배치 </a:t>
            </a:r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가 </a:t>
            </a:r>
            <a:r>
              <a:rPr lang="ko-KR" altLang="en-US" dirty="0" err="1">
                <a:ea typeface="맑은 고딕"/>
              </a:rPr>
              <a:t>끝난후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local weight update </a:t>
            </a:r>
            <a:r>
              <a:rPr lang="ko-KR" altLang="en-US" dirty="0">
                <a:ea typeface="맑은 고딕"/>
              </a:rPr>
              <a:t>과정을 보면</a:t>
            </a:r>
            <a:r>
              <a:rPr lang="en-US" altLang="ko-KR" dirty="0">
                <a:ea typeface="맑은 고딕"/>
              </a:rPr>
              <a:t>, 1</a:t>
            </a:r>
            <a:r>
              <a:rPr lang="ko-KR" altLang="en-US" dirty="0">
                <a:ea typeface="맑은 고딕"/>
              </a:rPr>
              <a:t>이 끝나고 사용했던 </a:t>
            </a:r>
            <a:r>
              <a:rPr lang="en-US" altLang="ko-KR" dirty="0">
                <a:ea typeface="맑은 고딕"/>
              </a:rPr>
              <a:t>local weigh</a:t>
            </a:r>
            <a:r>
              <a:rPr lang="ko-KR" altLang="en-US" dirty="0">
                <a:ea typeface="맑은 고딕"/>
              </a:rPr>
              <a:t>에 </a:t>
            </a:r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가 </a:t>
            </a:r>
            <a:r>
              <a:rPr lang="ko-KR" altLang="en-US" dirty="0" err="1">
                <a:ea typeface="맑은 고딕"/>
              </a:rPr>
              <a:t>끝난후의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updat</a:t>
            </a:r>
            <a:r>
              <a:rPr lang="ko-KR" altLang="en-US" dirty="0">
                <a:ea typeface="맑은 고딕"/>
              </a:rPr>
              <a:t>내용을 더해서 미니배치 </a:t>
            </a:r>
            <a:r>
              <a:rPr lang="en-US" altLang="ko-KR" dirty="0">
                <a:ea typeface="맑은 고딕"/>
              </a:rPr>
              <a:t>6</a:t>
            </a:r>
            <a:r>
              <a:rPr lang="ko-KR" altLang="en-US" dirty="0">
                <a:ea typeface="맑은 고딕"/>
              </a:rPr>
              <a:t>에 업데이트를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조금전에 </a:t>
            </a:r>
            <a:r>
              <a:rPr lang="en-US" altLang="ko-KR" dirty="0">
                <a:ea typeface="맑은 고딕"/>
              </a:rPr>
              <a:t>local </a:t>
            </a:r>
            <a:r>
              <a:rPr lang="en-US" altLang="ko-KR" dirty="0" err="1">
                <a:ea typeface="맑은 고딕"/>
              </a:rPr>
              <a:t>stalenss</a:t>
            </a:r>
            <a:r>
              <a:rPr lang="ko-KR" altLang="en-US" dirty="0">
                <a:ea typeface="맑은 고딕"/>
              </a:rPr>
              <a:t>가 </a:t>
            </a:r>
            <a:r>
              <a:rPr lang="en-US" altLang="ko-KR" dirty="0">
                <a:ea typeface="맑은 고딕"/>
              </a:rPr>
              <a:t>nm-1</a:t>
            </a:r>
            <a:r>
              <a:rPr lang="ko-KR" altLang="en-US" dirty="0">
                <a:ea typeface="맑은 고딕"/>
              </a:rPr>
              <a:t>이라고 말씀 드렸습니다</a:t>
            </a:r>
            <a:r>
              <a:rPr lang="en-US" altLang="ko-KR" dirty="0">
                <a:ea typeface="맑은 고딕"/>
              </a:rPr>
              <a:t>. Nm</a:t>
            </a:r>
            <a:r>
              <a:rPr lang="ko-KR" altLang="en-US" dirty="0">
                <a:ea typeface="맑은 고딕"/>
              </a:rPr>
              <a:t>이 크면 기본적인 성능은 좋아지지만 </a:t>
            </a:r>
            <a:r>
              <a:rPr lang="en-US" altLang="ko-KR" dirty="0">
                <a:ea typeface="맑은 고딕"/>
              </a:rPr>
              <a:t>local </a:t>
            </a:r>
            <a:r>
              <a:rPr lang="en-US" altLang="ko-KR" dirty="0" err="1">
                <a:ea typeface="맑은 고딕"/>
              </a:rPr>
              <a:t>stalenss</a:t>
            </a:r>
            <a:r>
              <a:rPr lang="ko-KR" altLang="en-US" dirty="0">
                <a:ea typeface="맑은 고딕"/>
              </a:rPr>
              <a:t>에 영향을 줘서 </a:t>
            </a:r>
            <a:r>
              <a:rPr lang="en-US" altLang="ko-KR" dirty="0">
                <a:ea typeface="맑은 고딕"/>
              </a:rPr>
              <a:t>convergence</a:t>
            </a:r>
            <a:r>
              <a:rPr lang="ko-KR" altLang="en-US" dirty="0">
                <a:ea typeface="맑은 고딕"/>
              </a:rPr>
              <a:t>에 영향을 줄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물론 이 논문에서 말하기로는 </a:t>
            </a:r>
            <a:r>
              <a:rPr lang="en-US" altLang="ko-KR" dirty="0">
                <a:ea typeface="맑은 고딕"/>
              </a:rPr>
              <a:t>Nm</a:t>
            </a:r>
            <a:r>
              <a:rPr lang="ko-KR" altLang="en-US" dirty="0">
                <a:ea typeface="맑은 고딕"/>
              </a:rPr>
              <a:t>은 총 </a:t>
            </a:r>
            <a:r>
              <a:rPr lang="en-US" altLang="ko-KR" dirty="0" err="1">
                <a:ea typeface="맑은 고딕"/>
              </a:rPr>
              <a:t>gpu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메모리에 의해 제한이 되기때문에 무작정 커지지 않고 그래서 </a:t>
            </a:r>
            <a:r>
              <a:rPr lang="en-US" altLang="ko-KR" dirty="0">
                <a:ea typeface="맑은 고딕"/>
              </a:rPr>
              <a:t>convergence</a:t>
            </a:r>
            <a:r>
              <a:rPr lang="ko-KR" altLang="en-US" dirty="0">
                <a:ea typeface="맑은 고딕"/>
              </a:rPr>
              <a:t>에 영향을 미치는 것은 제한적일 것이라고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Pipedream</a:t>
            </a:r>
            <a:r>
              <a:rPr lang="ko-KR" altLang="en-US" dirty="0">
                <a:ea typeface="맑은 고딕"/>
              </a:rPr>
              <a:t>에서도 이런 개념이 있으나 경험적인 증거만 제시하고 있다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813708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14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이제 여기서는 데이터 </a:t>
            </a:r>
            <a:r>
              <a:rPr lang="ko-KR" altLang="en-US" dirty="0" err="1">
                <a:ea typeface="맑은 고딕"/>
              </a:rPr>
              <a:t>페럴리즘에</a:t>
            </a:r>
            <a:r>
              <a:rPr lang="ko-KR" altLang="en-US" dirty="0">
                <a:ea typeface="맑은 고딕"/>
              </a:rPr>
              <a:t> 대해서 이야기해보겠습니다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앞선내용을</a:t>
            </a:r>
            <a:r>
              <a:rPr lang="ko-KR" altLang="en-US" dirty="0">
                <a:ea typeface="맑은 고딕"/>
              </a:rPr>
              <a:t> 다시 리마인드 드리면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여러가지의 </a:t>
            </a:r>
            <a:r>
              <a:rPr lang="en-US" altLang="ko-KR" dirty="0">
                <a:ea typeface="맑은 고딕"/>
              </a:rPr>
              <a:t>VIRTUAL WORKER</a:t>
            </a:r>
            <a:r>
              <a:rPr lang="ko-KR" altLang="en-US" dirty="0">
                <a:ea typeface="맑은 고딕"/>
              </a:rPr>
              <a:t>들이 각각 로컬 </a:t>
            </a:r>
            <a:r>
              <a:rPr lang="ko-KR" altLang="en-US" dirty="0" err="1">
                <a:ea typeface="맑은 고딕"/>
              </a:rPr>
              <a:t>스태일니스를</a:t>
            </a:r>
            <a:r>
              <a:rPr lang="ko-KR" altLang="en-US" dirty="0">
                <a:ea typeface="맑은 고딕"/>
              </a:rPr>
              <a:t> 유지하고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여기서는 </a:t>
            </a:r>
            <a:r>
              <a:rPr lang="en-US" altLang="ko-KR" dirty="0">
                <a:ea typeface="맑은 고딕"/>
              </a:rPr>
              <a:t>SSP</a:t>
            </a:r>
            <a:r>
              <a:rPr lang="ko-KR" altLang="en-US" dirty="0">
                <a:ea typeface="맑은 고딕"/>
              </a:rPr>
              <a:t>에서 차용한 </a:t>
            </a:r>
            <a:r>
              <a:rPr lang="en-US" altLang="ko-KR" dirty="0">
                <a:ea typeface="맑은 고딕"/>
              </a:rPr>
              <a:t>WSP</a:t>
            </a:r>
            <a:r>
              <a:rPr lang="ko-KR" altLang="en-US" dirty="0">
                <a:ea typeface="맑은 고딕"/>
              </a:rPr>
              <a:t>라는 새로운 파라미터 모델을 제시하고 있는데요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en-US" altLang="ko-KR" dirty="0">
                <a:ea typeface="맑은 고딕"/>
              </a:rPr>
              <a:t>SSP</a:t>
            </a:r>
            <a:r>
              <a:rPr lang="ko-KR" altLang="en-US" dirty="0">
                <a:ea typeface="맑은 고딕"/>
              </a:rPr>
              <a:t>와 유사하게 각 </a:t>
            </a:r>
            <a:r>
              <a:rPr lang="en-US" altLang="ko-KR" dirty="0">
                <a:ea typeface="맑은 고딕"/>
              </a:rPr>
              <a:t>VIRTUAL WORKER</a:t>
            </a:r>
            <a:r>
              <a:rPr lang="ko-KR" altLang="en-US" dirty="0">
                <a:ea typeface="맑은 고딕"/>
              </a:rPr>
              <a:t>는 로컬 </a:t>
            </a:r>
            <a:r>
              <a:rPr lang="ko-KR" altLang="en-US" dirty="0" err="1">
                <a:ea typeface="맑은 고딕"/>
              </a:rPr>
              <a:t>클록을</a:t>
            </a:r>
            <a:r>
              <a:rPr lang="ko-KR" altLang="en-US" dirty="0">
                <a:ea typeface="맑은 고딕"/>
              </a:rPr>
              <a:t> 유지하고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파라미터 서버는 로컬 </a:t>
            </a:r>
            <a:r>
              <a:rPr lang="ko-KR" altLang="en-US" dirty="0" err="1">
                <a:ea typeface="맑은 고딕"/>
              </a:rPr>
              <a:t>클록값중에서</a:t>
            </a:r>
            <a:r>
              <a:rPr lang="ko-KR" altLang="en-US" dirty="0">
                <a:ea typeface="맑은 고딕"/>
              </a:rPr>
              <a:t> 가장 작은 값을 </a:t>
            </a:r>
            <a:r>
              <a:rPr lang="en-US" altLang="ko-KR" dirty="0">
                <a:ea typeface="맑은 고딕"/>
              </a:rPr>
              <a:t>GLOBAL CLOCK </a:t>
            </a:r>
            <a:r>
              <a:rPr lang="ko-KR" altLang="en-US" dirty="0">
                <a:ea typeface="맑은 고딕"/>
              </a:rPr>
              <a:t>값을 유지하고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 클럭이라는 단위는 어느 배치부터 어느 배치까지 </a:t>
            </a:r>
            <a:r>
              <a:rPr lang="en-US" altLang="ko-KR" dirty="0">
                <a:ea typeface="맑은 고딕"/>
              </a:rPr>
              <a:t>aggregated update</a:t>
            </a:r>
            <a:r>
              <a:rPr lang="ko-KR" altLang="en-US" dirty="0">
                <a:ea typeface="맑은 고딕"/>
              </a:rPr>
              <a:t>를 할 것인가에 대한 범위를 지정하여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가 그 범위만큼 </a:t>
            </a:r>
            <a:r>
              <a:rPr lang="en-US" altLang="ko-KR" dirty="0">
                <a:ea typeface="맑은 고딕"/>
              </a:rPr>
              <a:t>aggregated update</a:t>
            </a:r>
            <a:r>
              <a:rPr lang="ko-KR" altLang="en-US" dirty="0">
                <a:ea typeface="맑은 고딕"/>
              </a:rPr>
              <a:t>를 계산합니다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이후에 더 자세한 설명 드리겠습니다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689779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앞 서 이야기한 얘기를 다시 한번 보자면 초기 로컬 </a:t>
            </a:r>
            <a:r>
              <a:rPr lang="ko-KR" altLang="en-US" dirty="0" err="1">
                <a:ea typeface="맑은 고딕"/>
              </a:rPr>
              <a:t>클록과</a:t>
            </a:r>
            <a:r>
              <a:rPr lang="ko-KR" altLang="en-US" dirty="0">
                <a:ea typeface="맑은 고딕"/>
              </a:rPr>
              <a:t> 글로벌 </a:t>
            </a:r>
            <a:r>
              <a:rPr lang="ko-KR" altLang="en-US" dirty="0" err="1">
                <a:ea typeface="맑은 고딕"/>
              </a:rPr>
              <a:t>클록은</a:t>
            </a:r>
            <a:r>
              <a:rPr lang="ko-KR" altLang="en-US" dirty="0">
                <a:ea typeface="맑은 고딕"/>
              </a:rPr>
              <a:t> 모두 </a:t>
            </a:r>
            <a:r>
              <a:rPr lang="en-US" altLang="ko-KR" dirty="0">
                <a:ea typeface="맑은 고딕"/>
              </a:rPr>
              <a:t>0</a:t>
            </a:r>
            <a:r>
              <a:rPr lang="ko-KR" altLang="en-US" dirty="0">
                <a:ea typeface="맑은 고딕"/>
              </a:rPr>
              <a:t>입니다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웨이브의 끝은 모든 미니배치에 대한 실행이 완료 되었다는 일종의 약속으로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웨이브가 끝나는 지점과 </a:t>
            </a:r>
            <a:r>
              <a:rPr lang="ko-KR" altLang="en-US" dirty="0" err="1">
                <a:ea typeface="맑은 고딕"/>
              </a:rPr>
              <a:t>클락의</a:t>
            </a:r>
            <a:r>
              <a:rPr lang="ko-KR" altLang="en-US" dirty="0">
                <a:ea typeface="맑은 고딕"/>
              </a:rPr>
              <a:t> 수가 늘어나는 지점이 같습니다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예를들어</a:t>
            </a:r>
            <a:r>
              <a:rPr lang="ko-KR" altLang="en-US" dirty="0">
                <a:ea typeface="맑은 고딕"/>
              </a:rPr>
              <a:t> 웨이브가 끝나서 웨이트 업데이트 하는 상황이 있다고 가정을 해보겠습니다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그러면 </a:t>
            </a:r>
            <a:r>
              <a:rPr lang="ko-KR" altLang="en-US" dirty="0" err="1">
                <a:ea typeface="맑은 고딕"/>
              </a:rPr>
              <a:t>이런식으로</a:t>
            </a:r>
            <a:r>
              <a:rPr lang="ko-KR" altLang="en-US" dirty="0">
                <a:ea typeface="맑은 고딕"/>
              </a:rPr>
              <a:t> 업데이트가 되는데요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이때 중요한 점은 미니배치가 </a:t>
            </a:r>
            <a:r>
              <a:rPr lang="ko-KR" altLang="en-US" dirty="0" err="1">
                <a:ea typeface="맑은 고딕"/>
              </a:rPr>
              <a:t>끝날때</a:t>
            </a:r>
            <a:r>
              <a:rPr lang="ko-KR" altLang="en-US" dirty="0">
                <a:ea typeface="맑은 고딕"/>
              </a:rPr>
              <a:t> 마다 보내는 것이 아니라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웨이브의 단위로 업데이트를 집계해서 보낸다는 것입니다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이렇게 함으로 커뮤니케이션 오버헤드가 감소하는 효과를 얻을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7155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D=0</a:t>
            </a:r>
            <a:r>
              <a:rPr lang="ko-KR" altLang="en-US" dirty="0" err="1">
                <a:ea typeface="맑은 고딕"/>
              </a:rPr>
              <a:t>일때</a:t>
            </a:r>
            <a:r>
              <a:rPr lang="ko-KR" altLang="en-US" dirty="0">
                <a:ea typeface="맑은 고딕"/>
              </a:rPr>
              <a:t> 글로벌 웨이트가 어떻게 되는지에 대한 예시를 한번 보겠습니다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Vw1</a:t>
            </a:r>
            <a:r>
              <a:rPr lang="ko-KR" altLang="en-US" dirty="0">
                <a:ea typeface="맑은 고딕"/>
              </a:rPr>
              <a:t>의 경우 이미 한 웨이브가 끝이 났고 </a:t>
            </a:r>
            <a:r>
              <a:rPr lang="en-US" altLang="ko-KR" dirty="0">
                <a:ea typeface="맑은 고딕"/>
              </a:rPr>
              <a:t>aggregated </a:t>
            </a:r>
            <a:r>
              <a:rPr lang="ko-KR" altLang="en-US" dirty="0">
                <a:ea typeface="맑은 고딕"/>
              </a:rPr>
              <a:t>상태로 </a:t>
            </a:r>
            <a:r>
              <a:rPr lang="en-US" altLang="ko-KR" dirty="0">
                <a:ea typeface="맑은 고딕"/>
              </a:rPr>
              <a:t>parameter server</a:t>
            </a:r>
            <a:r>
              <a:rPr lang="ko-KR" altLang="en-US" dirty="0">
                <a:ea typeface="맑은 고딕"/>
              </a:rPr>
              <a:t>에 </a:t>
            </a:r>
            <a:r>
              <a:rPr lang="en-US" altLang="ko-KR" dirty="0">
                <a:ea typeface="맑은 고딕"/>
              </a:rPr>
              <a:t>push </a:t>
            </a:r>
            <a:r>
              <a:rPr lang="ko-KR" altLang="en-US" dirty="0">
                <a:ea typeface="맑은 고딕"/>
              </a:rPr>
              <a:t>합니다</a:t>
            </a:r>
            <a:r>
              <a:rPr lang="en-US" altLang="ko-KR">
                <a:ea typeface="맑은 고딕"/>
              </a:rPr>
              <a:t>. </a:t>
            </a:r>
            <a:r>
              <a:rPr lang="ko-KR" altLang="en-US">
                <a:ea typeface="맑은 고딕"/>
              </a:rPr>
              <a:t>이때ㅐ </a:t>
            </a:r>
            <a:r>
              <a:rPr lang="ko-KR" altLang="en-US" dirty="0">
                <a:ea typeface="맑은 고딕"/>
              </a:rPr>
              <a:t>미니배치 </a:t>
            </a:r>
            <a:r>
              <a:rPr lang="en-US" altLang="ko-KR" dirty="0">
                <a:ea typeface="맑은 고딕"/>
              </a:rPr>
              <a:t>8</a:t>
            </a:r>
            <a:r>
              <a:rPr lang="ko-KR" altLang="en-US" dirty="0">
                <a:ea typeface="맑은 고딕"/>
              </a:rPr>
              <a:t>은 클럭 </a:t>
            </a:r>
            <a:r>
              <a:rPr lang="ko-KR" altLang="en-US" dirty="0" err="1">
                <a:ea typeface="맑은 고딕"/>
              </a:rPr>
              <a:t>디스턴스가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0</a:t>
            </a:r>
            <a:r>
              <a:rPr lang="ko-KR" altLang="en-US" dirty="0">
                <a:ea typeface="맑은 고딕"/>
              </a:rPr>
              <a:t>이므로 더 이상 실행되지 못하고 </a:t>
            </a:r>
            <a:r>
              <a:rPr lang="en-US" altLang="ko-KR" dirty="0">
                <a:ea typeface="맑은 고딕"/>
              </a:rPr>
              <a:t>block </a:t>
            </a:r>
            <a:r>
              <a:rPr lang="ko-KR" altLang="en-US" dirty="0">
                <a:ea typeface="맑은 고딕"/>
              </a:rPr>
              <a:t>되어있습니다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74812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이제 시간이 지나 </a:t>
            </a:r>
            <a:r>
              <a:rPr lang="en-US" altLang="ko-KR" dirty="0">
                <a:ea typeface="맑은 고딕"/>
              </a:rPr>
              <a:t>vw2</a:t>
            </a:r>
            <a:r>
              <a:rPr lang="ko-KR" altLang="en-US" dirty="0">
                <a:ea typeface="맑은 고딕"/>
              </a:rPr>
              <a:t>가 작업을 완료하고 </a:t>
            </a:r>
            <a:r>
              <a:rPr lang="en-US" altLang="ko-KR" dirty="0">
                <a:ea typeface="맑은 고딕"/>
              </a:rPr>
              <a:t>parameter server</a:t>
            </a:r>
            <a:r>
              <a:rPr lang="ko-KR" altLang="en-US" dirty="0">
                <a:ea typeface="맑은 고딕"/>
              </a:rPr>
              <a:t>에 </a:t>
            </a:r>
            <a:r>
              <a:rPr lang="en-US" altLang="ko-KR" dirty="0">
                <a:ea typeface="맑은 고딕"/>
              </a:rPr>
              <a:t>push </a:t>
            </a:r>
            <a:r>
              <a:rPr lang="ko-KR" altLang="en-US" dirty="0">
                <a:ea typeface="맑은 고딕"/>
              </a:rPr>
              <a:t>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5166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이제 모든 </a:t>
            </a:r>
            <a:r>
              <a:rPr lang="ko-KR" altLang="en-US" dirty="0" err="1">
                <a:ea typeface="맑은 고딕"/>
              </a:rPr>
              <a:t>버츄얼</a:t>
            </a:r>
            <a:r>
              <a:rPr lang="ko-KR" altLang="en-US" dirty="0">
                <a:ea typeface="맑은 고딕"/>
              </a:rPr>
              <a:t> 워커들이 </a:t>
            </a:r>
            <a:r>
              <a:rPr lang="ko-KR" altLang="en-US" dirty="0" err="1">
                <a:ea typeface="맑은 고딕"/>
              </a:rPr>
              <a:t>푸쉬되었으니</a:t>
            </a:r>
            <a:r>
              <a:rPr lang="en-US" altLang="ko-KR" dirty="0">
                <a:ea typeface="맑은 고딕"/>
              </a:rPr>
              <a:t>, pull </a:t>
            </a:r>
            <a:r>
              <a:rPr lang="ko-KR" altLang="en-US" dirty="0">
                <a:ea typeface="맑은 고딕"/>
              </a:rPr>
              <a:t>하며 웨이트 업데이트를 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6897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미니배치 </a:t>
            </a:r>
            <a:r>
              <a:rPr lang="en-US" altLang="ko-KR" dirty="0">
                <a:ea typeface="맑은 고딕"/>
              </a:rPr>
              <a:t>8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vw1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>
                <a:ea typeface="맑은 고딕"/>
              </a:rPr>
              <a:t>vw2</a:t>
            </a:r>
            <a:r>
              <a:rPr lang="ko-KR" altLang="en-US" dirty="0">
                <a:ea typeface="맑은 고딕"/>
              </a:rPr>
              <a:t>가 모두 반영된 업데이트 값 </a:t>
            </a:r>
            <a:r>
              <a:rPr lang="en-US" altLang="ko-KR" dirty="0">
                <a:ea typeface="맑은 고딕"/>
              </a:rPr>
              <a:t>1234</a:t>
            </a:r>
            <a:r>
              <a:rPr lang="ko-KR" altLang="en-US" dirty="0">
                <a:ea typeface="맑은 고딕"/>
              </a:rPr>
              <a:t>로 다시 </a:t>
            </a:r>
            <a:r>
              <a:rPr lang="en-US" altLang="ko-KR" dirty="0">
                <a:ea typeface="맑은 고딕"/>
              </a:rPr>
              <a:t>start</a:t>
            </a:r>
            <a:r>
              <a:rPr lang="ko-KR" altLang="en-US" dirty="0">
                <a:ea typeface="맑은 고딕"/>
              </a:rPr>
              <a:t>하여 </a:t>
            </a:r>
            <a:r>
              <a:rPr lang="ko-KR" altLang="en-US" dirty="0" err="1">
                <a:ea typeface="맑은 고딕"/>
              </a:rPr>
              <a:t>이어나갑니다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179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헷파이프에서는</a:t>
            </a:r>
            <a:r>
              <a:rPr lang="ko-KR" altLang="en-US" dirty="0">
                <a:ea typeface="맑은 고딕"/>
              </a:rPr>
              <a:t> 혼자서는 비교적 뒤쳐진 성능으로 인하여 모델 트레이닝이 힘든 </a:t>
            </a:r>
            <a:r>
              <a:rPr lang="ko-KR" altLang="en-US" dirty="0" err="1">
                <a:ea typeface="맑은 고딕"/>
              </a:rPr>
              <a:t>윔피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들을 </a:t>
            </a:r>
            <a:r>
              <a:rPr lang="en-US" altLang="ko-KR" dirty="0" err="1">
                <a:ea typeface="맑은 고딕"/>
              </a:rPr>
              <a:t>heterogeous</a:t>
            </a:r>
            <a:r>
              <a:rPr lang="ko-KR" altLang="en-US" dirty="0">
                <a:ea typeface="맑은 고딕"/>
              </a:rPr>
              <a:t>하게 사용하여 이런  문제점을 해결하고자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이런 구성에는 몇가지의 이점들이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Low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class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로도 </a:t>
            </a:r>
            <a:r>
              <a:rPr lang="en-US" altLang="ko-KR" dirty="0">
                <a:ea typeface="맑은 고딕"/>
              </a:rPr>
              <a:t>large models </a:t>
            </a:r>
            <a:r>
              <a:rPr lang="ko-KR" altLang="en-US" dirty="0">
                <a:ea typeface="맑은 고딕"/>
              </a:rPr>
              <a:t>트레이닝이 가능하고</a:t>
            </a:r>
            <a:r>
              <a:rPr lang="en-US" altLang="ko-KR" dirty="0">
                <a:ea typeface="맑은 고딕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또한 기존 </a:t>
            </a:r>
            <a:r>
              <a:rPr lang="en-US" altLang="ko-KR" dirty="0">
                <a:ea typeface="맑은 고딕"/>
              </a:rPr>
              <a:t>high class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에 </a:t>
            </a:r>
            <a:r>
              <a:rPr lang="en-US" altLang="ko-KR" dirty="0">
                <a:ea typeface="맑은 고딕"/>
              </a:rPr>
              <a:t>low class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들을 점진적으로 더하며 추가적인 성능 향상도 가능하게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헷</a:t>
            </a:r>
            <a:r>
              <a:rPr lang="ko-KR" altLang="en-US" dirty="0">
                <a:ea typeface="맑은 고딕"/>
              </a:rPr>
              <a:t> 파이프에서는 </a:t>
            </a:r>
            <a:r>
              <a:rPr lang="en-US" altLang="ko-KR" dirty="0" err="1">
                <a:ea typeface="맑은 고딕"/>
              </a:rPr>
              <a:t>pmp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 err="1">
                <a:ea typeface="맑은 고딕"/>
              </a:rPr>
              <a:t>dp</a:t>
            </a:r>
            <a:r>
              <a:rPr lang="ko-KR" altLang="en-US" dirty="0">
                <a:ea typeface="맑은 고딕"/>
              </a:rPr>
              <a:t>를 통합하여 </a:t>
            </a:r>
            <a:r>
              <a:rPr lang="ko-KR" altLang="en-US" dirty="0" err="1">
                <a:ea typeface="맑은 고딕"/>
              </a:rPr>
              <a:t>헤테로지니어스한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클러스터에서 모델 트레이닝의 </a:t>
            </a:r>
            <a:r>
              <a:rPr lang="ko-KR" altLang="en-US" dirty="0" err="1">
                <a:ea typeface="맑은 고딕"/>
              </a:rPr>
              <a:t>페럴리즘을</a:t>
            </a:r>
            <a:r>
              <a:rPr lang="ko-KR" altLang="en-US" dirty="0">
                <a:ea typeface="맑은 고딕"/>
              </a:rPr>
              <a:t> 극대화하는데요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모델은 어떻게 파티션 하는지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파라미터 동기화를 위해서는 무엇을 사용하고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각 글로벌 웨이트와 로컬 웨이트는 어떤 식으로 업데이트인지에 대한 부분이 주요 관심사 일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부분은 이후 슬라이드에서 더 </a:t>
            </a:r>
            <a:r>
              <a:rPr lang="ko-KR" altLang="en-US" dirty="0" err="1">
                <a:ea typeface="맑은 고딕"/>
              </a:rPr>
              <a:t>설명드리겠습니다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마지막으로 </a:t>
            </a:r>
            <a:r>
              <a:rPr lang="ko-KR" altLang="en-US" dirty="0" err="1">
                <a:ea typeface="맑은 고딕"/>
              </a:rPr>
              <a:t>헷파이프를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사용했을대의</a:t>
            </a:r>
            <a:r>
              <a:rPr lang="ko-KR" altLang="en-US" dirty="0">
                <a:ea typeface="맑은 고딕"/>
              </a:rPr>
              <a:t> 수렴 속도 결과입니다</a:t>
            </a:r>
            <a:r>
              <a:rPr lang="en-US" altLang="ko-KR" dirty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레즈넷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152</a:t>
            </a:r>
            <a:r>
              <a:rPr lang="ko-KR" altLang="en-US" dirty="0">
                <a:ea typeface="맑은 고딕"/>
              </a:rPr>
              <a:t>에서는 </a:t>
            </a:r>
            <a:r>
              <a:rPr lang="en-US" altLang="ko-KR" dirty="0">
                <a:ea typeface="맑은 고딕"/>
              </a:rPr>
              <a:t>35%</a:t>
            </a:r>
            <a:r>
              <a:rPr lang="ko-KR" altLang="en-US" dirty="0">
                <a:ea typeface="맑은 고딕"/>
              </a:rPr>
              <a:t>의 수렴 속도 향상이 가능하고</a:t>
            </a:r>
            <a:r>
              <a:rPr lang="en-US" altLang="ko-KR" dirty="0">
                <a:ea typeface="맑은 고딕"/>
              </a:rPr>
              <a:t>, vgg19</a:t>
            </a:r>
            <a:r>
              <a:rPr lang="ko-KR" altLang="en-US" dirty="0">
                <a:ea typeface="맑은 고딕"/>
              </a:rPr>
              <a:t>에서는 대략 </a:t>
            </a:r>
            <a:r>
              <a:rPr lang="en-US" altLang="ko-KR" dirty="0">
                <a:ea typeface="맑은 고딕"/>
              </a:rPr>
              <a:t>29%</a:t>
            </a:r>
            <a:r>
              <a:rPr lang="ko-KR" altLang="en-US" dirty="0">
                <a:ea typeface="맑은 고딕"/>
              </a:rPr>
              <a:t>의 성능 향상이 가능합니다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이후 글로벌 웨이트의 업데이트 빈도처럼 설명드릴 추가적인 테크닉들을 이용한다면 최대 </a:t>
            </a:r>
            <a:r>
              <a:rPr lang="en-US" altLang="ko-KR" dirty="0">
                <a:ea typeface="맑은 고딕"/>
              </a:rPr>
              <a:t>49%</a:t>
            </a:r>
            <a:r>
              <a:rPr lang="ko-KR" altLang="en-US" dirty="0">
                <a:ea typeface="맑은 고딕"/>
              </a:rPr>
              <a:t>까지 더 좋은 수렴 속도 향상을 기대할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931792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이제 그 로컬과 </a:t>
            </a:r>
            <a:r>
              <a:rPr lang="ko-KR" altLang="en-US" dirty="0" err="1">
                <a:ea typeface="맑은 고딕"/>
              </a:rPr>
              <a:t>글로버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스테일니스가</a:t>
            </a:r>
            <a:r>
              <a:rPr lang="ko-KR" altLang="en-US" dirty="0">
                <a:ea typeface="맑은 고딕"/>
              </a:rPr>
              <a:t> 어떻게 반영되는지 예시를 보겠습니다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미니배치 </a:t>
            </a:r>
            <a:r>
              <a:rPr lang="en-US" altLang="ko-KR" dirty="0">
                <a:ea typeface="맑은 고딕"/>
              </a:rPr>
              <a:t>11</a:t>
            </a:r>
            <a:r>
              <a:rPr lang="ko-KR" altLang="en-US" dirty="0">
                <a:ea typeface="맑은 고딕"/>
              </a:rPr>
              <a:t>의 경우를 먼저보면 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Vw1 vw2 </a:t>
            </a:r>
            <a:r>
              <a:rPr lang="ko-KR" altLang="en-US" dirty="0">
                <a:ea typeface="맑은 고딕"/>
              </a:rPr>
              <a:t>모두 웨이브가 끝나 </a:t>
            </a:r>
            <a:r>
              <a:rPr lang="ko-KR" altLang="en-US" dirty="0" err="1">
                <a:ea typeface="맑은 고딕"/>
              </a:rPr>
              <a:t>푸쉬를</a:t>
            </a:r>
            <a:r>
              <a:rPr lang="ko-KR" altLang="en-US" dirty="0">
                <a:ea typeface="맑은 고딕"/>
              </a:rPr>
              <a:t> 완료했고 미니배치 </a:t>
            </a:r>
            <a:r>
              <a:rPr lang="en-US" altLang="ko-KR" dirty="0">
                <a:ea typeface="맑은 고딕"/>
              </a:rPr>
              <a:t>8</a:t>
            </a:r>
            <a:r>
              <a:rPr lang="ko-KR" altLang="en-US" dirty="0">
                <a:ea typeface="맑은 고딕"/>
              </a:rPr>
              <a:t>이 시작된 것을 보면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미니배치 </a:t>
            </a:r>
            <a:r>
              <a:rPr lang="en-US" altLang="ko-KR" dirty="0">
                <a:ea typeface="맑은 고딕"/>
              </a:rPr>
              <a:t>1,2,3,4</a:t>
            </a:r>
            <a:r>
              <a:rPr lang="ko-KR" altLang="en-US" dirty="0">
                <a:ea typeface="맑은 고딕"/>
              </a:rPr>
              <a:t>에 대해서는 모두 </a:t>
            </a:r>
            <a:r>
              <a:rPr lang="en-US" altLang="ko-KR" dirty="0">
                <a:ea typeface="맑은 고딕"/>
              </a:rPr>
              <a:t>global </a:t>
            </a:r>
            <a:r>
              <a:rPr lang="ko-KR" altLang="en-US" dirty="0">
                <a:ea typeface="맑은 고딕"/>
              </a:rPr>
              <a:t>업데이트가 제대로 반영이 된 것을 볼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28284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하지만 미니배치 </a:t>
            </a:r>
            <a:r>
              <a:rPr lang="en-US" altLang="ko-KR" dirty="0">
                <a:ea typeface="맑은 고딕"/>
              </a:rPr>
              <a:t>5,6,7</a:t>
            </a:r>
            <a:r>
              <a:rPr lang="ko-KR" altLang="en-US" dirty="0">
                <a:ea typeface="맑은 고딕"/>
              </a:rPr>
              <a:t>을 보면 </a:t>
            </a:r>
            <a:r>
              <a:rPr lang="en-US" altLang="ko-KR" dirty="0">
                <a:ea typeface="맑은 고딕"/>
              </a:rPr>
              <a:t>vw2</a:t>
            </a:r>
            <a:r>
              <a:rPr lang="ko-KR" altLang="en-US" dirty="0">
                <a:ea typeface="맑은 고딕"/>
              </a:rPr>
              <a:t>의 경우 아직 </a:t>
            </a:r>
            <a:r>
              <a:rPr lang="en-US" altLang="ko-KR" dirty="0">
                <a:ea typeface="맑은 고딕"/>
              </a:rPr>
              <a:t>push</a:t>
            </a:r>
            <a:r>
              <a:rPr lang="ko-KR" altLang="en-US" dirty="0">
                <a:ea typeface="맑은 고딕"/>
              </a:rPr>
              <a:t>를 하지 못했기 때문에 글로벌 업데이트가 반영될 수 없고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Vw1</a:t>
            </a:r>
            <a:r>
              <a:rPr lang="ko-KR" altLang="en-US" dirty="0">
                <a:ea typeface="맑은 고딕"/>
              </a:rPr>
              <a:t>의 로컬 업데이트만 가능합니다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004261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8,9,10</a:t>
            </a:r>
            <a:r>
              <a:rPr lang="ko-KR" altLang="en-US" dirty="0">
                <a:ea typeface="맑은 고딕"/>
              </a:rPr>
              <a:t>의 경우를 다 보면 로컬 과 글로벌 </a:t>
            </a:r>
            <a:r>
              <a:rPr lang="ko-KR" altLang="en-US" dirty="0" err="1">
                <a:ea typeface="맑은 고딕"/>
              </a:rPr>
              <a:t>둘다</a:t>
            </a:r>
            <a:r>
              <a:rPr lang="ko-KR" altLang="en-US" dirty="0">
                <a:ea typeface="맑은 고딕"/>
              </a:rPr>
              <a:t> 반영되지 못한 것을 볼 수 </a:t>
            </a:r>
            <a:r>
              <a:rPr lang="ko-KR" altLang="en-US" dirty="0" err="1">
                <a:ea typeface="맑은 고딕"/>
              </a:rPr>
              <a:t>있ㅅ브니다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4824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D=1 </a:t>
            </a:r>
            <a:r>
              <a:rPr lang="ko-KR" altLang="en-US" dirty="0">
                <a:ea typeface="맑은 고딕"/>
              </a:rPr>
              <a:t>인 경우</a:t>
            </a:r>
            <a:r>
              <a:rPr lang="en-US" altLang="ko-KR" dirty="0">
                <a:ea typeface="맑은 고딕"/>
              </a:rPr>
              <a:t>, pull</a:t>
            </a:r>
            <a:r>
              <a:rPr lang="ko-KR" altLang="en-US" dirty="0">
                <a:ea typeface="맑은 고딕"/>
              </a:rPr>
              <a:t>을 하지 않고 그냥 스타트 할 수 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단 </a:t>
            </a:r>
            <a:r>
              <a:rPr lang="en-US" altLang="ko-KR" dirty="0">
                <a:ea typeface="맑은 고딕"/>
              </a:rPr>
              <a:t>D=32</a:t>
            </a:r>
            <a:r>
              <a:rPr lang="ko-KR" altLang="en-US" dirty="0">
                <a:ea typeface="맑은 고딕"/>
              </a:rPr>
              <a:t>의 경우 </a:t>
            </a:r>
            <a:r>
              <a:rPr lang="en-US" altLang="ko-KR" dirty="0">
                <a:ea typeface="맑은 고딕"/>
              </a:rPr>
              <a:t>HIGHER GLOBAL STALENSS</a:t>
            </a:r>
            <a:r>
              <a:rPr lang="ko-KR" altLang="en-US" dirty="0">
                <a:ea typeface="맑은 고딕"/>
              </a:rPr>
              <a:t>로 인하여 퍼포먼스가 살짝 줄어 들 수 있다</a:t>
            </a:r>
            <a:r>
              <a:rPr lang="en-US" altLang="ko-KR" dirty="0">
                <a:ea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89602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간단하게 </a:t>
            </a:r>
            <a:r>
              <a:rPr lang="ko-KR" altLang="en-US" dirty="0" err="1">
                <a:ea typeface="맑은 고딕"/>
              </a:rPr>
              <a:t>컨벌전스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된다라는</a:t>
            </a:r>
            <a:r>
              <a:rPr lang="ko-KR" altLang="en-US" dirty="0">
                <a:ea typeface="맑은 고딕"/>
              </a:rPr>
              <a:t> 증명 과정을 </a:t>
            </a:r>
            <a:r>
              <a:rPr lang="ko-KR" altLang="en-US" dirty="0" err="1">
                <a:ea typeface="맑은 고딕"/>
              </a:rPr>
              <a:t>볼텐데요</a:t>
            </a:r>
            <a:r>
              <a:rPr lang="en-US" altLang="ko-KR" dirty="0">
                <a:ea typeface="맑은 고딕"/>
              </a:rPr>
              <a:t>..</a:t>
            </a:r>
          </a:p>
          <a:p>
            <a:r>
              <a:rPr lang="ko-KR" altLang="en-US" dirty="0">
                <a:ea typeface="맑은 고딕"/>
              </a:rPr>
              <a:t>결론부터 말하자면 </a:t>
            </a:r>
            <a:r>
              <a:rPr lang="ko-KR" altLang="en-US" dirty="0" err="1">
                <a:ea typeface="맑은 고딕"/>
              </a:rPr>
              <a:t>이터레이션이</a:t>
            </a:r>
            <a:r>
              <a:rPr lang="ko-KR" altLang="en-US" dirty="0">
                <a:ea typeface="맑은 고딕"/>
              </a:rPr>
              <a:t> 증가 함에 따라 </a:t>
            </a:r>
            <a:r>
              <a:rPr lang="en-US" altLang="ko-KR" dirty="0">
                <a:ea typeface="맑은 고딕"/>
              </a:rPr>
              <a:t>regret </a:t>
            </a:r>
            <a:r>
              <a:rPr lang="ko-KR" altLang="en-US" dirty="0">
                <a:ea typeface="맑은 고딕"/>
              </a:rPr>
              <a:t>값도 점점 감소 될 것으로 예측되며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이거는 </a:t>
            </a:r>
            <a:r>
              <a:rPr lang="en-US" altLang="ko-KR" dirty="0">
                <a:ea typeface="맑은 고딕"/>
              </a:rPr>
              <a:t>optimal</a:t>
            </a:r>
            <a:r>
              <a:rPr lang="ko-KR" altLang="en-US" dirty="0">
                <a:ea typeface="맑은 고딕"/>
              </a:rPr>
              <a:t>에 근접해 가는 알고리즘이라는 의미이다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저자들은 노이즈가 있는 </a:t>
            </a:r>
            <a:r>
              <a:rPr lang="ko-KR" altLang="en-US" dirty="0" err="1">
                <a:ea typeface="맑은 고딕"/>
              </a:rPr>
              <a:t>디스트리뷰트</a:t>
            </a:r>
            <a:r>
              <a:rPr lang="ko-KR" altLang="en-US" dirty="0">
                <a:ea typeface="맑은 고딕"/>
              </a:rPr>
              <a:t> 파이프라인 업데이트를 사용한 함수의 </a:t>
            </a:r>
            <a:r>
              <a:rPr lang="en-US" altLang="ko-KR" dirty="0">
                <a:ea typeface="맑은 고딕"/>
              </a:rPr>
              <a:t>regret</a:t>
            </a:r>
            <a:r>
              <a:rPr lang="ko-KR" altLang="en-US" dirty="0">
                <a:ea typeface="맑은 고딕"/>
              </a:rPr>
              <a:t>을 제한함으로써 오류를 제한할 수 있음을 보입니다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Lemma 1:</a:t>
            </a:r>
          </a:p>
          <a:p>
            <a:r>
              <a:rPr lang="ko-KR" altLang="en-US" dirty="0">
                <a:ea typeface="맑은 고딕"/>
              </a:rPr>
              <a:t>이 </a:t>
            </a:r>
            <a:r>
              <a:rPr lang="en-US" altLang="ko-KR" dirty="0">
                <a:ea typeface="맑은 고딕"/>
              </a:rPr>
              <a:t>Lemma</a:t>
            </a:r>
            <a:r>
              <a:rPr lang="ko-KR" altLang="en-US" dirty="0">
                <a:ea typeface="맑은 고딕"/>
              </a:rPr>
              <a:t>는 노이즈가 있는 가중치 업데이트와 참조 가중치 업데이트 사이의 차이를 제한합니다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간단히 말해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 차이는 알고리즘이 수렴하는 데 얼마나 많은 추가적인 노력이 필요한지를 나타냅니다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35151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차이를 분석하고 이해하기 위해 </a:t>
            </a:r>
            <a:r>
              <a:rPr lang="en-US" altLang="ko-KR" dirty="0">
                <a:ea typeface="맑은 고딕"/>
              </a:rPr>
              <a:t>Assumption 1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>
                <a:ea typeface="맑은 고딕"/>
              </a:rPr>
              <a:t>Assumption 2</a:t>
            </a:r>
            <a:r>
              <a:rPr lang="ko-KR" altLang="en-US" dirty="0">
                <a:ea typeface="맑은 고딕"/>
              </a:rPr>
              <a:t>가 필요합니다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Assumption 1 (L-Lipschitz components):</a:t>
            </a:r>
          </a:p>
          <a:p>
            <a:r>
              <a:rPr lang="ko-KR" altLang="en-US" dirty="0">
                <a:ea typeface="맑은 고딕"/>
              </a:rPr>
              <a:t>이 가정은 각 함수의 변화가 일정 범위 내에서 일어난다고 가정합니다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함수의 기울기가 너무 급격하게 변하지 않아야 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가정은 함수의 변화를 예측 가능하게 하여 최적화 문제를 해결하는 데 도움이 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Assumption 2 (Bounded distances):</a:t>
            </a:r>
          </a:p>
          <a:p>
            <a:r>
              <a:rPr lang="ko-KR" altLang="en-US" dirty="0">
                <a:ea typeface="맑은 고딕"/>
              </a:rPr>
              <a:t>이 가정은 알고리즘이 탐색하는 가중치 공간 내에서 거리가 일정 범위 내에 있음을 보장합니다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이를 통해 가중치가 급격하게 변하지 않으며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알고리즘이 더 안정적으로 작동하게 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04922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씨어럼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1</a:t>
            </a:r>
            <a:r>
              <a:rPr lang="ko-KR" altLang="en-US" dirty="0">
                <a:ea typeface="맑은 고딕"/>
              </a:rPr>
              <a:t>에서는 정리는 노이즈가 있는 </a:t>
            </a:r>
            <a:r>
              <a:rPr lang="ko-KR" altLang="en-US" dirty="0" err="1">
                <a:ea typeface="맑은 고딕"/>
              </a:rPr>
              <a:t>디스트리뷰트</a:t>
            </a:r>
            <a:r>
              <a:rPr lang="ko-KR" altLang="en-US" dirty="0">
                <a:ea typeface="맑은 고딕"/>
              </a:rPr>
              <a:t> 파이프라인 업데이트로 훈련된 함수의 </a:t>
            </a:r>
            <a:r>
              <a:rPr lang="en-US" altLang="ko-KR" dirty="0">
                <a:ea typeface="맑은 고딕"/>
              </a:rPr>
              <a:t>regret</a:t>
            </a:r>
            <a:r>
              <a:rPr lang="ko-KR" altLang="en-US" dirty="0">
                <a:ea typeface="맑은 고딕"/>
              </a:rPr>
              <a:t>을 제한합니다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 정리는 알고리즘이 특정 속도로 수렴함을 보장합니다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이를 바탕으로 알고리즘의 성능을 분석하고 개선할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765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593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셋업 환경입니다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개의 </a:t>
            </a:r>
            <a:r>
              <a:rPr lang="ko-KR" altLang="en-US" dirty="0" err="1">
                <a:ea typeface="맑은 고딕"/>
              </a:rPr>
              <a:t>다른종류의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사용하였고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dnn</a:t>
            </a:r>
            <a:r>
              <a:rPr lang="ko-KR" altLang="en-US" dirty="0">
                <a:ea typeface="맑은 고딕"/>
              </a:rPr>
              <a:t>모델은 모델 파라미터 사이즈는 작지만 </a:t>
            </a:r>
            <a:r>
              <a:rPr lang="en-US" altLang="ko-KR" dirty="0" err="1">
                <a:ea typeface="맑은 고딕"/>
              </a:rPr>
              <a:t>activateion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아웃풋이 큰 </a:t>
            </a:r>
            <a:r>
              <a:rPr lang="en-US" altLang="ko-KR" dirty="0" err="1">
                <a:ea typeface="맑은 고딕"/>
              </a:rPr>
              <a:t>restnet</a:t>
            </a:r>
            <a:r>
              <a:rPr lang="en-US" altLang="ko-KR" dirty="0">
                <a:ea typeface="맑은 고딕"/>
              </a:rPr>
              <a:t> 152 </a:t>
            </a:r>
            <a:r>
              <a:rPr lang="ko-KR" altLang="en-US" dirty="0">
                <a:ea typeface="맑은 고딕"/>
              </a:rPr>
              <a:t>와 파라미터 사이즈가 큰 </a:t>
            </a:r>
            <a:r>
              <a:rPr lang="en-US" altLang="ko-KR" dirty="0" err="1">
                <a:ea typeface="맑은 고딕"/>
              </a:rPr>
              <a:t>vgg</a:t>
            </a:r>
            <a:r>
              <a:rPr lang="en-US" altLang="ko-KR" dirty="0">
                <a:ea typeface="맑은 고딕"/>
              </a:rPr>
              <a:t> 19</a:t>
            </a:r>
            <a:r>
              <a:rPr lang="ko-KR" altLang="en-US" dirty="0">
                <a:ea typeface="맑은 고딕"/>
              </a:rPr>
              <a:t>를 사용했습니다</a:t>
            </a:r>
            <a:r>
              <a:rPr lang="en-US" altLang="ko-KR" dirty="0">
                <a:ea typeface="맑은 고딕"/>
              </a:rPr>
              <a:t>, </a:t>
            </a:r>
          </a:p>
          <a:p>
            <a:r>
              <a:rPr lang="ko-KR" altLang="en-US" dirty="0">
                <a:ea typeface="맑은 고딕"/>
              </a:rPr>
              <a:t>여러 </a:t>
            </a:r>
            <a:r>
              <a:rPr lang="en-US" altLang="ko-KR" dirty="0">
                <a:ea typeface="맑은 고딕"/>
              </a:rPr>
              <a:t>virtual </a:t>
            </a:r>
            <a:r>
              <a:rPr lang="en-US" altLang="ko-KR" dirty="0" err="1">
                <a:ea typeface="맑은 고딕"/>
              </a:rPr>
              <a:t>worke</a:t>
            </a:r>
            <a:r>
              <a:rPr lang="ko-KR" altLang="en-US" dirty="0">
                <a:ea typeface="맑은 고딕"/>
              </a:rPr>
              <a:t>들이 결합된 상태의 </a:t>
            </a:r>
            <a:r>
              <a:rPr lang="en-US" altLang="ko-KR" dirty="0">
                <a:ea typeface="맑은 고딕"/>
              </a:rPr>
              <a:t>performance</a:t>
            </a:r>
            <a:r>
              <a:rPr lang="ko-KR" altLang="en-US" dirty="0">
                <a:ea typeface="맑은 고딕"/>
              </a:rPr>
              <a:t>를 비교하기 위해 </a:t>
            </a:r>
            <a:r>
              <a:rPr lang="ko-KR" altLang="en-US" dirty="0" err="1">
                <a:ea typeface="맑은 고딕"/>
              </a:rPr>
              <a:t>올리듀스</a:t>
            </a:r>
            <a:r>
              <a:rPr lang="ko-KR" altLang="en-US" dirty="0">
                <a:ea typeface="맑은 고딕"/>
              </a:rPr>
              <a:t> 커뮤니케이션 기법을 사용하고 있는 </a:t>
            </a:r>
            <a:r>
              <a:rPr lang="en-US" altLang="ko-KR" dirty="0" err="1">
                <a:ea typeface="맑은 고딕"/>
              </a:rPr>
              <a:t>sota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dp</a:t>
            </a:r>
            <a:r>
              <a:rPr lang="ko-KR" altLang="en-US" dirty="0">
                <a:ea typeface="맑은 고딕"/>
              </a:rPr>
              <a:t>기법인 </a:t>
            </a:r>
            <a:r>
              <a:rPr lang="en-US" altLang="ko-KR" dirty="0" err="1">
                <a:ea typeface="맑은 고딕"/>
              </a:rPr>
              <a:t>horovod</a:t>
            </a:r>
            <a:r>
              <a:rPr lang="ko-KR" altLang="en-US" dirty="0">
                <a:ea typeface="맑은 고딕"/>
              </a:rPr>
              <a:t>와 비교했습니다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9512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아까 </a:t>
            </a:r>
            <a:r>
              <a:rPr lang="ko-KR" altLang="en-US" dirty="0" err="1">
                <a:ea typeface="맑은 고딕"/>
              </a:rPr>
              <a:t>버츄월</a:t>
            </a:r>
            <a:r>
              <a:rPr lang="ko-KR" altLang="en-US" dirty="0">
                <a:ea typeface="맑은 고딕"/>
              </a:rPr>
              <a:t> 워커들에게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할당하는 방식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가지를 알아봤는데요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노드 파티션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이퀄 </a:t>
            </a:r>
            <a:r>
              <a:rPr lang="ko-KR" altLang="en-US" dirty="0" err="1">
                <a:ea typeface="맑은 고딕"/>
              </a:rPr>
              <a:t>디스트리뷰션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하이브리드 </a:t>
            </a:r>
            <a:r>
              <a:rPr lang="ko-KR" altLang="en-US" dirty="0" err="1">
                <a:ea typeface="맑은 고딕"/>
              </a:rPr>
              <a:t>디스트티뷰션이</a:t>
            </a:r>
            <a:r>
              <a:rPr lang="ko-KR" altLang="en-US" dirty="0">
                <a:ea typeface="맑은 고딕"/>
              </a:rPr>
              <a:t> 있었습니다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 파트에서는 모델의 각 레이어를 여러 파라미터들을 어떻게 </a:t>
            </a:r>
            <a:r>
              <a:rPr lang="ko-KR" altLang="en-US" dirty="0" err="1">
                <a:ea typeface="맑은 고딕"/>
              </a:rPr>
              <a:t>배치할것인가</a:t>
            </a:r>
            <a:r>
              <a:rPr lang="ko-KR" altLang="en-US" dirty="0">
                <a:ea typeface="맑은 고딕"/>
              </a:rPr>
              <a:t> 방법에 관한 것입니다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기본적으로는 라운드 로빈 방식이 사용된다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19272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4736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하지만 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ED</a:t>
            </a:r>
            <a:r>
              <a:rPr lang="ko-KR" altLang="en-US" dirty="0">
                <a:ea typeface="맑은 고딕"/>
              </a:rPr>
              <a:t>방식에서는 </a:t>
            </a:r>
            <a:r>
              <a:rPr lang="en-US" altLang="ko-KR" dirty="0">
                <a:ea typeface="맑은 고딕"/>
              </a:rPr>
              <a:t>Ed-local</a:t>
            </a:r>
            <a:r>
              <a:rPr lang="ko-KR" altLang="en-US" dirty="0">
                <a:ea typeface="맑은 고딕"/>
              </a:rPr>
              <a:t>이 </a:t>
            </a:r>
            <a:r>
              <a:rPr lang="ko-KR" altLang="en-US" dirty="0" err="1">
                <a:ea typeface="맑은 고딕"/>
              </a:rPr>
              <a:t>사용될수도</a:t>
            </a:r>
            <a:r>
              <a:rPr lang="ko-KR" altLang="en-US" dirty="0">
                <a:ea typeface="맑은 고딕"/>
              </a:rPr>
              <a:t>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기존 모델 파티션이 </a:t>
            </a:r>
            <a:r>
              <a:rPr lang="ko-KR" altLang="en-US" dirty="0" err="1">
                <a:ea typeface="맑은 고딕"/>
              </a:rPr>
              <a:t>되어있는것을</a:t>
            </a:r>
            <a:r>
              <a:rPr lang="ko-KR" altLang="en-US" dirty="0">
                <a:ea typeface="맑은 고딕"/>
              </a:rPr>
              <a:t> 고려해서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각 파티션에 맞게 최적화하여 </a:t>
            </a:r>
            <a:r>
              <a:rPr lang="ko-KR" altLang="en-US" dirty="0" err="1">
                <a:ea typeface="맑은 고딕"/>
              </a:rPr>
              <a:t>배치하는것입니다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이때 네트워크 트래픽이 발생하지 않고 파라미터 동기화가 이루어집니다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29056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가장 먼저 하나의 </a:t>
            </a:r>
            <a:r>
              <a:rPr lang="ko-KR" altLang="en-US" dirty="0" err="1">
                <a:ea typeface="맑은 고딕"/>
              </a:rPr>
              <a:t>버츄월</a:t>
            </a:r>
            <a:r>
              <a:rPr lang="ko-KR" altLang="en-US" dirty="0">
                <a:ea typeface="맑은 고딕"/>
              </a:rPr>
              <a:t> 워커 내에서의 퍼포먼스 비교 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축은 모두 미니배치의 수이며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Y</a:t>
            </a:r>
            <a:r>
              <a:rPr lang="ko-KR" altLang="en-US" dirty="0">
                <a:ea typeface="맑은 고딕"/>
              </a:rPr>
              <a:t>축은 </a:t>
            </a:r>
            <a:r>
              <a:rPr lang="ko-KR" altLang="en-US" dirty="0" err="1">
                <a:ea typeface="맑은 고딕"/>
              </a:rPr>
              <a:t>정규화된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의 </a:t>
            </a:r>
            <a:r>
              <a:rPr lang="ko-KR" altLang="en-US" dirty="0" err="1">
                <a:ea typeface="맑은 고딕"/>
              </a:rPr>
              <a:t>쓰루풋과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개의 </a:t>
            </a:r>
            <a:r>
              <a:rPr lang="ko-KR" altLang="en-US" dirty="0" err="1">
                <a:ea typeface="맑은 고딕"/>
              </a:rPr>
              <a:t>파티션중에</a:t>
            </a:r>
            <a:r>
              <a:rPr lang="ko-KR" altLang="en-US" dirty="0">
                <a:ea typeface="맑은 고딕"/>
              </a:rPr>
              <a:t> 최대 평균 </a:t>
            </a:r>
            <a:r>
              <a:rPr lang="en-US" altLang="ko-KR" dirty="0" err="1">
                <a:ea typeface="맑은 고딕"/>
              </a:rPr>
              <a:t>gpu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tuilization</a:t>
            </a:r>
            <a:r>
              <a:rPr lang="ko-KR" altLang="en-US" dirty="0">
                <a:ea typeface="맑은 고딕"/>
              </a:rPr>
              <a:t>을 보여주고 있습니다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 숫자는 </a:t>
            </a:r>
            <a:r>
              <a:rPr lang="en-US" altLang="ko-KR" dirty="0">
                <a:ea typeface="맑은 고딕"/>
              </a:rPr>
              <a:t>NM</a:t>
            </a:r>
            <a:r>
              <a:rPr lang="ko-KR" altLang="en-US" dirty="0">
                <a:ea typeface="맑은 고딕"/>
              </a:rPr>
              <a:t>이 </a:t>
            </a:r>
            <a:r>
              <a:rPr lang="en-US" altLang="ko-KR" dirty="0">
                <a:ea typeface="맑은 고딕"/>
              </a:rPr>
              <a:t>1</a:t>
            </a:r>
            <a:r>
              <a:rPr lang="ko-KR" altLang="en-US" dirty="0" err="1">
                <a:ea typeface="맑은 고딕"/>
              </a:rPr>
              <a:t>일때의</a:t>
            </a:r>
            <a:r>
              <a:rPr lang="ko-KR" altLang="en-US" dirty="0">
                <a:ea typeface="맑은 고딕"/>
              </a:rPr>
              <a:t> 절대 </a:t>
            </a:r>
            <a:r>
              <a:rPr lang="ko-KR" altLang="en-US" dirty="0" err="1">
                <a:ea typeface="맑은 고딕"/>
              </a:rPr>
              <a:t>쓰루풋이다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더 큰 </a:t>
            </a:r>
            <a:r>
              <a:rPr lang="en-US" altLang="ko-KR" dirty="0">
                <a:ea typeface="맑은 고딕"/>
              </a:rPr>
              <a:t>nm</a:t>
            </a:r>
            <a:r>
              <a:rPr lang="ko-KR" altLang="en-US" dirty="0">
                <a:ea typeface="맑은 고딕"/>
              </a:rPr>
              <a:t>에 대해서 표시 되지 않은 부분도 있는데 이는 </a:t>
            </a:r>
            <a:r>
              <a:rPr lang="en-US" altLang="ko-KR" dirty="0" err="1">
                <a:ea typeface="맑은 고딕"/>
              </a:rPr>
              <a:t>gpu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메모리가 </a:t>
            </a:r>
            <a:r>
              <a:rPr lang="ko-KR" altLang="en-US" dirty="0" err="1">
                <a:ea typeface="맑은 고딕"/>
              </a:rPr>
              <a:t>수용할수</a:t>
            </a:r>
            <a:r>
              <a:rPr lang="ko-KR" altLang="en-US" dirty="0">
                <a:ea typeface="맑은 고딕"/>
              </a:rPr>
              <a:t> 없기 때문이다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6508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Nm</a:t>
            </a:r>
            <a:r>
              <a:rPr lang="ko-KR" altLang="en-US" dirty="0">
                <a:ea typeface="맑은 고딕"/>
              </a:rPr>
              <a:t>이 증가함에 따라 정규화 처리량과 </a:t>
            </a:r>
            <a:r>
              <a:rPr lang="ko-KR" altLang="en-US" dirty="0" err="1">
                <a:ea typeface="맑은 고딕"/>
              </a:rPr>
              <a:t>에버리지</a:t>
            </a:r>
            <a:r>
              <a:rPr lang="ko-KR" altLang="en-US" dirty="0">
                <a:ea typeface="맑은 고딕"/>
              </a:rPr>
              <a:t> 최대 </a:t>
            </a:r>
            <a:r>
              <a:rPr lang="en-US" altLang="ko-KR" dirty="0" err="1">
                <a:ea typeface="맑은 고딕"/>
              </a:rPr>
              <a:t>gpu</a:t>
            </a:r>
            <a:r>
              <a:rPr lang="en-US" altLang="ko-KR" dirty="0">
                <a:ea typeface="맑은 고딕"/>
              </a:rPr>
              <a:t> utilization</a:t>
            </a:r>
            <a:r>
              <a:rPr lang="ko-KR" altLang="en-US" dirty="0">
                <a:ea typeface="맑은 고딕"/>
              </a:rPr>
              <a:t>이 증가하는 것을 볼 수 있다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또한 이 그래프에는 없는데 전체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utilizaion</a:t>
            </a:r>
            <a:r>
              <a:rPr lang="ko-KR" altLang="en-US" dirty="0">
                <a:ea typeface="맑은 고딕"/>
              </a:rPr>
              <a:t>도 증가한다고 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뿐만 아니라 리소스 </a:t>
            </a:r>
            <a:r>
              <a:rPr lang="ko-KR" altLang="en-US" dirty="0" err="1">
                <a:ea typeface="맑은 고딕"/>
              </a:rPr>
              <a:t>얼로케이션이</a:t>
            </a:r>
            <a:r>
              <a:rPr lang="ko-KR" altLang="en-US" dirty="0">
                <a:ea typeface="맑은 고딕"/>
              </a:rPr>
              <a:t> 어떻게 되는지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모델은 어떤 것인지에 따라 더 큰 미니배치를 가지는 것에 대한 효과가 다르다고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호모지니어스</a:t>
            </a:r>
            <a:r>
              <a:rPr lang="ko-KR" altLang="en-US" dirty="0">
                <a:ea typeface="맑은 고딕"/>
              </a:rPr>
              <a:t> 하게 구성된 경우에는 평균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 err="1">
                <a:ea typeface="맑은 고딕"/>
              </a:rPr>
              <a:t>유틸라이제이션이</a:t>
            </a:r>
            <a:r>
              <a:rPr lang="ko-KR" altLang="en-US" dirty="0">
                <a:ea typeface="맑은 고딕"/>
              </a:rPr>
              <a:t> 각 파티션 마다 비슷하고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헤테로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지니어스한</a:t>
            </a:r>
            <a:r>
              <a:rPr lang="ko-KR" altLang="en-US" dirty="0">
                <a:ea typeface="맑은 고딕"/>
              </a:rPr>
              <a:t> 경우에는 특정 파티션이 다른 파티션에 비해 높아지는 경우와 일부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에 적은 수의 레이어만 할당이 될 수 있으므로 전반적인 </a:t>
            </a:r>
            <a:r>
              <a:rPr lang="en-US" altLang="ko-KR" dirty="0" err="1">
                <a:ea typeface="맑은 고딕"/>
              </a:rPr>
              <a:t>gpu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사용률은 낮게 나올 수도 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0746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여기서는 이제 </a:t>
            </a:r>
            <a:r>
              <a:rPr lang="ko-KR" altLang="en-US" dirty="0" err="1">
                <a:ea typeface="맑은 고딕"/>
              </a:rPr>
              <a:t>멀티플한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버츄얼</a:t>
            </a:r>
            <a:r>
              <a:rPr lang="ko-KR" altLang="en-US" dirty="0">
                <a:ea typeface="맑은 고딕"/>
              </a:rPr>
              <a:t> 워커들이 </a:t>
            </a:r>
            <a:r>
              <a:rPr lang="ko-KR" altLang="en-US" dirty="0" err="1">
                <a:ea typeface="맑은 고딕"/>
              </a:rPr>
              <a:t>있을때</a:t>
            </a:r>
            <a:r>
              <a:rPr lang="ko-KR" altLang="en-US" dirty="0">
                <a:ea typeface="맑은 고딕"/>
              </a:rPr>
              <a:t> 퍼포먼스 비교 부분입니다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SOTA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DP</a:t>
            </a:r>
            <a:r>
              <a:rPr lang="ko-KR" altLang="en-US" dirty="0">
                <a:ea typeface="맑은 고딕"/>
              </a:rPr>
              <a:t>인 </a:t>
            </a:r>
            <a:r>
              <a:rPr lang="ko-KR" altLang="en-US" dirty="0" err="1">
                <a:ea typeface="맑은 고딕"/>
              </a:rPr>
              <a:t>호로보드와</a:t>
            </a:r>
            <a:r>
              <a:rPr lang="ko-KR" altLang="en-US" dirty="0">
                <a:ea typeface="맑은 고딕"/>
              </a:rPr>
              <a:t> 비교하여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세 가지 리소스 </a:t>
            </a:r>
            <a:r>
              <a:rPr lang="ko-KR" altLang="en-US" dirty="0" err="1">
                <a:ea typeface="맑은 고딕"/>
              </a:rPr>
              <a:t>얼로케이션과</a:t>
            </a:r>
            <a:r>
              <a:rPr lang="ko-KR" altLang="en-US" dirty="0">
                <a:ea typeface="맑은 고딕"/>
              </a:rPr>
              <a:t> 비교하여 각 모델의 </a:t>
            </a:r>
            <a:r>
              <a:rPr lang="ko-KR" altLang="en-US" dirty="0" err="1">
                <a:ea typeface="맑은 고딕"/>
              </a:rPr>
              <a:t>쓰루풋을</a:t>
            </a:r>
            <a:r>
              <a:rPr lang="ko-KR" altLang="en-US" dirty="0">
                <a:ea typeface="맑은 고딕"/>
              </a:rPr>
              <a:t> 보여줍니다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***** </a:t>
            </a:r>
            <a:r>
              <a:rPr lang="ko-KR" altLang="en-US" dirty="0">
                <a:ea typeface="맑은 고딕"/>
              </a:rPr>
              <a:t>미니배치의 사이즈는 최대의 성능으로 각기 비교하기 위하여 각 최대의 성능을 보여주는 것을 기준으로 하였습니다</a:t>
            </a:r>
            <a:r>
              <a:rPr lang="en-US" altLang="ko-KR" dirty="0">
                <a:ea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80861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가장 먼저 모델의 특성들과 함께 비교한 결과 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Vgg</a:t>
            </a:r>
            <a:r>
              <a:rPr lang="en-US" altLang="ko-KR" dirty="0">
                <a:ea typeface="맑은 고딕"/>
              </a:rPr>
              <a:t> 19</a:t>
            </a:r>
            <a:r>
              <a:rPr lang="ko-KR" altLang="en-US" dirty="0">
                <a:ea typeface="맑은 고딕"/>
              </a:rPr>
              <a:t>의 경우 파라미터 사이즈가 크고 </a:t>
            </a:r>
            <a:r>
              <a:rPr lang="en-US" altLang="ko-KR" dirty="0" err="1">
                <a:ea typeface="맑은 고딕"/>
              </a:rPr>
              <a:t>resnet</a:t>
            </a:r>
            <a:r>
              <a:rPr lang="ko-KR" altLang="en-US" dirty="0">
                <a:ea typeface="맑은 고딕"/>
              </a:rPr>
              <a:t>의 경우에는 파라미터 사이즈는 상대적으로 작습니다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Vgg19</a:t>
            </a:r>
            <a:r>
              <a:rPr lang="ko-KR" altLang="en-US" dirty="0">
                <a:ea typeface="맑은 고딕"/>
              </a:rPr>
              <a:t>의 경우에는 이때 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올리듀스</a:t>
            </a:r>
            <a:r>
              <a:rPr lang="ko-KR" altLang="en-US" dirty="0">
                <a:ea typeface="맑은 고딕"/>
              </a:rPr>
              <a:t> 커뮤니케이션을 통해 커뮤니케이션 오버헤드를 줄이는 </a:t>
            </a:r>
            <a:r>
              <a:rPr lang="en-US" altLang="ko-KR" dirty="0" err="1">
                <a:ea typeface="맑은 고딕"/>
              </a:rPr>
              <a:t>horovod</a:t>
            </a:r>
            <a:r>
              <a:rPr lang="ko-KR" altLang="en-US" dirty="0">
                <a:ea typeface="맑은 고딕"/>
              </a:rPr>
              <a:t>의 성능이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가지 리소스 </a:t>
            </a:r>
            <a:r>
              <a:rPr lang="ko-KR" altLang="en-US" dirty="0" err="1">
                <a:ea typeface="맑은 고딕"/>
              </a:rPr>
              <a:t>얼로케이션인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np,ed,hd</a:t>
            </a:r>
            <a:r>
              <a:rPr lang="ko-KR" altLang="en-US" dirty="0">
                <a:ea typeface="맑은 고딕"/>
              </a:rPr>
              <a:t>보다 우수하다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resnet-152</a:t>
            </a:r>
            <a:r>
              <a:rPr lang="ko-KR" altLang="en-US" dirty="0">
                <a:ea typeface="맑은 고딕"/>
              </a:rPr>
              <a:t>의 경우 </a:t>
            </a:r>
            <a:r>
              <a:rPr lang="en-US" altLang="ko-KR" dirty="0">
                <a:ea typeface="맑은 고딕"/>
              </a:rPr>
              <a:t>ED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HD</a:t>
            </a:r>
            <a:r>
              <a:rPr lang="ko-KR" altLang="en-US" dirty="0">
                <a:ea typeface="맑은 고딕"/>
              </a:rPr>
              <a:t>의 경우 비슷하거나 더 나은 성능을 보이고 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343879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두번째는 </a:t>
            </a:r>
            <a:r>
              <a:rPr lang="en-US" altLang="ko-KR" dirty="0">
                <a:ea typeface="맑은 고딕"/>
              </a:rPr>
              <a:t>np</a:t>
            </a:r>
            <a:r>
              <a:rPr lang="ko-KR" altLang="en-US" dirty="0">
                <a:ea typeface="맑은 고딕"/>
              </a:rPr>
              <a:t>에 관한 설명입니다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NP</a:t>
            </a:r>
            <a:r>
              <a:rPr lang="ko-KR" altLang="en-US" dirty="0">
                <a:ea typeface="맑은 고딕"/>
              </a:rPr>
              <a:t>를 이용하여 리소스 </a:t>
            </a:r>
            <a:r>
              <a:rPr lang="ko-KR" altLang="en-US" dirty="0" err="1">
                <a:ea typeface="맑은 고딕"/>
              </a:rPr>
              <a:t>얼로케이션을</a:t>
            </a:r>
            <a:r>
              <a:rPr lang="ko-KR" altLang="en-US" dirty="0">
                <a:ea typeface="맑은 고딕"/>
              </a:rPr>
              <a:t> 하면하면 </a:t>
            </a:r>
            <a:r>
              <a:rPr lang="en-US" altLang="ko-KR" dirty="0">
                <a:ea typeface="맑은 고딕"/>
              </a:rPr>
              <a:t>RESNET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>
                <a:ea typeface="맑은 고딕"/>
              </a:rPr>
              <a:t>VGG</a:t>
            </a:r>
            <a:r>
              <a:rPr lang="ko-KR" altLang="en-US" dirty="0">
                <a:ea typeface="맑은 고딕"/>
              </a:rPr>
              <a:t>에서의 트레이닝 성능이 낮다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가장 성능이 좋지 않은 </a:t>
            </a:r>
            <a:r>
              <a:rPr lang="en-US" altLang="ko-KR" dirty="0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로 성능이 제한되기 때문이다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798527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마지막으로 </a:t>
            </a:r>
            <a:r>
              <a:rPr lang="en-US" altLang="ko-KR" dirty="0">
                <a:ea typeface="맑은 고딕"/>
              </a:rPr>
              <a:t>Ed-local</a:t>
            </a:r>
            <a:r>
              <a:rPr lang="ko-KR" altLang="en-US" dirty="0">
                <a:ea typeface="맑은 고딕"/>
              </a:rPr>
              <a:t>에 대한 설명입니다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Ed-local</a:t>
            </a:r>
            <a:r>
              <a:rPr lang="ko-KR" altLang="en-US" dirty="0">
                <a:ea typeface="맑은 고딕"/>
              </a:rPr>
              <a:t>을 사용하면 </a:t>
            </a:r>
            <a:r>
              <a:rPr lang="ko-KR" altLang="en-US" dirty="0" err="1">
                <a:ea typeface="맑은 고딕"/>
              </a:rPr>
              <a:t>노드간의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communication </a:t>
            </a:r>
            <a:r>
              <a:rPr lang="en-US" altLang="ko-KR" dirty="0" err="1">
                <a:ea typeface="맑은 고딕"/>
              </a:rPr>
              <a:t>overhea</a:t>
            </a:r>
            <a:r>
              <a:rPr lang="ko-KR" altLang="en-US" dirty="0">
                <a:ea typeface="맑은 고딕"/>
              </a:rPr>
              <a:t>가 감소하여 좋은 성능을 </a:t>
            </a:r>
            <a:r>
              <a:rPr lang="ko-KR" altLang="en-US" dirty="0" err="1">
                <a:ea typeface="맑은 고딕"/>
              </a:rPr>
              <a:t>기대핤</a:t>
            </a:r>
            <a:r>
              <a:rPr lang="ko-KR" altLang="en-US" dirty="0">
                <a:ea typeface="맑은 고딕"/>
              </a:rPr>
              <a:t> 수 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특히 </a:t>
            </a:r>
            <a:r>
              <a:rPr lang="en-US" altLang="ko-KR" dirty="0">
                <a:ea typeface="맑은 고딕"/>
              </a:rPr>
              <a:t>VGG-19</a:t>
            </a:r>
            <a:r>
              <a:rPr lang="ko-KR" altLang="en-US" dirty="0">
                <a:ea typeface="맑은 고딕"/>
              </a:rPr>
              <a:t>의 경우 </a:t>
            </a:r>
            <a:r>
              <a:rPr lang="en-US" altLang="ko-KR" dirty="0">
                <a:ea typeface="맑은 고딕"/>
              </a:rPr>
              <a:t>ED-</a:t>
            </a:r>
            <a:r>
              <a:rPr lang="ko-KR" altLang="en-US" dirty="0">
                <a:ea typeface="맑은 고딕"/>
              </a:rPr>
              <a:t>로컬을 </a:t>
            </a:r>
            <a:r>
              <a:rPr lang="ko-KR" altLang="en-US" dirty="0" err="1">
                <a:ea typeface="맑은 고딕"/>
              </a:rPr>
              <a:t>사용했을때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호로보드보다도</a:t>
            </a:r>
            <a:r>
              <a:rPr lang="ko-KR" altLang="en-US" dirty="0">
                <a:ea typeface="맑은 고딕"/>
              </a:rPr>
              <a:t> 훨씬 낮은 데이터 </a:t>
            </a:r>
            <a:r>
              <a:rPr lang="ko-KR" altLang="en-US" dirty="0" err="1">
                <a:ea typeface="맑은 고딕"/>
              </a:rPr>
              <a:t>트랜스퍼가</a:t>
            </a:r>
            <a:r>
              <a:rPr lang="ko-KR" altLang="en-US" dirty="0">
                <a:ea typeface="맑은 고딕"/>
              </a:rPr>
              <a:t> 일어난다</a:t>
            </a:r>
            <a:r>
              <a:rPr lang="en-US" altLang="ko-KR" dirty="0">
                <a:ea typeface="맑은 고딕"/>
              </a:rPr>
              <a:t>. (103MB,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515MB)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레즈넷의</a:t>
            </a:r>
            <a:r>
              <a:rPr lang="ko-KR" altLang="en-US" dirty="0">
                <a:ea typeface="맑은 고딕"/>
              </a:rPr>
              <a:t> 경우 </a:t>
            </a:r>
            <a:r>
              <a:rPr lang="en-US" altLang="ko-KR" dirty="0">
                <a:ea typeface="맑은 고딕"/>
              </a:rPr>
              <a:t>ACTIVATION</a:t>
            </a:r>
            <a:r>
              <a:rPr lang="ko-KR" altLang="en-US" dirty="0">
                <a:ea typeface="맑은 고딕"/>
              </a:rPr>
              <a:t> 함수의 크기로 인해 데이터 </a:t>
            </a:r>
            <a:r>
              <a:rPr lang="ko-KR" altLang="en-US" dirty="0" err="1">
                <a:ea typeface="맑은 고딕"/>
              </a:rPr>
              <a:t>트랜스퍼는</a:t>
            </a:r>
            <a:r>
              <a:rPr lang="ko-KR" altLang="en-US" dirty="0">
                <a:ea typeface="맑은 고딕"/>
              </a:rPr>
              <a:t> 약간 높지만 </a:t>
            </a:r>
            <a:r>
              <a:rPr lang="en-US" altLang="ko-KR" dirty="0">
                <a:ea typeface="맑은 고딕"/>
              </a:rPr>
              <a:t>(298MB, 211MB) </a:t>
            </a:r>
            <a:r>
              <a:rPr lang="ko-KR" altLang="en-US" dirty="0" err="1">
                <a:ea typeface="맑은 고딕"/>
              </a:rPr>
              <a:t>버츄얼</a:t>
            </a:r>
            <a:r>
              <a:rPr lang="ko-KR" altLang="en-US" dirty="0">
                <a:ea typeface="맑은 고딕"/>
              </a:rPr>
              <a:t> 워커가 동시에 많은 수의 미니배치를 </a:t>
            </a:r>
            <a:r>
              <a:rPr lang="ko-KR" altLang="en-US" dirty="0" err="1">
                <a:ea typeface="맑은 고딕"/>
              </a:rPr>
              <a:t>처리가능하므로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쓰루풋</a:t>
            </a:r>
            <a:r>
              <a:rPr lang="ko-KR" altLang="en-US" dirty="0">
                <a:ea typeface="맑은 고딕"/>
              </a:rPr>
              <a:t> 자체는 </a:t>
            </a:r>
            <a:r>
              <a:rPr lang="ko-KR" altLang="en-US" dirty="0" err="1">
                <a:ea typeface="맑은 고딕"/>
              </a:rPr>
              <a:t>호로보드에</a:t>
            </a:r>
            <a:r>
              <a:rPr lang="ko-KR" altLang="en-US" dirty="0">
                <a:ea typeface="맑은 고딕"/>
              </a:rPr>
              <a:t> 비해 </a:t>
            </a:r>
            <a:r>
              <a:rPr lang="en-US" altLang="ko-KR" dirty="0">
                <a:ea typeface="맑은 고딕"/>
              </a:rPr>
              <a:t>40%</a:t>
            </a:r>
            <a:r>
              <a:rPr lang="ko-KR" altLang="en-US" dirty="0">
                <a:ea typeface="맑은 고딕"/>
              </a:rPr>
              <a:t>정도 높다고 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>
                <a:ea typeface="맑은 고딕"/>
              </a:rPr>
              <a:t>NP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HD</a:t>
            </a:r>
            <a:r>
              <a:rPr lang="ko-KR" altLang="en-US" dirty="0">
                <a:ea typeface="맑은 고딕"/>
              </a:rPr>
              <a:t>와도 비교를 </a:t>
            </a:r>
            <a:r>
              <a:rPr lang="ko-KR" altLang="en-US" dirty="0" err="1">
                <a:ea typeface="맑은 고딕"/>
              </a:rPr>
              <a:t>했을때</a:t>
            </a:r>
            <a:r>
              <a:rPr lang="ko-KR" altLang="en-US" dirty="0">
                <a:ea typeface="맑은 고딕"/>
              </a:rPr>
              <a:t> 커뮤니케이션 오버헤드 감소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지연 문제 감소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파티션 등으로 인하여 더 큰 </a:t>
            </a:r>
            <a:r>
              <a:rPr lang="en-US" altLang="ko-KR" dirty="0">
                <a:ea typeface="맑은 고딕"/>
              </a:rPr>
              <a:t>NM</a:t>
            </a:r>
            <a:r>
              <a:rPr lang="ko-KR" altLang="en-US" dirty="0">
                <a:ea typeface="맑은 고딕"/>
              </a:rPr>
              <a:t>을 가지는 것이 가능 하므로 처리량이 향상된다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6297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이제 </a:t>
            </a:r>
            <a:r>
              <a:rPr lang="ko-KR" altLang="en-US" dirty="0" err="1">
                <a:ea typeface="맑은 고딕"/>
              </a:rPr>
              <a:t>윔피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들을 더해가며 트레이닝 </a:t>
            </a:r>
            <a:r>
              <a:rPr lang="ko-KR" altLang="en-US" dirty="0" err="1">
                <a:ea typeface="맑은 고딕"/>
              </a:rPr>
              <a:t>했을때의</a:t>
            </a:r>
            <a:r>
              <a:rPr lang="ko-KR" altLang="en-US" dirty="0">
                <a:ea typeface="맑은 고딕"/>
              </a:rPr>
              <a:t> 관한 결과 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헷파이프에서는</a:t>
            </a:r>
            <a:r>
              <a:rPr lang="ko-KR" altLang="en-US" dirty="0">
                <a:ea typeface="맑은 고딕"/>
              </a:rPr>
              <a:t> 이런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들을 더해가며 트레이닝 </a:t>
            </a:r>
            <a:r>
              <a:rPr lang="ko-KR" altLang="en-US" dirty="0" err="1">
                <a:ea typeface="맑은 고딕"/>
              </a:rPr>
              <a:t>했을대</a:t>
            </a:r>
            <a:r>
              <a:rPr lang="ko-KR" altLang="en-US" dirty="0">
                <a:ea typeface="맑은 고딕"/>
              </a:rPr>
              <a:t> 상당한 성능 개선을 보여줬습니다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WHIMPY GPU</a:t>
            </a:r>
            <a:r>
              <a:rPr lang="ko-KR" altLang="en-US" dirty="0">
                <a:ea typeface="맑은 고딕"/>
              </a:rPr>
              <a:t>를 </a:t>
            </a:r>
            <a:r>
              <a:rPr lang="ko-KR" altLang="en-US" dirty="0" err="1">
                <a:ea typeface="맑은 고딕"/>
              </a:rPr>
              <a:t>사용했을때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물론 </a:t>
            </a:r>
            <a:r>
              <a:rPr lang="ko-KR" altLang="en-US" dirty="0" err="1">
                <a:ea typeface="맑은 고딕"/>
              </a:rPr>
              <a:t>호로보드의</a:t>
            </a:r>
            <a:r>
              <a:rPr lang="ko-KR" altLang="en-US" dirty="0">
                <a:ea typeface="맑은 고딕"/>
              </a:rPr>
              <a:t> 경우에도 성능이 좋아 지지만</a:t>
            </a:r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를 </a:t>
            </a:r>
            <a:r>
              <a:rPr lang="ko-KR" altLang="en-US" dirty="0" err="1">
                <a:ea typeface="맑은 고딕"/>
              </a:rPr>
              <a:t>사용했을때</a:t>
            </a:r>
            <a:r>
              <a:rPr lang="ko-KR" altLang="en-US" dirty="0">
                <a:ea typeface="맑은 고딕"/>
              </a:rPr>
              <a:t> 더 좋은 성능 향상이 가능하다</a:t>
            </a:r>
            <a:r>
              <a:rPr lang="en-US" altLang="ko-KR" dirty="0">
                <a:ea typeface="맑은 고딕"/>
              </a:rPr>
              <a:t>. -&gt; </a:t>
            </a:r>
            <a:r>
              <a:rPr lang="ko-KR" altLang="en-US" dirty="0">
                <a:ea typeface="맑은 고딕"/>
              </a:rPr>
              <a:t>미니배치의 동시에 처리하는 총수가 늘어날 수 있기 때문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최대 </a:t>
            </a:r>
            <a:r>
              <a:rPr lang="en-US" altLang="ko-KR" dirty="0">
                <a:ea typeface="맑은 고딕"/>
              </a:rPr>
              <a:t>2.3</a:t>
            </a:r>
            <a:r>
              <a:rPr lang="ko-KR" altLang="en-US" dirty="0">
                <a:ea typeface="맑은 고딕"/>
              </a:rPr>
              <a:t>배의 퍼포먼스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속도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 향상을 얻을 수 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7371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마지막으로 </a:t>
            </a:r>
            <a:r>
              <a:rPr lang="en-US" altLang="ko-KR" dirty="0">
                <a:ea typeface="맑은 고딕"/>
              </a:rPr>
              <a:t>convergence</a:t>
            </a:r>
            <a:r>
              <a:rPr lang="ko-KR" altLang="en-US" dirty="0">
                <a:ea typeface="맑은 고딕"/>
              </a:rPr>
              <a:t>에 관한 비교인데요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타겟 정확도는 </a:t>
            </a:r>
            <a:r>
              <a:rPr lang="ko-KR" altLang="en-US" dirty="0" err="1">
                <a:ea typeface="맑은 고딕"/>
              </a:rPr>
              <a:t>레즈넷에서</a:t>
            </a:r>
            <a:r>
              <a:rPr lang="en-US" altLang="ko-KR" dirty="0">
                <a:ea typeface="맑은 고딕"/>
              </a:rPr>
              <a:t> 74, </a:t>
            </a:r>
            <a:r>
              <a:rPr lang="en-US" altLang="ko-KR" dirty="0" err="1">
                <a:ea typeface="맑은 고딕"/>
              </a:rPr>
              <a:t>vgg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67</a:t>
            </a:r>
            <a:r>
              <a:rPr lang="ko-KR" altLang="en-US" dirty="0">
                <a:ea typeface="맑은 고딕"/>
              </a:rPr>
              <a:t>이었습니다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레즈넷에서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12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 err="1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사용한 </a:t>
            </a:r>
            <a:r>
              <a:rPr lang="en-US" altLang="ko-KR" dirty="0" err="1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PMP </a:t>
            </a:r>
            <a:r>
              <a:rPr lang="ko-KR" altLang="en-US" dirty="0">
                <a:ea typeface="맑은 고딕"/>
              </a:rPr>
              <a:t>및 </a:t>
            </a:r>
            <a:r>
              <a:rPr lang="en-US" altLang="ko-KR" dirty="0">
                <a:ea typeface="맑은 고딕"/>
              </a:rPr>
              <a:t>DP</a:t>
            </a:r>
            <a:r>
              <a:rPr lang="ko-KR" altLang="en-US" dirty="0">
                <a:ea typeface="맑은 고딕"/>
              </a:rPr>
              <a:t>를 모두 활용하여 </a:t>
            </a:r>
            <a:r>
              <a:rPr lang="ko-KR" altLang="en-US" dirty="0" err="1">
                <a:ea typeface="맑은 고딕"/>
              </a:rPr>
              <a:t>헤테로지니어스한</a:t>
            </a:r>
            <a:r>
              <a:rPr lang="ko-KR" altLang="en-US" dirty="0">
                <a:ea typeface="맑은 고딕"/>
              </a:rPr>
              <a:t> 환경에서 </a:t>
            </a:r>
            <a:r>
              <a:rPr lang="en-US" altLang="ko-KR" dirty="0">
                <a:ea typeface="맑은 고딕"/>
              </a:rPr>
              <a:t>Straggler </a:t>
            </a:r>
            <a:r>
              <a:rPr lang="ko-KR" altLang="en-US" dirty="0">
                <a:ea typeface="맑은 고딕"/>
              </a:rPr>
              <a:t>문제를 줄이고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resnet</a:t>
            </a:r>
            <a:r>
              <a:rPr lang="ko-KR" altLang="en-US" dirty="0">
                <a:ea typeface="맑은 고딕"/>
              </a:rPr>
              <a:t>에서는 </a:t>
            </a:r>
            <a:r>
              <a:rPr lang="en-US" altLang="ko-KR" dirty="0" err="1">
                <a:ea typeface="맑은 고딕"/>
              </a:rPr>
              <a:t>Horovod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대비 수렴이 </a:t>
            </a:r>
            <a:r>
              <a:rPr lang="en-US" altLang="ko-KR" dirty="0">
                <a:ea typeface="맑은 고딕"/>
              </a:rPr>
              <a:t>35% </a:t>
            </a:r>
            <a:r>
              <a:rPr lang="ko-KR" altLang="en-US" dirty="0">
                <a:ea typeface="맑은 고딕"/>
              </a:rPr>
              <a:t>더 빨랐습니다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 err="1">
                <a:ea typeface="맑은 고딕"/>
              </a:rPr>
              <a:t>whimpy</a:t>
            </a:r>
            <a:r>
              <a:rPr lang="en-US" altLang="ko-KR" dirty="0">
                <a:ea typeface="맑은 고딕"/>
              </a:rPr>
              <a:t> GPU 4</a:t>
            </a:r>
            <a:r>
              <a:rPr lang="ko-KR" altLang="en-US" dirty="0">
                <a:ea typeface="맑은 고딕"/>
              </a:rPr>
              <a:t>개를 더 추가함으로써 </a:t>
            </a:r>
            <a:r>
              <a:rPr lang="en-US" altLang="ko-KR" dirty="0" err="1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는 훈련 성능을 더욱 향상시켜 </a:t>
            </a:r>
            <a:r>
              <a:rPr lang="en-US" altLang="ko-KR" dirty="0" err="1">
                <a:ea typeface="맑은 고딕"/>
              </a:rPr>
              <a:t>Horovod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대비 </a:t>
            </a:r>
            <a:r>
              <a:rPr lang="en-US" altLang="ko-KR" dirty="0">
                <a:ea typeface="맑은 고딕"/>
              </a:rPr>
              <a:t>39% </a:t>
            </a:r>
            <a:r>
              <a:rPr lang="ko-KR" altLang="en-US" dirty="0">
                <a:ea typeface="맑은 고딕"/>
              </a:rPr>
              <a:t>더 빠르게 수렴했습니다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VGG</a:t>
            </a:r>
            <a:r>
              <a:rPr lang="ko-KR" altLang="en-US" dirty="0">
                <a:ea typeface="맑은 고딕"/>
              </a:rPr>
              <a:t>의 경우에도 </a:t>
            </a:r>
            <a:r>
              <a:rPr lang="en-US" altLang="ko-KR" dirty="0">
                <a:ea typeface="맑은 고딕"/>
              </a:rPr>
              <a:t>d=0 </a:t>
            </a:r>
            <a:r>
              <a:rPr lang="ko-KR" altLang="en-US" dirty="0">
                <a:ea typeface="맑은 고딕"/>
              </a:rPr>
              <a:t>인 </a:t>
            </a:r>
            <a:r>
              <a:rPr lang="en-US" altLang="ko-KR" dirty="0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를 </a:t>
            </a:r>
            <a:r>
              <a:rPr lang="ko-KR" altLang="en-US" dirty="0" err="1">
                <a:ea typeface="맑은 고딕"/>
              </a:rPr>
              <a:t>사용했을때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29%</a:t>
            </a:r>
            <a:r>
              <a:rPr lang="ko-KR" altLang="en-US" dirty="0">
                <a:ea typeface="맑은 고딕"/>
              </a:rPr>
              <a:t>더 빠르게 수렴이 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이대 </a:t>
            </a:r>
            <a:r>
              <a:rPr lang="en-US" altLang="ko-KR" dirty="0">
                <a:ea typeface="맑은 고딕"/>
              </a:rPr>
              <a:t>D</a:t>
            </a:r>
            <a:r>
              <a:rPr lang="ko-KR" altLang="en-US" dirty="0">
                <a:ea typeface="맑은 고딕"/>
              </a:rPr>
              <a:t>를 늘려가며 실험을 추가로 진행하였는데 </a:t>
            </a:r>
            <a:r>
              <a:rPr lang="en-US" altLang="ko-KR" dirty="0">
                <a:ea typeface="맑은 고딕"/>
              </a:rPr>
              <a:t>D</a:t>
            </a:r>
            <a:r>
              <a:rPr lang="ko-KR" altLang="en-US" dirty="0">
                <a:ea typeface="맑은 고딕"/>
              </a:rPr>
              <a:t>를 늘릴수록 커뮤니케이션 오버헤드 감소로 인해  </a:t>
            </a:r>
            <a:r>
              <a:rPr lang="en-US" altLang="ko-KR" dirty="0">
                <a:ea typeface="맑은 고딕"/>
              </a:rPr>
              <a:t>D=4</a:t>
            </a:r>
            <a:r>
              <a:rPr lang="ko-KR" altLang="en-US" dirty="0" err="1">
                <a:ea typeface="맑은 고딕"/>
              </a:rPr>
              <a:t>일때가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D=0, HOROVOD</a:t>
            </a:r>
            <a:r>
              <a:rPr lang="ko-KR" altLang="en-US" dirty="0">
                <a:ea typeface="맑은 고딕"/>
              </a:rPr>
              <a:t>에 비해서 각각 </a:t>
            </a:r>
            <a:r>
              <a:rPr lang="en-US" altLang="ko-KR" dirty="0">
                <a:ea typeface="맑은 고딕"/>
              </a:rPr>
              <a:t>28%, 49% </a:t>
            </a:r>
            <a:r>
              <a:rPr lang="ko-KR" altLang="en-US" dirty="0">
                <a:ea typeface="맑은 고딕"/>
              </a:rPr>
              <a:t>더 빠르게 수렴하고 </a:t>
            </a:r>
            <a:r>
              <a:rPr lang="en-US" altLang="ko-KR" dirty="0">
                <a:ea typeface="맑은 고딕"/>
              </a:rPr>
              <a:t>idle </a:t>
            </a:r>
            <a:r>
              <a:rPr lang="ko-KR" altLang="en-US" dirty="0">
                <a:ea typeface="맑은 고딕"/>
              </a:rPr>
              <a:t>타임이 </a:t>
            </a:r>
            <a:r>
              <a:rPr lang="en-US" altLang="ko-KR" dirty="0">
                <a:ea typeface="맑은 고딕"/>
              </a:rPr>
              <a:t>62%</a:t>
            </a:r>
            <a:r>
              <a:rPr lang="ko-KR" altLang="en-US" dirty="0">
                <a:ea typeface="맑은 고딕"/>
              </a:rPr>
              <a:t>로 관찰되었다고 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단 </a:t>
            </a:r>
            <a:r>
              <a:rPr lang="en-US" altLang="ko-KR" dirty="0">
                <a:ea typeface="맑은 고딕"/>
              </a:rPr>
              <a:t>D=32</a:t>
            </a:r>
            <a:r>
              <a:rPr lang="ko-KR" altLang="en-US" dirty="0">
                <a:ea typeface="맑은 고딕"/>
              </a:rPr>
              <a:t>의 경우 </a:t>
            </a:r>
            <a:r>
              <a:rPr lang="en-US" altLang="ko-KR" dirty="0">
                <a:ea typeface="맑은 고딕"/>
              </a:rPr>
              <a:t>HIGHER GLOBAL STALENSS</a:t>
            </a:r>
            <a:r>
              <a:rPr lang="ko-KR" altLang="en-US" dirty="0">
                <a:ea typeface="맑은 고딕"/>
              </a:rPr>
              <a:t>로 인하여 퍼포먼스가 살짝 줄어 들 수 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클럭 거리가 </a:t>
            </a:r>
            <a:r>
              <a:rPr lang="en-US" altLang="ko-KR" dirty="0">
                <a:ea typeface="맑은 고딕"/>
              </a:rPr>
              <a:t>32</a:t>
            </a:r>
            <a:r>
              <a:rPr lang="ko-KR" altLang="en-US" dirty="0">
                <a:ea typeface="맑은 고딕"/>
              </a:rPr>
              <a:t>만큼 차이가 날 가능성이 굉장히 작다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** </a:t>
            </a:r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>
                <a:ea typeface="맑은 고딕"/>
              </a:rPr>
              <a:t>D</a:t>
            </a:r>
            <a:r>
              <a:rPr lang="ko-KR" altLang="en-US" dirty="0">
                <a:ea typeface="맑은 고딕"/>
              </a:rPr>
              <a:t>값이 늘어난다는 것은 </a:t>
            </a:r>
            <a:r>
              <a:rPr lang="en-US" altLang="ko-KR" dirty="0">
                <a:ea typeface="맑은 고딕"/>
              </a:rPr>
              <a:t>GLOBAL STALENESS</a:t>
            </a:r>
            <a:r>
              <a:rPr lang="ko-KR" altLang="en-US" dirty="0">
                <a:ea typeface="맑은 고딕"/>
              </a:rPr>
              <a:t>를 기다리는 시간이 줄어드는 것이므로 </a:t>
            </a:r>
            <a:r>
              <a:rPr lang="en-US" altLang="ko-KR" dirty="0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가 대기하는 동안 파이프라인을 계속 진행할 수 있습니다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423572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49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가장 먼저 백그라운드 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큰 데이터셋과 </a:t>
            </a:r>
            <a:r>
              <a:rPr lang="en-US" altLang="ko-KR" dirty="0">
                <a:ea typeface="맑은 고딕"/>
              </a:rPr>
              <a:t>large </a:t>
            </a:r>
            <a:r>
              <a:rPr lang="ko-KR" altLang="en-US" dirty="0">
                <a:ea typeface="맑은 고딕"/>
              </a:rPr>
              <a:t>딥러닝 모델을 처리하기 위해서는 크게 두가지 방법이 있었습니다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가장 먼저 데이터 </a:t>
            </a:r>
            <a:r>
              <a:rPr lang="ko-KR" altLang="en-US" dirty="0" err="1">
                <a:ea typeface="맑은 고딕"/>
              </a:rPr>
              <a:t>페럴리즘</a:t>
            </a:r>
            <a:r>
              <a:rPr lang="ko-KR" altLang="en-US" dirty="0">
                <a:ea typeface="맑은 고딕"/>
              </a:rPr>
              <a:t> 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데이터 </a:t>
            </a:r>
            <a:r>
              <a:rPr lang="ko-KR" altLang="en-US" dirty="0" err="1">
                <a:ea typeface="맑은 고딕"/>
              </a:rPr>
              <a:t>페럴리즘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(Data parallelism, DP)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모델의 학습을 </a:t>
            </a:r>
            <a:r>
              <a:rPr lang="ko-KR" altLang="en-US" dirty="0" err="1">
                <a:ea typeface="맑은 고딕"/>
              </a:rPr>
              <a:t>엑셀레이트하기</a:t>
            </a:r>
            <a:r>
              <a:rPr lang="ko-KR" altLang="en-US" dirty="0">
                <a:ea typeface="맑은 고딕"/>
              </a:rPr>
              <a:t> 위해 여러 워커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를 이용합니다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트레이닝 데이터셋을 분할하고 각 워커에게 할당합니다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각 워커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모델의 카피본을 가지고 미니배치</a:t>
            </a:r>
            <a:r>
              <a:rPr lang="en-US" altLang="ko-KR" dirty="0">
                <a:ea typeface="맑은 고딕"/>
              </a:rPr>
              <a:t>(minibatch)</a:t>
            </a:r>
            <a:r>
              <a:rPr lang="ko-KR" altLang="en-US" dirty="0">
                <a:ea typeface="맑은 고딕"/>
              </a:rPr>
              <a:t>를 처리하고 웨이트 업데이트를 계산합니다</a:t>
            </a:r>
            <a:r>
              <a:rPr lang="en-US" altLang="ko-KR" dirty="0">
                <a:ea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16671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AD-PSGD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 err="1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가 문제의 다른 측면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비동기 업데이트 </a:t>
            </a:r>
            <a:r>
              <a:rPr lang="en-US" altLang="ko-KR" dirty="0">
                <a:ea typeface="맑은 고딕"/>
              </a:rPr>
              <a:t>vs. </a:t>
            </a:r>
            <a:r>
              <a:rPr lang="ko-KR" altLang="en-US" dirty="0">
                <a:ea typeface="맑은 고딕"/>
              </a:rPr>
              <a:t>효율적인 파티션 및 파이프라인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을 다루므로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이들을 결합하여 이질적인 리소스에서 대규모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모델을 학습하는 성능을 더욱 향상시킬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 경우에는 이질적인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고려하지 않습니다 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*******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PipeDream</a:t>
            </a:r>
            <a:r>
              <a:rPr lang="ko-KR" altLang="en-US" dirty="0">
                <a:ea typeface="맑은 고딕"/>
              </a:rPr>
              <a:t>과의 비교 </a:t>
            </a:r>
            <a:r>
              <a:rPr lang="en-US" altLang="ko-KR" dirty="0" err="1">
                <a:ea typeface="맑은 고딕"/>
              </a:rPr>
              <a:t>PipeDream</a:t>
            </a:r>
            <a:r>
              <a:rPr lang="en-US" altLang="ko-KR" dirty="0">
                <a:ea typeface="맑은 고딕"/>
              </a:rPr>
              <a:t> [38]</a:t>
            </a:r>
            <a:r>
              <a:rPr lang="ko-KR" altLang="en-US" dirty="0">
                <a:ea typeface="맑은 고딕"/>
              </a:rPr>
              <a:t>은 가장 가까운 관련 연구로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단일 가상 작업자의 </a:t>
            </a:r>
            <a:r>
              <a:rPr lang="en-US" altLang="ko-KR" dirty="0">
                <a:ea typeface="맑은 고딕"/>
              </a:rPr>
              <a:t>PMP</a:t>
            </a:r>
            <a:r>
              <a:rPr lang="ko-KR" altLang="en-US" dirty="0">
                <a:ea typeface="맑은 고딕"/>
              </a:rPr>
              <a:t>를 최적화하며 동질 환경 내의 가상 작업자 내 지연 레이어에 대해서만 </a:t>
            </a:r>
            <a:r>
              <a:rPr lang="en-US" altLang="ko-KR" dirty="0">
                <a:ea typeface="맑은 고딕"/>
              </a:rPr>
              <a:t>DP</a:t>
            </a:r>
            <a:r>
              <a:rPr lang="ko-KR" altLang="en-US" dirty="0">
                <a:ea typeface="맑은 고딕"/>
              </a:rPr>
              <a:t>를 사용합니다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이종 환경에 적용하려면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파티션 알고리즘을 확장하여 이종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의 다른 성능 및 메모리 크기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파이프라인에 사용되는 이종 노드의 다양한 순서 및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의 파티션에 대한 메모리 요구 사항을 고려해야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섹션 </a:t>
            </a:r>
            <a:r>
              <a:rPr lang="en-US" altLang="ko-KR" dirty="0">
                <a:ea typeface="맑은 고딕"/>
              </a:rPr>
              <a:t>8.1</a:t>
            </a:r>
            <a:r>
              <a:rPr lang="ko-KR" altLang="en-US" dirty="0">
                <a:ea typeface="맑은 고딕"/>
              </a:rPr>
              <a:t>에서 설명한 이종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클러스터에서 </a:t>
            </a:r>
            <a:r>
              <a:rPr lang="en-US" altLang="ko-KR" dirty="0" err="1">
                <a:ea typeface="맑은 고딕"/>
              </a:rPr>
              <a:t>PyTorch</a:t>
            </a:r>
            <a:r>
              <a:rPr lang="en-US" altLang="ko-KR" dirty="0">
                <a:ea typeface="맑은 고딕"/>
              </a:rPr>
              <a:t> [37]</a:t>
            </a:r>
            <a:r>
              <a:rPr lang="ko-KR" altLang="en-US" dirty="0">
                <a:ea typeface="맑은 고딕"/>
              </a:rPr>
              <a:t>를 기반으로 구현된 </a:t>
            </a:r>
            <a:r>
              <a:rPr lang="en-US" altLang="ko-KR" dirty="0" err="1">
                <a:ea typeface="맑은 고딕"/>
              </a:rPr>
              <a:t>PipeDream</a:t>
            </a:r>
            <a:r>
              <a:rPr lang="ko-KR" altLang="en-US" dirty="0">
                <a:ea typeface="맑은 고딕"/>
              </a:rPr>
              <a:t>을 사용하여 </a:t>
            </a:r>
            <a:r>
              <a:rPr lang="en-US" altLang="ko-KR" dirty="0">
                <a:ea typeface="맑은 고딕"/>
              </a:rPr>
              <a:t>ResNet-152</a:t>
            </a:r>
            <a:r>
              <a:rPr lang="ko-KR" altLang="en-US" dirty="0">
                <a:ea typeface="맑은 고딕"/>
              </a:rPr>
              <a:t>의 훈련을 실행합니다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파티션 알고리즘이 이종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고려하지 않기 때문에 각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유형별로 </a:t>
            </a:r>
            <a:r>
              <a:rPr lang="en-US" altLang="ko-KR" dirty="0">
                <a:ea typeface="맑은 고딕"/>
              </a:rPr>
              <a:t>ResNet-152</a:t>
            </a:r>
            <a:r>
              <a:rPr lang="ko-KR" altLang="en-US" dirty="0">
                <a:ea typeface="맑은 고딕"/>
              </a:rPr>
              <a:t>를 </a:t>
            </a:r>
            <a:r>
              <a:rPr lang="ko-KR" altLang="en-US" dirty="0" err="1">
                <a:ea typeface="맑은 고딕"/>
              </a:rPr>
              <a:t>프로파일링한</a:t>
            </a:r>
            <a:r>
              <a:rPr lang="ko-KR" altLang="en-US" dirty="0">
                <a:ea typeface="맑은 고딕"/>
              </a:rPr>
              <a:t> 다음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해당 유형의 동질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로 구성된 클러스터를 가정하여 모델의 파티션을 생성하고 마지막으로 </a:t>
            </a:r>
            <a:r>
              <a:rPr lang="en-US" altLang="ko-KR" dirty="0" err="1">
                <a:ea typeface="맑은 고딕"/>
              </a:rPr>
              <a:t>PipeDream</a:t>
            </a:r>
            <a:r>
              <a:rPr lang="ko-KR" altLang="en-US" dirty="0">
                <a:ea typeface="맑은 고딕"/>
              </a:rPr>
              <a:t>의 파티션을 사용한 처리량을 측정합니다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계산된 파이프라인 구성은 많은 수의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, 12 </a:t>
            </a:r>
            <a:r>
              <a:rPr lang="ko-KR" altLang="en-US" dirty="0">
                <a:ea typeface="맑은 고딕"/>
              </a:rPr>
              <a:t>또는 </a:t>
            </a:r>
            <a:r>
              <a:rPr lang="en-US" altLang="ko-KR" dirty="0">
                <a:ea typeface="맑은 고딕"/>
              </a:rPr>
              <a:t>14) </a:t>
            </a:r>
            <a:r>
              <a:rPr lang="ko-KR" altLang="en-US" dirty="0">
                <a:ea typeface="맑은 고딕"/>
              </a:rPr>
              <a:t>파티션을 생성합니다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예를 들어</a:t>
            </a:r>
            <a:r>
              <a:rPr lang="en-US" altLang="ko-KR" dirty="0">
                <a:ea typeface="맑은 고딕"/>
              </a:rPr>
              <a:t>, Q</a:t>
            </a:r>
            <a:r>
              <a:rPr lang="ko-KR" altLang="en-US" dirty="0">
                <a:ea typeface="맑은 고딕"/>
              </a:rPr>
              <a:t>를 사용하면 구성은 </a:t>
            </a:r>
            <a:r>
              <a:rPr lang="en-US" altLang="ko-KR" dirty="0">
                <a:ea typeface="맑은 고딕"/>
              </a:rPr>
              <a:t>4-2-1-1-1-1-1-1-1-1-1-1</a:t>
            </a:r>
            <a:r>
              <a:rPr lang="ko-KR" altLang="en-US" dirty="0">
                <a:ea typeface="맑은 고딕"/>
              </a:rPr>
              <a:t>으로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모델이 </a:t>
            </a:r>
            <a:r>
              <a:rPr lang="en-US" altLang="ko-KR" dirty="0">
                <a:ea typeface="맑은 고딕"/>
              </a:rPr>
              <a:t>12</a:t>
            </a:r>
            <a:r>
              <a:rPr lang="ko-KR" altLang="en-US" dirty="0">
                <a:ea typeface="맑은 고딕"/>
              </a:rPr>
              <a:t>개의 파티션으로 나뉘며 첫 번째 파티션은 </a:t>
            </a:r>
            <a:r>
              <a:rPr lang="en-US" altLang="ko-KR" dirty="0">
                <a:ea typeface="맑은 고딕"/>
              </a:rPr>
              <a:t>DP</a:t>
            </a:r>
            <a:r>
              <a:rPr lang="ko-KR" altLang="en-US" dirty="0">
                <a:ea typeface="맑은 고딕"/>
              </a:rPr>
              <a:t>와 함께 </a:t>
            </a:r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로 실행되고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두 번째 파티션은 </a:t>
            </a:r>
            <a:r>
              <a:rPr lang="en-US" altLang="ko-KR" dirty="0">
                <a:ea typeface="맑은 고딕"/>
              </a:rPr>
              <a:t>DP</a:t>
            </a:r>
            <a:r>
              <a:rPr lang="ko-KR" altLang="en-US" dirty="0">
                <a:ea typeface="맑은 고딕"/>
              </a:rPr>
              <a:t>와 함께 </a:t>
            </a:r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로 실행되는 식입니다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이러한 구성에 대해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네 가지 다른 노드의 다양한 순서로 실험을 실행하고 여러 배치 크기를 사용하여 테스트합니다</a:t>
            </a:r>
            <a:r>
              <a:rPr lang="en-US" altLang="ko-KR" dirty="0">
                <a:ea typeface="맑은 고딕"/>
              </a:rPr>
              <a:t>. (</a:t>
            </a:r>
            <a:r>
              <a:rPr lang="ko-KR" altLang="en-US" dirty="0">
                <a:ea typeface="맑은 고딕"/>
              </a:rPr>
              <a:t>메모리 부족 오류로 인해 일부 구성에 대한 훈련을 실행할 수 없음에 주의하세요</a:t>
            </a:r>
            <a:r>
              <a:rPr lang="en-US" altLang="ko-KR" dirty="0">
                <a:ea typeface="맑은 고딕"/>
              </a:rPr>
              <a:t>.) </a:t>
            </a:r>
            <a:r>
              <a:rPr lang="en-US" altLang="ko-KR" dirty="0" err="1">
                <a:ea typeface="맑은 고딕"/>
              </a:rPr>
              <a:t>PipeDream</a:t>
            </a:r>
            <a:r>
              <a:rPr lang="ko-KR" altLang="en-US" dirty="0">
                <a:ea typeface="맑은 고딕"/>
              </a:rPr>
              <a:t>을 사용하여 측정한 최고 처리량은 </a:t>
            </a:r>
            <a:r>
              <a:rPr lang="en-US" altLang="ko-KR" dirty="0">
                <a:ea typeface="맑은 고딕"/>
              </a:rPr>
              <a:t>158</a:t>
            </a:r>
            <a:r>
              <a:rPr lang="ko-KR" altLang="en-US" dirty="0">
                <a:ea typeface="맑은 고딕"/>
              </a:rPr>
              <a:t>입니다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 err="1">
                <a:ea typeface="맑은 고딕"/>
              </a:rPr>
              <a:t>Horovod</a:t>
            </a:r>
            <a:r>
              <a:rPr lang="en-US" altLang="ko-KR" dirty="0">
                <a:ea typeface="맑은 고딕"/>
              </a:rPr>
              <a:t> (12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사용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의 처리량은 </a:t>
            </a:r>
            <a:r>
              <a:rPr lang="en-US" altLang="ko-KR" dirty="0">
                <a:ea typeface="맑은 고딕"/>
              </a:rPr>
              <a:t>415</a:t>
            </a:r>
            <a:r>
              <a:rPr lang="ko-KR" altLang="en-US" dirty="0">
                <a:ea typeface="맑은 고딕"/>
              </a:rPr>
              <a:t>이고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의 처리량은 </a:t>
            </a:r>
            <a:r>
              <a:rPr lang="en-US" altLang="ko-KR" dirty="0">
                <a:ea typeface="맑은 고딕"/>
              </a:rPr>
              <a:t>580</a:t>
            </a:r>
            <a:r>
              <a:rPr lang="ko-KR" altLang="en-US" dirty="0">
                <a:ea typeface="맑은 고딕"/>
              </a:rPr>
              <a:t>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경우</a:t>
            </a:r>
            <a:r>
              <a:rPr lang="en-US" altLang="ko-KR" dirty="0">
                <a:ea typeface="맑은 고딕"/>
              </a:rPr>
              <a:t>, ResNet-152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 err="1">
                <a:ea typeface="맑은 고딕"/>
              </a:rPr>
              <a:t>PipeDream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성능이 많은 수의 파티션으로 인한 높은 네트워크 오버헤드와 함께 하위 최적의 파티션으로 인해 낮게 나타납니다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따라서</a:t>
            </a:r>
            <a:r>
              <a:rPr lang="en-US" altLang="ko-KR" dirty="0">
                <a:ea typeface="맑은 고딕"/>
              </a:rPr>
              <a:t>, PMP</a:t>
            </a:r>
            <a:r>
              <a:rPr lang="ko-KR" altLang="en-US" dirty="0">
                <a:ea typeface="맑은 고딕"/>
              </a:rPr>
              <a:t>만으로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단일 가상 작업자</a:t>
            </a:r>
            <a:r>
              <a:rPr lang="en-US" altLang="ko-KR" dirty="0">
                <a:ea typeface="맑은 고딕"/>
              </a:rPr>
              <a:t>), </a:t>
            </a:r>
            <a:r>
              <a:rPr lang="ko-KR" altLang="en-US" dirty="0">
                <a:ea typeface="맑은 고딕"/>
              </a:rPr>
              <a:t>모델이 많은 파티션으로 나뉘면 성능 이익 이점이 제한될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파티션을 늘리는 대신 </a:t>
            </a:r>
            <a:r>
              <a:rPr lang="en-US" altLang="ko-KR" dirty="0" err="1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와 같이 여러 가상 작업자를 사용하여 </a:t>
            </a:r>
            <a:r>
              <a:rPr lang="en-US" altLang="ko-KR" dirty="0">
                <a:ea typeface="맑은 고딕"/>
              </a:rPr>
              <a:t>DP</a:t>
            </a:r>
            <a:r>
              <a:rPr lang="ko-KR" altLang="en-US" dirty="0">
                <a:ea typeface="맑은 고딕"/>
              </a:rPr>
              <a:t>를 실행하면 훈련의 병렬성을 개선하고 이러한 경우에 성능을 더욱 향상시킬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불균형 파티션의 영향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파티션 알고리즘은 메모리 요구 사항을 만족시키면서 파티션을 균형 있게 유지하려고 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그러나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모델에 따라 계산된 파티션은 불균형 할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예를 들어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적은 수의 레이어로 구성된 모델의 경우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하나의 레이어가 다른 레이어에 비해 실행 시간이 훨씬 길면 파티션은 다른 실행 시간을 가질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경우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파이프라인 기반 </a:t>
            </a:r>
            <a:r>
              <a:rPr lang="ko-KR" altLang="en-US" dirty="0" err="1">
                <a:ea typeface="맑은 고딕"/>
              </a:rPr>
              <a:t>시스템에서처럼</a:t>
            </a:r>
            <a:r>
              <a:rPr lang="ko-KR" altLang="en-US" dirty="0">
                <a:ea typeface="맑은 고딕"/>
              </a:rPr>
              <a:t> 파이프라인의 성능이 저하됩니다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느린 파티션에 대해 </a:t>
            </a:r>
            <a:r>
              <a:rPr lang="en-US" altLang="ko-KR" dirty="0" err="1">
                <a:ea typeface="맑은 고딕"/>
              </a:rPr>
              <a:t>PipeDream</a:t>
            </a:r>
            <a:r>
              <a:rPr lang="en-US" altLang="ko-KR" dirty="0">
                <a:ea typeface="맑은 고딕"/>
              </a:rPr>
              <a:t> [38]</a:t>
            </a:r>
            <a:r>
              <a:rPr lang="ko-KR" altLang="en-US" dirty="0">
                <a:ea typeface="맑은 고딕"/>
              </a:rPr>
              <a:t>과 같이 모든 파티션 간의 비슷한 처리 속도를 갖도록 </a:t>
            </a:r>
            <a:r>
              <a:rPr lang="en-US" altLang="ko-KR" dirty="0">
                <a:ea typeface="맑은 고딕"/>
              </a:rPr>
              <a:t>DP</a:t>
            </a:r>
            <a:r>
              <a:rPr lang="ko-KR" altLang="en-US" dirty="0">
                <a:ea typeface="맑은 고딕"/>
              </a:rPr>
              <a:t>를 실행하는 것이 </a:t>
            </a:r>
            <a:r>
              <a:rPr lang="en-US" altLang="ko-KR" dirty="0" err="1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의 가능한 확장입니다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000351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691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라는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학습 시스템은 파이프라인 모델 병렬 처리와 데이터 병렬 처리를 통합하여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가상 워커와 이질적인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활용하여 대용량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모델의 효율적인 학습을 가능하게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은 다른 기존 </a:t>
            </a:r>
            <a:r>
              <a:rPr lang="en-US" altLang="ko-KR" dirty="0">
                <a:ea typeface="맑은 고딕"/>
              </a:rPr>
              <a:t>DP </a:t>
            </a:r>
            <a:r>
              <a:rPr lang="ko-KR" altLang="en-US" dirty="0">
                <a:ea typeface="맑은 고딕"/>
              </a:rPr>
              <a:t>기술과 비교하여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추가적인 약한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사용하여 성능을 크게 개선할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HetPipe</a:t>
            </a:r>
            <a:r>
              <a:rPr lang="ko-KR" altLang="en-US" dirty="0">
                <a:ea typeface="맑은 고딕"/>
              </a:rPr>
              <a:t>를 사용하면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모델의 수렴 속도가 최대 </a:t>
            </a:r>
            <a:r>
              <a:rPr lang="en-US" altLang="ko-KR" dirty="0">
                <a:ea typeface="맑은 고딕"/>
              </a:rPr>
              <a:t>49% </a:t>
            </a:r>
            <a:r>
              <a:rPr lang="ko-KR" altLang="en-US" dirty="0">
                <a:ea typeface="맑은 고딕"/>
              </a:rPr>
              <a:t>더 빨라지므로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현재의 최신 </a:t>
            </a:r>
            <a:r>
              <a:rPr lang="en-US" altLang="ko-KR" dirty="0">
                <a:ea typeface="맑은 고딕"/>
              </a:rPr>
              <a:t>DP </a:t>
            </a:r>
            <a:r>
              <a:rPr lang="ko-KR" altLang="en-US" dirty="0">
                <a:ea typeface="맑은 고딕"/>
              </a:rPr>
              <a:t>기술과 비교하여 성능이 크게 향상됩니다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448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여러 개의 워커 중에서 파라미터는 파라미터 서버 </a:t>
            </a:r>
            <a:r>
              <a:rPr lang="en-US" altLang="ko-KR" dirty="0">
                <a:ea typeface="맑은 고딕"/>
              </a:rPr>
              <a:t>[31] </a:t>
            </a:r>
            <a:r>
              <a:rPr lang="ko-KR" altLang="en-US" dirty="0">
                <a:ea typeface="맑은 고딕"/>
              </a:rPr>
              <a:t>또는 </a:t>
            </a:r>
            <a:r>
              <a:rPr lang="en-US" altLang="ko-KR" dirty="0" err="1">
                <a:ea typeface="맑은 고딕"/>
              </a:rPr>
              <a:t>AllReduce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통신 </a:t>
            </a:r>
            <a:r>
              <a:rPr lang="en-US" altLang="ko-KR" dirty="0">
                <a:ea typeface="맑은 고딕"/>
              </a:rPr>
              <a:t>[32, 50]</a:t>
            </a:r>
            <a:r>
              <a:rPr lang="ko-KR" altLang="en-US" dirty="0">
                <a:ea typeface="맑은 고딕"/>
              </a:rPr>
              <a:t>을 이용하여 동기화됩니다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데이터 </a:t>
            </a:r>
            <a:r>
              <a:rPr lang="ko-KR" altLang="en-US" dirty="0" err="1">
                <a:ea typeface="맑은 고딕"/>
              </a:rPr>
              <a:t>페럴리즘에는</a:t>
            </a:r>
            <a:r>
              <a:rPr lang="ko-KR" altLang="en-US" dirty="0">
                <a:ea typeface="맑은 고딕"/>
              </a:rPr>
              <a:t> 문제가 있는데요</a:t>
            </a:r>
            <a:r>
              <a:rPr lang="en-US" altLang="ko-KR" dirty="0">
                <a:ea typeface="맑은 고딕"/>
              </a:rPr>
              <a:t>, DNN</a:t>
            </a:r>
            <a:r>
              <a:rPr lang="ko-KR" altLang="en-US" dirty="0">
                <a:ea typeface="맑은 고딕"/>
              </a:rPr>
              <a:t> 모델이 하나의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메모리에 로드가 될 경우에만 사용할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그렇기 때문에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모델이 하나의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메모리에 </a:t>
            </a:r>
            <a:r>
              <a:rPr lang="ko-KR" altLang="en-US" dirty="0" err="1">
                <a:ea typeface="맑은 고딕"/>
              </a:rPr>
              <a:t>로드될</a:t>
            </a:r>
            <a:r>
              <a:rPr lang="ko-KR" altLang="en-US" dirty="0">
                <a:ea typeface="맑은 고딕"/>
              </a:rPr>
              <a:t> 수 없는 경우 </a:t>
            </a:r>
            <a:r>
              <a:rPr lang="en-US" altLang="ko-KR" dirty="0">
                <a:ea typeface="맑은 고딕"/>
              </a:rPr>
              <a:t>DP</a:t>
            </a:r>
            <a:r>
              <a:rPr lang="ko-KR" altLang="en-US" dirty="0">
                <a:ea typeface="맑은 고딕"/>
              </a:rPr>
              <a:t>를 사용할 수 없습니다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그림에 </a:t>
            </a:r>
            <a:r>
              <a:rPr lang="ko-KR" altLang="en-US" dirty="0" err="1">
                <a:ea typeface="맑은 고딕"/>
              </a:rPr>
              <a:t>보이는것처럼</a:t>
            </a:r>
            <a:r>
              <a:rPr lang="ko-KR" altLang="en-US" dirty="0">
                <a:ea typeface="맑은 고딕"/>
              </a:rPr>
              <a:t> 각 워커가 </a:t>
            </a:r>
            <a:r>
              <a:rPr lang="ko-KR" altLang="en-US" dirty="0" err="1">
                <a:ea typeface="맑은 고딕"/>
              </a:rPr>
              <a:t>어떤식으로</a:t>
            </a:r>
            <a:r>
              <a:rPr lang="ko-KR" altLang="en-US" dirty="0">
                <a:ea typeface="맑은 고딕"/>
              </a:rPr>
              <a:t> 웨이트를 </a:t>
            </a:r>
            <a:r>
              <a:rPr lang="ko-KR" altLang="en-US" dirty="0" err="1">
                <a:ea typeface="맑은 고딕"/>
              </a:rPr>
              <a:t>동기화하느냐에</a:t>
            </a:r>
            <a:r>
              <a:rPr lang="ko-KR" altLang="en-US" dirty="0">
                <a:ea typeface="맑은 고딕"/>
              </a:rPr>
              <a:t> 관한 의문이 </a:t>
            </a:r>
            <a:r>
              <a:rPr lang="ko-KR" altLang="en-US" dirty="0" err="1">
                <a:ea typeface="맑은 고딕"/>
              </a:rPr>
              <a:t>있을수</a:t>
            </a:r>
            <a:r>
              <a:rPr lang="ko-KR" altLang="en-US" dirty="0">
                <a:ea typeface="맑은 고딕"/>
              </a:rPr>
              <a:t> 있는데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여러 테크닉들이 기존에 여러가지 제시되었습니다</a:t>
            </a:r>
            <a:r>
              <a:rPr lang="en-US" altLang="ko-KR" dirty="0">
                <a:ea typeface="맑은 고딕"/>
              </a:rPr>
              <a:t>.</a:t>
            </a:r>
            <a:br>
              <a:rPr lang="en-US" altLang="ko-KR" dirty="0">
                <a:ea typeface="맑은 고딕"/>
              </a:rPr>
            </a:b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68275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가장 먼저 </a:t>
            </a:r>
            <a:r>
              <a:rPr lang="en-US" altLang="ko-KR" dirty="0">
                <a:ea typeface="맑은 고딕"/>
              </a:rPr>
              <a:t>BSP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–</a:t>
            </a:r>
            <a:r>
              <a:rPr lang="ko-KR" altLang="en-US" dirty="0">
                <a:ea typeface="맑은 고딕"/>
              </a:rPr>
              <a:t> 각각의 </a:t>
            </a:r>
            <a:r>
              <a:rPr lang="en-US" altLang="ko-KR" dirty="0" err="1">
                <a:ea typeface="맑은 고딕"/>
              </a:rPr>
              <a:t>worke</a:t>
            </a:r>
            <a:r>
              <a:rPr lang="ko-KR" altLang="en-US" dirty="0">
                <a:ea typeface="맑은 고딕"/>
              </a:rPr>
              <a:t>는 현재 </a:t>
            </a:r>
            <a:r>
              <a:rPr lang="en-US" altLang="ko-KR" dirty="0">
                <a:ea typeface="맑은 고딕"/>
              </a:rPr>
              <a:t>minibatch p</a:t>
            </a:r>
            <a:r>
              <a:rPr lang="ko-KR" altLang="en-US" dirty="0">
                <a:ea typeface="맑은 고딕"/>
              </a:rPr>
              <a:t>를 마치기 전에 다른 모든 </a:t>
            </a:r>
            <a:r>
              <a:rPr lang="en-US" altLang="ko-KR" dirty="0" err="1">
                <a:ea typeface="맑은 고딕"/>
              </a:rPr>
              <a:t>worke</a:t>
            </a:r>
            <a:r>
              <a:rPr lang="ko-KR" altLang="en-US" dirty="0">
                <a:ea typeface="맑은 고딕"/>
              </a:rPr>
              <a:t>가 </a:t>
            </a:r>
            <a:r>
              <a:rPr lang="en-US" altLang="ko-KR" dirty="0">
                <a:ea typeface="맑은 고딕"/>
              </a:rPr>
              <a:t>minibatch p</a:t>
            </a:r>
            <a:r>
              <a:rPr lang="ko-KR" altLang="en-US" dirty="0">
                <a:ea typeface="맑은 고딕"/>
              </a:rPr>
              <a:t>를 완료할 때까지 </a:t>
            </a:r>
            <a:r>
              <a:rPr lang="ko-KR" altLang="en-US" dirty="0" err="1">
                <a:ea typeface="맑은 고딕"/>
              </a:rPr>
              <a:t>기다려야합니다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* </a:t>
            </a:r>
            <a:r>
              <a:rPr lang="ko-KR" altLang="en-US" dirty="0">
                <a:ea typeface="맑은 고딕"/>
              </a:rPr>
              <a:t>이렇게 함으로써 </a:t>
            </a:r>
            <a:r>
              <a:rPr lang="en-US" altLang="ko-KR" dirty="0">
                <a:ea typeface="맑은 고딕"/>
              </a:rPr>
              <a:t>worker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minibatch p + 1</a:t>
            </a:r>
            <a:r>
              <a:rPr lang="ko-KR" altLang="en-US" dirty="0">
                <a:ea typeface="맑은 고딕"/>
              </a:rPr>
              <a:t>에 대한 업데이트 된 가중치 버전을 사용할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ASP - </a:t>
            </a:r>
            <a:r>
              <a:rPr lang="en-US" altLang="ko-KR" dirty="0" err="1">
                <a:ea typeface="맑은 고딕"/>
              </a:rPr>
              <a:t>bsp</a:t>
            </a:r>
            <a:r>
              <a:rPr lang="ko-KR" altLang="en-US" dirty="0">
                <a:ea typeface="맑은 고딕"/>
              </a:rPr>
              <a:t>와 다르게 각 워커는 </a:t>
            </a:r>
            <a:r>
              <a:rPr lang="en-US" altLang="ko-KR" dirty="0">
                <a:ea typeface="맑은 고딕"/>
              </a:rPr>
              <a:t>minibatch p</a:t>
            </a:r>
            <a:r>
              <a:rPr lang="ko-KR" altLang="en-US" dirty="0">
                <a:ea typeface="맑은 고딕"/>
              </a:rPr>
              <a:t>를 끝마치기를 기다릴 필요가 없습니다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그렇기에 가장 최신의 웨이트 버전을 사용하지 않을 수도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Bsp</a:t>
            </a:r>
            <a:r>
              <a:rPr lang="ko-KR" altLang="en-US" dirty="0">
                <a:ea typeface="맑은 고딕"/>
              </a:rPr>
              <a:t>는 각기 다른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사용하는 </a:t>
            </a:r>
            <a:r>
              <a:rPr lang="en-US" altLang="ko-KR" dirty="0">
                <a:ea typeface="맑은 고딕"/>
              </a:rPr>
              <a:t>worker</a:t>
            </a:r>
            <a:r>
              <a:rPr lang="ko-KR" altLang="en-US" dirty="0">
                <a:ea typeface="맑은 고딕"/>
              </a:rPr>
              <a:t>가 서로 다른 학습 성능을 제공하는 </a:t>
            </a:r>
            <a:r>
              <a:rPr lang="en-US" altLang="ko-KR" dirty="0">
                <a:ea typeface="맑은 고딕"/>
              </a:rPr>
              <a:t>heterogeneous GPU </a:t>
            </a:r>
            <a:r>
              <a:rPr lang="ko-KR" altLang="en-US" dirty="0">
                <a:ea typeface="맑은 고딕"/>
              </a:rPr>
              <a:t>클러스터에서는 동기화 오버헤드가 높을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반면 </a:t>
            </a:r>
            <a:r>
              <a:rPr lang="en-US" altLang="ko-KR" dirty="0">
                <a:ea typeface="맑은 고딕"/>
              </a:rPr>
              <a:t>ASP</a:t>
            </a:r>
            <a:r>
              <a:rPr lang="ko-KR" altLang="en-US" dirty="0">
                <a:ea typeface="맑은 고딕"/>
              </a:rPr>
              <a:t>는 동기화 오버헤드가 없지만 수렴을 보장하지 않는다는 것이 알려져 있습니다</a:t>
            </a:r>
            <a:r>
              <a:rPr lang="en-US" altLang="ko-KR" dirty="0">
                <a:ea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58065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SSP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BSP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ASP</a:t>
            </a:r>
            <a:r>
              <a:rPr lang="ko-KR" altLang="en-US" dirty="0">
                <a:ea typeface="맑은 고딕"/>
              </a:rPr>
              <a:t>의 특징을 다 가지고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각 워커가 최신 업데이트를 반영하지 않은 웨이트를 사용하여 트레이닝을 진행할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따라서 워커들은 미니배치 작업을 완료할 때마다 다른 작업자들과 동기화할 필요가 없습니다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근데 이렇게 계속 동기화를 </a:t>
            </a:r>
            <a:r>
              <a:rPr lang="ko-KR" altLang="en-US" dirty="0" err="1">
                <a:ea typeface="맑은 고딕"/>
              </a:rPr>
              <a:t>안해버리면</a:t>
            </a:r>
            <a:r>
              <a:rPr lang="ko-KR" altLang="en-US" dirty="0">
                <a:ea typeface="맑은 고딕"/>
              </a:rPr>
              <a:t> 파라미터가 너무 지연되는 문제가 발생할 수 있습니다</a:t>
            </a:r>
            <a:r>
              <a:rPr lang="en-US" altLang="ko-KR" dirty="0">
                <a:ea typeface="맑은 고딕"/>
              </a:rPr>
              <a:t>. SSP</a:t>
            </a:r>
            <a:r>
              <a:rPr lang="ko-KR" altLang="en-US" dirty="0">
                <a:ea typeface="맑은 고딕"/>
              </a:rPr>
              <a:t>는 </a:t>
            </a:r>
            <a:r>
              <a:rPr lang="ko-KR" altLang="en-US" dirty="0" err="1">
                <a:ea typeface="맑은 고딕"/>
              </a:rPr>
              <a:t>쓰레시</a:t>
            </a:r>
            <a:r>
              <a:rPr lang="ko-KR" altLang="en-US" dirty="0">
                <a:ea typeface="맑은 고딕"/>
              </a:rPr>
              <a:t> 홀드를 설정하고 이 이하의 값이면 굳이 업데이트 하지 않습니다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매 </a:t>
            </a:r>
            <a:r>
              <a:rPr lang="ko-KR" altLang="en-US" dirty="0" err="1">
                <a:ea typeface="맑은 고딕"/>
              </a:rPr>
              <a:t>이터레이션</a:t>
            </a:r>
            <a:r>
              <a:rPr lang="ko-KR" altLang="en-US" dirty="0">
                <a:ea typeface="맑은 고딕"/>
              </a:rPr>
              <a:t> 마다 </a:t>
            </a:r>
            <a:r>
              <a:rPr lang="en-US" altLang="ko-KR" dirty="0">
                <a:ea typeface="맑은 고딕"/>
              </a:rPr>
              <a:t>1</a:t>
            </a:r>
            <a:r>
              <a:rPr lang="ko-KR" altLang="en-US" dirty="0">
                <a:ea typeface="맑은 고딕"/>
              </a:rPr>
              <a:t>씩 증가하는 동기화 </a:t>
            </a:r>
            <a:r>
              <a:rPr lang="en-US" altLang="ko-KR" dirty="0">
                <a:ea typeface="맑은 고딕"/>
              </a:rPr>
              <a:t>INTERVAL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클락이라는</a:t>
            </a:r>
            <a:r>
              <a:rPr lang="ko-KR" altLang="en-US" dirty="0">
                <a:ea typeface="맑은 고딕"/>
              </a:rPr>
              <a:t> 개념을 소개합니다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 err="1">
                <a:ea typeface="맑은 고딕"/>
              </a:rPr>
              <a:t>클락과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staleness </a:t>
            </a:r>
            <a:r>
              <a:rPr lang="ko-KR" altLang="en-US" dirty="0" err="1">
                <a:ea typeface="맑은 고딕"/>
              </a:rPr>
              <a:t>쓰레시</a:t>
            </a:r>
            <a:r>
              <a:rPr lang="ko-KR" altLang="en-US" dirty="0">
                <a:ea typeface="맑은 고딕"/>
              </a:rPr>
              <a:t> 홀드를 이용하여 </a:t>
            </a:r>
            <a:r>
              <a:rPr lang="ko-KR" altLang="en-US" dirty="0" err="1">
                <a:ea typeface="맑은 고딕"/>
              </a:rPr>
              <a:t>이런식으로</a:t>
            </a:r>
            <a:r>
              <a:rPr lang="ko-KR" altLang="en-US" dirty="0">
                <a:ea typeface="맑은 고딕"/>
              </a:rPr>
              <a:t> 업데이트를 할 수 있는데요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특정 </a:t>
            </a:r>
            <a:r>
              <a:rPr lang="en-US" altLang="ko-KR" dirty="0" err="1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가 늦게 업데이트를 </a:t>
            </a:r>
            <a:r>
              <a:rPr lang="ko-KR" altLang="en-US" dirty="0" err="1">
                <a:ea typeface="맑은 고딕"/>
              </a:rPr>
              <a:t>할때에도</a:t>
            </a:r>
            <a:r>
              <a:rPr lang="ko-KR" altLang="en-US" dirty="0">
                <a:ea typeface="맑은 고딕"/>
              </a:rPr>
              <a:t> 다른 </a:t>
            </a:r>
            <a:r>
              <a:rPr lang="en-US" altLang="ko-KR" dirty="0" err="1">
                <a:ea typeface="맑은 고딕"/>
              </a:rPr>
              <a:t>vw</a:t>
            </a:r>
            <a:r>
              <a:rPr lang="ko-KR" altLang="en-US" dirty="0">
                <a:ea typeface="맑은 고딕"/>
              </a:rPr>
              <a:t>들이 계속 작업이 진행 가능하게 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8381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3547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341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86852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157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1050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08725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268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9408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09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7483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6201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616335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59133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2664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4579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3808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3464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6500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8894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583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0888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8578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858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8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Relationship Id="rId22" Type="http://schemas.openxmlformats.org/officeDocument/2006/relationships/image" Target="../media/image2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10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0.png"/><Relationship Id="rId4" Type="http://schemas.openxmlformats.org/officeDocument/2006/relationships/customXml" Target="../ink/ink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0.png"/><Relationship Id="rId4" Type="http://schemas.openxmlformats.org/officeDocument/2006/relationships/customXml" Target="../ink/ink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92150" y="447357"/>
            <a:ext cx="7918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 err="1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HetPipe</a:t>
            </a:r>
            <a:r>
              <a:rPr lang="en-US" altLang="ko-KR" sz="3600" b="1" kern="0" dirty="0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: Enabling Large DNN Training on (</a:t>
            </a:r>
            <a:r>
              <a:rPr lang="en-US" altLang="ko-KR" sz="3600" b="1" kern="0" dirty="0" err="1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Whimpy</a:t>
            </a:r>
            <a:r>
              <a:rPr lang="en-US" altLang="ko-KR" sz="3600" b="1" kern="0" dirty="0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) Heterogeneous GPU Clusters through Integration of Pipelined Model Parallelism and Data Parallelism</a:t>
            </a:r>
            <a:endParaRPr kumimoji="0" lang="en-US" altLang="ko-KR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09600" y="5737616"/>
            <a:ext cx="7678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Gill Sans" charset="0"/>
              </a:rPr>
              <a:t>Presenter: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Daehan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Lee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Data-Intensive Computing Systems Laboratory (DataLab), DGIST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6" name="Rectangle 2"/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DGIST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ED1B49F-1AFC-470D-B429-02D9366F495B}"/>
              </a:ext>
            </a:extLst>
          </p:cNvPr>
          <p:cNvSpPr txBox="1"/>
          <p:nvPr/>
        </p:nvSpPr>
        <p:spPr bwMode="auto">
          <a:xfrm>
            <a:off x="685605" y="3017985"/>
            <a:ext cx="7771558" cy="1546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ea typeface="ヒラギノ角ゴ ProN W3"/>
              <a:cs typeface="+mn-lt"/>
            </a:endParaRP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>
                <a:latin typeface="Calibri"/>
                <a:ea typeface="ヒラギノ角ゴ ProN W3"/>
                <a:cs typeface="+mn-lt"/>
              </a:rPr>
              <a:t>USENIX 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Annual </a:t>
            </a:r>
            <a:r>
              <a:rPr lang="en-US" i="1">
                <a:latin typeface="Calibri"/>
                <a:ea typeface="ヒラギノ角ゴ ProN W3"/>
                <a:cs typeface="+mn-lt"/>
              </a:rPr>
              <a:t>Technical Conference </a:t>
            </a:r>
            <a:r>
              <a:rPr lang="en-US" altLang="ko-KR" i="1">
                <a:latin typeface="Calibri"/>
                <a:ea typeface="ヒラギノ角ゴ ProN W3"/>
                <a:cs typeface="+mn-lt"/>
              </a:rPr>
              <a:t>2020</a:t>
            </a:r>
            <a:endParaRPr lang="en-US" i="1" dirty="0">
              <a:latin typeface="Calibri"/>
              <a:ea typeface="ヒラギノ角ゴ ProN W3"/>
              <a:cs typeface="+mn-lt"/>
            </a:endParaRP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ea typeface="ヒラギノ角ゴ ProN W3"/>
              <a:cs typeface="+mn-lt"/>
            </a:endParaRP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>
                <a:latin typeface="Calibri"/>
                <a:ea typeface="ヒラギノ角ゴ ProN W3"/>
                <a:cs typeface="+mn-lt"/>
              </a:rPr>
              <a:t>Jay H. Park,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Gyeongchan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Yun, Chang M. Yi, Nguyen T. Nguyen, and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 err="1">
                <a:latin typeface="Calibri"/>
                <a:ea typeface="ヒラギノ角ゴ ProN W3"/>
                <a:cs typeface="+mn-lt"/>
              </a:rPr>
              <a:t>Seungmin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Lee, UNIST;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Jaesik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Choi, KAIST; Sam H. Noh and Young-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ri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Choi, UNIST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92180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Model Parallelism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7D9B26FF-666B-82F7-AA30-D445663FD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0" y="1824021"/>
            <a:ext cx="7209485" cy="3205682"/>
          </a:xfrm>
          <a:prstGeom prst="rect">
            <a:avLst/>
          </a:prstGeom>
        </p:spPr>
      </p:pic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2503ABE6-A488-635E-9500-C0BAA5FEAD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2905" b="-16096"/>
          <a:stretch/>
        </p:blipFill>
        <p:spPr>
          <a:xfrm>
            <a:off x="962098" y="1931802"/>
            <a:ext cx="1828800" cy="3471111"/>
          </a:xfrm>
          <a:prstGeom prst="rect">
            <a:avLst/>
          </a:prstGeom>
        </p:spPr>
      </p:pic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6BE75400-B16D-AEE1-CAAD-70197FE43A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6" r="27719" b="-849"/>
          <a:stretch/>
        </p:blipFill>
        <p:spPr>
          <a:xfrm>
            <a:off x="5331996" y="1931802"/>
            <a:ext cx="1407695" cy="3205682"/>
          </a:xfrm>
          <a:prstGeom prst="rect">
            <a:avLst/>
          </a:prstGeom>
        </p:spPr>
      </p:pic>
      <p:pic>
        <p:nvPicPr>
          <p:cNvPr id="9" name="그림 8" descr="도표이(가) 표시된 사진&#10;&#10;자동 생성된 설명">
            <a:extLst>
              <a:ext uri="{FF2B5EF4-FFF2-40B4-BE49-F238E27FC236}">
                <a16:creationId xmlns:a16="http://schemas.microsoft.com/office/drawing/2014/main" id="{AFB0B740-7D0E-F1E1-78EB-DCD86F2D3D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2" r="52525" b="-4828"/>
          <a:stretch/>
        </p:blipFill>
        <p:spPr>
          <a:xfrm>
            <a:off x="3182354" y="1879465"/>
            <a:ext cx="1497932" cy="33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69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Problem of MP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K=4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1E071E-41EA-C02C-5901-E911D951D547}"/>
              </a:ext>
            </a:extLst>
          </p:cNvPr>
          <p:cNvSpPr/>
          <p:nvPr/>
        </p:nvSpPr>
        <p:spPr bwMode="auto">
          <a:xfrm>
            <a:off x="1395663" y="3385218"/>
            <a:ext cx="7429500" cy="14695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DE51D-E530-D58E-5C04-63B476FB0AA6}"/>
              </a:ext>
            </a:extLst>
          </p:cNvPr>
          <p:cNvSpPr txBox="1"/>
          <p:nvPr/>
        </p:nvSpPr>
        <p:spPr>
          <a:xfrm>
            <a:off x="594059" y="4481761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2DBF3-13AC-ED5F-CF6A-C6F26C6887C4}"/>
              </a:ext>
            </a:extLst>
          </p:cNvPr>
          <p:cNvSpPr txBox="1"/>
          <p:nvPr/>
        </p:nvSpPr>
        <p:spPr>
          <a:xfrm>
            <a:off x="588043" y="4123824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9C34A-79C1-A8DA-107A-6981646E29B9}"/>
              </a:ext>
            </a:extLst>
          </p:cNvPr>
          <p:cNvSpPr txBox="1"/>
          <p:nvPr/>
        </p:nvSpPr>
        <p:spPr>
          <a:xfrm>
            <a:off x="598073" y="3750845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EBC76-48BB-D6E1-B8D4-ACDF9CDEAAD7}"/>
              </a:ext>
            </a:extLst>
          </p:cNvPr>
          <p:cNvSpPr txBox="1"/>
          <p:nvPr/>
        </p:nvSpPr>
        <p:spPr>
          <a:xfrm>
            <a:off x="594059" y="3365999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85E778-A119-808D-54AC-A27DFDBA9627}"/>
              </a:ext>
            </a:extLst>
          </p:cNvPr>
          <p:cNvSpPr/>
          <p:nvPr/>
        </p:nvSpPr>
        <p:spPr bwMode="auto">
          <a:xfrm>
            <a:off x="1395663" y="4493628"/>
            <a:ext cx="403058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935358-B98E-9578-34A1-82E57C870E27}"/>
              </a:ext>
            </a:extLst>
          </p:cNvPr>
          <p:cNvSpPr/>
          <p:nvPr/>
        </p:nvSpPr>
        <p:spPr bwMode="auto">
          <a:xfrm>
            <a:off x="1804737" y="4114634"/>
            <a:ext cx="403058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703A6C-241C-EB78-8CC2-C417230D3658}"/>
              </a:ext>
            </a:extLst>
          </p:cNvPr>
          <p:cNvSpPr/>
          <p:nvPr/>
        </p:nvSpPr>
        <p:spPr bwMode="auto">
          <a:xfrm>
            <a:off x="3031959" y="3413876"/>
            <a:ext cx="403058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172F44-9B6A-8966-49A6-FAE3CA27DF35}"/>
              </a:ext>
            </a:extLst>
          </p:cNvPr>
          <p:cNvSpPr/>
          <p:nvPr/>
        </p:nvSpPr>
        <p:spPr bwMode="auto">
          <a:xfrm>
            <a:off x="4629149" y="4481762"/>
            <a:ext cx="403058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1BDA8F-6D2A-00F8-1E68-5A9E6DCC6FC6}"/>
              </a:ext>
            </a:extLst>
          </p:cNvPr>
          <p:cNvSpPr/>
          <p:nvPr/>
        </p:nvSpPr>
        <p:spPr bwMode="auto">
          <a:xfrm>
            <a:off x="2210801" y="3750845"/>
            <a:ext cx="403058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1BDDB0-A6CC-4FA4-5029-07B7F2E8288B}"/>
              </a:ext>
            </a:extLst>
          </p:cNvPr>
          <p:cNvSpPr/>
          <p:nvPr/>
        </p:nvSpPr>
        <p:spPr bwMode="auto">
          <a:xfrm>
            <a:off x="2611352" y="3403433"/>
            <a:ext cx="403058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80DDF7-3129-BB88-2D87-0ABB86EE86B0}"/>
              </a:ext>
            </a:extLst>
          </p:cNvPr>
          <p:cNvSpPr/>
          <p:nvPr/>
        </p:nvSpPr>
        <p:spPr bwMode="auto">
          <a:xfrm>
            <a:off x="3438029" y="3768892"/>
            <a:ext cx="403058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9F32BB-6A89-08A0-9D55-6BB406EEFA89}"/>
              </a:ext>
            </a:extLst>
          </p:cNvPr>
          <p:cNvSpPr/>
          <p:nvPr/>
        </p:nvSpPr>
        <p:spPr bwMode="auto">
          <a:xfrm>
            <a:off x="3845089" y="4114634"/>
            <a:ext cx="403058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DBA5EEA-8C6F-495B-A623-A367228DD4E8}"/>
              </a:ext>
            </a:extLst>
          </p:cNvPr>
          <p:cNvSpPr/>
          <p:nvPr/>
        </p:nvSpPr>
        <p:spPr bwMode="auto">
          <a:xfrm>
            <a:off x="4220075" y="4481761"/>
            <a:ext cx="403058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4B6D3E-2106-EEA0-1EC4-921537545BD3}"/>
              </a:ext>
            </a:extLst>
          </p:cNvPr>
          <p:cNvSpPr txBox="1"/>
          <p:nvPr/>
        </p:nvSpPr>
        <p:spPr>
          <a:xfrm>
            <a:off x="5534526" y="2610850"/>
            <a:ext cx="2538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utilization of GPUs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953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4EA2697-4453-3F20-BDEF-D89D81F5BB0E}"/>
              </a:ext>
            </a:extLst>
          </p:cNvPr>
          <p:cNvSpPr/>
          <p:nvPr/>
        </p:nvSpPr>
        <p:spPr bwMode="auto">
          <a:xfrm>
            <a:off x="1395663" y="3385218"/>
            <a:ext cx="7429500" cy="14695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Pipelined Model Parallelism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85E778-A119-808D-54AC-A27DFDBA9627}"/>
              </a:ext>
            </a:extLst>
          </p:cNvPr>
          <p:cNvSpPr/>
          <p:nvPr/>
        </p:nvSpPr>
        <p:spPr bwMode="auto">
          <a:xfrm>
            <a:off x="1395663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2AAFE5-DB74-CDC4-96FA-1248F23CAD9A}"/>
              </a:ext>
            </a:extLst>
          </p:cNvPr>
          <p:cNvSpPr/>
          <p:nvPr/>
        </p:nvSpPr>
        <p:spPr bwMode="auto">
          <a:xfrm>
            <a:off x="1719514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C29533-698E-1E05-09B3-A222011E73A8}"/>
              </a:ext>
            </a:extLst>
          </p:cNvPr>
          <p:cNvSpPr/>
          <p:nvPr/>
        </p:nvSpPr>
        <p:spPr bwMode="auto">
          <a:xfrm>
            <a:off x="2043365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F7B2E8-CBDF-5B6D-E80C-8AFF79E3D56C}"/>
              </a:ext>
            </a:extLst>
          </p:cNvPr>
          <p:cNvSpPr/>
          <p:nvPr/>
        </p:nvSpPr>
        <p:spPr bwMode="auto">
          <a:xfrm>
            <a:off x="2367216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3982E3-A653-A7E0-178B-92C88DD6A471}"/>
              </a:ext>
            </a:extLst>
          </p:cNvPr>
          <p:cNvSpPr/>
          <p:nvPr/>
        </p:nvSpPr>
        <p:spPr bwMode="auto">
          <a:xfrm>
            <a:off x="1719514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C618CC-1E06-43D6-32C6-E04203F27A9D}"/>
              </a:ext>
            </a:extLst>
          </p:cNvPr>
          <p:cNvSpPr/>
          <p:nvPr/>
        </p:nvSpPr>
        <p:spPr bwMode="auto">
          <a:xfrm>
            <a:off x="2043365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D350E7-FD70-7B12-2D19-3937D4CD3B1C}"/>
              </a:ext>
            </a:extLst>
          </p:cNvPr>
          <p:cNvSpPr/>
          <p:nvPr/>
        </p:nvSpPr>
        <p:spPr bwMode="auto">
          <a:xfrm>
            <a:off x="2367216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25B774-06D4-E65C-2B4F-A3F16E4F0B8F}"/>
              </a:ext>
            </a:extLst>
          </p:cNvPr>
          <p:cNvSpPr/>
          <p:nvPr/>
        </p:nvSpPr>
        <p:spPr bwMode="auto">
          <a:xfrm>
            <a:off x="2691067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6496FF-3577-660A-805A-81E22E389E2C}"/>
              </a:ext>
            </a:extLst>
          </p:cNvPr>
          <p:cNvSpPr/>
          <p:nvPr/>
        </p:nvSpPr>
        <p:spPr bwMode="auto">
          <a:xfrm>
            <a:off x="2043365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06C724-3DF3-8F03-AA3A-843DB78B04C4}"/>
              </a:ext>
            </a:extLst>
          </p:cNvPr>
          <p:cNvSpPr/>
          <p:nvPr/>
        </p:nvSpPr>
        <p:spPr bwMode="auto">
          <a:xfrm>
            <a:off x="2367216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80B987-BE5D-0FE2-AAD3-92D3D2E0A19B}"/>
              </a:ext>
            </a:extLst>
          </p:cNvPr>
          <p:cNvSpPr/>
          <p:nvPr/>
        </p:nvSpPr>
        <p:spPr bwMode="auto">
          <a:xfrm>
            <a:off x="2691067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321831-DDF3-C183-4862-AA0EA62E1E08}"/>
              </a:ext>
            </a:extLst>
          </p:cNvPr>
          <p:cNvSpPr/>
          <p:nvPr/>
        </p:nvSpPr>
        <p:spPr bwMode="auto">
          <a:xfrm>
            <a:off x="3014918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7BB7D2-2F50-F5ED-DF46-D56DDED9B35C}"/>
              </a:ext>
            </a:extLst>
          </p:cNvPr>
          <p:cNvSpPr/>
          <p:nvPr/>
        </p:nvSpPr>
        <p:spPr bwMode="auto">
          <a:xfrm>
            <a:off x="2362206" y="338839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9AC678-B5E7-66B7-A497-A1009E2EE4DD}"/>
              </a:ext>
            </a:extLst>
          </p:cNvPr>
          <p:cNvSpPr/>
          <p:nvPr/>
        </p:nvSpPr>
        <p:spPr bwMode="auto">
          <a:xfrm>
            <a:off x="3340791" y="3395912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3F87CE-2113-3BC0-81CE-F3559996BBE8}"/>
              </a:ext>
            </a:extLst>
          </p:cNvPr>
          <p:cNvSpPr/>
          <p:nvPr/>
        </p:nvSpPr>
        <p:spPr bwMode="auto">
          <a:xfrm>
            <a:off x="4346938" y="337686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40DFF4-52F3-A8F0-90EE-8547E551258A}"/>
              </a:ext>
            </a:extLst>
          </p:cNvPr>
          <p:cNvSpPr/>
          <p:nvPr/>
        </p:nvSpPr>
        <p:spPr bwMode="auto">
          <a:xfrm>
            <a:off x="5373577" y="336599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6CD39-DB1D-DC08-9C13-D92F79D5AF08}"/>
              </a:ext>
            </a:extLst>
          </p:cNvPr>
          <p:cNvSpPr txBox="1"/>
          <p:nvPr/>
        </p:nvSpPr>
        <p:spPr>
          <a:xfrm>
            <a:off x="594059" y="4481761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489303-D52B-5CC3-0E57-2161B3662761}"/>
              </a:ext>
            </a:extLst>
          </p:cNvPr>
          <p:cNvSpPr txBox="1"/>
          <p:nvPr/>
        </p:nvSpPr>
        <p:spPr>
          <a:xfrm>
            <a:off x="588043" y="4123824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2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B60DD4-51B7-B8DC-F37C-05FB0FC3B678}"/>
              </a:ext>
            </a:extLst>
          </p:cNvPr>
          <p:cNvSpPr txBox="1"/>
          <p:nvPr/>
        </p:nvSpPr>
        <p:spPr>
          <a:xfrm>
            <a:off x="598073" y="3750845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3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EAC665-3C57-4167-7663-E51AE94546D7}"/>
              </a:ext>
            </a:extLst>
          </p:cNvPr>
          <p:cNvSpPr txBox="1"/>
          <p:nvPr/>
        </p:nvSpPr>
        <p:spPr>
          <a:xfrm>
            <a:off x="594059" y="3365999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4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DB7149-0136-2271-86D1-4038845C64D4}"/>
              </a:ext>
            </a:extLst>
          </p:cNvPr>
          <p:cNvSpPr/>
          <p:nvPr/>
        </p:nvSpPr>
        <p:spPr bwMode="auto">
          <a:xfrm>
            <a:off x="2670030" y="33768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27E9A00-3D3B-628E-AF93-17A55389156B}"/>
              </a:ext>
            </a:extLst>
          </p:cNvPr>
          <p:cNvSpPr/>
          <p:nvPr/>
        </p:nvSpPr>
        <p:spPr bwMode="auto">
          <a:xfrm>
            <a:off x="3354333" y="3738978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6882E55-5DAC-59F7-C035-CA73B5B00D42}"/>
              </a:ext>
            </a:extLst>
          </p:cNvPr>
          <p:cNvSpPr/>
          <p:nvPr/>
        </p:nvSpPr>
        <p:spPr bwMode="auto">
          <a:xfrm>
            <a:off x="4025095" y="4108782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6C3DBE-1DC7-718A-97FC-24242F7AC03B}"/>
              </a:ext>
            </a:extLst>
          </p:cNvPr>
          <p:cNvSpPr/>
          <p:nvPr/>
        </p:nvSpPr>
        <p:spPr bwMode="auto">
          <a:xfrm>
            <a:off x="4694352" y="4481760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E5C8662-4A50-0203-4C5E-B94BF20BCCD7}"/>
              </a:ext>
            </a:extLst>
          </p:cNvPr>
          <p:cNvSpPr/>
          <p:nvPr/>
        </p:nvSpPr>
        <p:spPr bwMode="auto">
          <a:xfrm>
            <a:off x="3660145" y="3377699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D75CC9-AEB3-D185-C9EE-2F530771AAD5}"/>
              </a:ext>
            </a:extLst>
          </p:cNvPr>
          <p:cNvSpPr/>
          <p:nvPr/>
        </p:nvSpPr>
        <p:spPr bwMode="auto">
          <a:xfrm>
            <a:off x="4341164" y="3747999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64D9CF-AC4F-B5EA-4817-013A278889BA}"/>
              </a:ext>
            </a:extLst>
          </p:cNvPr>
          <p:cNvSpPr/>
          <p:nvPr/>
        </p:nvSpPr>
        <p:spPr bwMode="auto">
          <a:xfrm>
            <a:off x="4985118" y="4108782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40DC13-26F2-38A2-7ACD-0D7AA0181362}"/>
              </a:ext>
            </a:extLst>
          </p:cNvPr>
          <p:cNvSpPr/>
          <p:nvPr/>
        </p:nvSpPr>
        <p:spPr bwMode="auto">
          <a:xfrm>
            <a:off x="5654375" y="4457701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33AFA7-2D06-2800-C671-003E1DEEB2AD}"/>
              </a:ext>
            </a:extLst>
          </p:cNvPr>
          <p:cNvSpPr/>
          <p:nvPr/>
        </p:nvSpPr>
        <p:spPr bwMode="auto">
          <a:xfrm>
            <a:off x="4686802" y="33768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131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Comparison to traditional techniques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PipeDream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Homogeneous GPUs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one virtual worker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proof of convergence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Gpipe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micro batches 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micro batches could lead pipeline flush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keeping the activations computed in the forward pass in memory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405973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 err="1"/>
              <a:t>HetPipe</a:t>
            </a:r>
            <a:endParaRPr lang="en-US" altLang="en-US" dirty="0"/>
          </a:p>
          <a:p>
            <a:pPr lvl="1"/>
            <a:r>
              <a:rPr lang="en-US" altLang="en-US" dirty="0"/>
              <a:t>System Overview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Pipelined Model Parallelism Within a VW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Parallelism with Multiple VWs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</a:t>
            </a:r>
            <a:r>
              <a:rPr lang="ko-KR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Work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78314133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 err="1"/>
              <a:t>HetPipe</a:t>
            </a:r>
            <a:r>
              <a:rPr lang="en-US" altLang="en-US" dirty="0"/>
              <a:t> overview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Heterogeneous Pipeline (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composed of various types of GPUs including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whimpy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GPU</a:t>
            </a:r>
          </a:p>
          <a:p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integrates PMP and DP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C82DACFD-CE42-5EA3-0033-D74395930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88" y="2611863"/>
            <a:ext cx="7042108" cy="38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8370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 err="1"/>
              <a:t>HetPipe</a:t>
            </a:r>
            <a:r>
              <a:rPr lang="en-US" altLang="en-US" dirty="0"/>
              <a:t> overview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 Allocator and Model partitioner help for performance of the pipeline can be maximized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C82DACFD-CE42-5EA3-0033-D74395930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88" y="2611863"/>
            <a:ext cx="7042108" cy="38454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50E2190-D21F-54F6-ADD3-AD08E73ADC78}"/>
              </a:ext>
            </a:extLst>
          </p:cNvPr>
          <p:cNvSpPr/>
          <p:nvPr/>
        </p:nvSpPr>
        <p:spPr bwMode="auto">
          <a:xfrm>
            <a:off x="1991226" y="3429001"/>
            <a:ext cx="2514600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BB8FC1-FDDC-C973-B9B8-9D10ED4B0BC2}"/>
              </a:ext>
            </a:extLst>
          </p:cNvPr>
          <p:cNvSpPr/>
          <p:nvPr/>
        </p:nvSpPr>
        <p:spPr bwMode="auto">
          <a:xfrm>
            <a:off x="4826673" y="2600822"/>
            <a:ext cx="2514600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5406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 err="1"/>
              <a:t>HetPipe</a:t>
            </a:r>
            <a:r>
              <a:rPr lang="en-US" altLang="en-US" dirty="0"/>
              <a:t> overview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parameter server is used to maintain global weights.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C82DACFD-CE42-5EA3-0033-D74395930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88" y="2611863"/>
            <a:ext cx="7042108" cy="38454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50E2190-D21F-54F6-ADD3-AD08E73ADC78}"/>
              </a:ext>
            </a:extLst>
          </p:cNvPr>
          <p:cNvSpPr/>
          <p:nvPr/>
        </p:nvSpPr>
        <p:spPr bwMode="auto">
          <a:xfrm>
            <a:off x="3615490" y="5576310"/>
            <a:ext cx="2514600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1573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staleness</a:t>
            </a:r>
            <a:r>
              <a:rPr lang="ko-KR" altLang="en-US" dirty="0"/>
              <a:t> 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A34392-489E-D433-60D1-7306136B6AC0}"/>
              </a:ext>
            </a:extLst>
          </p:cNvPr>
          <p:cNvSpPr/>
          <p:nvPr/>
        </p:nvSpPr>
        <p:spPr bwMode="auto">
          <a:xfrm rot="5400000">
            <a:off x="5283869" y="3318715"/>
            <a:ext cx="4646194" cy="920416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A2D899-121C-2B71-5B6C-1F86837C58FA}"/>
              </a:ext>
            </a:extLst>
          </p:cNvPr>
          <p:cNvSpPr txBox="1"/>
          <p:nvPr/>
        </p:nvSpPr>
        <p:spPr>
          <a:xfrm>
            <a:off x="8009465" y="2545731"/>
            <a:ext cx="120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Parameter server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3761E1-7E9D-2812-6D83-983B69416213}"/>
              </a:ext>
            </a:extLst>
          </p:cNvPr>
          <p:cNvSpPr/>
          <p:nvPr/>
        </p:nvSpPr>
        <p:spPr bwMode="auto">
          <a:xfrm>
            <a:off x="980574" y="1371600"/>
            <a:ext cx="4929474" cy="14695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F22847-C4FB-604C-D34D-E3F07A39DC5A}"/>
              </a:ext>
            </a:extLst>
          </p:cNvPr>
          <p:cNvSpPr/>
          <p:nvPr/>
        </p:nvSpPr>
        <p:spPr bwMode="auto">
          <a:xfrm>
            <a:off x="980574" y="248001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8849FA5-7202-FF9C-E447-5ADFAFA29D2D}"/>
              </a:ext>
            </a:extLst>
          </p:cNvPr>
          <p:cNvSpPr/>
          <p:nvPr/>
        </p:nvSpPr>
        <p:spPr bwMode="auto">
          <a:xfrm>
            <a:off x="1304425" y="248001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00B3CE-390B-6B9C-15AA-533071BC35EB}"/>
              </a:ext>
            </a:extLst>
          </p:cNvPr>
          <p:cNvSpPr/>
          <p:nvPr/>
        </p:nvSpPr>
        <p:spPr bwMode="auto">
          <a:xfrm>
            <a:off x="1628276" y="248001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8D8773-488B-9395-2F25-4B021E025104}"/>
              </a:ext>
            </a:extLst>
          </p:cNvPr>
          <p:cNvSpPr/>
          <p:nvPr/>
        </p:nvSpPr>
        <p:spPr bwMode="auto">
          <a:xfrm>
            <a:off x="1952127" y="248001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7D1FA8-53E8-23C0-88C4-DBFE62EA5DCB}"/>
              </a:ext>
            </a:extLst>
          </p:cNvPr>
          <p:cNvSpPr/>
          <p:nvPr/>
        </p:nvSpPr>
        <p:spPr bwMode="auto">
          <a:xfrm>
            <a:off x="1304425" y="2113047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97734A-DB8C-FBC8-0613-A9D9D90A02B4}"/>
              </a:ext>
            </a:extLst>
          </p:cNvPr>
          <p:cNvSpPr/>
          <p:nvPr/>
        </p:nvSpPr>
        <p:spPr bwMode="auto">
          <a:xfrm>
            <a:off x="1628276" y="2113047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5737393-43A8-3D29-07B6-C6532FD588C6}"/>
              </a:ext>
            </a:extLst>
          </p:cNvPr>
          <p:cNvSpPr/>
          <p:nvPr/>
        </p:nvSpPr>
        <p:spPr bwMode="auto">
          <a:xfrm>
            <a:off x="1952127" y="2113047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116455-49F6-021D-BBF1-BEACFBFCDEF2}"/>
              </a:ext>
            </a:extLst>
          </p:cNvPr>
          <p:cNvSpPr/>
          <p:nvPr/>
        </p:nvSpPr>
        <p:spPr bwMode="auto">
          <a:xfrm>
            <a:off x="2275978" y="2113047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EBBDEDF-F840-610A-3097-16C342A38BD4}"/>
              </a:ext>
            </a:extLst>
          </p:cNvPr>
          <p:cNvSpPr/>
          <p:nvPr/>
        </p:nvSpPr>
        <p:spPr bwMode="auto">
          <a:xfrm>
            <a:off x="1628276" y="173706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C776B12-070B-7FC9-B7C2-A7B5E893BBB6}"/>
              </a:ext>
            </a:extLst>
          </p:cNvPr>
          <p:cNvSpPr/>
          <p:nvPr/>
        </p:nvSpPr>
        <p:spPr bwMode="auto">
          <a:xfrm>
            <a:off x="1952127" y="173706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017A38-129A-DE04-99DE-2F52608D7B8A}"/>
              </a:ext>
            </a:extLst>
          </p:cNvPr>
          <p:cNvSpPr/>
          <p:nvPr/>
        </p:nvSpPr>
        <p:spPr bwMode="auto">
          <a:xfrm>
            <a:off x="2275978" y="173706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C07AA1-1514-1819-5DC6-44BE486188DB}"/>
              </a:ext>
            </a:extLst>
          </p:cNvPr>
          <p:cNvSpPr/>
          <p:nvPr/>
        </p:nvSpPr>
        <p:spPr bwMode="auto">
          <a:xfrm>
            <a:off x="2599829" y="173706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8787D3F-D107-B479-3367-98EF8A4B37F5}"/>
              </a:ext>
            </a:extLst>
          </p:cNvPr>
          <p:cNvSpPr/>
          <p:nvPr/>
        </p:nvSpPr>
        <p:spPr bwMode="auto">
          <a:xfrm>
            <a:off x="1947117" y="1374776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5A3A86-0920-A0A3-035A-A00B41780F91}"/>
              </a:ext>
            </a:extLst>
          </p:cNvPr>
          <p:cNvSpPr/>
          <p:nvPr/>
        </p:nvSpPr>
        <p:spPr bwMode="auto">
          <a:xfrm>
            <a:off x="2925702" y="138229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87FA8C-03FC-6B31-6631-1A776679C027}"/>
              </a:ext>
            </a:extLst>
          </p:cNvPr>
          <p:cNvSpPr/>
          <p:nvPr/>
        </p:nvSpPr>
        <p:spPr bwMode="auto">
          <a:xfrm>
            <a:off x="3931849" y="1363246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8B159B-B545-A65A-9F5F-59CCD79B49EC}"/>
              </a:ext>
            </a:extLst>
          </p:cNvPr>
          <p:cNvSpPr/>
          <p:nvPr/>
        </p:nvSpPr>
        <p:spPr bwMode="auto">
          <a:xfrm>
            <a:off x="4958488" y="135238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F45AEF-80BD-6CF5-4354-1A64AEB78676}"/>
              </a:ext>
            </a:extLst>
          </p:cNvPr>
          <p:cNvSpPr txBox="1"/>
          <p:nvPr/>
        </p:nvSpPr>
        <p:spPr>
          <a:xfrm>
            <a:off x="178970" y="2468143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EEA427-6E3A-6BFA-0C9E-1189005D633B}"/>
              </a:ext>
            </a:extLst>
          </p:cNvPr>
          <p:cNvSpPr txBox="1"/>
          <p:nvPr/>
        </p:nvSpPr>
        <p:spPr>
          <a:xfrm>
            <a:off x="172954" y="2110206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2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C8668C-B24F-3AC6-AF2E-89D81F9EE1F3}"/>
              </a:ext>
            </a:extLst>
          </p:cNvPr>
          <p:cNvSpPr txBox="1"/>
          <p:nvPr/>
        </p:nvSpPr>
        <p:spPr>
          <a:xfrm>
            <a:off x="182984" y="1737227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3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3AE178-E1C6-A3DD-D528-1AAB83A26C7E}"/>
              </a:ext>
            </a:extLst>
          </p:cNvPr>
          <p:cNvSpPr txBox="1"/>
          <p:nvPr/>
        </p:nvSpPr>
        <p:spPr>
          <a:xfrm>
            <a:off x="178970" y="1352381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4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4BA785-0AF5-0E0B-0F9F-387519A8BAC9}"/>
              </a:ext>
            </a:extLst>
          </p:cNvPr>
          <p:cNvSpPr/>
          <p:nvPr/>
        </p:nvSpPr>
        <p:spPr bwMode="auto">
          <a:xfrm>
            <a:off x="2254941" y="1363246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60547FA-7897-53B3-8E5F-972E504ABDD5}"/>
              </a:ext>
            </a:extLst>
          </p:cNvPr>
          <p:cNvSpPr/>
          <p:nvPr/>
        </p:nvSpPr>
        <p:spPr bwMode="auto">
          <a:xfrm>
            <a:off x="2939244" y="1725360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68" name="직사각형 32767">
            <a:extLst>
              <a:ext uri="{FF2B5EF4-FFF2-40B4-BE49-F238E27FC236}">
                <a16:creationId xmlns:a16="http://schemas.microsoft.com/office/drawing/2014/main" id="{2C17BD93-7844-7E1A-1468-C0123F372D18}"/>
              </a:ext>
            </a:extLst>
          </p:cNvPr>
          <p:cNvSpPr/>
          <p:nvPr/>
        </p:nvSpPr>
        <p:spPr bwMode="auto">
          <a:xfrm>
            <a:off x="3610006" y="20951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0" name="직사각형 32769">
            <a:extLst>
              <a:ext uri="{FF2B5EF4-FFF2-40B4-BE49-F238E27FC236}">
                <a16:creationId xmlns:a16="http://schemas.microsoft.com/office/drawing/2014/main" id="{2E479010-4337-07E0-026F-F38A6F590914}"/>
              </a:ext>
            </a:extLst>
          </p:cNvPr>
          <p:cNvSpPr/>
          <p:nvPr/>
        </p:nvSpPr>
        <p:spPr bwMode="auto">
          <a:xfrm>
            <a:off x="4279263" y="2468142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3" name="직사각형 32772">
            <a:extLst>
              <a:ext uri="{FF2B5EF4-FFF2-40B4-BE49-F238E27FC236}">
                <a16:creationId xmlns:a16="http://schemas.microsoft.com/office/drawing/2014/main" id="{6F52FBAB-A674-4E0D-53D2-AD93804A0F7C}"/>
              </a:ext>
            </a:extLst>
          </p:cNvPr>
          <p:cNvSpPr/>
          <p:nvPr/>
        </p:nvSpPr>
        <p:spPr bwMode="auto">
          <a:xfrm>
            <a:off x="3245056" y="1364081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4" name="직사각형 32773">
            <a:extLst>
              <a:ext uri="{FF2B5EF4-FFF2-40B4-BE49-F238E27FC236}">
                <a16:creationId xmlns:a16="http://schemas.microsoft.com/office/drawing/2014/main" id="{D7AF5614-390E-484D-D3FD-A46EDE46C5E4}"/>
              </a:ext>
            </a:extLst>
          </p:cNvPr>
          <p:cNvSpPr/>
          <p:nvPr/>
        </p:nvSpPr>
        <p:spPr bwMode="auto">
          <a:xfrm>
            <a:off x="3926075" y="1734381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5" name="직사각형 32774">
            <a:extLst>
              <a:ext uri="{FF2B5EF4-FFF2-40B4-BE49-F238E27FC236}">
                <a16:creationId xmlns:a16="http://schemas.microsoft.com/office/drawing/2014/main" id="{322D8B19-E4F8-456B-16E9-665D9C3BAD4A}"/>
              </a:ext>
            </a:extLst>
          </p:cNvPr>
          <p:cNvSpPr/>
          <p:nvPr/>
        </p:nvSpPr>
        <p:spPr bwMode="auto">
          <a:xfrm>
            <a:off x="4570029" y="20951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6" name="직사각형 32775">
            <a:extLst>
              <a:ext uri="{FF2B5EF4-FFF2-40B4-BE49-F238E27FC236}">
                <a16:creationId xmlns:a16="http://schemas.microsoft.com/office/drawing/2014/main" id="{5BAF801F-579E-2E81-E2D9-FC00DA5B9470}"/>
              </a:ext>
            </a:extLst>
          </p:cNvPr>
          <p:cNvSpPr/>
          <p:nvPr/>
        </p:nvSpPr>
        <p:spPr bwMode="auto">
          <a:xfrm>
            <a:off x="5239286" y="2444083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7" name="직사각형 32776">
            <a:extLst>
              <a:ext uri="{FF2B5EF4-FFF2-40B4-BE49-F238E27FC236}">
                <a16:creationId xmlns:a16="http://schemas.microsoft.com/office/drawing/2014/main" id="{C5007DED-6AD2-3B19-6BC2-C5AAC0ED064D}"/>
              </a:ext>
            </a:extLst>
          </p:cNvPr>
          <p:cNvSpPr/>
          <p:nvPr/>
        </p:nvSpPr>
        <p:spPr bwMode="auto">
          <a:xfrm>
            <a:off x="4271713" y="1363246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8" name="직사각형 32777">
            <a:extLst>
              <a:ext uri="{FF2B5EF4-FFF2-40B4-BE49-F238E27FC236}">
                <a16:creationId xmlns:a16="http://schemas.microsoft.com/office/drawing/2014/main" id="{A1396A80-C325-F0A5-48B9-BCBE64E7525D}"/>
              </a:ext>
            </a:extLst>
          </p:cNvPr>
          <p:cNvSpPr/>
          <p:nvPr/>
        </p:nvSpPr>
        <p:spPr bwMode="auto">
          <a:xfrm>
            <a:off x="980574" y="3662448"/>
            <a:ext cx="4929474" cy="14695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9" name="직사각형 32778">
            <a:extLst>
              <a:ext uri="{FF2B5EF4-FFF2-40B4-BE49-F238E27FC236}">
                <a16:creationId xmlns:a16="http://schemas.microsoft.com/office/drawing/2014/main" id="{F66CBED7-94BB-4B23-79BE-B8B0486D3683}"/>
              </a:ext>
            </a:extLst>
          </p:cNvPr>
          <p:cNvSpPr/>
          <p:nvPr/>
        </p:nvSpPr>
        <p:spPr bwMode="auto">
          <a:xfrm>
            <a:off x="980575" y="477085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0" name="직사각형 32779">
            <a:extLst>
              <a:ext uri="{FF2B5EF4-FFF2-40B4-BE49-F238E27FC236}">
                <a16:creationId xmlns:a16="http://schemas.microsoft.com/office/drawing/2014/main" id="{569A7555-1F47-7660-C297-18B0D4E87BA6}"/>
              </a:ext>
            </a:extLst>
          </p:cNvPr>
          <p:cNvSpPr/>
          <p:nvPr/>
        </p:nvSpPr>
        <p:spPr bwMode="auto">
          <a:xfrm>
            <a:off x="1170068" y="476509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1" name="직사각형 32780">
            <a:extLst>
              <a:ext uri="{FF2B5EF4-FFF2-40B4-BE49-F238E27FC236}">
                <a16:creationId xmlns:a16="http://schemas.microsoft.com/office/drawing/2014/main" id="{558C8749-10B5-E39F-23CE-A5D6EA754C5F}"/>
              </a:ext>
            </a:extLst>
          </p:cNvPr>
          <p:cNvSpPr/>
          <p:nvPr/>
        </p:nvSpPr>
        <p:spPr bwMode="auto">
          <a:xfrm>
            <a:off x="1375115" y="4758989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2" name="직사각형 32781">
            <a:extLst>
              <a:ext uri="{FF2B5EF4-FFF2-40B4-BE49-F238E27FC236}">
                <a16:creationId xmlns:a16="http://schemas.microsoft.com/office/drawing/2014/main" id="{241B3DE7-1F2F-8203-3985-9B24A31868E8}"/>
              </a:ext>
            </a:extLst>
          </p:cNvPr>
          <p:cNvSpPr/>
          <p:nvPr/>
        </p:nvSpPr>
        <p:spPr bwMode="auto">
          <a:xfrm>
            <a:off x="1580152" y="475898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5" name="TextBox 32794">
            <a:extLst>
              <a:ext uri="{FF2B5EF4-FFF2-40B4-BE49-F238E27FC236}">
                <a16:creationId xmlns:a16="http://schemas.microsoft.com/office/drawing/2014/main" id="{72D650BF-7C66-5712-70E0-EF1955F3C5D7}"/>
              </a:ext>
            </a:extLst>
          </p:cNvPr>
          <p:cNvSpPr txBox="1"/>
          <p:nvPr/>
        </p:nvSpPr>
        <p:spPr>
          <a:xfrm>
            <a:off x="178970" y="4758991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1</a:t>
            </a:r>
            <a:endParaRPr lang="ko-KR" altLang="en-US" dirty="0"/>
          </a:p>
        </p:txBody>
      </p:sp>
      <p:sp>
        <p:nvSpPr>
          <p:cNvPr id="32796" name="TextBox 32795">
            <a:extLst>
              <a:ext uri="{FF2B5EF4-FFF2-40B4-BE49-F238E27FC236}">
                <a16:creationId xmlns:a16="http://schemas.microsoft.com/office/drawing/2014/main" id="{99D3B487-6EAB-6155-6139-B3FBA4634709}"/>
              </a:ext>
            </a:extLst>
          </p:cNvPr>
          <p:cNvSpPr txBox="1"/>
          <p:nvPr/>
        </p:nvSpPr>
        <p:spPr>
          <a:xfrm>
            <a:off x="172954" y="4401054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2</a:t>
            </a:r>
            <a:endParaRPr lang="ko-KR" altLang="en-US" dirty="0"/>
          </a:p>
        </p:txBody>
      </p:sp>
      <p:sp>
        <p:nvSpPr>
          <p:cNvPr id="32797" name="TextBox 32796">
            <a:extLst>
              <a:ext uri="{FF2B5EF4-FFF2-40B4-BE49-F238E27FC236}">
                <a16:creationId xmlns:a16="http://schemas.microsoft.com/office/drawing/2014/main" id="{9BD2D803-2548-0830-239D-E40AFF198CE4}"/>
              </a:ext>
            </a:extLst>
          </p:cNvPr>
          <p:cNvSpPr txBox="1"/>
          <p:nvPr/>
        </p:nvSpPr>
        <p:spPr>
          <a:xfrm>
            <a:off x="182984" y="4028075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3</a:t>
            </a:r>
            <a:endParaRPr lang="ko-KR" altLang="en-US" dirty="0"/>
          </a:p>
        </p:txBody>
      </p:sp>
      <p:sp>
        <p:nvSpPr>
          <p:cNvPr id="32798" name="TextBox 32797">
            <a:extLst>
              <a:ext uri="{FF2B5EF4-FFF2-40B4-BE49-F238E27FC236}">
                <a16:creationId xmlns:a16="http://schemas.microsoft.com/office/drawing/2014/main" id="{445EAC9C-D8C8-73F1-CA7E-17B018A72A3B}"/>
              </a:ext>
            </a:extLst>
          </p:cNvPr>
          <p:cNvSpPr txBox="1"/>
          <p:nvPr/>
        </p:nvSpPr>
        <p:spPr>
          <a:xfrm>
            <a:off x="178970" y="3643229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4</a:t>
            </a:r>
            <a:endParaRPr lang="ko-KR" altLang="en-US" dirty="0"/>
          </a:p>
        </p:txBody>
      </p:sp>
      <p:sp>
        <p:nvSpPr>
          <p:cNvPr id="32808" name="직사각형 32807">
            <a:extLst>
              <a:ext uri="{FF2B5EF4-FFF2-40B4-BE49-F238E27FC236}">
                <a16:creationId xmlns:a16="http://schemas.microsoft.com/office/drawing/2014/main" id="{EBC98863-3B23-B7DF-3BD5-EC7A0B93A845}"/>
              </a:ext>
            </a:extLst>
          </p:cNvPr>
          <p:cNvSpPr/>
          <p:nvPr/>
        </p:nvSpPr>
        <p:spPr bwMode="auto">
          <a:xfrm>
            <a:off x="1158046" y="441291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09" name="직사각형 32808">
            <a:extLst>
              <a:ext uri="{FF2B5EF4-FFF2-40B4-BE49-F238E27FC236}">
                <a16:creationId xmlns:a16="http://schemas.microsoft.com/office/drawing/2014/main" id="{512CB7FE-A0C2-68F2-88BA-1C33FB4CB6CD}"/>
              </a:ext>
            </a:extLst>
          </p:cNvPr>
          <p:cNvSpPr/>
          <p:nvPr/>
        </p:nvSpPr>
        <p:spPr bwMode="auto">
          <a:xfrm>
            <a:off x="1347539" y="440715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0" name="직사각형 32809">
            <a:extLst>
              <a:ext uri="{FF2B5EF4-FFF2-40B4-BE49-F238E27FC236}">
                <a16:creationId xmlns:a16="http://schemas.microsoft.com/office/drawing/2014/main" id="{D36890B8-DA12-2B8F-FCB4-1B8B6E1C378D}"/>
              </a:ext>
            </a:extLst>
          </p:cNvPr>
          <p:cNvSpPr/>
          <p:nvPr/>
        </p:nvSpPr>
        <p:spPr bwMode="auto">
          <a:xfrm>
            <a:off x="1552586" y="4401049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1" name="직사각형 32810">
            <a:extLst>
              <a:ext uri="{FF2B5EF4-FFF2-40B4-BE49-F238E27FC236}">
                <a16:creationId xmlns:a16="http://schemas.microsoft.com/office/drawing/2014/main" id="{D05740AD-A2AC-88C9-7C94-1858C746778C}"/>
              </a:ext>
            </a:extLst>
          </p:cNvPr>
          <p:cNvSpPr/>
          <p:nvPr/>
        </p:nvSpPr>
        <p:spPr bwMode="auto">
          <a:xfrm>
            <a:off x="1757623" y="440104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2" name="직사각형 32811">
            <a:extLst>
              <a:ext uri="{FF2B5EF4-FFF2-40B4-BE49-F238E27FC236}">
                <a16:creationId xmlns:a16="http://schemas.microsoft.com/office/drawing/2014/main" id="{0FC0C60E-BF29-850C-9FFE-A38EE393C5B9}"/>
              </a:ext>
            </a:extLst>
          </p:cNvPr>
          <p:cNvSpPr/>
          <p:nvPr/>
        </p:nvSpPr>
        <p:spPr bwMode="auto">
          <a:xfrm>
            <a:off x="1340522" y="4054972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3" name="직사각형 32812">
            <a:extLst>
              <a:ext uri="{FF2B5EF4-FFF2-40B4-BE49-F238E27FC236}">
                <a16:creationId xmlns:a16="http://schemas.microsoft.com/office/drawing/2014/main" id="{1D3C0584-8A0E-99A2-7A1D-057E6A74AA5F}"/>
              </a:ext>
            </a:extLst>
          </p:cNvPr>
          <p:cNvSpPr/>
          <p:nvPr/>
        </p:nvSpPr>
        <p:spPr bwMode="auto">
          <a:xfrm>
            <a:off x="1530015" y="4049207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4" name="직사각형 32813">
            <a:extLst>
              <a:ext uri="{FF2B5EF4-FFF2-40B4-BE49-F238E27FC236}">
                <a16:creationId xmlns:a16="http://schemas.microsoft.com/office/drawing/2014/main" id="{D8C8DFFD-40A4-193B-9681-37BE3C2AC5BB}"/>
              </a:ext>
            </a:extLst>
          </p:cNvPr>
          <p:cNvSpPr/>
          <p:nvPr/>
        </p:nvSpPr>
        <p:spPr bwMode="auto">
          <a:xfrm>
            <a:off x="1735062" y="404310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5" name="직사각형 32814">
            <a:extLst>
              <a:ext uri="{FF2B5EF4-FFF2-40B4-BE49-F238E27FC236}">
                <a16:creationId xmlns:a16="http://schemas.microsoft.com/office/drawing/2014/main" id="{B1EC2098-AC2A-70D0-4958-F4295336027E}"/>
              </a:ext>
            </a:extLst>
          </p:cNvPr>
          <p:cNvSpPr/>
          <p:nvPr/>
        </p:nvSpPr>
        <p:spPr bwMode="auto">
          <a:xfrm>
            <a:off x="1940099" y="4043102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6" name="직사각형 32815">
            <a:extLst>
              <a:ext uri="{FF2B5EF4-FFF2-40B4-BE49-F238E27FC236}">
                <a16:creationId xmlns:a16="http://schemas.microsoft.com/office/drawing/2014/main" id="{2760E00F-25F0-C69F-237B-4EF66FC87335}"/>
              </a:ext>
            </a:extLst>
          </p:cNvPr>
          <p:cNvSpPr/>
          <p:nvPr/>
        </p:nvSpPr>
        <p:spPr bwMode="auto">
          <a:xfrm>
            <a:off x="1537545" y="367255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7" name="직사각형 32816">
            <a:extLst>
              <a:ext uri="{FF2B5EF4-FFF2-40B4-BE49-F238E27FC236}">
                <a16:creationId xmlns:a16="http://schemas.microsoft.com/office/drawing/2014/main" id="{FC496A5A-BA3C-DF46-0CA3-DB33FF61ED64}"/>
              </a:ext>
            </a:extLst>
          </p:cNvPr>
          <p:cNvSpPr/>
          <p:nvPr/>
        </p:nvSpPr>
        <p:spPr bwMode="auto">
          <a:xfrm>
            <a:off x="1727038" y="366678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8" name="직사각형 32817">
            <a:extLst>
              <a:ext uri="{FF2B5EF4-FFF2-40B4-BE49-F238E27FC236}">
                <a16:creationId xmlns:a16="http://schemas.microsoft.com/office/drawing/2014/main" id="{3F3CE6C8-E62D-4041-19CF-946F966BA8FC}"/>
              </a:ext>
            </a:extLst>
          </p:cNvPr>
          <p:cNvSpPr/>
          <p:nvPr/>
        </p:nvSpPr>
        <p:spPr bwMode="auto">
          <a:xfrm>
            <a:off x="1932085" y="3660684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9" name="직사각형 32818">
            <a:extLst>
              <a:ext uri="{FF2B5EF4-FFF2-40B4-BE49-F238E27FC236}">
                <a16:creationId xmlns:a16="http://schemas.microsoft.com/office/drawing/2014/main" id="{ACAE0A2F-3014-24B9-17D3-1C4C8FEB2799}"/>
              </a:ext>
            </a:extLst>
          </p:cNvPr>
          <p:cNvSpPr/>
          <p:nvPr/>
        </p:nvSpPr>
        <p:spPr bwMode="auto">
          <a:xfrm>
            <a:off x="2137122" y="366068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0" name="직사각형 32819">
            <a:extLst>
              <a:ext uri="{FF2B5EF4-FFF2-40B4-BE49-F238E27FC236}">
                <a16:creationId xmlns:a16="http://schemas.microsoft.com/office/drawing/2014/main" id="{6C2BA631-5466-5B9E-7559-141901C751E1}"/>
              </a:ext>
            </a:extLst>
          </p:cNvPr>
          <p:cNvSpPr/>
          <p:nvPr/>
        </p:nvSpPr>
        <p:spPr bwMode="auto">
          <a:xfrm>
            <a:off x="2338653" y="3660683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2" name="직사각형 32821">
            <a:extLst>
              <a:ext uri="{FF2B5EF4-FFF2-40B4-BE49-F238E27FC236}">
                <a16:creationId xmlns:a16="http://schemas.microsoft.com/office/drawing/2014/main" id="{38EAD3AE-D36F-62EA-B65B-FB083BA252CD}"/>
              </a:ext>
            </a:extLst>
          </p:cNvPr>
          <p:cNvSpPr/>
          <p:nvPr/>
        </p:nvSpPr>
        <p:spPr bwMode="auto">
          <a:xfrm>
            <a:off x="2747723" y="366068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3" name="직사각형 32822">
            <a:extLst>
              <a:ext uri="{FF2B5EF4-FFF2-40B4-BE49-F238E27FC236}">
                <a16:creationId xmlns:a16="http://schemas.microsoft.com/office/drawing/2014/main" id="{7A42DC42-4ED7-5A15-2814-3D28A7F39B59}"/>
              </a:ext>
            </a:extLst>
          </p:cNvPr>
          <p:cNvSpPr/>
          <p:nvPr/>
        </p:nvSpPr>
        <p:spPr bwMode="auto">
          <a:xfrm>
            <a:off x="2738190" y="4028075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4" name="직사각형 32823">
            <a:extLst>
              <a:ext uri="{FF2B5EF4-FFF2-40B4-BE49-F238E27FC236}">
                <a16:creationId xmlns:a16="http://schemas.microsoft.com/office/drawing/2014/main" id="{26BE26C3-AC0A-1F25-5E10-F4B02DCCC8CF}"/>
              </a:ext>
            </a:extLst>
          </p:cNvPr>
          <p:cNvSpPr/>
          <p:nvPr/>
        </p:nvSpPr>
        <p:spPr bwMode="auto">
          <a:xfrm>
            <a:off x="3141686" y="4383600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5" name="직사각형 32824">
            <a:extLst>
              <a:ext uri="{FF2B5EF4-FFF2-40B4-BE49-F238E27FC236}">
                <a16:creationId xmlns:a16="http://schemas.microsoft.com/office/drawing/2014/main" id="{86B45665-CABC-0D8E-E0AA-B2BF5EBC82FB}"/>
              </a:ext>
            </a:extLst>
          </p:cNvPr>
          <p:cNvSpPr/>
          <p:nvPr/>
        </p:nvSpPr>
        <p:spPr bwMode="auto">
          <a:xfrm>
            <a:off x="3540767" y="4739125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6" name="직사각형 32825">
            <a:extLst>
              <a:ext uri="{FF2B5EF4-FFF2-40B4-BE49-F238E27FC236}">
                <a16:creationId xmlns:a16="http://schemas.microsoft.com/office/drawing/2014/main" id="{9D032445-8186-8580-F5C7-F9F54A5EE3DC}"/>
              </a:ext>
            </a:extLst>
          </p:cNvPr>
          <p:cNvSpPr/>
          <p:nvPr/>
        </p:nvSpPr>
        <p:spPr bwMode="auto">
          <a:xfrm>
            <a:off x="2933707" y="3663863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7" name="직사각형 32826">
            <a:extLst>
              <a:ext uri="{FF2B5EF4-FFF2-40B4-BE49-F238E27FC236}">
                <a16:creationId xmlns:a16="http://schemas.microsoft.com/office/drawing/2014/main" id="{D5D143F1-F2A8-ADDF-18C1-AF10EF92B194}"/>
              </a:ext>
            </a:extLst>
          </p:cNvPr>
          <p:cNvSpPr/>
          <p:nvPr/>
        </p:nvSpPr>
        <p:spPr bwMode="auto">
          <a:xfrm>
            <a:off x="3338709" y="4023024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8" name="직사각형 32827">
            <a:extLst>
              <a:ext uri="{FF2B5EF4-FFF2-40B4-BE49-F238E27FC236}">
                <a16:creationId xmlns:a16="http://schemas.microsoft.com/office/drawing/2014/main" id="{D0BEE7DD-1C1E-7E6A-DCAA-8B49C564C7FB}"/>
              </a:ext>
            </a:extLst>
          </p:cNvPr>
          <p:cNvSpPr/>
          <p:nvPr/>
        </p:nvSpPr>
        <p:spPr bwMode="auto">
          <a:xfrm>
            <a:off x="3740201" y="4365571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9" name="직사각형 32828">
            <a:extLst>
              <a:ext uri="{FF2B5EF4-FFF2-40B4-BE49-F238E27FC236}">
                <a16:creationId xmlns:a16="http://schemas.microsoft.com/office/drawing/2014/main" id="{977C46BE-51E6-953E-6051-AAC030750F30}"/>
              </a:ext>
            </a:extLst>
          </p:cNvPr>
          <p:cNvSpPr/>
          <p:nvPr/>
        </p:nvSpPr>
        <p:spPr bwMode="auto">
          <a:xfrm>
            <a:off x="4115804" y="4748772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831" name="직선 화살표 연결선 32830">
            <a:extLst>
              <a:ext uri="{FF2B5EF4-FFF2-40B4-BE49-F238E27FC236}">
                <a16:creationId xmlns:a16="http://schemas.microsoft.com/office/drawing/2014/main" id="{87E29EB0-E83F-548E-A1C8-198AE6305DC2}"/>
              </a:ext>
            </a:extLst>
          </p:cNvPr>
          <p:cNvCxnSpPr>
            <a:cxnSpLocks/>
            <a:endCxn id="32862" idx="1"/>
          </p:cNvCxnSpPr>
          <p:nvPr/>
        </p:nvCxnSpPr>
        <p:spPr bwMode="auto">
          <a:xfrm>
            <a:off x="980574" y="2662986"/>
            <a:ext cx="3946391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</p:spPr>
      </p:cxnSp>
      <p:sp>
        <p:nvSpPr>
          <p:cNvPr id="32862" name="직사각형 32861">
            <a:extLst>
              <a:ext uri="{FF2B5EF4-FFF2-40B4-BE49-F238E27FC236}">
                <a16:creationId xmlns:a16="http://schemas.microsoft.com/office/drawing/2014/main" id="{F44068C2-2ACA-D125-C458-0BEADA002E93}"/>
              </a:ext>
            </a:extLst>
          </p:cNvPr>
          <p:cNvSpPr/>
          <p:nvPr/>
        </p:nvSpPr>
        <p:spPr bwMode="auto">
          <a:xfrm>
            <a:off x="4926965" y="2476496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64" name="직사각형 32863">
            <a:extLst>
              <a:ext uri="{FF2B5EF4-FFF2-40B4-BE49-F238E27FC236}">
                <a16:creationId xmlns:a16="http://schemas.microsoft.com/office/drawing/2014/main" id="{1CCC087D-435C-9F69-5268-E5F826783F47}"/>
              </a:ext>
            </a:extLst>
          </p:cNvPr>
          <p:cNvSpPr/>
          <p:nvPr/>
        </p:nvSpPr>
        <p:spPr bwMode="auto">
          <a:xfrm>
            <a:off x="5229723" y="207945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65" name="직사각형 32864">
            <a:extLst>
              <a:ext uri="{FF2B5EF4-FFF2-40B4-BE49-F238E27FC236}">
                <a16:creationId xmlns:a16="http://schemas.microsoft.com/office/drawing/2014/main" id="{1EC45D39-51DC-3134-1BCB-E04F214B9D78}"/>
              </a:ext>
            </a:extLst>
          </p:cNvPr>
          <p:cNvSpPr/>
          <p:nvPr/>
        </p:nvSpPr>
        <p:spPr bwMode="auto">
          <a:xfrm>
            <a:off x="4928987" y="1719930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866" name="직선 화살표 연결선 32865">
            <a:extLst>
              <a:ext uri="{FF2B5EF4-FFF2-40B4-BE49-F238E27FC236}">
                <a16:creationId xmlns:a16="http://schemas.microsoft.com/office/drawing/2014/main" id="{02B0D37E-E327-E6A5-B8CB-F85A00753BB3}"/>
              </a:ext>
            </a:extLst>
          </p:cNvPr>
          <p:cNvCxnSpPr>
            <a:cxnSpLocks/>
            <a:endCxn id="32867" idx="1"/>
          </p:cNvCxnSpPr>
          <p:nvPr/>
        </p:nvCxnSpPr>
        <p:spPr bwMode="auto">
          <a:xfrm>
            <a:off x="980574" y="4926190"/>
            <a:ext cx="2930193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</p:spPr>
      </p:cxnSp>
      <p:sp>
        <p:nvSpPr>
          <p:cNvPr id="32867" name="직사각형 32866">
            <a:extLst>
              <a:ext uri="{FF2B5EF4-FFF2-40B4-BE49-F238E27FC236}">
                <a16:creationId xmlns:a16="http://schemas.microsoft.com/office/drawing/2014/main" id="{50DF5776-8272-1CE1-CBF8-442B41151E2F}"/>
              </a:ext>
            </a:extLst>
          </p:cNvPr>
          <p:cNvSpPr/>
          <p:nvPr/>
        </p:nvSpPr>
        <p:spPr bwMode="auto">
          <a:xfrm>
            <a:off x="3910767" y="4739700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6862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Global staleness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A34392-489E-D433-60D1-7306136B6AC0}"/>
              </a:ext>
            </a:extLst>
          </p:cNvPr>
          <p:cNvSpPr/>
          <p:nvPr/>
        </p:nvSpPr>
        <p:spPr bwMode="auto">
          <a:xfrm rot="5400000">
            <a:off x="5283869" y="3318715"/>
            <a:ext cx="4646194" cy="920416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A2D899-121C-2B71-5B6C-1F86837C58FA}"/>
              </a:ext>
            </a:extLst>
          </p:cNvPr>
          <p:cNvSpPr txBox="1"/>
          <p:nvPr/>
        </p:nvSpPr>
        <p:spPr>
          <a:xfrm>
            <a:off x="8009465" y="2545731"/>
            <a:ext cx="120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Parameter server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3761E1-7E9D-2812-6D83-983B69416213}"/>
              </a:ext>
            </a:extLst>
          </p:cNvPr>
          <p:cNvSpPr/>
          <p:nvPr/>
        </p:nvSpPr>
        <p:spPr bwMode="auto">
          <a:xfrm>
            <a:off x="980574" y="1371600"/>
            <a:ext cx="4929474" cy="14695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F22847-C4FB-604C-D34D-E3F07A39DC5A}"/>
              </a:ext>
            </a:extLst>
          </p:cNvPr>
          <p:cNvSpPr/>
          <p:nvPr/>
        </p:nvSpPr>
        <p:spPr bwMode="auto">
          <a:xfrm>
            <a:off x="980574" y="248001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8849FA5-7202-FF9C-E447-5ADFAFA29D2D}"/>
              </a:ext>
            </a:extLst>
          </p:cNvPr>
          <p:cNvSpPr/>
          <p:nvPr/>
        </p:nvSpPr>
        <p:spPr bwMode="auto">
          <a:xfrm>
            <a:off x="1304425" y="248001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00B3CE-390B-6B9C-15AA-533071BC35EB}"/>
              </a:ext>
            </a:extLst>
          </p:cNvPr>
          <p:cNvSpPr/>
          <p:nvPr/>
        </p:nvSpPr>
        <p:spPr bwMode="auto">
          <a:xfrm>
            <a:off x="1628276" y="248001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8D8773-488B-9395-2F25-4B021E025104}"/>
              </a:ext>
            </a:extLst>
          </p:cNvPr>
          <p:cNvSpPr/>
          <p:nvPr/>
        </p:nvSpPr>
        <p:spPr bwMode="auto">
          <a:xfrm>
            <a:off x="1952127" y="248001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7D1FA8-53E8-23C0-88C4-DBFE62EA5DCB}"/>
              </a:ext>
            </a:extLst>
          </p:cNvPr>
          <p:cNvSpPr/>
          <p:nvPr/>
        </p:nvSpPr>
        <p:spPr bwMode="auto">
          <a:xfrm>
            <a:off x="1304425" y="2113047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97734A-DB8C-FBC8-0613-A9D9D90A02B4}"/>
              </a:ext>
            </a:extLst>
          </p:cNvPr>
          <p:cNvSpPr/>
          <p:nvPr/>
        </p:nvSpPr>
        <p:spPr bwMode="auto">
          <a:xfrm>
            <a:off x="1628276" y="2113047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5737393-43A8-3D29-07B6-C6532FD588C6}"/>
              </a:ext>
            </a:extLst>
          </p:cNvPr>
          <p:cNvSpPr/>
          <p:nvPr/>
        </p:nvSpPr>
        <p:spPr bwMode="auto">
          <a:xfrm>
            <a:off x="1952127" y="2113047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116455-49F6-021D-BBF1-BEACFBFCDEF2}"/>
              </a:ext>
            </a:extLst>
          </p:cNvPr>
          <p:cNvSpPr/>
          <p:nvPr/>
        </p:nvSpPr>
        <p:spPr bwMode="auto">
          <a:xfrm>
            <a:off x="2275978" y="2113047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EBBDEDF-F840-610A-3097-16C342A38BD4}"/>
              </a:ext>
            </a:extLst>
          </p:cNvPr>
          <p:cNvSpPr/>
          <p:nvPr/>
        </p:nvSpPr>
        <p:spPr bwMode="auto">
          <a:xfrm>
            <a:off x="1628276" y="173706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C776B12-070B-7FC9-B7C2-A7B5E893BBB6}"/>
              </a:ext>
            </a:extLst>
          </p:cNvPr>
          <p:cNvSpPr/>
          <p:nvPr/>
        </p:nvSpPr>
        <p:spPr bwMode="auto">
          <a:xfrm>
            <a:off x="1952127" y="173706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017A38-129A-DE04-99DE-2F52608D7B8A}"/>
              </a:ext>
            </a:extLst>
          </p:cNvPr>
          <p:cNvSpPr/>
          <p:nvPr/>
        </p:nvSpPr>
        <p:spPr bwMode="auto">
          <a:xfrm>
            <a:off x="2275978" y="173706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C07AA1-1514-1819-5DC6-44BE486188DB}"/>
              </a:ext>
            </a:extLst>
          </p:cNvPr>
          <p:cNvSpPr/>
          <p:nvPr/>
        </p:nvSpPr>
        <p:spPr bwMode="auto">
          <a:xfrm>
            <a:off x="2599829" y="173706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8787D3F-D107-B479-3367-98EF8A4B37F5}"/>
              </a:ext>
            </a:extLst>
          </p:cNvPr>
          <p:cNvSpPr/>
          <p:nvPr/>
        </p:nvSpPr>
        <p:spPr bwMode="auto">
          <a:xfrm>
            <a:off x="1947117" y="1374776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5A3A86-0920-A0A3-035A-A00B41780F91}"/>
              </a:ext>
            </a:extLst>
          </p:cNvPr>
          <p:cNvSpPr/>
          <p:nvPr/>
        </p:nvSpPr>
        <p:spPr bwMode="auto">
          <a:xfrm>
            <a:off x="2925702" y="138229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87FA8C-03FC-6B31-6631-1A776679C027}"/>
              </a:ext>
            </a:extLst>
          </p:cNvPr>
          <p:cNvSpPr/>
          <p:nvPr/>
        </p:nvSpPr>
        <p:spPr bwMode="auto">
          <a:xfrm>
            <a:off x="3931849" y="1363246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8B159B-B545-A65A-9F5F-59CCD79B49EC}"/>
              </a:ext>
            </a:extLst>
          </p:cNvPr>
          <p:cNvSpPr/>
          <p:nvPr/>
        </p:nvSpPr>
        <p:spPr bwMode="auto">
          <a:xfrm>
            <a:off x="4958488" y="1352380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F45AEF-80BD-6CF5-4354-1A64AEB78676}"/>
              </a:ext>
            </a:extLst>
          </p:cNvPr>
          <p:cNvSpPr txBox="1"/>
          <p:nvPr/>
        </p:nvSpPr>
        <p:spPr>
          <a:xfrm>
            <a:off x="178970" y="2468143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EEA427-6E3A-6BFA-0C9E-1189005D633B}"/>
              </a:ext>
            </a:extLst>
          </p:cNvPr>
          <p:cNvSpPr txBox="1"/>
          <p:nvPr/>
        </p:nvSpPr>
        <p:spPr>
          <a:xfrm>
            <a:off x="172954" y="2110206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2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C8668C-B24F-3AC6-AF2E-89D81F9EE1F3}"/>
              </a:ext>
            </a:extLst>
          </p:cNvPr>
          <p:cNvSpPr txBox="1"/>
          <p:nvPr/>
        </p:nvSpPr>
        <p:spPr>
          <a:xfrm>
            <a:off x="182984" y="1737227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3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3AE178-E1C6-A3DD-D528-1AAB83A26C7E}"/>
              </a:ext>
            </a:extLst>
          </p:cNvPr>
          <p:cNvSpPr txBox="1"/>
          <p:nvPr/>
        </p:nvSpPr>
        <p:spPr>
          <a:xfrm>
            <a:off x="178970" y="1352381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4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4BA785-0AF5-0E0B-0F9F-387519A8BAC9}"/>
              </a:ext>
            </a:extLst>
          </p:cNvPr>
          <p:cNvSpPr/>
          <p:nvPr/>
        </p:nvSpPr>
        <p:spPr bwMode="auto">
          <a:xfrm>
            <a:off x="2254941" y="1363246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60547FA-7897-53B3-8E5F-972E504ABDD5}"/>
              </a:ext>
            </a:extLst>
          </p:cNvPr>
          <p:cNvSpPr/>
          <p:nvPr/>
        </p:nvSpPr>
        <p:spPr bwMode="auto">
          <a:xfrm>
            <a:off x="2939244" y="1725360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68" name="직사각형 32767">
            <a:extLst>
              <a:ext uri="{FF2B5EF4-FFF2-40B4-BE49-F238E27FC236}">
                <a16:creationId xmlns:a16="http://schemas.microsoft.com/office/drawing/2014/main" id="{2C17BD93-7844-7E1A-1468-C0123F372D18}"/>
              </a:ext>
            </a:extLst>
          </p:cNvPr>
          <p:cNvSpPr/>
          <p:nvPr/>
        </p:nvSpPr>
        <p:spPr bwMode="auto">
          <a:xfrm>
            <a:off x="3610006" y="20951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0" name="직사각형 32769">
            <a:extLst>
              <a:ext uri="{FF2B5EF4-FFF2-40B4-BE49-F238E27FC236}">
                <a16:creationId xmlns:a16="http://schemas.microsoft.com/office/drawing/2014/main" id="{2E479010-4337-07E0-026F-F38A6F590914}"/>
              </a:ext>
            </a:extLst>
          </p:cNvPr>
          <p:cNvSpPr/>
          <p:nvPr/>
        </p:nvSpPr>
        <p:spPr bwMode="auto">
          <a:xfrm>
            <a:off x="4279263" y="2468142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3" name="직사각형 32772">
            <a:extLst>
              <a:ext uri="{FF2B5EF4-FFF2-40B4-BE49-F238E27FC236}">
                <a16:creationId xmlns:a16="http://schemas.microsoft.com/office/drawing/2014/main" id="{6F52FBAB-A674-4E0D-53D2-AD93804A0F7C}"/>
              </a:ext>
            </a:extLst>
          </p:cNvPr>
          <p:cNvSpPr/>
          <p:nvPr/>
        </p:nvSpPr>
        <p:spPr bwMode="auto">
          <a:xfrm>
            <a:off x="3245056" y="1364081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4" name="직사각형 32773">
            <a:extLst>
              <a:ext uri="{FF2B5EF4-FFF2-40B4-BE49-F238E27FC236}">
                <a16:creationId xmlns:a16="http://schemas.microsoft.com/office/drawing/2014/main" id="{D7AF5614-390E-484D-D3FD-A46EDE46C5E4}"/>
              </a:ext>
            </a:extLst>
          </p:cNvPr>
          <p:cNvSpPr/>
          <p:nvPr/>
        </p:nvSpPr>
        <p:spPr bwMode="auto">
          <a:xfrm>
            <a:off x="3926075" y="1734381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5" name="직사각형 32774">
            <a:extLst>
              <a:ext uri="{FF2B5EF4-FFF2-40B4-BE49-F238E27FC236}">
                <a16:creationId xmlns:a16="http://schemas.microsoft.com/office/drawing/2014/main" id="{322D8B19-E4F8-456B-16E9-665D9C3BAD4A}"/>
              </a:ext>
            </a:extLst>
          </p:cNvPr>
          <p:cNvSpPr/>
          <p:nvPr/>
        </p:nvSpPr>
        <p:spPr bwMode="auto">
          <a:xfrm>
            <a:off x="4570029" y="20951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6" name="직사각형 32775">
            <a:extLst>
              <a:ext uri="{FF2B5EF4-FFF2-40B4-BE49-F238E27FC236}">
                <a16:creationId xmlns:a16="http://schemas.microsoft.com/office/drawing/2014/main" id="{5BAF801F-579E-2E81-E2D9-FC00DA5B9470}"/>
              </a:ext>
            </a:extLst>
          </p:cNvPr>
          <p:cNvSpPr/>
          <p:nvPr/>
        </p:nvSpPr>
        <p:spPr bwMode="auto">
          <a:xfrm>
            <a:off x="5239286" y="2444083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7" name="직사각형 32776">
            <a:extLst>
              <a:ext uri="{FF2B5EF4-FFF2-40B4-BE49-F238E27FC236}">
                <a16:creationId xmlns:a16="http://schemas.microsoft.com/office/drawing/2014/main" id="{C5007DED-6AD2-3B19-6BC2-C5AAC0ED064D}"/>
              </a:ext>
            </a:extLst>
          </p:cNvPr>
          <p:cNvSpPr/>
          <p:nvPr/>
        </p:nvSpPr>
        <p:spPr bwMode="auto">
          <a:xfrm>
            <a:off x="4271713" y="1363246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8" name="직사각형 32777">
            <a:extLst>
              <a:ext uri="{FF2B5EF4-FFF2-40B4-BE49-F238E27FC236}">
                <a16:creationId xmlns:a16="http://schemas.microsoft.com/office/drawing/2014/main" id="{A1396A80-C325-F0A5-48B9-BCBE64E7525D}"/>
              </a:ext>
            </a:extLst>
          </p:cNvPr>
          <p:cNvSpPr/>
          <p:nvPr/>
        </p:nvSpPr>
        <p:spPr bwMode="auto">
          <a:xfrm>
            <a:off x="980574" y="3662448"/>
            <a:ext cx="4929474" cy="14695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9" name="직사각형 32778">
            <a:extLst>
              <a:ext uri="{FF2B5EF4-FFF2-40B4-BE49-F238E27FC236}">
                <a16:creationId xmlns:a16="http://schemas.microsoft.com/office/drawing/2014/main" id="{F66CBED7-94BB-4B23-79BE-B8B0486D3683}"/>
              </a:ext>
            </a:extLst>
          </p:cNvPr>
          <p:cNvSpPr/>
          <p:nvPr/>
        </p:nvSpPr>
        <p:spPr bwMode="auto">
          <a:xfrm>
            <a:off x="980575" y="477085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0" name="직사각형 32779">
            <a:extLst>
              <a:ext uri="{FF2B5EF4-FFF2-40B4-BE49-F238E27FC236}">
                <a16:creationId xmlns:a16="http://schemas.microsoft.com/office/drawing/2014/main" id="{569A7555-1F47-7660-C297-18B0D4E87BA6}"/>
              </a:ext>
            </a:extLst>
          </p:cNvPr>
          <p:cNvSpPr/>
          <p:nvPr/>
        </p:nvSpPr>
        <p:spPr bwMode="auto">
          <a:xfrm>
            <a:off x="1170068" y="476509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1" name="직사각형 32780">
            <a:extLst>
              <a:ext uri="{FF2B5EF4-FFF2-40B4-BE49-F238E27FC236}">
                <a16:creationId xmlns:a16="http://schemas.microsoft.com/office/drawing/2014/main" id="{558C8749-10B5-E39F-23CE-A5D6EA754C5F}"/>
              </a:ext>
            </a:extLst>
          </p:cNvPr>
          <p:cNvSpPr/>
          <p:nvPr/>
        </p:nvSpPr>
        <p:spPr bwMode="auto">
          <a:xfrm>
            <a:off x="1375115" y="4758989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2" name="직사각형 32781">
            <a:extLst>
              <a:ext uri="{FF2B5EF4-FFF2-40B4-BE49-F238E27FC236}">
                <a16:creationId xmlns:a16="http://schemas.microsoft.com/office/drawing/2014/main" id="{241B3DE7-1F2F-8203-3985-9B24A31868E8}"/>
              </a:ext>
            </a:extLst>
          </p:cNvPr>
          <p:cNvSpPr/>
          <p:nvPr/>
        </p:nvSpPr>
        <p:spPr bwMode="auto">
          <a:xfrm>
            <a:off x="1580152" y="475898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5" name="TextBox 32794">
            <a:extLst>
              <a:ext uri="{FF2B5EF4-FFF2-40B4-BE49-F238E27FC236}">
                <a16:creationId xmlns:a16="http://schemas.microsoft.com/office/drawing/2014/main" id="{72D650BF-7C66-5712-70E0-EF1955F3C5D7}"/>
              </a:ext>
            </a:extLst>
          </p:cNvPr>
          <p:cNvSpPr txBox="1"/>
          <p:nvPr/>
        </p:nvSpPr>
        <p:spPr>
          <a:xfrm>
            <a:off x="178970" y="4758991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1</a:t>
            </a:r>
            <a:endParaRPr lang="ko-KR" altLang="en-US" dirty="0"/>
          </a:p>
        </p:txBody>
      </p:sp>
      <p:sp>
        <p:nvSpPr>
          <p:cNvPr id="32796" name="TextBox 32795">
            <a:extLst>
              <a:ext uri="{FF2B5EF4-FFF2-40B4-BE49-F238E27FC236}">
                <a16:creationId xmlns:a16="http://schemas.microsoft.com/office/drawing/2014/main" id="{99D3B487-6EAB-6155-6139-B3FBA4634709}"/>
              </a:ext>
            </a:extLst>
          </p:cNvPr>
          <p:cNvSpPr txBox="1"/>
          <p:nvPr/>
        </p:nvSpPr>
        <p:spPr>
          <a:xfrm>
            <a:off x="172954" y="4401054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2</a:t>
            </a:r>
            <a:endParaRPr lang="ko-KR" altLang="en-US" dirty="0"/>
          </a:p>
        </p:txBody>
      </p:sp>
      <p:sp>
        <p:nvSpPr>
          <p:cNvPr id="32797" name="TextBox 32796">
            <a:extLst>
              <a:ext uri="{FF2B5EF4-FFF2-40B4-BE49-F238E27FC236}">
                <a16:creationId xmlns:a16="http://schemas.microsoft.com/office/drawing/2014/main" id="{9BD2D803-2548-0830-239D-E40AFF198CE4}"/>
              </a:ext>
            </a:extLst>
          </p:cNvPr>
          <p:cNvSpPr txBox="1"/>
          <p:nvPr/>
        </p:nvSpPr>
        <p:spPr>
          <a:xfrm>
            <a:off x="182984" y="4028075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3</a:t>
            </a:r>
            <a:endParaRPr lang="ko-KR" altLang="en-US" dirty="0"/>
          </a:p>
        </p:txBody>
      </p:sp>
      <p:sp>
        <p:nvSpPr>
          <p:cNvPr id="32798" name="TextBox 32797">
            <a:extLst>
              <a:ext uri="{FF2B5EF4-FFF2-40B4-BE49-F238E27FC236}">
                <a16:creationId xmlns:a16="http://schemas.microsoft.com/office/drawing/2014/main" id="{445EAC9C-D8C8-73F1-CA7E-17B018A72A3B}"/>
              </a:ext>
            </a:extLst>
          </p:cNvPr>
          <p:cNvSpPr txBox="1"/>
          <p:nvPr/>
        </p:nvSpPr>
        <p:spPr>
          <a:xfrm>
            <a:off x="178970" y="3643229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4</a:t>
            </a:r>
            <a:endParaRPr lang="ko-KR" altLang="en-US" dirty="0"/>
          </a:p>
        </p:txBody>
      </p:sp>
      <p:sp>
        <p:nvSpPr>
          <p:cNvPr id="32808" name="직사각형 32807">
            <a:extLst>
              <a:ext uri="{FF2B5EF4-FFF2-40B4-BE49-F238E27FC236}">
                <a16:creationId xmlns:a16="http://schemas.microsoft.com/office/drawing/2014/main" id="{EBC98863-3B23-B7DF-3BD5-EC7A0B93A845}"/>
              </a:ext>
            </a:extLst>
          </p:cNvPr>
          <p:cNvSpPr/>
          <p:nvPr/>
        </p:nvSpPr>
        <p:spPr bwMode="auto">
          <a:xfrm>
            <a:off x="1158046" y="441291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09" name="직사각형 32808">
            <a:extLst>
              <a:ext uri="{FF2B5EF4-FFF2-40B4-BE49-F238E27FC236}">
                <a16:creationId xmlns:a16="http://schemas.microsoft.com/office/drawing/2014/main" id="{512CB7FE-A0C2-68F2-88BA-1C33FB4CB6CD}"/>
              </a:ext>
            </a:extLst>
          </p:cNvPr>
          <p:cNvSpPr/>
          <p:nvPr/>
        </p:nvSpPr>
        <p:spPr bwMode="auto">
          <a:xfrm>
            <a:off x="1347539" y="440715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0" name="직사각형 32809">
            <a:extLst>
              <a:ext uri="{FF2B5EF4-FFF2-40B4-BE49-F238E27FC236}">
                <a16:creationId xmlns:a16="http://schemas.microsoft.com/office/drawing/2014/main" id="{D36890B8-DA12-2B8F-FCB4-1B8B6E1C378D}"/>
              </a:ext>
            </a:extLst>
          </p:cNvPr>
          <p:cNvSpPr/>
          <p:nvPr/>
        </p:nvSpPr>
        <p:spPr bwMode="auto">
          <a:xfrm>
            <a:off x="1552586" y="4401049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1" name="직사각형 32810">
            <a:extLst>
              <a:ext uri="{FF2B5EF4-FFF2-40B4-BE49-F238E27FC236}">
                <a16:creationId xmlns:a16="http://schemas.microsoft.com/office/drawing/2014/main" id="{D05740AD-A2AC-88C9-7C94-1858C746778C}"/>
              </a:ext>
            </a:extLst>
          </p:cNvPr>
          <p:cNvSpPr/>
          <p:nvPr/>
        </p:nvSpPr>
        <p:spPr bwMode="auto">
          <a:xfrm>
            <a:off x="1757623" y="440104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2" name="직사각형 32811">
            <a:extLst>
              <a:ext uri="{FF2B5EF4-FFF2-40B4-BE49-F238E27FC236}">
                <a16:creationId xmlns:a16="http://schemas.microsoft.com/office/drawing/2014/main" id="{0FC0C60E-BF29-850C-9FFE-A38EE393C5B9}"/>
              </a:ext>
            </a:extLst>
          </p:cNvPr>
          <p:cNvSpPr/>
          <p:nvPr/>
        </p:nvSpPr>
        <p:spPr bwMode="auto">
          <a:xfrm>
            <a:off x="1340522" y="4054972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3" name="직사각형 32812">
            <a:extLst>
              <a:ext uri="{FF2B5EF4-FFF2-40B4-BE49-F238E27FC236}">
                <a16:creationId xmlns:a16="http://schemas.microsoft.com/office/drawing/2014/main" id="{1D3C0584-8A0E-99A2-7A1D-057E6A74AA5F}"/>
              </a:ext>
            </a:extLst>
          </p:cNvPr>
          <p:cNvSpPr/>
          <p:nvPr/>
        </p:nvSpPr>
        <p:spPr bwMode="auto">
          <a:xfrm>
            <a:off x="1530015" y="4049207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4" name="직사각형 32813">
            <a:extLst>
              <a:ext uri="{FF2B5EF4-FFF2-40B4-BE49-F238E27FC236}">
                <a16:creationId xmlns:a16="http://schemas.microsoft.com/office/drawing/2014/main" id="{D8C8DFFD-40A4-193B-9681-37BE3C2AC5BB}"/>
              </a:ext>
            </a:extLst>
          </p:cNvPr>
          <p:cNvSpPr/>
          <p:nvPr/>
        </p:nvSpPr>
        <p:spPr bwMode="auto">
          <a:xfrm>
            <a:off x="1735062" y="404310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5" name="직사각형 32814">
            <a:extLst>
              <a:ext uri="{FF2B5EF4-FFF2-40B4-BE49-F238E27FC236}">
                <a16:creationId xmlns:a16="http://schemas.microsoft.com/office/drawing/2014/main" id="{B1EC2098-AC2A-70D0-4958-F4295336027E}"/>
              </a:ext>
            </a:extLst>
          </p:cNvPr>
          <p:cNvSpPr/>
          <p:nvPr/>
        </p:nvSpPr>
        <p:spPr bwMode="auto">
          <a:xfrm>
            <a:off x="1940099" y="4043102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6" name="직사각형 32815">
            <a:extLst>
              <a:ext uri="{FF2B5EF4-FFF2-40B4-BE49-F238E27FC236}">
                <a16:creationId xmlns:a16="http://schemas.microsoft.com/office/drawing/2014/main" id="{2760E00F-25F0-C69F-237B-4EF66FC87335}"/>
              </a:ext>
            </a:extLst>
          </p:cNvPr>
          <p:cNvSpPr/>
          <p:nvPr/>
        </p:nvSpPr>
        <p:spPr bwMode="auto">
          <a:xfrm>
            <a:off x="1537545" y="367255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7" name="직사각형 32816">
            <a:extLst>
              <a:ext uri="{FF2B5EF4-FFF2-40B4-BE49-F238E27FC236}">
                <a16:creationId xmlns:a16="http://schemas.microsoft.com/office/drawing/2014/main" id="{FC496A5A-BA3C-DF46-0CA3-DB33FF61ED64}"/>
              </a:ext>
            </a:extLst>
          </p:cNvPr>
          <p:cNvSpPr/>
          <p:nvPr/>
        </p:nvSpPr>
        <p:spPr bwMode="auto">
          <a:xfrm>
            <a:off x="1727038" y="3666788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8" name="직사각형 32817">
            <a:extLst>
              <a:ext uri="{FF2B5EF4-FFF2-40B4-BE49-F238E27FC236}">
                <a16:creationId xmlns:a16="http://schemas.microsoft.com/office/drawing/2014/main" id="{3F3CE6C8-E62D-4041-19CF-946F966BA8FC}"/>
              </a:ext>
            </a:extLst>
          </p:cNvPr>
          <p:cNvSpPr/>
          <p:nvPr/>
        </p:nvSpPr>
        <p:spPr bwMode="auto">
          <a:xfrm>
            <a:off x="1932085" y="3660684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9" name="직사각형 32818">
            <a:extLst>
              <a:ext uri="{FF2B5EF4-FFF2-40B4-BE49-F238E27FC236}">
                <a16:creationId xmlns:a16="http://schemas.microsoft.com/office/drawing/2014/main" id="{ACAE0A2F-3014-24B9-17D3-1C4C8FEB2799}"/>
              </a:ext>
            </a:extLst>
          </p:cNvPr>
          <p:cNvSpPr/>
          <p:nvPr/>
        </p:nvSpPr>
        <p:spPr bwMode="auto">
          <a:xfrm>
            <a:off x="2137122" y="366068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0" name="직사각형 32819">
            <a:extLst>
              <a:ext uri="{FF2B5EF4-FFF2-40B4-BE49-F238E27FC236}">
                <a16:creationId xmlns:a16="http://schemas.microsoft.com/office/drawing/2014/main" id="{6C2BA631-5466-5B9E-7559-141901C751E1}"/>
              </a:ext>
            </a:extLst>
          </p:cNvPr>
          <p:cNvSpPr/>
          <p:nvPr/>
        </p:nvSpPr>
        <p:spPr bwMode="auto">
          <a:xfrm>
            <a:off x="2338653" y="3660683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2" name="직사각형 32821">
            <a:extLst>
              <a:ext uri="{FF2B5EF4-FFF2-40B4-BE49-F238E27FC236}">
                <a16:creationId xmlns:a16="http://schemas.microsoft.com/office/drawing/2014/main" id="{38EAD3AE-D36F-62EA-B65B-FB083BA252CD}"/>
              </a:ext>
            </a:extLst>
          </p:cNvPr>
          <p:cNvSpPr/>
          <p:nvPr/>
        </p:nvSpPr>
        <p:spPr bwMode="auto">
          <a:xfrm>
            <a:off x="2747723" y="3660683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3" name="직사각형 32822">
            <a:extLst>
              <a:ext uri="{FF2B5EF4-FFF2-40B4-BE49-F238E27FC236}">
                <a16:creationId xmlns:a16="http://schemas.microsoft.com/office/drawing/2014/main" id="{7A42DC42-4ED7-5A15-2814-3D28A7F39B59}"/>
              </a:ext>
            </a:extLst>
          </p:cNvPr>
          <p:cNvSpPr/>
          <p:nvPr/>
        </p:nvSpPr>
        <p:spPr bwMode="auto">
          <a:xfrm>
            <a:off x="2738190" y="4028075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4" name="직사각형 32823">
            <a:extLst>
              <a:ext uri="{FF2B5EF4-FFF2-40B4-BE49-F238E27FC236}">
                <a16:creationId xmlns:a16="http://schemas.microsoft.com/office/drawing/2014/main" id="{26BE26C3-AC0A-1F25-5E10-F4B02DCCC8CF}"/>
              </a:ext>
            </a:extLst>
          </p:cNvPr>
          <p:cNvSpPr/>
          <p:nvPr/>
        </p:nvSpPr>
        <p:spPr bwMode="auto">
          <a:xfrm>
            <a:off x="3141686" y="4383600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5" name="직사각형 32824">
            <a:extLst>
              <a:ext uri="{FF2B5EF4-FFF2-40B4-BE49-F238E27FC236}">
                <a16:creationId xmlns:a16="http://schemas.microsoft.com/office/drawing/2014/main" id="{86B45665-CABC-0D8E-E0AA-B2BF5EBC82FB}"/>
              </a:ext>
            </a:extLst>
          </p:cNvPr>
          <p:cNvSpPr/>
          <p:nvPr/>
        </p:nvSpPr>
        <p:spPr bwMode="auto">
          <a:xfrm>
            <a:off x="3540767" y="4739125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6" name="직사각형 32825">
            <a:extLst>
              <a:ext uri="{FF2B5EF4-FFF2-40B4-BE49-F238E27FC236}">
                <a16:creationId xmlns:a16="http://schemas.microsoft.com/office/drawing/2014/main" id="{9D032445-8186-8580-F5C7-F9F54A5EE3DC}"/>
              </a:ext>
            </a:extLst>
          </p:cNvPr>
          <p:cNvSpPr/>
          <p:nvPr/>
        </p:nvSpPr>
        <p:spPr bwMode="auto">
          <a:xfrm>
            <a:off x="2933707" y="3663863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7" name="직사각형 32826">
            <a:extLst>
              <a:ext uri="{FF2B5EF4-FFF2-40B4-BE49-F238E27FC236}">
                <a16:creationId xmlns:a16="http://schemas.microsoft.com/office/drawing/2014/main" id="{D5D143F1-F2A8-ADDF-18C1-AF10EF92B194}"/>
              </a:ext>
            </a:extLst>
          </p:cNvPr>
          <p:cNvSpPr/>
          <p:nvPr/>
        </p:nvSpPr>
        <p:spPr bwMode="auto">
          <a:xfrm>
            <a:off x="3338709" y="4023024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8" name="직사각형 32827">
            <a:extLst>
              <a:ext uri="{FF2B5EF4-FFF2-40B4-BE49-F238E27FC236}">
                <a16:creationId xmlns:a16="http://schemas.microsoft.com/office/drawing/2014/main" id="{D0BEE7DD-1C1E-7E6A-DCAA-8B49C564C7FB}"/>
              </a:ext>
            </a:extLst>
          </p:cNvPr>
          <p:cNvSpPr/>
          <p:nvPr/>
        </p:nvSpPr>
        <p:spPr bwMode="auto">
          <a:xfrm>
            <a:off x="3740201" y="4365571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29" name="직사각형 32828">
            <a:extLst>
              <a:ext uri="{FF2B5EF4-FFF2-40B4-BE49-F238E27FC236}">
                <a16:creationId xmlns:a16="http://schemas.microsoft.com/office/drawing/2014/main" id="{977C46BE-51E6-953E-6051-AAC030750F30}"/>
              </a:ext>
            </a:extLst>
          </p:cNvPr>
          <p:cNvSpPr/>
          <p:nvPr/>
        </p:nvSpPr>
        <p:spPr bwMode="auto">
          <a:xfrm>
            <a:off x="4115804" y="4748772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62" name="직사각형 32861">
            <a:extLst>
              <a:ext uri="{FF2B5EF4-FFF2-40B4-BE49-F238E27FC236}">
                <a16:creationId xmlns:a16="http://schemas.microsoft.com/office/drawing/2014/main" id="{F44068C2-2ACA-D125-C458-0BEADA002E93}"/>
              </a:ext>
            </a:extLst>
          </p:cNvPr>
          <p:cNvSpPr/>
          <p:nvPr/>
        </p:nvSpPr>
        <p:spPr bwMode="auto">
          <a:xfrm>
            <a:off x="4926965" y="2476496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64" name="직사각형 32863">
            <a:extLst>
              <a:ext uri="{FF2B5EF4-FFF2-40B4-BE49-F238E27FC236}">
                <a16:creationId xmlns:a16="http://schemas.microsoft.com/office/drawing/2014/main" id="{1CCC087D-435C-9F69-5268-E5F826783F47}"/>
              </a:ext>
            </a:extLst>
          </p:cNvPr>
          <p:cNvSpPr/>
          <p:nvPr/>
        </p:nvSpPr>
        <p:spPr bwMode="auto">
          <a:xfrm>
            <a:off x="5229723" y="207945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65" name="직사각형 32864">
            <a:extLst>
              <a:ext uri="{FF2B5EF4-FFF2-40B4-BE49-F238E27FC236}">
                <a16:creationId xmlns:a16="http://schemas.microsoft.com/office/drawing/2014/main" id="{1EC45D39-51DC-3134-1BCB-E04F214B9D78}"/>
              </a:ext>
            </a:extLst>
          </p:cNvPr>
          <p:cNvSpPr/>
          <p:nvPr/>
        </p:nvSpPr>
        <p:spPr bwMode="auto">
          <a:xfrm>
            <a:off x="4928987" y="1719930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67" name="직사각형 32866">
            <a:extLst>
              <a:ext uri="{FF2B5EF4-FFF2-40B4-BE49-F238E27FC236}">
                <a16:creationId xmlns:a16="http://schemas.microsoft.com/office/drawing/2014/main" id="{50DF5776-8272-1CE1-CBF8-442B41151E2F}"/>
              </a:ext>
            </a:extLst>
          </p:cNvPr>
          <p:cNvSpPr/>
          <p:nvPr/>
        </p:nvSpPr>
        <p:spPr bwMode="auto">
          <a:xfrm>
            <a:off x="3910767" y="4739700"/>
            <a:ext cx="189494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2DE937-9F29-3EC9-145A-CD4E545351B1}"/>
              </a:ext>
            </a:extLst>
          </p:cNvPr>
          <p:cNvSpPr txBox="1"/>
          <p:nvPr/>
        </p:nvSpPr>
        <p:spPr>
          <a:xfrm>
            <a:off x="4343846" y="3927445"/>
            <a:ext cx="69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. . .  </a:t>
            </a:r>
            <a:endParaRPr lang="ko-KR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A2428D-79D5-6FD2-C042-C8C5EB78D54B}"/>
              </a:ext>
            </a:extLst>
          </p:cNvPr>
          <p:cNvSpPr/>
          <p:nvPr/>
        </p:nvSpPr>
        <p:spPr bwMode="auto">
          <a:xfrm>
            <a:off x="5142387" y="4416081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442FC9-1388-CD7B-A46E-FABD0154CB71}"/>
              </a:ext>
            </a:extLst>
          </p:cNvPr>
          <p:cNvSpPr/>
          <p:nvPr/>
        </p:nvSpPr>
        <p:spPr bwMode="auto">
          <a:xfrm>
            <a:off x="5502447" y="4773819"/>
            <a:ext cx="398046" cy="3555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09B8C66-9D61-0308-2E9F-E1D8417149BC}"/>
              </a:ext>
            </a:extLst>
          </p:cNvPr>
          <p:cNvCxnSpPr>
            <a:cxnSpLocks/>
            <a:stCxn id="4" idx="0"/>
          </p:cNvCxnSpPr>
          <p:nvPr/>
        </p:nvCxnSpPr>
        <p:spPr bwMode="auto">
          <a:xfrm flipV="1">
            <a:off x="5701470" y="2021305"/>
            <a:ext cx="1049778" cy="275251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</p:spPr>
      </p:cxnSp>
      <p:pic>
        <p:nvPicPr>
          <p:cNvPr id="14" name="그림 13" descr="스포츠, 사람, 육상 경기, 플레이어이(가) 표시된 사진&#10;&#10;자동 생성된 설명">
            <a:extLst>
              <a:ext uri="{FF2B5EF4-FFF2-40B4-BE49-F238E27FC236}">
                <a16:creationId xmlns:a16="http://schemas.microsoft.com/office/drawing/2014/main" id="{3CFF273A-6F73-1437-5946-71417DC1E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13" y="3629361"/>
            <a:ext cx="1486900" cy="1562467"/>
          </a:xfrm>
          <a:prstGeom prst="rect">
            <a:avLst/>
          </a:prstGeom>
        </p:spPr>
      </p:pic>
      <p:pic>
        <p:nvPicPr>
          <p:cNvPr id="16" name="그림 15" descr="장난감, 인형이(가) 표시된 사진&#10;&#10;자동 생성된 설명">
            <a:extLst>
              <a:ext uri="{FF2B5EF4-FFF2-40B4-BE49-F238E27FC236}">
                <a16:creationId xmlns:a16="http://schemas.microsoft.com/office/drawing/2014/main" id="{CE8FE13A-6766-3643-E0EE-A1707A792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74" y="1342522"/>
            <a:ext cx="1531771" cy="15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35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37743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7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0.1658 0.003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HetPipe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Overview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Pipelined Model Parallelism Within a VW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Parallelism with Multiple VWs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</a:t>
            </a:r>
            <a:r>
              <a:rPr lang="ko-KR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Work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877573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WSP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i-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minibatch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allowed to proceed without waiting for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’-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be completed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&lt;=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&lt;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1&lt;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 Nm (the number of minibatches)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dependency within same Wave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aggregated updates from all minibatches in a wave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r>
              <a:rPr lang="en-US" altLang="en-US" dirty="0">
                <a:latin typeface="Calibri Bold"/>
              </a:rPr>
              <a:t>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8" name="그림 7" descr="차트이(가) 표시된 사진&#10;&#10;자동 생성된 설명">
            <a:extLst>
              <a:ext uri="{FF2B5EF4-FFF2-40B4-BE49-F238E27FC236}">
                <a16:creationId xmlns:a16="http://schemas.microsoft.com/office/drawing/2014/main" id="{D2830CE1-74AE-D8BB-6D55-C44557DCC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9" y="3003084"/>
            <a:ext cx="8927351" cy="24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7006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 err="1"/>
              <a:t>HetPipe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Overview</a:t>
            </a:r>
          </a:p>
          <a:p>
            <a:pPr lvl="1"/>
            <a:r>
              <a:rPr lang="en-US" altLang="en-US" dirty="0"/>
              <a:t>Pipelined Model Parallelism Within a VW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Parallelism with Multiple VWs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</a:t>
            </a:r>
            <a:r>
              <a:rPr lang="ko-KR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Work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24802272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Various policies in PMP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set to 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among all the virtual workers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basically determined by the memory requirement</a:t>
                </a: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Three Resource allocation policy for model partition</a:t>
                </a:r>
              </a:p>
              <a:p>
                <a:pPr lvl="1"/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Partition</a:t>
                </a:r>
                <a:endParaRPr lang="en-US" altLang="en-US" dirty="0">
                  <a:latin typeface="Calibri Bold"/>
                </a:endParaRPr>
              </a:p>
              <a:p>
                <a:pPr lvl="1"/>
                <a:r>
                  <a:rPr lang="en-US" altLang="ko-K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Equal Distribution</a:t>
                </a:r>
                <a:endParaRPr lang="en-US" altLang="en-US" dirty="0">
                  <a:latin typeface="Calibri Bold"/>
                </a:endParaRPr>
              </a:p>
              <a:p>
                <a:pPr lvl="1"/>
                <a:r>
                  <a:rPr lang="en-US" altLang="ko-K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Hybrid Distribution</a:t>
                </a: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</p:txBody>
          </p:sp>
        </mc:Choice>
        <mc:Fallback xmlns="">
          <p:sp>
            <p:nvSpPr>
              <p:cNvPr id="3277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  <a:blipFill>
                <a:blip r:embed="rId3"/>
                <a:stretch>
                  <a:fillRect l="-727" t="-2663" b="-41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37450125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B86C287-0C1D-C330-2D3B-29059714B2B5}"/>
              </a:ext>
            </a:extLst>
          </p:cNvPr>
          <p:cNvSpPr/>
          <p:nvPr/>
        </p:nvSpPr>
        <p:spPr bwMode="auto">
          <a:xfrm>
            <a:off x="1012160" y="2033337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Node Partition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BAA762-C7B2-7A24-C9F5-1BFE62E540E1}"/>
              </a:ext>
            </a:extLst>
          </p:cNvPr>
          <p:cNvSpPr/>
          <p:nvPr/>
        </p:nvSpPr>
        <p:spPr bwMode="auto">
          <a:xfrm>
            <a:off x="1155032" y="2610853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BD53E4-CB5C-6582-8EFC-8DEF4C143B18}"/>
              </a:ext>
            </a:extLst>
          </p:cNvPr>
          <p:cNvSpPr/>
          <p:nvPr/>
        </p:nvSpPr>
        <p:spPr bwMode="auto">
          <a:xfrm>
            <a:off x="1155031" y="3080084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726B7F-001E-348D-739C-001B9EFCCFBF}"/>
              </a:ext>
            </a:extLst>
          </p:cNvPr>
          <p:cNvSpPr/>
          <p:nvPr/>
        </p:nvSpPr>
        <p:spPr bwMode="auto">
          <a:xfrm>
            <a:off x="1155030" y="3549315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0295AE-EC25-CDCD-C9BA-B0EE0672E5CE}"/>
              </a:ext>
            </a:extLst>
          </p:cNvPr>
          <p:cNvSpPr/>
          <p:nvPr/>
        </p:nvSpPr>
        <p:spPr bwMode="auto">
          <a:xfrm>
            <a:off x="1155029" y="4018546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EC6863-663C-2833-4894-8A9A95F3A8B9}"/>
              </a:ext>
            </a:extLst>
          </p:cNvPr>
          <p:cNvSpPr/>
          <p:nvPr/>
        </p:nvSpPr>
        <p:spPr bwMode="auto">
          <a:xfrm>
            <a:off x="2937209" y="2610853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68FE7B-B37A-1FB8-BEEE-75398BF3C642}"/>
              </a:ext>
            </a:extLst>
          </p:cNvPr>
          <p:cNvSpPr/>
          <p:nvPr/>
        </p:nvSpPr>
        <p:spPr bwMode="auto">
          <a:xfrm>
            <a:off x="2937203" y="3080084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822ECC-40AB-449B-1E7B-651A136213F0}"/>
              </a:ext>
            </a:extLst>
          </p:cNvPr>
          <p:cNvSpPr/>
          <p:nvPr/>
        </p:nvSpPr>
        <p:spPr bwMode="auto">
          <a:xfrm>
            <a:off x="2937207" y="3549315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Q2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3E7151-A3EE-7601-66D6-B4DF29F7BB4C}"/>
              </a:ext>
            </a:extLst>
          </p:cNvPr>
          <p:cNvSpPr/>
          <p:nvPr/>
        </p:nvSpPr>
        <p:spPr bwMode="auto">
          <a:xfrm>
            <a:off x="2937206" y="4018546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Q3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A0D3C3-3975-0BE9-7B51-6619564418E8}"/>
              </a:ext>
            </a:extLst>
          </p:cNvPr>
          <p:cNvSpPr/>
          <p:nvPr/>
        </p:nvSpPr>
        <p:spPr bwMode="auto">
          <a:xfrm>
            <a:off x="4803464" y="2610853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A5870A-EF4D-934A-DB00-85729E8BDBC9}"/>
              </a:ext>
            </a:extLst>
          </p:cNvPr>
          <p:cNvSpPr/>
          <p:nvPr/>
        </p:nvSpPr>
        <p:spPr bwMode="auto">
          <a:xfrm>
            <a:off x="4803460" y="3080084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9C174-08AC-485D-24D7-138876E16917}"/>
              </a:ext>
            </a:extLst>
          </p:cNvPr>
          <p:cNvSpPr/>
          <p:nvPr/>
        </p:nvSpPr>
        <p:spPr bwMode="auto">
          <a:xfrm>
            <a:off x="4803462" y="3549315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R2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053C3F-1117-4042-F80C-BA8366AB3C19}"/>
              </a:ext>
            </a:extLst>
          </p:cNvPr>
          <p:cNvSpPr/>
          <p:nvPr/>
        </p:nvSpPr>
        <p:spPr bwMode="auto">
          <a:xfrm>
            <a:off x="4803461" y="4018546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R3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F5B094-C111-EA04-ABF5-F895304043B4}"/>
              </a:ext>
            </a:extLst>
          </p:cNvPr>
          <p:cNvSpPr/>
          <p:nvPr/>
        </p:nvSpPr>
        <p:spPr bwMode="auto">
          <a:xfrm>
            <a:off x="6674371" y="2610853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CC3447-E6B8-0663-7533-0B3255F68AE2}"/>
              </a:ext>
            </a:extLst>
          </p:cNvPr>
          <p:cNvSpPr/>
          <p:nvPr/>
        </p:nvSpPr>
        <p:spPr bwMode="auto">
          <a:xfrm>
            <a:off x="6674370" y="3080084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C22BEC-D987-CAF5-307C-1DA210126753}"/>
              </a:ext>
            </a:extLst>
          </p:cNvPr>
          <p:cNvSpPr/>
          <p:nvPr/>
        </p:nvSpPr>
        <p:spPr bwMode="auto">
          <a:xfrm>
            <a:off x="6674369" y="3549315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G2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9F1230-3E34-DCB9-22FF-02B660C99E41}"/>
              </a:ext>
            </a:extLst>
          </p:cNvPr>
          <p:cNvSpPr/>
          <p:nvPr/>
        </p:nvSpPr>
        <p:spPr bwMode="auto">
          <a:xfrm>
            <a:off x="6674368" y="4018546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G3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B59E53A-4329-77ED-2D7B-2BE11951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87" y="5227719"/>
            <a:ext cx="1534026" cy="899323"/>
          </a:xfrm>
          <a:prstGeom prst="rect">
            <a:avLst/>
          </a:prstGeom>
        </p:spPr>
      </p:pic>
      <p:pic>
        <p:nvPicPr>
          <p:cNvPr id="28" name="그림 27" descr="전자제품이(가) 표시된 사진&#10;&#10;자동 생성된 설명">
            <a:extLst>
              <a:ext uri="{FF2B5EF4-FFF2-40B4-BE49-F238E27FC236}">
                <a16:creationId xmlns:a16="http://schemas.microsoft.com/office/drawing/2014/main" id="{54331D2A-1DCD-A185-10D2-D97CB821C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25" y="5255442"/>
            <a:ext cx="1534025" cy="766217"/>
          </a:xfrm>
          <a:prstGeom prst="rect">
            <a:avLst/>
          </a:prstGeom>
        </p:spPr>
      </p:pic>
      <p:pic>
        <p:nvPicPr>
          <p:cNvPr id="30" name="그림 29" descr="블랙, 나침반, 손목시계, 장치이(가) 표시된 사진&#10;&#10;자동 생성된 설명">
            <a:extLst>
              <a:ext uri="{FF2B5EF4-FFF2-40B4-BE49-F238E27FC236}">
                <a16:creationId xmlns:a16="http://schemas.microsoft.com/office/drawing/2014/main" id="{8311062B-61DE-1630-0515-75BFFB043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51" y="4950062"/>
            <a:ext cx="1534026" cy="153402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938DB3B-9352-312D-8187-A2609C1C5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27" y="5359138"/>
            <a:ext cx="1519935" cy="6876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5137C23-A3B8-B614-AAE7-FB657D55926E}"/>
              </a:ext>
            </a:extLst>
          </p:cNvPr>
          <p:cNvSpPr txBox="1"/>
          <p:nvPr/>
        </p:nvSpPr>
        <p:spPr>
          <a:xfrm>
            <a:off x="1173079" y="2106189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7C42F0-281B-0AEB-FA2D-4983FDF57A08}"/>
              </a:ext>
            </a:extLst>
          </p:cNvPr>
          <p:cNvSpPr txBox="1"/>
          <p:nvPr/>
        </p:nvSpPr>
        <p:spPr>
          <a:xfrm>
            <a:off x="2953750" y="2091127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2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9A5207-BF6D-18BF-77EB-F4CE0402D168}"/>
              </a:ext>
            </a:extLst>
          </p:cNvPr>
          <p:cNvSpPr txBox="1"/>
          <p:nvPr/>
        </p:nvSpPr>
        <p:spPr>
          <a:xfrm>
            <a:off x="4803460" y="2086142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3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098D1C-6B55-50D6-B886-7A9978D2D332}"/>
              </a:ext>
            </a:extLst>
          </p:cNvPr>
          <p:cNvSpPr txBox="1"/>
          <p:nvPr/>
        </p:nvSpPr>
        <p:spPr>
          <a:xfrm>
            <a:off x="6649302" y="2116396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4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2EF85C5-3557-A76F-8F37-F3C580905AED}"/>
              </a:ext>
            </a:extLst>
          </p:cNvPr>
          <p:cNvSpPr/>
          <p:nvPr/>
        </p:nvSpPr>
        <p:spPr bwMode="auto">
          <a:xfrm>
            <a:off x="2807616" y="2033336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FCB8ABB-FDD5-511D-53F9-3907B262845D}"/>
              </a:ext>
            </a:extLst>
          </p:cNvPr>
          <p:cNvSpPr/>
          <p:nvPr/>
        </p:nvSpPr>
        <p:spPr bwMode="auto">
          <a:xfrm>
            <a:off x="4673873" y="2027319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E785C31-3295-B64F-F10D-12DBE1BE57F9}"/>
              </a:ext>
            </a:extLst>
          </p:cNvPr>
          <p:cNvSpPr/>
          <p:nvPr/>
        </p:nvSpPr>
        <p:spPr bwMode="auto">
          <a:xfrm>
            <a:off x="6519715" y="1972602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E3ACF4A-1D41-8A58-A404-4266E29B486D}"/>
              </a:ext>
            </a:extLst>
          </p:cNvPr>
          <p:cNvSpPr/>
          <p:nvPr/>
        </p:nvSpPr>
        <p:spPr bwMode="auto">
          <a:xfrm>
            <a:off x="817663" y="1765130"/>
            <a:ext cx="1638241" cy="3261561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05F5CFE-60F2-3CCD-F0BD-B8CDBB742E72}"/>
              </a:ext>
            </a:extLst>
          </p:cNvPr>
          <p:cNvSpPr/>
          <p:nvPr/>
        </p:nvSpPr>
        <p:spPr bwMode="auto">
          <a:xfrm>
            <a:off x="2618783" y="1765130"/>
            <a:ext cx="1638241" cy="3261561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2448807-3E06-9619-8FA6-C31A3D1590CE}"/>
              </a:ext>
            </a:extLst>
          </p:cNvPr>
          <p:cNvSpPr/>
          <p:nvPr/>
        </p:nvSpPr>
        <p:spPr bwMode="auto">
          <a:xfrm>
            <a:off x="4504400" y="1765130"/>
            <a:ext cx="1638241" cy="3261561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6082549-70F5-48E0-3A09-2D278D3B8C15}"/>
              </a:ext>
            </a:extLst>
          </p:cNvPr>
          <p:cNvSpPr/>
          <p:nvPr/>
        </p:nvSpPr>
        <p:spPr bwMode="auto">
          <a:xfrm>
            <a:off x="6320466" y="1765130"/>
            <a:ext cx="1638241" cy="3261561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FD9E78-EFE5-3720-C2A1-FF2FBFCFC234}"/>
              </a:ext>
            </a:extLst>
          </p:cNvPr>
          <p:cNvSpPr txBox="1"/>
          <p:nvPr/>
        </p:nvSpPr>
        <p:spPr>
          <a:xfrm>
            <a:off x="1269149" y="1700431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ABC81-D8B3-1C2B-0C29-1DADC4D6A991}"/>
              </a:ext>
            </a:extLst>
          </p:cNvPr>
          <p:cNvSpPr txBox="1"/>
          <p:nvPr/>
        </p:nvSpPr>
        <p:spPr>
          <a:xfrm>
            <a:off x="3091699" y="1716810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2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75A7C9-F001-67E1-6E06-D4D5F0B22F86}"/>
              </a:ext>
            </a:extLst>
          </p:cNvPr>
          <p:cNvSpPr txBox="1"/>
          <p:nvPr/>
        </p:nvSpPr>
        <p:spPr>
          <a:xfrm>
            <a:off x="4906572" y="1702586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3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6B43AC-F0A2-5B55-11DD-2EE8C8A9CD3E}"/>
              </a:ext>
            </a:extLst>
          </p:cNvPr>
          <p:cNvSpPr txBox="1"/>
          <p:nvPr/>
        </p:nvSpPr>
        <p:spPr>
          <a:xfrm>
            <a:off x="6777925" y="1684502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4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69990-E710-2845-627F-C1FA2D79197D}"/>
              </a:ext>
            </a:extLst>
          </p:cNvPr>
          <p:cNvSpPr txBox="1"/>
          <p:nvPr/>
        </p:nvSpPr>
        <p:spPr>
          <a:xfrm>
            <a:off x="866327" y="6211669"/>
            <a:ext cx="417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 communication overhead</a:t>
            </a:r>
          </a:p>
          <a:p>
            <a:r>
              <a:rPr lang="en-US" altLang="ko-KR" dirty="0"/>
              <a:t>But may occur straggler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06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B86C287-0C1D-C330-2D3B-29059714B2B5}"/>
              </a:ext>
            </a:extLst>
          </p:cNvPr>
          <p:cNvSpPr/>
          <p:nvPr/>
        </p:nvSpPr>
        <p:spPr bwMode="auto">
          <a:xfrm>
            <a:off x="1012160" y="2033337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Equal Distribution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BAA762-C7B2-7A24-C9F5-1BFE62E540E1}"/>
              </a:ext>
            </a:extLst>
          </p:cNvPr>
          <p:cNvSpPr/>
          <p:nvPr/>
        </p:nvSpPr>
        <p:spPr bwMode="auto">
          <a:xfrm>
            <a:off x="1155032" y="2610853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BD53E4-CB5C-6582-8EFC-8DEF4C143B18}"/>
              </a:ext>
            </a:extLst>
          </p:cNvPr>
          <p:cNvSpPr/>
          <p:nvPr/>
        </p:nvSpPr>
        <p:spPr bwMode="auto">
          <a:xfrm>
            <a:off x="1155031" y="3080084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726B7F-001E-348D-739C-001B9EFCCFBF}"/>
              </a:ext>
            </a:extLst>
          </p:cNvPr>
          <p:cNvSpPr/>
          <p:nvPr/>
        </p:nvSpPr>
        <p:spPr bwMode="auto">
          <a:xfrm>
            <a:off x="1155030" y="3549315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0295AE-EC25-CDCD-C9BA-B0EE0672E5CE}"/>
              </a:ext>
            </a:extLst>
          </p:cNvPr>
          <p:cNvSpPr/>
          <p:nvPr/>
        </p:nvSpPr>
        <p:spPr bwMode="auto">
          <a:xfrm>
            <a:off x="1155029" y="4018546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EC6863-663C-2833-4894-8A9A95F3A8B9}"/>
              </a:ext>
            </a:extLst>
          </p:cNvPr>
          <p:cNvSpPr/>
          <p:nvPr/>
        </p:nvSpPr>
        <p:spPr bwMode="auto">
          <a:xfrm>
            <a:off x="2937209" y="2610853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68FE7B-B37A-1FB8-BEEE-75398BF3C642}"/>
              </a:ext>
            </a:extLst>
          </p:cNvPr>
          <p:cNvSpPr/>
          <p:nvPr/>
        </p:nvSpPr>
        <p:spPr bwMode="auto">
          <a:xfrm>
            <a:off x="2937203" y="3080084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822ECC-40AB-449B-1E7B-651A136213F0}"/>
              </a:ext>
            </a:extLst>
          </p:cNvPr>
          <p:cNvSpPr/>
          <p:nvPr/>
        </p:nvSpPr>
        <p:spPr bwMode="auto">
          <a:xfrm>
            <a:off x="2937207" y="3549315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Q2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3E7151-A3EE-7601-66D6-B4DF29F7BB4C}"/>
              </a:ext>
            </a:extLst>
          </p:cNvPr>
          <p:cNvSpPr/>
          <p:nvPr/>
        </p:nvSpPr>
        <p:spPr bwMode="auto">
          <a:xfrm>
            <a:off x="2937206" y="4018546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Q3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A0D3C3-3975-0BE9-7B51-6619564418E8}"/>
              </a:ext>
            </a:extLst>
          </p:cNvPr>
          <p:cNvSpPr/>
          <p:nvPr/>
        </p:nvSpPr>
        <p:spPr bwMode="auto">
          <a:xfrm>
            <a:off x="4803464" y="2610853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A5870A-EF4D-934A-DB00-85729E8BDBC9}"/>
              </a:ext>
            </a:extLst>
          </p:cNvPr>
          <p:cNvSpPr/>
          <p:nvPr/>
        </p:nvSpPr>
        <p:spPr bwMode="auto">
          <a:xfrm>
            <a:off x="4803460" y="3080084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9C174-08AC-485D-24D7-138876E16917}"/>
              </a:ext>
            </a:extLst>
          </p:cNvPr>
          <p:cNvSpPr/>
          <p:nvPr/>
        </p:nvSpPr>
        <p:spPr bwMode="auto">
          <a:xfrm>
            <a:off x="4803462" y="3549315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R2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053C3F-1117-4042-F80C-BA8366AB3C19}"/>
              </a:ext>
            </a:extLst>
          </p:cNvPr>
          <p:cNvSpPr/>
          <p:nvPr/>
        </p:nvSpPr>
        <p:spPr bwMode="auto">
          <a:xfrm>
            <a:off x="4803461" y="4018546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R3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F5B094-C111-EA04-ABF5-F895304043B4}"/>
              </a:ext>
            </a:extLst>
          </p:cNvPr>
          <p:cNvSpPr/>
          <p:nvPr/>
        </p:nvSpPr>
        <p:spPr bwMode="auto">
          <a:xfrm>
            <a:off x="6674371" y="2610853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CC3447-E6B8-0663-7533-0B3255F68AE2}"/>
              </a:ext>
            </a:extLst>
          </p:cNvPr>
          <p:cNvSpPr/>
          <p:nvPr/>
        </p:nvSpPr>
        <p:spPr bwMode="auto">
          <a:xfrm>
            <a:off x="6674370" y="3080084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C22BEC-D987-CAF5-307C-1DA210126753}"/>
              </a:ext>
            </a:extLst>
          </p:cNvPr>
          <p:cNvSpPr/>
          <p:nvPr/>
        </p:nvSpPr>
        <p:spPr bwMode="auto">
          <a:xfrm>
            <a:off x="6674369" y="3549315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G2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9F1230-3E34-DCB9-22FF-02B660C99E41}"/>
              </a:ext>
            </a:extLst>
          </p:cNvPr>
          <p:cNvSpPr/>
          <p:nvPr/>
        </p:nvSpPr>
        <p:spPr bwMode="auto">
          <a:xfrm>
            <a:off x="6674368" y="4018546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G3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B59E53A-4329-77ED-2D7B-2BE11951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87" y="5227719"/>
            <a:ext cx="1534026" cy="899323"/>
          </a:xfrm>
          <a:prstGeom prst="rect">
            <a:avLst/>
          </a:prstGeom>
        </p:spPr>
      </p:pic>
      <p:pic>
        <p:nvPicPr>
          <p:cNvPr id="28" name="그림 27" descr="전자제품이(가) 표시된 사진&#10;&#10;자동 생성된 설명">
            <a:extLst>
              <a:ext uri="{FF2B5EF4-FFF2-40B4-BE49-F238E27FC236}">
                <a16:creationId xmlns:a16="http://schemas.microsoft.com/office/drawing/2014/main" id="{54331D2A-1DCD-A185-10D2-D97CB821C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25" y="5255442"/>
            <a:ext cx="1534025" cy="766217"/>
          </a:xfrm>
          <a:prstGeom prst="rect">
            <a:avLst/>
          </a:prstGeom>
        </p:spPr>
      </p:pic>
      <p:pic>
        <p:nvPicPr>
          <p:cNvPr id="30" name="그림 29" descr="블랙, 나침반, 손목시계, 장치이(가) 표시된 사진&#10;&#10;자동 생성된 설명">
            <a:extLst>
              <a:ext uri="{FF2B5EF4-FFF2-40B4-BE49-F238E27FC236}">
                <a16:creationId xmlns:a16="http://schemas.microsoft.com/office/drawing/2014/main" id="{8311062B-61DE-1630-0515-75BFFB043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51" y="4950062"/>
            <a:ext cx="1534026" cy="153402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938DB3B-9352-312D-8187-A2609C1C5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27" y="5359138"/>
            <a:ext cx="1519935" cy="6876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5137C23-A3B8-B614-AAE7-FB657D55926E}"/>
              </a:ext>
            </a:extLst>
          </p:cNvPr>
          <p:cNvSpPr txBox="1"/>
          <p:nvPr/>
        </p:nvSpPr>
        <p:spPr>
          <a:xfrm>
            <a:off x="1173079" y="2106189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7C42F0-281B-0AEB-FA2D-4983FDF57A08}"/>
              </a:ext>
            </a:extLst>
          </p:cNvPr>
          <p:cNvSpPr txBox="1"/>
          <p:nvPr/>
        </p:nvSpPr>
        <p:spPr>
          <a:xfrm>
            <a:off x="2953750" y="2091127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2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9A5207-BF6D-18BF-77EB-F4CE0402D168}"/>
              </a:ext>
            </a:extLst>
          </p:cNvPr>
          <p:cNvSpPr txBox="1"/>
          <p:nvPr/>
        </p:nvSpPr>
        <p:spPr>
          <a:xfrm>
            <a:off x="4803460" y="2086142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3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098D1C-6B55-50D6-B886-7A9978D2D332}"/>
              </a:ext>
            </a:extLst>
          </p:cNvPr>
          <p:cNvSpPr txBox="1"/>
          <p:nvPr/>
        </p:nvSpPr>
        <p:spPr>
          <a:xfrm>
            <a:off x="6649302" y="2116396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4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2EF85C5-3557-A76F-8F37-F3C580905AED}"/>
              </a:ext>
            </a:extLst>
          </p:cNvPr>
          <p:cNvSpPr/>
          <p:nvPr/>
        </p:nvSpPr>
        <p:spPr bwMode="auto">
          <a:xfrm>
            <a:off x="2807616" y="2033336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FCB8ABB-FDD5-511D-53F9-3907B262845D}"/>
              </a:ext>
            </a:extLst>
          </p:cNvPr>
          <p:cNvSpPr/>
          <p:nvPr/>
        </p:nvSpPr>
        <p:spPr bwMode="auto">
          <a:xfrm>
            <a:off x="4673873" y="2027319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E785C31-3295-B64F-F10D-12DBE1BE57F9}"/>
              </a:ext>
            </a:extLst>
          </p:cNvPr>
          <p:cNvSpPr/>
          <p:nvPr/>
        </p:nvSpPr>
        <p:spPr bwMode="auto">
          <a:xfrm>
            <a:off x="6519715" y="1972602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FD9E78-EFE5-3720-C2A1-FF2FBFCFC234}"/>
              </a:ext>
            </a:extLst>
          </p:cNvPr>
          <p:cNvSpPr txBox="1"/>
          <p:nvPr/>
        </p:nvSpPr>
        <p:spPr>
          <a:xfrm>
            <a:off x="1269149" y="1700431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ABC81-D8B3-1C2B-0C29-1DADC4D6A991}"/>
              </a:ext>
            </a:extLst>
          </p:cNvPr>
          <p:cNvSpPr txBox="1"/>
          <p:nvPr/>
        </p:nvSpPr>
        <p:spPr>
          <a:xfrm>
            <a:off x="3091699" y="1716810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2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75A7C9-F001-67E1-6E06-D4D5F0B22F86}"/>
              </a:ext>
            </a:extLst>
          </p:cNvPr>
          <p:cNvSpPr txBox="1"/>
          <p:nvPr/>
        </p:nvSpPr>
        <p:spPr>
          <a:xfrm>
            <a:off x="4906572" y="1702586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3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6B43AC-F0A2-5B55-11DD-2EE8C8A9CD3E}"/>
              </a:ext>
            </a:extLst>
          </p:cNvPr>
          <p:cNvSpPr txBox="1"/>
          <p:nvPr/>
        </p:nvSpPr>
        <p:spPr>
          <a:xfrm>
            <a:off x="6777925" y="1684502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4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7C8078-1E8E-A666-399A-1EC877AC4D08}"/>
              </a:ext>
            </a:extLst>
          </p:cNvPr>
          <p:cNvSpPr/>
          <p:nvPr/>
        </p:nvSpPr>
        <p:spPr bwMode="auto">
          <a:xfrm>
            <a:off x="318836" y="2670320"/>
            <a:ext cx="8165432" cy="35817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0068AB-5AD6-7464-56CD-BFDB09674FC2}"/>
              </a:ext>
            </a:extLst>
          </p:cNvPr>
          <p:cNvSpPr/>
          <p:nvPr/>
        </p:nvSpPr>
        <p:spPr bwMode="auto">
          <a:xfrm>
            <a:off x="318836" y="3142201"/>
            <a:ext cx="8165432" cy="35817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A657CD-FEFC-32D5-921B-6165DFCBAAA2}"/>
              </a:ext>
            </a:extLst>
          </p:cNvPr>
          <p:cNvSpPr/>
          <p:nvPr/>
        </p:nvSpPr>
        <p:spPr bwMode="auto">
          <a:xfrm>
            <a:off x="318836" y="3588593"/>
            <a:ext cx="8165432" cy="35817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277CFD-82AF-387F-DA7F-366AE43D3307}"/>
              </a:ext>
            </a:extLst>
          </p:cNvPr>
          <p:cNvSpPr/>
          <p:nvPr/>
        </p:nvSpPr>
        <p:spPr bwMode="auto">
          <a:xfrm>
            <a:off x="318836" y="4082690"/>
            <a:ext cx="8165432" cy="35817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A353A-42CE-F054-930A-F2B854E72970}"/>
              </a:ext>
            </a:extLst>
          </p:cNvPr>
          <p:cNvSpPr txBox="1"/>
          <p:nvPr/>
        </p:nvSpPr>
        <p:spPr>
          <a:xfrm>
            <a:off x="866326" y="6211669"/>
            <a:ext cx="509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Mitigates the straggler problem</a:t>
            </a:r>
          </a:p>
          <a:p>
            <a:r>
              <a:rPr lang="en-US" altLang="ko-KR" dirty="0"/>
              <a:t>But High communication overhead within each VW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7C5CB2A-9FCD-6CFC-6575-1AC2AD39B3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5002" y="1363181"/>
            <a:ext cx="575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52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B86C287-0C1D-C330-2D3B-29059714B2B5}"/>
              </a:ext>
            </a:extLst>
          </p:cNvPr>
          <p:cNvSpPr/>
          <p:nvPr/>
        </p:nvSpPr>
        <p:spPr bwMode="auto">
          <a:xfrm>
            <a:off x="1012160" y="2033337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Hybrid Distribution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BAA762-C7B2-7A24-C9F5-1BFE62E540E1}"/>
              </a:ext>
            </a:extLst>
          </p:cNvPr>
          <p:cNvSpPr/>
          <p:nvPr/>
        </p:nvSpPr>
        <p:spPr bwMode="auto">
          <a:xfrm>
            <a:off x="1155032" y="2610853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BD53E4-CB5C-6582-8EFC-8DEF4C143B18}"/>
              </a:ext>
            </a:extLst>
          </p:cNvPr>
          <p:cNvSpPr/>
          <p:nvPr/>
        </p:nvSpPr>
        <p:spPr bwMode="auto">
          <a:xfrm>
            <a:off x="1155031" y="3080084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726B7F-001E-348D-739C-001B9EFCCFBF}"/>
              </a:ext>
            </a:extLst>
          </p:cNvPr>
          <p:cNvSpPr/>
          <p:nvPr/>
        </p:nvSpPr>
        <p:spPr bwMode="auto">
          <a:xfrm>
            <a:off x="1155030" y="3549315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0295AE-EC25-CDCD-C9BA-B0EE0672E5CE}"/>
              </a:ext>
            </a:extLst>
          </p:cNvPr>
          <p:cNvSpPr/>
          <p:nvPr/>
        </p:nvSpPr>
        <p:spPr bwMode="auto">
          <a:xfrm>
            <a:off x="1155029" y="4018546"/>
            <a:ext cx="980573" cy="469231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V0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EC6863-663C-2833-4894-8A9A95F3A8B9}"/>
              </a:ext>
            </a:extLst>
          </p:cNvPr>
          <p:cNvSpPr/>
          <p:nvPr/>
        </p:nvSpPr>
        <p:spPr bwMode="auto">
          <a:xfrm>
            <a:off x="2937209" y="2610853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68FE7B-B37A-1FB8-BEEE-75398BF3C642}"/>
              </a:ext>
            </a:extLst>
          </p:cNvPr>
          <p:cNvSpPr/>
          <p:nvPr/>
        </p:nvSpPr>
        <p:spPr bwMode="auto">
          <a:xfrm>
            <a:off x="2937203" y="3080084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822ECC-40AB-449B-1E7B-651A136213F0}"/>
              </a:ext>
            </a:extLst>
          </p:cNvPr>
          <p:cNvSpPr/>
          <p:nvPr/>
        </p:nvSpPr>
        <p:spPr bwMode="auto">
          <a:xfrm>
            <a:off x="2937207" y="3549315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Q2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3E7151-A3EE-7601-66D6-B4DF29F7BB4C}"/>
              </a:ext>
            </a:extLst>
          </p:cNvPr>
          <p:cNvSpPr/>
          <p:nvPr/>
        </p:nvSpPr>
        <p:spPr bwMode="auto">
          <a:xfrm>
            <a:off x="2937206" y="4018546"/>
            <a:ext cx="980573" cy="46923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Q3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A0D3C3-3975-0BE9-7B51-6619564418E8}"/>
              </a:ext>
            </a:extLst>
          </p:cNvPr>
          <p:cNvSpPr/>
          <p:nvPr/>
        </p:nvSpPr>
        <p:spPr bwMode="auto">
          <a:xfrm>
            <a:off x="4803464" y="2610853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A5870A-EF4D-934A-DB00-85729E8BDBC9}"/>
              </a:ext>
            </a:extLst>
          </p:cNvPr>
          <p:cNvSpPr/>
          <p:nvPr/>
        </p:nvSpPr>
        <p:spPr bwMode="auto">
          <a:xfrm>
            <a:off x="4803460" y="3080084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9C174-08AC-485D-24D7-138876E16917}"/>
              </a:ext>
            </a:extLst>
          </p:cNvPr>
          <p:cNvSpPr/>
          <p:nvPr/>
        </p:nvSpPr>
        <p:spPr bwMode="auto">
          <a:xfrm>
            <a:off x="4803462" y="3549315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R2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053C3F-1117-4042-F80C-BA8366AB3C19}"/>
              </a:ext>
            </a:extLst>
          </p:cNvPr>
          <p:cNvSpPr/>
          <p:nvPr/>
        </p:nvSpPr>
        <p:spPr bwMode="auto">
          <a:xfrm>
            <a:off x="4803461" y="4018546"/>
            <a:ext cx="980573" cy="46923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R3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F5B094-C111-EA04-ABF5-F895304043B4}"/>
              </a:ext>
            </a:extLst>
          </p:cNvPr>
          <p:cNvSpPr/>
          <p:nvPr/>
        </p:nvSpPr>
        <p:spPr bwMode="auto">
          <a:xfrm>
            <a:off x="6674371" y="2610853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G0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CC3447-E6B8-0663-7533-0B3255F68AE2}"/>
              </a:ext>
            </a:extLst>
          </p:cNvPr>
          <p:cNvSpPr/>
          <p:nvPr/>
        </p:nvSpPr>
        <p:spPr bwMode="auto">
          <a:xfrm>
            <a:off x="6674370" y="3080084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C22BEC-D987-CAF5-307C-1DA210126753}"/>
              </a:ext>
            </a:extLst>
          </p:cNvPr>
          <p:cNvSpPr/>
          <p:nvPr/>
        </p:nvSpPr>
        <p:spPr bwMode="auto">
          <a:xfrm>
            <a:off x="6674369" y="3549315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G2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9F1230-3E34-DCB9-22FF-02B660C99E41}"/>
              </a:ext>
            </a:extLst>
          </p:cNvPr>
          <p:cNvSpPr/>
          <p:nvPr/>
        </p:nvSpPr>
        <p:spPr bwMode="auto">
          <a:xfrm>
            <a:off x="6674368" y="4018546"/>
            <a:ext cx="980573" cy="469231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G3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B59E53A-4329-77ED-2D7B-2BE11951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87" y="5227719"/>
            <a:ext cx="1534026" cy="899323"/>
          </a:xfrm>
          <a:prstGeom prst="rect">
            <a:avLst/>
          </a:prstGeom>
        </p:spPr>
      </p:pic>
      <p:pic>
        <p:nvPicPr>
          <p:cNvPr id="28" name="그림 27" descr="전자제품이(가) 표시된 사진&#10;&#10;자동 생성된 설명">
            <a:extLst>
              <a:ext uri="{FF2B5EF4-FFF2-40B4-BE49-F238E27FC236}">
                <a16:creationId xmlns:a16="http://schemas.microsoft.com/office/drawing/2014/main" id="{54331D2A-1DCD-A185-10D2-D97CB821C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25" y="5255442"/>
            <a:ext cx="1534025" cy="766217"/>
          </a:xfrm>
          <a:prstGeom prst="rect">
            <a:avLst/>
          </a:prstGeom>
        </p:spPr>
      </p:pic>
      <p:pic>
        <p:nvPicPr>
          <p:cNvPr id="30" name="그림 29" descr="블랙, 나침반, 손목시계, 장치이(가) 표시된 사진&#10;&#10;자동 생성된 설명">
            <a:extLst>
              <a:ext uri="{FF2B5EF4-FFF2-40B4-BE49-F238E27FC236}">
                <a16:creationId xmlns:a16="http://schemas.microsoft.com/office/drawing/2014/main" id="{8311062B-61DE-1630-0515-75BFFB043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51" y="4950062"/>
            <a:ext cx="1534026" cy="153402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938DB3B-9352-312D-8187-A2609C1C5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27" y="5359138"/>
            <a:ext cx="1519935" cy="6876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5137C23-A3B8-B614-AAE7-FB657D55926E}"/>
              </a:ext>
            </a:extLst>
          </p:cNvPr>
          <p:cNvSpPr txBox="1"/>
          <p:nvPr/>
        </p:nvSpPr>
        <p:spPr>
          <a:xfrm>
            <a:off x="1173079" y="2106189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7C42F0-281B-0AEB-FA2D-4983FDF57A08}"/>
              </a:ext>
            </a:extLst>
          </p:cNvPr>
          <p:cNvSpPr txBox="1"/>
          <p:nvPr/>
        </p:nvSpPr>
        <p:spPr>
          <a:xfrm>
            <a:off x="2953750" y="2091127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2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9A5207-BF6D-18BF-77EB-F4CE0402D168}"/>
              </a:ext>
            </a:extLst>
          </p:cNvPr>
          <p:cNvSpPr txBox="1"/>
          <p:nvPr/>
        </p:nvSpPr>
        <p:spPr>
          <a:xfrm>
            <a:off x="4803460" y="2086142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3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098D1C-6B55-50D6-B886-7A9978D2D332}"/>
              </a:ext>
            </a:extLst>
          </p:cNvPr>
          <p:cNvSpPr txBox="1"/>
          <p:nvPr/>
        </p:nvSpPr>
        <p:spPr>
          <a:xfrm>
            <a:off x="6649302" y="2116396"/>
            <a:ext cx="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4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2EF85C5-3557-A76F-8F37-F3C580905AED}"/>
              </a:ext>
            </a:extLst>
          </p:cNvPr>
          <p:cNvSpPr/>
          <p:nvPr/>
        </p:nvSpPr>
        <p:spPr bwMode="auto">
          <a:xfrm>
            <a:off x="2807616" y="2033336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FCB8ABB-FDD5-511D-53F9-3907B262845D}"/>
              </a:ext>
            </a:extLst>
          </p:cNvPr>
          <p:cNvSpPr/>
          <p:nvPr/>
        </p:nvSpPr>
        <p:spPr bwMode="auto">
          <a:xfrm>
            <a:off x="4673873" y="2027319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E785C31-3295-B64F-F10D-12DBE1BE57F9}"/>
              </a:ext>
            </a:extLst>
          </p:cNvPr>
          <p:cNvSpPr/>
          <p:nvPr/>
        </p:nvSpPr>
        <p:spPr bwMode="auto">
          <a:xfrm>
            <a:off x="6519715" y="1972602"/>
            <a:ext cx="1239745" cy="273625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FD9E78-EFE5-3720-C2A1-FF2FBFCFC234}"/>
              </a:ext>
            </a:extLst>
          </p:cNvPr>
          <p:cNvSpPr txBox="1"/>
          <p:nvPr/>
        </p:nvSpPr>
        <p:spPr>
          <a:xfrm>
            <a:off x="1269149" y="1700431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ABC81-D8B3-1C2B-0C29-1DADC4D6A991}"/>
              </a:ext>
            </a:extLst>
          </p:cNvPr>
          <p:cNvSpPr txBox="1"/>
          <p:nvPr/>
        </p:nvSpPr>
        <p:spPr>
          <a:xfrm>
            <a:off x="3091699" y="1716810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2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75A7C9-F001-67E1-6E06-D4D5F0B22F86}"/>
              </a:ext>
            </a:extLst>
          </p:cNvPr>
          <p:cNvSpPr txBox="1"/>
          <p:nvPr/>
        </p:nvSpPr>
        <p:spPr>
          <a:xfrm>
            <a:off x="4906572" y="1702586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3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6B43AC-F0A2-5B55-11DD-2EE8C8A9CD3E}"/>
              </a:ext>
            </a:extLst>
          </p:cNvPr>
          <p:cNvSpPr txBox="1"/>
          <p:nvPr/>
        </p:nvSpPr>
        <p:spPr>
          <a:xfrm>
            <a:off x="6777925" y="1684502"/>
            <a:ext cx="10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4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7C8078-1E8E-A666-399A-1EC877AC4D08}"/>
              </a:ext>
            </a:extLst>
          </p:cNvPr>
          <p:cNvSpPr/>
          <p:nvPr/>
        </p:nvSpPr>
        <p:spPr bwMode="auto">
          <a:xfrm>
            <a:off x="4488727" y="3626845"/>
            <a:ext cx="3398918" cy="747007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96AF598-B1C8-FA2F-DDD6-001D4180EEAE}"/>
              </a:ext>
            </a:extLst>
          </p:cNvPr>
          <p:cNvSpPr/>
          <p:nvPr/>
        </p:nvSpPr>
        <p:spPr bwMode="auto">
          <a:xfrm>
            <a:off x="4490082" y="2717621"/>
            <a:ext cx="3398918" cy="747007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D3E304-EDFD-3D3A-5687-AEB095EDD6F7}"/>
              </a:ext>
            </a:extLst>
          </p:cNvPr>
          <p:cNvSpPr/>
          <p:nvPr/>
        </p:nvSpPr>
        <p:spPr bwMode="auto">
          <a:xfrm>
            <a:off x="848540" y="2725522"/>
            <a:ext cx="3398918" cy="747007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9030CF-B5C9-3285-2C44-B1E49CF8AC75}"/>
              </a:ext>
            </a:extLst>
          </p:cNvPr>
          <p:cNvSpPr/>
          <p:nvPr/>
        </p:nvSpPr>
        <p:spPr bwMode="auto">
          <a:xfrm>
            <a:off x="848540" y="3625297"/>
            <a:ext cx="3398918" cy="747007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946E0C-2522-2406-8334-99B51CD73FB0}"/>
              </a:ext>
            </a:extLst>
          </p:cNvPr>
          <p:cNvSpPr txBox="1"/>
          <p:nvPr/>
        </p:nvSpPr>
        <p:spPr>
          <a:xfrm>
            <a:off x="866326" y="6211669"/>
            <a:ext cx="509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Mitigates the straggler problem</a:t>
            </a:r>
          </a:p>
          <a:p>
            <a:r>
              <a:rPr lang="en-US" altLang="ko-KR" dirty="0"/>
              <a:t>Reduce communication overhead within each VW</a:t>
            </a:r>
            <a:endParaRPr lang="ko-KR" altLang="en-US" dirty="0"/>
          </a:p>
        </p:txBody>
      </p:sp>
      <p:pic>
        <p:nvPicPr>
          <p:cNvPr id="27" name="그래픽 26" descr="배지 윤곽선">
            <a:extLst>
              <a:ext uri="{FF2B5EF4-FFF2-40B4-BE49-F238E27FC236}">
                <a16:creationId xmlns:a16="http://schemas.microsoft.com/office/drawing/2014/main" id="{E4487744-391E-CDC6-4058-BC1E45C85F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8760" y="4881027"/>
            <a:ext cx="429320" cy="429320"/>
          </a:xfrm>
          <a:prstGeom prst="rect">
            <a:avLst/>
          </a:prstGeom>
        </p:spPr>
      </p:pic>
      <p:pic>
        <p:nvPicPr>
          <p:cNvPr id="31" name="그래픽 30" descr="배지 단색으로 채워진">
            <a:extLst>
              <a:ext uri="{FF2B5EF4-FFF2-40B4-BE49-F238E27FC236}">
                <a16:creationId xmlns:a16="http://schemas.microsoft.com/office/drawing/2014/main" id="{7393B6B2-0938-6DC1-D452-48F6E2E4B4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62893" y="4873125"/>
            <a:ext cx="429320" cy="429320"/>
          </a:xfrm>
          <a:prstGeom prst="rect">
            <a:avLst/>
          </a:prstGeom>
        </p:spPr>
      </p:pic>
      <p:pic>
        <p:nvPicPr>
          <p:cNvPr id="41" name="그래픽 40" descr="배지 1 윤곽선">
            <a:extLst>
              <a:ext uri="{FF2B5EF4-FFF2-40B4-BE49-F238E27FC236}">
                <a16:creationId xmlns:a16="http://schemas.microsoft.com/office/drawing/2014/main" id="{E00DD4AB-C8B4-B851-EC36-5E6099374D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0207" y="4892889"/>
            <a:ext cx="411043" cy="411043"/>
          </a:xfrm>
          <a:prstGeom prst="rect">
            <a:avLst/>
          </a:prstGeom>
        </p:spPr>
      </p:pic>
      <p:pic>
        <p:nvPicPr>
          <p:cNvPr id="43" name="그래픽 42" descr="배지 3 윤곽선">
            <a:extLst>
              <a:ext uri="{FF2B5EF4-FFF2-40B4-BE49-F238E27FC236}">
                <a16:creationId xmlns:a16="http://schemas.microsoft.com/office/drawing/2014/main" id="{F10F47C6-5DA2-C9A6-5106-00951BE5BA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62709" y="4874816"/>
            <a:ext cx="444408" cy="444408"/>
          </a:xfrm>
          <a:prstGeom prst="rect">
            <a:avLst/>
          </a:prstGeom>
        </p:spPr>
      </p:pic>
      <p:pic>
        <p:nvPicPr>
          <p:cNvPr id="45" name="그래픽 44" descr="배지 4 단색으로 채워진">
            <a:extLst>
              <a:ext uri="{FF2B5EF4-FFF2-40B4-BE49-F238E27FC236}">
                <a16:creationId xmlns:a16="http://schemas.microsoft.com/office/drawing/2014/main" id="{8A8E8734-D8E2-2691-6472-4705E8BAA9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96638" y="4859433"/>
            <a:ext cx="444408" cy="444408"/>
          </a:xfrm>
          <a:prstGeom prst="rect">
            <a:avLst/>
          </a:prstGeom>
        </p:spPr>
      </p:pic>
      <p:pic>
        <p:nvPicPr>
          <p:cNvPr id="54" name="그래픽 53" descr="배지 4 윤곽선">
            <a:extLst>
              <a:ext uri="{FF2B5EF4-FFF2-40B4-BE49-F238E27FC236}">
                <a16:creationId xmlns:a16="http://schemas.microsoft.com/office/drawing/2014/main" id="{2A2F189E-BBD9-E6E4-C6E9-8A61252231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772953" y="4879478"/>
            <a:ext cx="441429" cy="441429"/>
          </a:xfrm>
          <a:prstGeom prst="rect">
            <a:avLst/>
          </a:prstGeom>
        </p:spPr>
      </p:pic>
      <p:pic>
        <p:nvPicPr>
          <p:cNvPr id="56" name="그래픽 55" descr="배지 3 단색으로 채워진">
            <a:extLst>
              <a:ext uri="{FF2B5EF4-FFF2-40B4-BE49-F238E27FC236}">
                <a16:creationId xmlns:a16="http://schemas.microsoft.com/office/drawing/2014/main" id="{274D0225-B74C-247E-11ED-16DD8938C9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71872" y="4878522"/>
            <a:ext cx="463122" cy="463122"/>
          </a:xfrm>
          <a:prstGeom prst="rect">
            <a:avLst/>
          </a:prstGeom>
        </p:spPr>
      </p:pic>
      <p:pic>
        <p:nvPicPr>
          <p:cNvPr id="58" name="그래픽 57" descr="배지 1 단색으로 채워진">
            <a:extLst>
              <a:ext uri="{FF2B5EF4-FFF2-40B4-BE49-F238E27FC236}">
                <a16:creationId xmlns:a16="http://schemas.microsoft.com/office/drawing/2014/main" id="{143A2105-E139-2FA4-3E0D-F92EDD33325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32756" y="4890990"/>
            <a:ext cx="417063" cy="417063"/>
          </a:xfrm>
          <a:prstGeom prst="rect">
            <a:avLst/>
          </a:prstGeom>
        </p:spPr>
      </p:pic>
      <p:pic>
        <p:nvPicPr>
          <p:cNvPr id="63" name="그래픽 62" descr="배지 1 윤곽선">
            <a:extLst>
              <a:ext uri="{FF2B5EF4-FFF2-40B4-BE49-F238E27FC236}">
                <a16:creationId xmlns:a16="http://schemas.microsoft.com/office/drawing/2014/main" id="{AD602A26-7DBC-5C18-F0AD-6A1A79B081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51579" y="1512816"/>
            <a:ext cx="270528" cy="270528"/>
          </a:xfrm>
          <a:prstGeom prst="rect">
            <a:avLst/>
          </a:prstGeom>
        </p:spPr>
      </p:pic>
      <p:pic>
        <p:nvPicPr>
          <p:cNvPr id="32774" name="그래픽 32773" descr="배지 1 단색으로 채워진">
            <a:extLst>
              <a:ext uri="{FF2B5EF4-FFF2-40B4-BE49-F238E27FC236}">
                <a16:creationId xmlns:a16="http://schemas.microsoft.com/office/drawing/2014/main" id="{2C917BEB-432E-9980-FC32-0C8EB9A5461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145558" y="1967839"/>
            <a:ext cx="261239" cy="261239"/>
          </a:xfrm>
          <a:prstGeom prst="rect">
            <a:avLst/>
          </a:prstGeom>
        </p:spPr>
      </p:pic>
      <p:sp>
        <p:nvSpPr>
          <p:cNvPr id="32775" name="TextBox 32774">
            <a:extLst>
              <a:ext uri="{FF2B5EF4-FFF2-40B4-BE49-F238E27FC236}">
                <a16:creationId xmlns:a16="http://schemas.microsoft.com/office/drawing/2014/main" id="{B44A7979-18BD-239B-EEE3-E997A51CA3D3}"/>
              </a:ext>
            </a:extLst>
          </p:cNvPr>
          <p:cNvSpPr txBox="1"/>
          <p:nvPr/>
        </p:nvSpPr>
        <p:spPr>
          <a:xfrm>
            <a:off x="8343900" y="1503947"/>
            <a:ext cx="703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: CP</a:t>
            </a:r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: MEMEORY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67060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Considerations in partitioning algorithm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requirement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 time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(all the layer’s computation time in the partition, communication time)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r>
              <a:rPr lang="en-US" altLang="en-US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8" name="그림 7" descr="차트이(가) 표시된 사진&#10;&#10;자동 생성된 설명">
            <a:extLst>
              <a:ext uri="{FF2B5EF4-FFF2-40B4-BE49-F238E27FC236}">
                <a16:creationId xmlns:a16="http://schemas.microsoft.com/office/drawing/2014/main" id="{D2830CE1-74AE-D8BB-6D55-C44557DCC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9" y="2124777"/>
            <a:ext cx="8927351" cy="2429174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A5DC9B3-C8CD-CAB0-5EC0-11256DAA24D1}"/>
              </a:ext>
            </a:extLst>
          </p:cNvPr>
          <p:cNvCxnSpPr>
            <a:cxnSpLocks/>
          </p:cNvCxnSpPr>
          <p:nvPr/>
        </p:nvCxnSpPr>
        <p:spPr bwMode="auto">
          <a:xfrm>
            <a:off x="866274" y="3368842"/>
            <a:ext cx="282742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F5B7B16-518A-8802-CDBD-DB8012497382}"/>
              </a:ext>
            </a:extLst>
          </p:cNvPr>
          <p:cNvCxnSpPr>
            <a:cxnSpLocks/>
          </p:cNvCxnSpPr>
          <p:nvPr/>
        </p:nvCxnSpPr>
        <p:spPr bwMode="auto">
          <a:xfrm>
            <a:off x="1515979" y="2709110"/>
            <a:ext cx="70384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80635313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Partition Algorithm step-by-step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 : Reduce max partition execution time while meeting memory requirements 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Profile the DNN model across various GPU types in a cluster, measuring each layer's computation time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calculate communication time between layers in the model,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First derive the amount of input data for each layer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intra-node communication based on the PCI-e bandwidth</a:t>
            </a:r>
          </a:p>
          <a:p>
            <a:pPr lvl="2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scaling-down constant for practical bandwidth calculation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inter-node communication via InfiniBand</a:t>
            </a:r>
          </a:p>
          <a:p>
            <a:pPr lvl="2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linear regression with given data size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F30EA6D-0F59-C2FD-4071-9A901BB80EE9}"/>
              </a:ext>
            </a:extLst>
          </p:cNvPr>
          <p:cNvSpPr/>
          <p:nvPr/>
        </p:nvSpPr>
        <p:spPr bwMode="auto">
          <a:xfrm>
            <a:off x="252663" y="5961660"/>
            <a:ext cx="745958" cy="330869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E387-A477-7F6B-D76C-C858A0F26600}"/>
              </a:ext>
            </a:extLst>
          </p:cNvPr>
          <p:cNvSpPr txBox="1"/>
          <p:nvPr/>
        </p:nvSpPr>
        <p:spPr>
          <a:xfrm>
            <a:off x="1335505" y="5855381"/>
            <a:ext cx="636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Execution time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16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Partition Algorithm step-by-step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 memory usage of each layer by scaling up from small batch to target batch in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whimpy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node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 number of minibatches assigned to the partition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FC720E9-B22A-32DF-E6C1-AFBFBBDC9176}"/>
              </a:ext>
            </a:extLst>
          </p:cNvPr>
          <p:cNvSpPr/>
          <p:nvPr/>
        </p:nvSpPr>
        <p:spPr bwMode="auto">
          <a:xfrm>
            <a:off x="252663" y="3771908"/>
            <a:ext cx="745958" cy="330869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73A24-A46E-9312-4D62-1DCC979E5CF1}"/>
              </a:ext>
            </a:extLst>
          </p:cNvPr>
          <p:cNvSpPr txBox="1"/>
          <p:nvPr/>
        </p:nvSpPr>
        <p:spPr>
          <a:xfrm>
            <a:off x="1335505" y="3665629"/>
            <a:ext cx="636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Memory Requirements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03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Partition Algorithm step-by-step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 prediction model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DNN models (ResNet-152, VGG-19) with arbitrary partition</a:t>
            </a:r>
          </a:p>
          <a:p>
            <a:pPr lvl="1"/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of CPLEX, which is an optimizer for addressing linear programming problems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CC3D9F5-C621-F66B-27DB-C5FE5E71DB01}"/>
              </a:ext>
            </a:extLst>
          </p:cNvPr>
          <p:cNvSpPr/>
          <p:nvPr/>
        </p:nvSpPr>
        <p:spPr bwMode="auto">
          <a:xfrm>
            <a:off x="252663" y="2797342"/>
            <a:ext cx="745958" cy="330869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E451C-C261-C2DA-7B89-EB58E980A43C}"/>
              </a:ext>
            </a:extLst>
          </p:cNvPr>
          <p:cNvSpPr txBox="1"/>
          <p:nvPr/>
        </p:nvSpPr>
        <p:spPr>
          <a:xfrm>
            <a:off x="1335505" y="2691063"/>
            <a:ext cx="636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model provides information on execution and communication times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95CC6F1-149C-63F6-C9CF-8B57899ACF61}"/>
              </a:ext>
            </a:extLst>
          </p:cNvPr>
          <p:cNvSpPr/>
          <p:nvPr/>
        </p:nvSpPr>
        <p:spPr bwMode="auto">
          <a:xfrm>
            <a:off x="254667" y="5037229"/>
            <a:ext cx="745958" cy="330869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BF8A0-AE03-9CB2-3E48-B0015B4FE4BB}"/>
              </a:ext>
            </a:extLst>
          </p:cNvPr>
          <p:cNvSpPr txBox="1"/>
          <p:nvPr/>
        </p:nvSpPr>
        <p:spPr>
          <a:xfrm>
            <a:off x="1337509" y="4930950"/>
            <a:ext cx="636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CPLEX uses this information to help find the optimal partitions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53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Introduction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DNN models are widely used for various tasks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size of DNN have been increasing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training DNN models, Using GPUs is not a special occurrence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rapid pace of new GPU emergence,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heterogeneous GPU is inevitable and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GPUs become outdated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68919405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Considering Staleness in pipeline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 The number of minibatches, in this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is 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Local staleness threshold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</a:t>
                </a:r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- 1),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is 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Updates computed by processing minibatch p</a:t>
                </a:r>
              </a:p>
              <a:p>
                <a:pPr>
                  <a:buFont typeface="Wingdings 2"/>
                  <a:buChar char="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</a:t>
                </a:r>
                <a:endParaRPr lang="en-US" altLang="en-US" dirty="0"/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ko-KR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</p:txBody>
          </p:sp>
        </mc:Choice>
        <mc:Fallback xmlns="">
          <p:sp>
            <p:nvSpPr>
              <p:cNvPr id="3277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  <a:blipFill>
                <a:blip r:embed="rId3"/>
                <a:stretch>
                  <a:fillRect l="-727" t="-26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E7D2CB-A4BD-74FF-09B7-41F9F4ACD11F}"/>
              </a:ext>
            </a:extLst>
          </p:cNvPr>
          <p:cNvSpPr/>
          <p:nvPr/>
        </p:nvSpPr>
        <p:spPr bwMode="auto">
          <a:xfrm>
            <a:off x="1395663" y="3385218"/>
            <a:ext cx="7429500" cy="14695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05E103-37D4-17F0-DB1B-8AD702ABCB3F}"/>
              </a:ext>
            </a:extLst>
          </p:cNvPr>
          <p:cNvSpPr/>
          <p:nvPr/>
        </p:nvSpPr>
        <p:spPr bwMode="auto">
          <a:xfrm>
            <a:off x="1395663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F0A33F-2044-5350-C4C0-D65881B3203B}"/>
              </a:ext>
            </a:extLst>
          </p:cNvPr>
          <p:cNvSpPr/>
          <p:nvPr/>
        </p:nvSpPr>
        <p:spPr bwMode="auto">
          <a:xfrm>
            <a:off x="1719514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8925AF-4427-6772-8D23-DFCA9EC9FB33}"/>
              </a:ext>
            </a:extLst>
          </p:cNvPr>
          <p:cNvSpPr/>
          <p:nvPr/>
        </p:nvSpPr>
        <p:spPr bwMode="auto">
          <a:xfrm>
            <a:off x="2043365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71BB58-BD00-A207-6623-C2CAAAB26E4C}"/>
              </a:ext>
            </a:extLst>
          </p:cNvPr>
          <p:cNvSpPr/>
          <p:nvPr/>
        </p:nvSpPr>
        <p:spPr bwMode="auto">
          <a:xfrm>
            <a:off x="2367216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801CC9-5BDD-AAD4-F047-8117267EA6CD}"/>
              </a:ext>
            </a:extLst>
          </p:cNvPr>
          <p:cNvSpPr/>
          <p:nvPr/>
        </p:nvSpPr>
        <p:spPr bwMode="auto">
          <a:xfrm>
            <a:off x="1719514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8155B9-0B42-925E-0534-388B0C5A72B8}"/>
              </a:ext>
            </a:extLst>
          </p:cNvPr>
          <p:cNvSpPr/>
          <p:nvPr/>
        </p:nvSpPr>
        <p:spPr bwMode="auto">
          <a:xfrm>
            <a:off x="2043365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90C95A-7347-05BA-EADB-C783E5B9F5CC}"/>
              </a:ext>
            </a:extLst>
          </p:cNvPr>
          <p:cNvSpPr/>
          <p:nvPr/>
        </p:nvSpPr>
        <p:spPr bwMode="auto">
          <a:xfrm>
            <a:off x="2367216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E5D93B-E50D-694A-DF20-0684398FE4D8}"/>
              </a:ext>
            </a:extLst>
          </p:cNvPr>
          <p:cNvSpPr/>
          <p:nvPr/>
        </p:nvSpPr>
        <p:spPr bwMode="auto">
          <a:xfrm>
            <a:off x="2691067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29319C-A1B3-E3FD-541B-E13498CE805C}"/>
              </a:ext>
            </a:extLst>
          </p:cNvPr>
          <p:cNvSpPr/>
          <p:nvPr/>
        </p:nvSpPr>
        <p:spPr bwMode="auto">
          <a:xfrm>
            <a:off x="2043365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405E3B-B864-AB39-7DAC-7C2FBF2536E4}"/>
              </a:ext>
            </a:extLst>
          </p:cNvPr>
          <p:cNvSpPr/>
          <p:nvPr/>
        </p:nvSpPr>
        <p:spPr bwMode="auto">
          <a:xfrm>
            <a:off x="2367216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F7A165-E83B-1FE4-CBDC-5450F9EED481}"/>
              </a:ext>
            </a:extLst>
          </p:cNvPr>
          <p:cNvSpPr/>
          <p:nvPr/>
        </p:nvSpPr>
        <p:spPr bwMode="auto">
          <a:xfrm>
            <a:off x="2691067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67E0B6-2509-3235-A7A6-822C4A6C05AD}"/>
              </a:ext>
            </a:extLst>
          </p:cNvPr>
          <p:cNvSpPr/>
          <p:nvPr/>
        </p:nvSpPr>
        <p:spPr bwMode="auto">
          <a:xfrm>
            <a:off x="3014918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AA8F6B-7FB4-A74B-0BE8-D37E96858C4E}"/>
              </a:ext>
            </a:extLst>
          </p:cNvPr>
          <p:cNvSpPr/>
          <p:nvPr/>
        </p:nvSpPr>
        <p:spPr bwMode="auto">
          <a:xfrm>
            <a:off x="2362206" y="338839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710C67-E842-A649-B53E-BA18F0D7FFEC}"/>
              </a:ext>
            </a:extLst>
          </p:cNvPr>
          <p:cNvSpPr/>
          <p:nvPr/>
        </p:nvSpPr>
        <p:spPr bwMode="auto">
          <a:xfrm>
            <a:off x="3340791" y="3395912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62D17A-F303-33AB-DEC6-B436862A7D77}"/>
              </a:ext>
            </a:extLst>
          </p:cNvPr>
          <p:cNvSpPr/>
          <p:nvPr/>
        </p:nvSpPr>
        <p:spPr bwMode="auto">
          <a:xfrm>
            <a:off x="4346938" y="337686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E75A37-F04E-F90C-608F-C4409B726F2E}"/>
              </a:ext>
            </a:extLst>
          </p:cNvPr>
          <p:cNvSpPr/>
          <p:nvPr/>
        </p:nvSpPr>
        <p:spPr bwMode="auto">
          <a:xfrm>
            <a:off x="5373577" y="336599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02234-B58A-D251-66ED-6B83AE8D7FDD}"/>
              </a:ext>
            </a:extLst>
          </p:cNvPr>
          <p:cNvSpPr txBox="1"/>
          <p:nvPr/>
        </p:nvSpPr>
        <p:spPr>
          <a:xfrm>
            <a:off x="594059" y="4481761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6340A1-1FC5-5668-5DAE-6066359E063F}"/>
              </a:ext>
            </a:extLst>
          </p:cNvPr>
          <p:cNvSpPr txBox="1"/>
          <p:nvPr/>
        </p:nvSpPr>
        <p:spPr>
          <a:xfrm>
            <a:off x="588043" y="4123824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5BE1DE-E545-16BF-2B77-A13AF136A5DD}"/>
              </a:ext>
            </a:extLst>
          </p:cNvPr>
          <p:cNvSpPr txBox="1"/>
          <p:nvPr/>
        </p:nvSpPr>
        <p:spPr>
          <a:xfrm>
            <a:off x="598073" y="3750845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DDFFE6-67E4-D238-BB55-3DA203867EFC}"/>
              </a:ext>
            </a:extLst>
          </p:cNvPr>
          <p:cNvSpPr txBox="1"/>
          <p:nvPr/>
        </p:nvSpPr>
        <p:spPr>
          <a:xfrm>
            <a:off x="594059" y="3365999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4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F38A21-431F-610B-52B6-BCEBAFCD3214}"/>
              </a:ext>
            </a:extLst>
          </p:cNvPr>
          <p:cNvSpPr/>
          <p:nvPr/>
        </p:nvSpPr>
        <p:spPr bwMode="auto">
          <a:xfrm>
            <a:off x="2670030" y="33768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2A4290-93A4-E019-2F6B-277DD35C202B}"/>
              </a:ext>
            </a:extLst>
          </p:cNvPr>
          <p:cNvSpPr/>
          <p:nvPr/>
        </p:nvSpPr>
        <p:spPr bwMode="auto">
          <a:xfrm>
            <a:off x="3354333" y="3738978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FDD2FF-53F4-83A1-F9E9-23F8AC1F6951}"/>
              </a:ext>
            </a:extLst>
          </p:cNvPr>
          <p:cNvSpPr/>
          <p:nvPr/>
        </p:nvSpPr>
        <p:spPr bwMode="auto">
          <a:xfrm>
            <a:off x="4025095" y="4108782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9180AF-6ED2-31C2-8B90-258936B0E900}"/>
              </a:ext>
            </a:extLst>
          </p:cNvPr>
          <p:cNvSpPr/>
          <p:nvPr/>
        </p:nvSpPr>
        <p:spPr bwMode="auto">
          <a:xfrm>
            <a:off x="4694352" y="4481760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4F11A3-6027-73DB-A09E-B8CF9779E26C}"/>
              </a:ext>
            </a:extLst>
          </p:cNvPr>
          <p:cNvSpPr/>
          <p:nvPr/>
        </p:nvSpPr>
        <p:spPr bwMode="auto">
          <a:xfrm>
            <a:off x="3660145" y="3377699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C122CB-88C1-58FA-46AC-4F7202DCEE74}"/>
              </a:ext>
            </a:extLst>
          </p:cNvPr>
          <p:cNvSpPr/>
          <p:nvPr/>
        </p:nvSpPr>
        <p:spPr bwMode="auto">
          <a:xfrm>
            <a:off x="4341164" y="3747999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A30D97-2A35-513C-8DDE-79C75E1F01FC}"/>
              </a:ext>
            </a:extLst>
          </p:cNvPr>
          <p:cNvSpPr/>
          <p:nvPr/>
        </p:nvSpPr>
        <p:spPr bwMode="auto">
          <a:xfrm>
            <a:off x="4985118" y="4108782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EDFB93-43DD-B578-6B19-A4A367F0F489}"/>
              </a:ext>
            </a:extLst>
          </p:cNvPr>
          <p:cNvSpPr/>
          <p:nvPr/>
        </p:nvSpPr>
        <p:spPr bwMode="auto">
          <a:xfrm>
            <a:off x="5654375" y="4457701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8A013B-0196-F52A-8C12-FB6ACB14E4C3}"/>
              </a:ext>
            </a:extLst>
          </p:cNvPr>
          <p:cNvSpPr/>
          <p:nvPr/>
        </p:nvSpPr>
        <p:spPr bwMode="auto">
          <a:xfrm>
            <a:off x="4686802" y="33768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96C1B0-E934-27EB-EC52-F49DEAA10F31}"/>
              </a:ext>
            </a:extLst>
          </p:cNvPr>
          <p:cNvSpPr/>
          <p:nvPr/>
        </p:nvSpPr>
        <p:spPr bwMode="auto">
          <a:xfrm>
            <a:off x="5333811" y="4480753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D63CC5-6451-DC0A-8CD2-C531C0279639}"/>
                  </a:ext>
                </a:extLst>
              </p:cNvPr>
              <p:cNvSpPr txBox="1"/>
              <p:nvPr/>
            </p:nvSpPr>
            <p:spPr>
              <a:xfrm>
                <a:off x="3964938" y="6087811"/>
                <a:ext cx="2129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D63CC5-6451-DC0A-8CD2-C531C0279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38" y="6087811"/>
                <a:ext cx="2129589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E9E33390-C0E5-8029-F464-6B34D3A5CD3F}"/>
              </a:ext>
            </a:extLst>
          </p:cNvPr>
          <p:cNvSpPr/>
          <p:nvPr/>
        </p:nvSpPr>
        <p:spPr bwMode="auto">
          <a:xfrm>
            <a:off x="4926932" y="4920916"/>
            <a:ext cx="204536" cy="1100889"/>
          </a:xfrm>
          <a:prstGeom prst="downArrow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BD3DE3-8A44-ACC1-39D3-ADD4464D8B27}"/>
              </a:ext>
            </a:extLst>
          </p:cNvPr>
          <p:cNvSpPr/>
          <p:nvPr/>
        </p:nvSpPr>
        <p:spPr bwMode="auto">
          <a:xfrm>
            <a:off x="6338947" y="446371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6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95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Considering Staleness in pipeline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 The number of minibatches, in this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is 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Local staleness threshold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</a:t>
                </a:r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- 1),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is 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Updates computed by processing minibatch p</a:t>
                </a:r>
              </a:p>
              <a:p>
                <a:pPr>
                  <a:buFont typeface="Wingdings 2"/>
                  <a:buChar char="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</a:t>
                </a:r>
                <a:endParaRPr lang="en-US" altLang="en-US" dirty="0"/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ko-KR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</p:txBody>
          </p:sp>
        </mc:Choice>
        <mc:Fallback xmlns="">
          <p:sp>
            <p:nvSpPr>
              <p:cNvPr id="3277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  <a:blipFill>
                <a:blip r:embed="rId3"/>
                <a:stretch>
                  <a:fillRect l="-727" t="-26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E7D2CB-A4BD-74FF-09B7-41F9F4ACD11F}"/>
              </a:ext>
            </a:extLst>
          </p:cNvPr>
          <p:cNvSpPr/>
          <p:nvPr/>
        </p:nvSpPr>
        <p:spPr bwMode="auto">
          <a:xfrm>
            <a:off x="1395663" y="3385218"/>
            <a:ext cx="7429500" cy="14695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05E103-37D4-17F0-DB1B-8AD702ABCB3F}"/>
              </a:ext>
            </a:extLst>
          </p:cNvPr>
          <p:cNvSpPr/>
          <p:nvPr/>
        </p:nvSpPr>
        <p:spPr bwMode="auto">
          <a:xfrm>
            <a:off x="1395663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F0A33F-2044-5350-C4C0-D65881B3203B}"/>
              </a:ext>
            </a:extLst>
          </p:cNvPr>
          <p:cNvSpPr/>
          <p:nvPr/>
        </p:nvSpPr>
        <p:spPr bwMode="auto">
          <a:xfrm>
            <a:off x="1719514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8925AF-4427-6772-8D23-DFCA9EC9FB33}"/>
              </a:ext>
            </a:extLst>
          </p:cNvPr>
          <p:cNvSpPr/>
          <p:nvPr/>
        </p:nvSpPr>
        <p:spPr bwMode="auto">
          <a:xfrm>
            <a:off x="2043365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71BB58-BD00-A207-6623-C2CAAAB26E4C}"/>
              </a:ext>
            </a:extLst>
          </p:cNvPr>
          <p:cNvSpPr/>
          <p:nvPr/>
        </p:nvSpPr>
        <p:spPr bwMode="auto">
          <a:xfrm>
            <a:off x="2367216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801CC9-5BDD-AAD4-F047-8117267EA6CD}"/>
              </a:ext>
            </a:extLst>
          </p:cNvPr>
          <p:cNvSpPr/>
          <p:nvPr/>
        </p:nvSpPr>
        <p:spPr bwMode="auto">
          <a:xfrm>
            <a:off x="1719514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8155B9-0B42-925E-0534-388B0C5A72B8}"/>
              </a:ext>
            </a:extLst>
          </p:cNvPr>
          <p:cNvSpPr/>
          <p:nvPr/>
        </p:nvSpPr>
        <p:spPr bwMode="auto">
          <a:xfrm>
            <a:off x="2043365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90C95A-7347-05BA-EADB-C783E5B9F5CC}"/>
              </a:ext>
            </a:extLst>
          </p:cNvPr>
          <p:cNvSpPr/>
          <p:nvPr/>
        </p:nvSpPr>
        <p:spPr bwMode="auto">
          <a:xfrm>
            <a:off x="2367216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E5D93B-E50D-694A-DF20-0684398FE4D8}"/>
              </a:ext>
            </a:extLst>
          </p:cNvPr>
          <p:cNvSpPr/>
          <p:nvPr/>
        </p:nvSpPr>
        <p:spPr bwMode="auto">
          <a:xfrm>
            <a:off x="2691067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29319C-A1B3-E3FD-541B-E13498CE805C}"/>
              </a:ext>
            </a:extLst>
          </p:cNvPr>
          <p:cNvSpPr/>
          <p:nvPr/>
        </p:nvSpPr>
        <p:spPr bwMode="auto">
          <a:xfrm>
            <a:off x="2043365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405E3B-B864-AB39-7DAC-7C2FBF2536E4}"/>
              </a:ext>
            </a:extLst>
          </p:cNvPr>
          <p:cNvSpPr/>
          <p:nvPr/>
        </p:nvSpPr>
        <p:spPr bwMode="auto">
          <a:xfrm>
            <a:off x="2367216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F7A165-E83B-1FE4-CBDC-5450F9EED481}"/>
              </a:ext>
            </a:extLst>
          </p:cNvPr>
          <p:cNvSpPr/>
          <p:nvPr/>
        </p:nvSpPr>
        <p:spPr bwMode="auto">
          <a:xfrm>
            <a:off x="2691067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67E0B6-2509-3235-A7A6-822C4A6C05AD}"/>
              </a:ext>
            </a:extLst>
          </p:cNvPr>
          <p:cNvSpPr/>
          <p:nvPr/>
        </p:nvSpPr>
        <p:spPr bwMode="auto">
          <a:xfrm>
            <a:off x="3014918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AA8F6B-7FB4-A74B-0BE8-D37E96858C4E}"/>
              </a:ext>
            </a:extLst>
          </p:cNvPr>
          <p:cNvSpPr/>
          <p:nvPr/>
        </p:nvSpPr>
        <p:spPr bwMode="auto">
          <a:xfrm>
            <a:off x="2362206" y="338839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710C67-E842-A649-B53E-BA18F0D7FFEC}"/>
              </a:ext>
            </a:extLst>
          </p:cNvPr>
          <p:cNvSpPr/>
          <p:nvPr/>
        </p:nvSpPr>
        <p:spPr bwMode="auto">
          <a:xfrm>
            <a:off x="3340791" y="3395912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62D17A-F303-33AB-DEC6-B436862A7D77}"/>
              </a:ext>
            </a:extLst>
          </p:cNvPr>
          <p:cNvSpPr/>
          <p:nvPr/>
        </p:nvSpPr>
        <p:spPr bwMode="auto">
          <a:xfrm>
            <a:off x="4346938" y="337686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E75A37-F04E-F90C-608F-C4409B726F2E}"/>
              </a:ext>
            </a:extLst>
          </p:cNvPr>
          <p:cNvSpPr/>
          <p:nvPr/>
        </p:nvSpPr>
        <p:spPr bwMode="auto">
          <a:xfrm>
            <a:off x="5373577" y="336599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02234-B58A-D251-66ED-6B83AE8D7FDD}"/>
              </a:ext>
            </a:extLst>
          </p:cNvPr>
          <p:cNvSpPr txBox="1"/>
          <p:nvPr/>
        </p:nvSpPr>
        <p:spPr>
          <a:xfrm>
            <a:off x="594059" y="4481761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6340A1-1FC5-5668-5DAE-6066359E063F}"/>
              </a:ext>
            </a:extLst>
          </p:cNvPr>
          <p:cNvSpPr txBox="1"/>
          <p:nvPr/>
        </p:nvSpPr>
        <p:spPr>
          <a:xfrm>
            <a:off x="588043" y="4123824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5BE1DE-E545-16BF-2B77-A13AF136A5DD}"/>
              </a:ext>
            </a:extLst>
          </p:cNvPr>
          <p:cNvSpPr txBox="1"/>
          <p:nvPr/>
        </p:nvSpPr>
        <p:spPr>
          <a:xfrm>
            <a:off x="598073" y="3750845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DDFFE6-67E4-D238-BB55-3DA203867EFC}"/>
              </a:ext>
            </a:extLst>
          </p:cNvPr>
          <p:cNvSpPr txBox="1"/>
          <p:nvPr/>
        </p:nvSpPr>
        <p:spPr>
          <a:xfrm>
            <a:off x="594059" y="3365999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4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F38A21-431F-610B-52B6-BCEBAFCD3214}"/>
              </a:ext>
            </a:extLst>
          </p:cNvPr>
          <p:cNvSpPr/>
          <p:nvPr/>
        </p:nvSpPr>
        <p:spPr bwMode="auto">
          <a:xfrm>
            <a:off x="2670030" y="33768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2A4290-93A4-E019-2F6B-277DD35C202B}"/>
              </a:ext>
            </a:extLst>
          </p:cNvPr>
          <p:cNvSpPr/>
          <p:nvPr/>
        </p:nvSpPr>
        <p:spPr bwMode="auto">
          <a:xfrm>
            <a:off x="3354333" y="3738978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FDD2FF-53F4-83A1-F9E9-23F8AC1F6951}"/>
              </a:ext>
            </a:extLst>
          </p:cNvPr>
          <p:cNvSpPr/>
          <p:nvPr/>
        </p:nvSpPr>
        <p:spPr bwMode="auto">
          <a:xfrm>
            <a:off x="4025095" y="4108782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9180AF-6ED2-31C2-8B90-258936B0E900}"/>
              </a:ext>
            </a:extLst>
          </p:cNvPr>
          <p:cNvSpPr/>
          <p:nvPr/>
        </p:nvSpPr>
        <p:spPr bwMode="auto">
          <a:xfrm>
            <a:off x="4694352" y="4481760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4F11A3-6027-73DB-A09E-B8CF9779E26C}"/>
              </a:ext>
            </a:extLst>
          </p:cNvPr>
          <p:cNvSpPr/>
          <p:nvPr/>
        </p:nvSpPr>
        <p:spPr bwMode="auto">
          <a:xfrm>
            <a:off x="3660145" y="3377699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C122CB-88C1-58FA-46AC-4F7202DCEE74}"/>
              </a:ext>
            </a:extLst>
          </p:cNvPr>
          <p:cNvSpPr/>
          <p:nvPr/>
        </p:nvSpPr>
        <p:spPr bwMode="auto">
          <a:xfrm>
            <a:off x="4341164" y="3747999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A30D97-2A35-513C-8DDE-79C75E1F01FC}"/>
              </a:ext>
            </a:extLst>
          </p:cNvPr>
          <p:cNvSpPr/>
          <p:nvPr/>
        </p:nvSpPr>
        <p:spPr bwMode="auto">
          <a:xfrm>
            <a:off x="4985118" y="4108782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EDFB93-43DD-B578-6B19-A4A367F0F489}"/>
              </a:ext>
            </a:extLst>
          </p:cNvPr>
          <p:cNvSpPr/>
          <p:nvPr/>
        </p:nvSpPr>
        <p:spPr bwMode="auto">
          <a:xfrm>
            <a:off x="5654375" y="4457701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8A013B-0196-F52A-8C12-FB6ACB14E4C3}"/>
              </a:ext>
            </a:extLst>
          </p:cNvPr>
          <p:cNvSpPr/>
          <p:nvPr/>
        </p:nvSpPr>
        <p:spPr bwMode="auto">
          <a:xfrm>
            <a:off x="4686802" y="33768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96C1B0-E934-27EB-EC52-F49DEAA10F31}"/>
              </a:ext>
            </a:extLst>
          </p:cNvPr>
          <p:cNvSpPr/>
          <p:nvPr/>
        </p:nvSpPr>
        <p:spPr bwMode="auto">
          <a:xfrm>
            <a:off x="5333811" y="4480753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D63CC5-6451-DC0A-8CD2-C531C0279639}"/>
                  </a:ext>
                </a:extLst>
              </p:cNvPr>
              <p:cNvSpPr txBox="1"/>
              <p:nvPr/>
            </p:nvSpPr>
            <p:spPr>
              <a:xfrm>
                <a:off x="3964938" y="6087811"/>
                <a:ext cx="2129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D63CC5-6451-DC0A-8CD2-C531C0279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38" y="6087811"/>
                <a:ext cx="2129589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E9E33390-C0E5-8029-F464-6B34D3A5CD3F}"/>
              </a:ext>
            </a:extLst>
          </p:cNvPr>
          <p:cNvSpPr/>
          <p:nvPr/>
        </p:nvSpPr>
        <p:spPr bwMode="auto">
          <a:xfrm>
            <a:off x="4926932" y="4920916"/>
            <a:ext cx="204536" cy="1100889"/>
          </a:xfrm>
          <a:prstGeom prst="downArrow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C5DDBDA6-126B-F91B-D795-515B648619BA}"/>
              </a:ext>
            </a:extLst>
          </p:cNvPr>
          <p:cNvSpPr/>
          <p:nvPr/>
        </p:nvSpPr>
        <p:spPr bwMode="auto">
          <a:xfrm rot="10800000">
            <a:off x="5393468" y="4917573"/>
            <a:ext cx="204536" cy="1100889"/>
          </a:xfrm>
          <a:prstGeom prst="downArrow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319BB-59CD-AE5F-F0F9-1E66033C40FB}"/>
                  </a:ext>
                </a:extLst>
              </p:cNvPr>
              <p:cNvSpPr txBox="1"/>
              <p:nvPr/>
            </p:nvSpPr>
            <p:spPr>
              <a:xfrm>
                <a:off x="5598004" y="5325796"/>
                <a:ext cx="2129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319BB-59CD-AE5F-F0F9-1E66033C4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004" y="5325796"/>
                <a:ext cx="2129589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4CAC72-8F93-6F6A-F457-4EEDC3A0FCE9}"/>
              </a:ext>
            </a:extLst>
          </p:cNvPr>
          <p:cNvSpPr/>
          <p:nvPr/>
        </p:nvSpPr>
        <p:spPr bwMode="auto">
          <a:xfrm>
            <a:off x="1719514" y="4521004"/>
            <a:ext cx="971553" cy="368634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51DC0-A69E-1D80-3632-D4D73A46C6B5}"/>
                  </a:ext>
                </a:extLst>
              </p:cNvPr>
              <p:cNvSpPr txBox="1"/>
              <p:nvPr/>
            </p:nvSpPr>
            <p:spPr>
              <a:xfrm>
                <a:off x="1719514" y="4957162"/>
                <a:ext cx="1104209" cy="36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3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51DC0-A69E-1D80-3632-D4D73A46C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514" y="4957162"/>
                <a:ext cx="1104209" cy="368634"/>
              </a:xfrm>
              <a:prstGeom prst="rect">
                <a:avLst/>
              </a:prstGeom>
              <a:blipFill>
                <a:blip r:embed="rId6"/>
                <a:stretch>
                  <a:fillRect t="-8197" r="-221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F1D28EA1-8FF7-C285-E2AC-7248C27D6099}"/>
              </a:ext>
            </a:extLst>
          </p:cNvPr>
          <p:cNvSpPr/>
          <p:nvPr/>
        </p:nvSpPr>
        <p:spPr bwMode="auto">
          <a:xfrm>
            <a:off x="6338947" y="446371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6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546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Considering Staleness in pipeline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 The number of minibatches, in this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is 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Local staleness threshold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</a:t>
                </a:r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- 1),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is 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Updates computed by processing minibatch p</a:t>
                </a:r>
              </a:p>
              <a:p>
                <a:pPr>
                  <a:buFont typeface="Wingdings 2"/>
                  <a:buChar char="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=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</a:rPr>
                  <a:t> </a:t>
                </a:r>
                <a:endParaRPr lang="en-US" altLang="en-US" dirty="0"/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ko-KR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</p:txBody>
          </p:sp>
        </mc:Choice>
        <mc:Fallback xmlns="">
          <p:sp>
            <p:nvSpPr>
              <p:cNvPr id="3277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  <a:blipFill>
                <a:blip r:embed="rId3"/>
                <a:stretch>
                  <a:fillRect l="-727" t="-26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E7D2CB-A4BD-74FF-09B7-41F9F4ACD11F}"/>
              </a:ext>
            </a:extLst>
          </p:cNvPr>
          <p:cNvSpPr/>
          <p:nvPr/>
        </p:nvSpPr>
        <p:spPr bwMode="auto">
          <a:xfrm>
            <a:off x="1395663" y="3385218"/>
            <a:ext cx="7429500" cy="14695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05E103-37D4-17F0-DB1B-8AD702ABCB3F}"/>
              </a:ext>
            </a:extLst>
          </p:cNvPr>
          <p:cNvSpPr/>
          <p:nvPr/>
        </p:nvSpPr>
        <p:spPr bwMode="auto">
          <a:xfrm>
            <a:off x="1395663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F0A33F-2044-5350-C4C0-D65881B3203B}"/>
              </a:ext>
            </a:extLst>
          </p:cNvPr>
          <p:cNvSpPr/>
          <p:nvPr/>
        </p:nvSpPr>
        <p:spPr bwMode="auto">
          <a:xfrm>
            <a:off x="1719514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8925AF-4427-6772-8D23-DFCA9EC9FB33}"/>
              </a:ext>
            </a:extLst>
          </p:cNvPr>
          <p:cNvSpPr/>
          <p:nvPr/>
        </p:nvSpPr>
        <p:spPr bwMode="auto">
          <a:xfrm>
            <a:off x="2043365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71BB58-BD00-A207-6623-C2CAAAB26E4C}"/>
              </a:ext>
            </a:extLst>
          </p:cNvPr>
          <p:cNvSpPr/>
          <p:nvPr/>
        </p:nvSpPr>
        <p:spPr bwMode="auto">
          <a:xfrm>
            <a:off x="2367216" y="449362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801CC9-5BDD-AAD4-F047-8117267EA6CD}"/>
              </a:ext>
            </a:extLst>
          </p:cNvPr>
          <p:cNvSpPr/>
          <p:nvPr/>
        </p:nvSpPr>
        <p:spPr bwMode="auto">
          <a:xfrm>
            <a:off x="1719514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8155B9-0B42-925E-0534-388B0C5A72B8}"/>
              </a:ext>
            </a:extLst>
          </p:cNvPr>
          <p:cNvSpPr/>
          <p:nvPr/>
        </p:nvSpPr>
        <p:spPr bwMode="auto">
          <a:xfrm>
            <a:off x="2043365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90C95A-7347-05BA-EADB-C783E5B9F5CC}"/>
              </a:ext>
            </a:extLst>
          </p:cNvPr>
          <p:cNvSpPr/>
          <p:nvPr/>
        </p:nvSpPr>
        <p:spPr bwMode="auto">
          <a:xfrm>
            <a:off x="2367216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E5D93B-E50D-694A-DF20-0684398FE4D8}"/>
              </a:ext>
            </a:extLst>
          </p:cNvPr>
          <p:cNvSpPr/>
          <p:nvPr/>
        </p:nvSpPr>
        <p:spPr bwMode="auto">
          <a:xfrm>
            <a:off x="2691067" y="4126665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29319C-A1B3-E3FD-541B-E13498CE805C}"/>
              </a:ext>
            </a:extLst>
          </p:cNvPr>
          <p:cNvSpPr/>
          <p:nvPr/>
        </p:nvSpPr>
        <p:spPr bwMode="auto">
          <a:xfrm>
            <a:off x="2043365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405E3B-B864-AB39-7DAC-7C2FBF2536E4}"/>
              </a:ext>
            </a:extLst>
          </p:cNvPr>
          <p:cNvSpPr/>
          <p:nvPr/>
        </p:nvSpPr>
        <p:spPr bwMode="auto">
          <a:xfrm>
            <a:off x="2367216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F7A165-E83B-1FE4-CBDC-5450F9EED481}"/>
              </a:ext>
            </a:extLst>
          </p:cNvPr>
          <p:cNvSpPr/>
          <p:nvPr/>
        </p:nvSpPr>
        <p:spPr bwMode="auto">
          <a:xfrm>
            <a:off x="2691067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67E0B6-2509-3235-A7A6-822C4A6C05AD}"/>
              </a:ext>
            </a:extLst>
          </p:cNvPr>
          <p:cNvSpPr/>
          <p:nvPr/>
        </p:nvSpPr>
        <p:spPr bwMode="auto">
          <a:xfrm>
            <a:off x="3014918" y="375067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AA8F6B-7FB4-A74B-0BE8-D37E96858C4E}"/>
              </a:ext>
            </a:extLst>
          </p:cNvPr>
          <p:cNvSpPr/>
          <p:nvPr/>
        </p:nvSpPr>
        <p:spPr bwMode="auto">
          <a:xfrm>
            <a:off x="2362206" y="338839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710C67-E842-A649-B53E-BA18F0D7FFEC}"/>
              </a:ext>
            </a:extLst>
          </p:cNvPr>
          <p:cNvSpPr/>
          <p:nvPr/>
        </p:nvSpPr>
        <p:spPr bwMode="auto">
          <a:xfrm>
            <a:off x="3340791" y="3395912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62D17A-F303-33AB-DEC6-B436862A7D77}"/>
              </a:ext>
            </a:extLst>
          </p:cNvPr>
          <p:cNvSpPr/>
          <p:nvPr/>
        </p:nvSpPr>
        <p:spPr bwMode="auto">
          <a:xfrm>
            <a:off x="4346938" y="337686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E75A37-F04E-F90C-608F-C4409B726F2E}"/>
              </a:ext>
            </a:extLst>
          </p:cNvPr>
          <p:cNvSpPr/>
          <p:nvPr/>
        </p:nvSpPr>
        <p:spPr bwMode="auto">
          <a:xfrm>
            <a:off x="5373577" y="3365998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02234-B58A-D251-66ED-6B83AE8D7FDD}"/>
              </a:ext>
            </a:extLst>
          </p:cNvPr>
          <p:cNvSpPr txBox="1"/>
          <p:nvPr/>
        </p:nvSpPr>
        <p:spPr>
          <a:xfrm>
            <a:off x="594059" y="4481761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6340A1-1FC5-5668-5DAE-6066359E063F}"/>
              </a:ext>
            </a:extLst>
          </p:cNvPr>
          <p:cNvSpPr txBox="1"/>
          <p:nvPr/>
        </p:nvSpPr>
        <p:spPr>
          <a:xfrm>
            <a:off x="588043" y="4123824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5BE1DE-E545-16BF-2B77-A13AF136A5DD}"/>
              </a:ext>
            </a:extLst>
          </p:cNvPr>
          <p:cNvSpPr txBox="1"/>
          <p:nvPr/>
        </p:nvSpPr>
        <p:spPr>
          <a:xfrm>
            <a:off x="598073" y="3750845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DDFFE6-67E4-D238-BB55-3DA203867EFC}"/>
              </a:ext>
            </a:extLst>
          </p:cNvPr>
          <p:cNvSpPr txBox="1"/>
          <p:nvPr/>
        </p:nvSpPr>
        <p:spPr>
          <a:xfrm>
            <a:off x="594059" y="3365999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4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F38A21-431F-610B-52B6-BCEBAFCD3214}"/>
              </a:ext>
            </a:extLst>
          </p:cNvPr>
          <p:cNvSpPr/>
          <p:nvPr/>
        </p:nvSpPr>
        <p:spPr bwMode="auto">
          <a:xfrm>
            <a:off x="2670030" y="33768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2A4290-93A4-E019-2F6B-277DD35C202B}"/>
              </a:ext>
            </a:extLst>
          </p:cNvPr>
          <p:cNvSpPr/>
          <p:nvPr/>
        </p:nvSpPr>
        <p:spPr bwMode="auto">
          <a:xfrm>
            <a:off x="3354333" y="3738978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FDD2FF-53F4-83A1-F9E9-23F8AC1F6951}"/>
              </a:ext>
            </a:extLst>
          </p:cNvPr>
          <p:cNvSpPr/>
          <p:nvPr/>
        </p:nvSpPr>
        <p:spPr bwMode="auto">
          <a:xfrm>
            <a:off x="4025095" y="4108782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9180AF-6ED2-31C2-8B90-258936B0E900}"/>
              </a:ext>
            </a:extLst>
          </p:cNvPr>
          <p:cNvSpPr/>
          <p:nvPr/>
        </p:nvSpPr>
        <p:spPr bwMode="auto">
          <a:xfrm>
            <a:off x="4694352" y="4481760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4F11A3-6027-73DB-A09E-B8CF9779E26C}"/>
              </a:ext>
            </a:extLst>
          </p:cNvPr>
          <p:cNvSpPr/>
          <p:nvPr/>
        </p:nvSpPr>
        <p:spPr bwMode="auto">
          <a:xfrm>
            <a:off x="3660145" y="3377699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C122CB-88C1-58FA-46AC-4F7202DCEE74}"/>
              </a:ext>
            </a:extLst>
          </p:cNvPr>
          <p:cNvSpPr/>
          <p:nvPr/>
        </p:nvSpPr>
        <p:spPr bwMode="auto">
          <a:xfrm>
            <a:off x="4341164" y="3747999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A30D97-2A35-513C-8DDE-79C75E1F01FC}"/>
              </a:ext>
            </a:extLst>
          </p:cNvPr>
          <p:cNvSpPr/>
          <p:nvPr/>
        </p:nvSpPr>
        <p:spPr bwMode="auto">
          <a:xfrm>
            <a:off x="4985118" y="4108782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EDFB93-43DD-B578-6B19-A4A367F0F489}"/>
              </a:ext>
            </a:extLst>
          </p:cNvPr>
          <p:cNvSpPr/>
          <p:nvPr/>
        </p:nvSpPr>
        <p:spPr bwMode="auto">
          <a:xfrm>
            <a:off x="5654375" y="4457701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8A013B-0196-F52A-8C12-FB6ACB14E4C3}"/>
              </a:ext>
            </a:extLst>
          </p:cNvPr>
          <p:cNvSpPr/>
          <p:nvPr/>
        </p:nvSpPr>
        <p:spPr bwMode="auto">
          <a:xfrm>
            <a:off x="4686802" y="3376864"/>
            <a:ext cx="670762" cy="372979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96C1B0-E934-27EB-EC52-F49DEAA10F31}"/>
              </a:ext>
            </a:extLst>
          </p:cNvPr>
          <p:cNvSpPr/>
          <p:nvPr/>
        </p:nvSpPr>
        <p:spPr bwMode="auto">
          <a:xfrm>
            <a:off x="5333811" y="4480753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D63CC5-6451-DC0A-8CD2-C531C0279639}"/>
                  </a:ext>
                </a:extLst>
              </p:cNvPr>
              <p:cNvSpPr txBox="1"/>
              <p:nvPr/>
            </p:nvSpPr>
            <p:spPr>
              <a:xfrm>
                <a:off x="4985118" y="6063749"/>
                <a:ext cx="2129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D63CC5-6451-DC0A-8CD2-C531C0279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118" y="6063749"/>
                <a:ext cx="2129589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E9E33390-C0E5-8029-F464-6B34D3A5CD3F}"/>
              </a:ext>
            </a:extLst>
          </p:cNvPr>
          <p:cNvSpPr/>
          <p:nvPr/>
        </p:nvSpPr>
        <p:spPr bwMode="auto">
          <a:xfrm>
            <a:off x="5947112" y="4896854"/>
            <a:ext cx="204536" cy="1100889"/>
          </a:xfrm>
          <a:prstGeom prst="downArrow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C5DDBDA6-126B-F91B-D795-515B648619BA}"/>
              </a:ext>
            </a:extLst>
          </p:cNvPr>
          <p:cNvSpPr/>
          <p:nvPr/>
        </p:nvSpPr>
        <p:spPr bwMode="auto">
          <a:xfrm rot="10800000">
            <a:off x="6413648" y="4893511"/>
            <a:ext cx="204536" cy="1100889"/>
          </a:xfrm>
          <a:prstGeom prst="downArrow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319BB-59CD-AE5F-F0F9-1E66033C40FB}"/>
                  </a:ext>
                </a:extLst>
              </p:cNvPr>
              <p:cNvSpPr txBox="1"/>
              <p:nvPr/>
            </p:nvSpPr>
            <p:spPr>
              <a:xfrm>
                <a:off x="6618184" y="5301734"/>
                <a:ext cx="2129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319BB-59CD-AE5F-F0F9-1E66033C4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184" y="5301734"/>
                <a:ext cx="2129589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8DDC1ABF-D685-5EA9-E1B3-6A7B369DBBAA}"/>
              </a:ext>
            </a:extLst>
          </p:cNvPr>
          <p:cNvSpPr/>
          <p:nvPr/>
        </p:nvSpPr>
        <p:spPr bwMode="auto">
          <a:xfrm>
            <a:off x="6338947" y="4463714"/>
            <a:ext cx="323851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6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DD8FFA-14E5-F8A7-E765-1FB8053F9F81}"/>
                  </a:ext>
                </a:extLst>
              </p:cNvPr>
              <p:cNvSpPr txBox="1"/>
              <p:nvPr/>
            </p:nvSpPr>
            <p:spPr>
              <a:xfrm>
                <a:off x="6005298" y="6471377"/>
                <a:ext cx="10941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DD8FFA-14E5-F8A7-E765-1FB8053F9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298" y="6471377"/>
                <a:ext cx="109418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0012A6F3-67CF-FACA-3EC9-0181802366BB}"/>
              </a:ext>
            </a:extLst>
          </p:cNvPr>
          <p:cNvSpPr/>
          <p:nvPr/>
        </p:nvSpPr>
        <p:spPr bwMode="auto">
          <a:xfrm>
            <a:off x="6005299" y="6433080"/>
            <a:ext cx="200492" cy="338875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CCE897-49F8-0203-ECD9-730EFA0FCFEA}"/>
              </a:ext>
            </a:extLst>
          </p:cNvPr>
          <p:cNvSpPr/>
          <p:nvPr/>
        </p:nvSpPr>
        <p:spPr bwMode="auto">
          <a:xfrm>
            <a:off x="2087980" y="4470218"/>
            <a:ext cx="3602211" cy="368634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C632B1-1305-DF05-F807-D167CABF3790}"/>
                  </a:ext>
                </a:extLst>
              </p:cNvPr>
              <p:cNvSpPr txBox="1"/>
              <p:nvPr/>
            </p:nvSpPr>
            <p:spPr>
              <a:xfrm>
                <a:off x="3023965" y="5028181"/>
                <a:ext cx="1598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3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C632B1-1305-DF05-F807-D167CABF3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965" y="5028181"/>
                <a:ext cx="1598511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2E374C9-A9BB-B0FF-9100-3388BA1F5E06}"/>
                  </a:ext>
                </a:extLst>
              </p:cNvPr>
              <p:cNvSpPr txBox="1"/>
              <p:nvPr/>
            </p:nvSpPr>
            <p:spPr>
              <a:xfrm>
                <a:off x="396227" y="5671065"/>
                <a:ext cx="4506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Weights that reflects all the local updates </a:t>
                </a:r>
                <a:r>
                  <a:rPr lang="en-US" altLang="en-US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 minibatches 1 to p −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+ 1)</a:t>
                </a: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2E374C9-A9BB-B0FF-9100-3388BA1F5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27" y="5671065"/>
                <a:ext cx="4506641" cy="646331"/>
              </a:xfrm>
              <a:prstGeom prst="rect">
                <a:avLst/>
              </a:prstGeom>
              <a:blipFill>
                <a:blip r:embed="rId8"/>
                <a:stretch>
                  <a:fillRect l="-1218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157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  <p:bldP spid="3" grpId="0" animBg="1"/>
      <p:bldP spid="5" grpId="0"/>
      <p:bldP spid="10" grpId="0"/>
      <p:bldP spid="38" grpId="0" animBg="1"/>
      <p:bldP spid="39" grpId="0" animBg="1"/>
      <p:bldP spid="42" grpId="0"/>
      <p:bldP spid="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 err="1"/>
              <a:t>HetPipe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Overview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Pipelined Model Parallelism Within a VW</a:t>
            </a:r>
          </a:p>
          <a:p>
            <a:pPr lvl="1"/>
            <a:r>
              <a:rPr lang="en-US" altLang="en-US" dirty="0"/>
              <a:t>Data Parallelism with Multiple VWs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</a:t>
            </a:r>
            <a:r>
              <a:rPr lang="ko-KR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Work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6634593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DP with multiple VWs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</p:spPr>
            <p:txBody>
              <a:bodyPr/>
              <a:lstStyle/>
              <a:p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Working of WSP</a:t>
                </a:r>
              </a:p>
              <a:p>
                <a:pPr lvl="1"/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Wave = Sequence of concurrently executing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minibatches</a:t>
                </a: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9400" lvl="1" indent="0">
                  <a:buNone/>
                </a:pP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𝑙𝑜𝑐𝑎𝑙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= Local clock that each virtual workers maintains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𝑙𝑜𝑐𝑎𝑙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 of all the virtual workers that PS maintains</a:t>
                </a: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ko-KR" dirty="0">
                  <a:latin typeface="Calibri Bold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latin typeface="Calibri Bold"/>
                  </a:rPr>
                  <a:t>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</p:txBody>
          </p:sp>
        </mc:Choice>
        <mc:Fallback xmlns="">
          <p:sp>
            <p:nvSpPr>
              <p:cNvPr id="3277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  <a:blipFill>
                <a:blip r:embed="rId3"/>
                <a:stretch>
                  <a:fillRect l="-727" t="-2663" r="-873" b="-115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8" name="그림 7" descr="차트이(가) 표시된 사진&#10;&#10;자동 생성된 설명">
            <a:extLst>
              <a:ext uri="{FF2B5EF4-FFF2-40B4-BE49-F238E27FC236}">
                <a16:creationId xmlns:a16="http://schemas.microsoft.com/office/drawing/2014/main" id="{D2830CE1-74AE-D8BB-6D55-C44557DCC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7" y="2271701"/>
            <a:ext cx="8567153" cy="2230376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98C7D25-68EB-D5C2-AE4C-67CDBE01E684}"/>
              </a:ext>
            </a:extLst>
          </p:cNvPr>
          <p:cNvSpPr/>
          <p:nvPr/>
        </p:nvSpPr>
        <p:spPr bwMode="auto">
          <a:xfrm>
            <a:off x="1094874" y="2694878"/>
            <a:ext cx="4427621" cy="854438"/>
          </a:xfrm>
          <a:custGeom>
            <a:avLst/>
            <a:gdLst>
              <a:gd name="connsiteX0" fmla="*/ 0 w 4427621"/>
              <a:gd name="connsiteY0" fmla="*/ 830375 h 854438"/>
              <a:gd name="connsiteX1" fmla="*/ 1209174 w 4427621"/>
              <a:gd name="connsiteY1" fmla="*/ 138559 h 854438"/>
              <a:gd name="connsiteX2" fmla="*/ 1925053 w 4427621"/>
              <a:gd name="connsiteY2" fmla="*/ 18243 h 854438"/>
              <a:gd name="connsiteX3" fmla="*/ 3374858 w 4427621"/>
              <a:gd name="connsiteY3" fmla="*/ 391222 h 854438"/>
              <a:gd name="connsiteX4" fmla="*/ 4427621 w 4427621"/>
              <a:gd name="connsiteY4" fmla="*/ 854438 h 85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7621" h="854438">
                <a:moveTo>
                  <a:pt x="0" y="830375"/>
                </a:moveTo>
                <a:cubicBezTo>
                  <a:pt x="444166" y="552144"/>
                  <a:pt x="888332" y="273914"/>
                  <a:pt x="1209174" y="138559"/>
                </a:cubicBezTo>
                <a:cubicBezTo>
                  <a:pt x="1530016" y="3204"/>
                  <a:pt x="1564106" y="-23868"/>
                  <a:pt x="1925053" y="18243"/>
                </a:cubicBezTo>
                <a:cubicBezTo>
                  <a:pt x="2286000" y="60354"/>
                  <a:pt x="2957764" y="251856"/>
                  <a:pt x="3374858" y="391222"/>
                </a:cubicBezTo>
                <a:cubicBezTo>
                  <a:pt x="3791952" y="530588"/>
                  <a:pt x="4261184" y="784254"/>
                  <a:pt x="4427621" y="854438"/>
                </a:cubicBezTo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49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Considering Staleness between</a:t>
            </a:r>
            <a:r>
              <a:rPr lang="ko-KR" altLang="en-US" dirty="0"/>
              <a:t> </a:t>
            </a:r>
            <a:r>
              <a:rPr lang="en-US" altLang="ko-KR" dirty="0"/>
              <a:t>VWs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A34392-489E-D433-60D1-7306136B6AC0}"/>
              </a:ext>
            </a:extLst>
          </p:cNvPr>
          <p:cNvSpPr/>
          <p:nvPr/>
        </p:nvSpPr>
        <p:spPr bwMode="auto">
          <a:xfrm rot="5400000">
            <a:off x="5283869" y="3318715"/>
            <a:ext cx="4646194" cy="920416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A2D899-121C-2B71-5B6C-1F86837C58FA}"/>
              </a:ext>
            </a:extLst>
          </p:cNvPr>
          <p:cNvSpPr txBox="1"/>
          <p:nvPr/>
        </p:nvSpPr>
        <p:spPr>
          <a:xfrm>
            <a:off x="8009465" y="2545731"/>
            <a:ext cx="120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Parameter server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778" name="직사각형 32777">
            <a:extLst>
              <a:ext uri="{FF2B5EF4-FFF2-40B4-BE49-F238E27FC236}">
                <a16:creationId xmlns:a16="http://schemas.microsoft.com/office/drawing/2014/main" id="{A1396A80-C325-F0A5-48B9-BCBE64E7525D}"/>
              </a:ext>
            </a:extLst>
          </p:cNvPr>
          <p:cNvSpPr/>
          <p:nvPr/>
        </p:nvSpPr>
        <p:spPr bwMode="auto">
          <a:xfrm>
            <a:off x="980574" y="3662448"/>
            <a:ext cx="4929474" cy="14695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9" name="직사각형 32778">
            <a:extLst>
              <a:ext uri="{FF2B5EF4-FFF2-40B4-BE49-F238E27FC236}">
                <a16:creationId xmlns:a16="http://schemas.microsoft.com/office/drawing/2014/main" id="{F66CBED7-94BB-4B23-79BE-B8B0486D3683}"/>
              </a:ext>
            </a:extLst>
          </p:cNvPr>
          <p:cNvSpPr/>
          <p:nvPr/>
        </p:nvSpPr>
        <p:spPr bwMode="auto">
          <a:xfrm>
            <a:off x="980575" y="4770858"/>
            <a:ext cx="893336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5" name="TextBox 32794">
            <a:extLst>
              <a:ext uri="{FF2B5EF4-FFF2-40B4-BE49-F238E27FC236}">
                <a16:creationId xmlns:a16="http://schemas.microsoft.com/office/drawing/2014/main" id="{72D650BF-7C66-5712-70E0-EF1955F3C5D7}"/>
              </a:ext>
            </a:extLst>
          </p:cNvPr>
          <p:cNvSpPr txBox="1"/>
          <p:nvPr/>
        </p:nvSpPr>
        <p:spPr>
          <a:xfrm>
            <a:off x="178970" y="4758991"/>
            <a:ext cx="80160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1</a:t>
            </a:r>
            <a:endParaRPr lang="ko-KR" altLang="en-US" dirty="0"/>
          </a:p>
        </p:txBody>
      </p:sp>
      <p:sp>
        <p:nvSpPr>
          <p:cNvPr id="32796" name="TextBox 32795">
            <a:extLst>
              <a:ext uri="{FF2B5EF4-FFF2-40B4-BE49-F238E27FC236}">
                <a16:creationId xmlns:a16="http://schemas.microsoft.com/office/drawing/2014/main" id="{99D3B487-6EAB-6155-6139-B3FBA4634709}"/>
              </a:ext>
            </a:extLst>
          </p:cNvPr>
          <p:cNvSpPr txBox="1"/>
          <p:nvPr/>
        </p:nvSpPr>
        <p:spPr>
          <a:xfrm>
            <a:off x="172954" y="4401054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2</a:t>
            </a:r>
            <a:endParaRPr lang="ko-KR" altLang="en-US" dirty="0"/>
          </a:p>
        </p:txBody>
      </p:sp>
      <p:sp>
        <p:nvSpPr>
          <p:cNvPr id="32797" name="TextBox 32796">
            <a:extLst>
              <a:ext uri="{FF2B5EF4-FFF2-40B4-BE49-F238E27FC236}">
                <a16:creationId xmlns:a16="http://schemas.microsoft.com/office/drawing/2014/main" id="{9BD2D803-2548-0830-239D-E40AFF198CE4}"/>
              </a:ext>
            </a:extLst>
          </p:cNvPr>
          <p:cNvSpPr txBox="1"/>
          <p:nvPr/>
        </p:nvSpPr>
        <p:spPr>
          <a:xfrm>
            <a:off x="182984" y="4028075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3</a:t>
            </a:r>
            <a:endParaRPr lang="ko-KR" altLang="en-US" dirty="0"/>
          </a:p>
        </p:txBody>
      </p:sp>
      <p:sp>
        <p:nvSpPr>
          <p:cNvPr id="32798" name="TextBox 32797">
            <a:extLst>
              <a:ext uri="{FF2B5EF4-FFF2-40B4-BE49-F238E27FC236}">
                <a16:creationId xmlns:a16="http://schemas.microsoft.com/office/drawing/2014/main" id="{445EAC9C-D8C8-73F1-CA7E-17B018A72A3B}"/>
              </a:ext>
            </a:extLst>
          </p:cNvPr>
          <p:cNvSpPr txBox="1"/>
          <p:nvPr/>
        </p:nvSpPr>
        <p:spPr>
          <a:xfrm>
            <a:off x="178970" y="3643229"/>
            <a:ext cx="107682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4</a:t>
            </a:r>
            <a:endParaRPr lang="ko-KR" altLang="en-US" dirty="0"/>
          </a:p>
        </p:txBody>
      </p:sp>
      <p:sp>
        <p:nvSpPr>
          <p:cNvPr id="32808" name="직사각형 32807">
            <a:extLst>
              <a:ext uri="{FF2B5EF4-FFF2-40B4-BE49-F238E27FC236}">
                <a16:creationId xmlns:a16="http://schemas.microsoft.com/office/drawing/2014/main" id="{EBC98863-3B23-B7DF-3BD5-EC7A0B93A845}"/>
              </a:ext>
            </a:extLst>
          </p:cNvPr>
          <p:cNvSpPr/>
          <p:nvPr/>
        </p:nvSpPr>
        <p:spPr bwMode="auto">
          <a:xfrm>
            <a:off x="1158046" y="4412918"/>
            <a:ext cx="893336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2" name="직사각형 32811">
            <a:extLst>
              <a:ext uri="{FF2B5EF4-FFF2-40B4-BE49-F238E27FC236}">
                <a16:creationId xmlns:a16="http://schemas.microsoft.com/office/drawing/2014/main" id="{0FC0C60E-BF29-850C-9FFE-A38EE393C5B9}"/>
              </a:ext>
            </a:extLst>
          </p:cNvPr>
          <p:cNvSpPr/>
          <p:nvPr/>
        </p:nvSpPr>
        <p:spPr bwMode="auto">
          <a:xfrm>
            <a:off x="1340522" y="4054972"/>
            <a:ext cx="825162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6" name="직사각형 32815">
            <a:extLst>
              <a:ext uri="{FF2B5EF4-FFF2-40B4-BE49-F238E27FC236}">
                <a16:creationId xmlns:a16="http://schemas.microsoft.com/office/drawing/2014/main" id="{2760E00F-25F0-C69F-237B-4EF66FC87335}"/>
              </a:ext>
            </a:extLst>
          </p:cNvPr>
          <p:cNvSpPr/>
          <p:nvPr/>
        </p:nvSpPr>
        <p:spPr bwMode="auto">
          <a:xfrm>
            <a:off x="1537545" y="3672553"/>
            <a:ext cx="801108" cy="37297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AA8595EB-086D-B676-2944-1B01203AC225}"/>
              </a:ext>
            </a:extLst>
          </p:cNvPr>
          <p:cNvSpPr/>
          <p:nvPr/>
        </p:nvSpPr>
        <p:spPr bwMode="auto">
          <a:xfrm rot="5400000">
            <a:off x="901114" y="3740143"/>
            <a:ext cx="1488919" cy="1330002"/>
          </a:xfrm>
          <a:prstGeom prst="snip2DiagRect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6F2E4-3A9A-973D-8259-DE54E0DDF6BE}"/>
              </a:ext>
            </a:extLst>
          </p:cNvPr>
          <p:cNvSpPr txBox="1"/>
          <p:nvPr/>
        </p:nvSpPr>
        <p:spPr>
          <a:xfrm>
            <a:off x="1076826" y="3192062"/>
            <a:ext cx="1261827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Wave 0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0BF8A0-6104-698C-D6A9-428266DD87C8}"/>
              </a:ext>
            </a:extLst>
          </p:cNvPr>
          <p:cNvCxnSpPr/>
          <p:nvPr/>
        </p:nvCxnSpPr>
        <p:spPr bwMode="auto">
          <a:xfrm>
            <a:off x="2310575" y="3122195"/>
            <a:ext cx="0" cy="328462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36ED64-0B87-A457-B0FD-305E1B71A751}"/>
              </a:ext>
            </a:extLst>
          </p:cNvPr>
          <p:cNvSpPr txBox="1"/>
          <p:nvPr/>
        </p:nvSpPr>
        <p:spPr>
          <a:xfrm>
            <a:off x="1852883" y="6394896"/>
            <a:ext cx="1261827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Clock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6F9006-5EA9-B8CF-DBC2-B56B06146A0E}"/>
              </a:ext>
            </a:extLst>
          </p:cNvPr>
          <p:cNvSpPr txBox="1"/>
          <p:nvPr/>
        </p:nvSpPr>
        <p:spPr>
          <a:xfrm>
            <a:off x="542938" y="6363634"/>
            <a:ext cx="1261827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Clock 0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730CDAE-9F51-ACBC-4EB2-5E08CCDA45A3}"/>
              </a:ext>
            </a:extLst>
          </p:cNvPr>
          <p:cNvCxnSpPr/>
          <p:nvPr/>
        </p:nvCxnSpPr>
        <p:spPr bwMode="auto">
          <a:xfrm>
            <a:off x="980572" y="3116677"/>
            <a:ext cx="0" cy="328462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5D5B197-EF33-99ED-42D0-8988DA27CBB7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rot="16200000" flipH="1">
            <a:off x="4147891" y="2647286"/>
            <a:ext cx="480508" cy="5485143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DA04F9-D5A2-81DA-9D6A-CA8A8D83A18F}"/>
                  </a:ext>
                </a:extLst>
              </p:cNvPr>
              <p:cNvSpPr txBox="1"/>
              <p:nvPr/>
            </p:nvSpPr>
            <p:spPr>
              <a:xfrm>
                <a:off x="1015206" y="5396803"/>
                <a:ext cx="2449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ko-KR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ko-K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ko-K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ko-KR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DA04F9-D5A2-81DA-9D6A-CA8A8D83A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06" y="5396803"/>
                <a:ext cx="244988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778247F-365C-7D54-AD4A-862DA14E4219}"/>
              </a:ext>
            </a:extLst>
          </p:cNvPr>
          <p:cNvSpPr txBox="1"/>
          <p:nvPr/>
        </p:nvSpPr>
        <p:spPr>
          <a:xfrm>
            <a:off x="3856120" y="5857930"/>
            <a:ext cx="296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 every minibatches,</a:t>
            </a:r>
          </a:p>
          <a:p>
            <a:r>
              <a:rPr lang="en-US" altLang="ko-KR" dirty="0"/>
              <a:t>Pushes for every waves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-&gt; communication overhead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568EC2AA-A449-AA2F-706C-5FF2119A8F1A}"/>
              </a:ext>
            </a:extLst>
          </p:cNvPr>
          <p:cNvSpPr/>
          <p:nvPr/>
        </p:nvSpPr>
        <p:spPr bwMode="auto">
          <a:xfrm>
            <a:off x="6622383" y="6489700"/>
            <a:ext cx="241632" cy="228600"/>
          </a:xfrm>
          <a:prstGeom prst="downArrow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5A4DDE-5445-A0EA-F228-4EE7D86CEF68}"/>
              </a:ext>
            </a:extLst>
          </p:cNvPr>
          <p:cNvSpPr txBox="1"/>
          <p:nvPr/>
        </p:nvSpPr>
        <p:spPr>
          <a:xfrm>
            <a:off x="6168388" y="4956122"/>
            <a:ext cx="296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Aggregated update in wave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2BAC6C-2A4D-10A4-5169-C84AC7A6DC8D}"/>
                  </a:ext>
                </a:extLst>
              </p:cNvPr>
              <p:cNvSpPr txBox="1"/>
              <p:nvPr/>
            </p:nvSpPr>
            <p:spPr>
              <a:xfrm>
                <a:off x="6545055" y="3847172"/>
                <a:ext cx="2335325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2BAC6C-2A4D-10A4-5169-C84AC7A6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5" y="3847172"/>
                <a:ext cx="2335325" cy="668901"/>
              </a:xfrm>
              <a:prstGeom prst="rect">
                <a:avLst/>
              </a:prstGeom>
              <a:blipFill>
                <a:blip r:embed="rId4"/>
                <a:stretch>
                  <a:fillRect t="-3636" r="-6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89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0.66024 0.0071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3" y="34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8" grpId="0"/>
      <p:bldP spid="25" grpId="0"/>
      <p:bldP spid="25" grpId="1"/>
      <p:bldP spid="26" grpId="0"/>
      <p:bldP spid="27" grpId="0" animBg="1"/>
      <p:bldP spid="28" grpId="0"/>
      <p:bldP spid="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DP with multiple VWs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</p:spPr>
            <p:txBody>
              <a:bodyPr/>
              <a:lstStyle/>
              <a:p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 (Clock Distance) = Fastest VW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-  Slowest VW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/>
                        </m:eqArr>
                      </m:sub>
                    </m:sSub>
                  </m:oMath>
                </a14:m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9400" lvl="1" indent="0">
                  <a:buNone/>
                </a:pP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ko-KR" dirty="0">
                  <a:latin typeface="Calibri Bold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latin typeface="Calibri Bold"/>
                  </a:rPr>
                  <a:t>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</p:txBody>
          </p:sp>
        </mc:Choice>
        <mc:Fallback xmlns="">
          <p:sp>
            <p:nvSpPr>
              <p:cNvPr id="3277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  <a:blipFill>
                <a:blip r:embed="rId3"/>
                <a:stretch>
                  <a:fillRect l="-727" t="-2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29D8E2-C9C0-1215-CD53-0292EB0748C8}"/>
              </a:ext>
            </a:extLst>
          </p:cNvPr>
          <p:cNvCxnSpPr>
            <a:cxnSpLocks/>
          </p:cNvCxnSpPr>
          <p:nvPr/>
        </p:nvCxnSpPr>
        <p:spPr bwMode="auto">
          <a:xfrm>
            <a:off x="511342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1EA7502-B6B2-ABFF-55D4-82E877201AD4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342" y="5913521"/>
            <a:ext cx="79027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60C302D-D513-A3FD-60C5-8832F2FCFAF9}"/>
              </a:ext>
            </a:extLst>
          </p:cNvPr>
          <p:cNvCxnSpPr>
            <a:cxnSpLocks/>
          </p:cNvCxnSpPr>
          <p:nvPr/>
        </p:nvCxnSpPr>
        <p:spPr bwMode="auto">
          <a:xfrm>
            <a:off x="1992229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D7EFB-5173-9538-0794-3D3FBCE6095B}"/>
              </a:ext>
            </a:extLst>
          </p:cNvPr>
          <p:cNvCxnSpPr>
            <a:cxnSpLocks/>
          </p:cNvCxnSpPr>
          <p:nvPr/>
        </p:nvCxnSpPr>
        <p:spPr bwMode="auto">
          <a:xfrm>
            <a:off x="3530265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C79600B-ACC3-98B7-6720-CFE57660D270}"/>
              </a:ext>
            </a:extLst>
          </p:cNvPr>
          <p:cNvSpPr/>
          <p:nvPr/>
        </p:nvSpPr>
        <p:spPr bwMode="auto">
          <a:xfrm>
            <a:off x="540418" y="3134236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014245F-929B-ACDC-56D3-691E41C70B7B}"/>
              </a:ext>
            </a:extLst>
          </p:cNvPr>
          <p:cNvSpPr/>
          <p:nvPr/>
        </p:nvSpPr>
        <p:spPr bwMode="auto">
          <a:xfrm>
            <a:off x="692818" y="2877565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DB04B46-14B2-2DC9-ECD1-520D07AAAE8F}"/>
              </a:ext>
            </a:extLst>
          </p:cNvPr>
          <p:cNvSpPr/>
          <p:nvPr/>
        </p:nvSpPr>
        <p:spPr bwMode="auto">
          <a:xfrm>
            <a:off x="845218" y="2602843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F32E5D7-1B7A-35F0-BD4D-9F70B312AF7E}"/>
              </a:ext>
            </a:extLst>
          </p:cNvPr>
          <p:cNvSpPr/>
          <p:nvPr/>
        </p:nvSpPr>
        <p:spPr bwMode="auto">
          <a:xfrm>
            <a:off x="997618" y="2316088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978CAD9-CC94-7199-346B-229FF67CF7F8}"/>
              </a:ext>
            </a:extLst>
          </p:cNvPr>
          <p:cNvSpPr/>
          <p:nvPr/>
        </p:nvSpPr>
        <p:spPr bwMode="auto">
          <a:xfrm>
            <a:off x="1561096" y="3152283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656A030-C9F9-3099-8767-1ACA922948BB}"/>
              </a:ext>
            </a:extLst>
          </p:cNvPr>
          <p:cNvSpPr/>
          <p:nvPr/>
        </p:nvSpPr>
        <p:spPr bwMode="auto">
          <a:xfrm>
            <a:off x="1713496" y="2895612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6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E07D310-24F7-7436-4E81-76A1C8632C53}"/>
              </a:ext>
            </a:extLst>
          </p:cNvPr>
          <p:cNvSpPr/>
          <p:nvPr/>
        </p:nvSpPr>
        <p:spPr bwMode="auto">
          <a:xfrm>
            <a:off x="1865896" y="2620890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7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80B2A23-5255-8495-1079-9C80432E7269}"/>
              </a:ext>
            </a:extLst>
          </p:cNvPr>
          <p:cNvSpPr/>
          <p:nvPr/>
        </p:nvSpPr>
        <p:spPr bwMode="auto">
          <a:xfrm>
            <a:off x="540418" y="5546573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94EBC99B-5A76-5A2B-8B1D-0BB91BDB3EFB}"/>
              </a:ext>
            </a:extLst>
          </p:cNvPr>
          <p:cNvSpPr/>
          <p:nvPr/>
        </p:nvSpPr>
        <p:spPr bwMode="auto">
          <a:xfrm>
            <a:off x="692818" y="5289902"/>
            <a:ext cx="804109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DB428F3-B4C8-E41B-5251-A52A5467B163}"/>
              </a:ext>
            </a:extLst>
          </p:cNvPr>
          <p:cNvSpPr/>
          <p:nvPr/>
        </p:nvSpPr>
        <p:spPr bwMode="auto">
          <a:xfrm>
            <a:off x="845220" y="5015180"/>
            <a:ext cx="651708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1F00338-6D45-7FD7-1D8A-858F7A8F616C}"/>
              </a:ext>
            </a:extLst>
          </p:cNvPr>
          <p:cNvSpPr/>
          <p:nvPr/>
        </p:nvSpPr>
        <p:spPr bwMode="auto">
          <a:xfrm>
            <a:off x="997620" y="4728425"/>
            <a:ext cx="499308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E14997-3FB1-81CD-3401-9698FEFA90AB}"/>
              </a:ext>
            </a:extLst>
          </p:cNvPr>
          <p:cNvSpPr txBox="1"/>
          <p:nvPr/>
        </p:nvSpPr>
        <p:spPr>
          <a:xfrm>
            <a:off x="7430002" y="1901347"/>
            <a:ext cx="71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 = 0</a:t>
            </a:r>
          </a:p>
          <a:p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43AB6CD-66B0-1A2E-AFD2-B3D543314486}"/>
              </a:ext>
            </a:extLst>
          </p:cNvPr>
          <p:cNvSpPr/>
          <p:nvPr/>
        </p:nvSpPr>
        <p:spPr bwMode="auto">
          <a:xfrm>
            <a:off x="997618" y="6317576"/>
            <a:ext cx="6970294" cy="433137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PARAMETER SERVER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87F70E-BDF4-B825-78FF-65311DA9DA22}"/>
              </a:ext>
            </a:extLst>
          </p:cNvPr>
          <p:cNvSpPr txBox="1"/>
          <p:nvPr/>
        </p:nvSpPr>
        <p:spPr>
          <a:xfrm>
            <a:off x="1865896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1EA86A-A51D-B9C6-88C5-D669DF4930A6}"/>
              </a:ext>
            </a:extLst>
          </p:cNvPr>
          <p:cNvSpPr txBox="1"/>
          <p:nvPr/>
        </p:nvSpPr>
        <p:spPr>
          <a:xfrm>
            <a:off x="3347786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7A0E0C-16BC-3700-EF0A-57B1BFFB65EE}"/>
              </a:ext>
            </a:extLst>
          </p:cNvPr>
          <p:cNvSpPr txBox="1"/>
          <p:nvPr/>
        </p:nvSpPr>
        <p:spPr>
          <a:xfrm>
            <a:off x="381000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1C62721-34A8-BC00-ED4D-58792258AC68}"/>
              </a:ext>
            </a:extLst>
          </p:cNvPr>
          <p:cNvSpPr/>
          <p:nvPr/>
        </p:nvSpPr>
        <p:spPr bwMode="auto">
          <a:xfrm>
            <a:off x="519113" y="2307067"/>
            <a:ext cx="4961021" cy="1180583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7D15130-5D15-CA96-6AAE-A94FD89B8249}"/>
              </a:ext>
            </a:extLst>
          </p:cNvPr>
          <p:cNvSpPr/>
          <p:nvPr/>
        </p:nvSpPr>
        <p:spPr bwMode="auto">
          <a:xfrm>
            <a:off x="497806" y="4730947"/>
            <a:ext cx="4961021" cy="1180583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CAD795-928D-B07B-CAC4-9EE8512D2D43}"/>
              </a:ext>
            </a:extLst>
          </p:cNvPr>
          <p:cNvSpPr txBox="1"/>
          <p:nvPr/>
        </p:nvSpPr>
        <p:spPr>
          <a:xfrm>
            <a:off x="5877426" y="2695074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1</a:t>
            </a:r>
            <a:endParaRPr lang="ko-KR" altLang="en-US" dirty="0"/>
          </a:p>
        </p:txBody>
      </p:sp>
      <p:sp>
        <p:nvSpPr>
          <p:cNvPr id="32768" name="TextBox 32767">
            <a:extLst>
              <a:ext uri="{FF2B5EF4-FFF2-40B4-BE49-F238E27FC236}">
                <a16:creationId xmlns:a16="http://schemas.microsoft.com/office/drawing/2014/main" id="{95A4C6E8-DBCE-D5C5-4999-DE56901D68B1}"/>
              </a:ext>
            </a:extLst>
          </p:cNvPr>
          <p:cNvSpPr txBox="1"/>
          <p:nvPr/>
        </p:nvSpPr>
        <p:spPr>
          <a:xfrm>
            <a:off x="5877426" y="4995942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2</a:t>
            </a:r>
            <a:endParaRPr lang="ko-KR" altLang="en-US" dirty="0"/>
          </a:p>
        </p:txBody>
      </p:sp>
      <p:sp>
        <p:nvSpPr>
          <p:cNvPr id="32773" name="화살표: 아래쪽 32772">
            <a:extLst>
              <a:ext uri="{FF2B5EF4-FFF2-40B4-BE49-F238E27FC236}">
                <a16:creationId xmlns:a16="http://schemas.microsoft.com/office/drawing/2014/main" id="{56E48255-0001-3275-068E-F915CE34A5F8}"/>
              </a:ext>
            </a:extLst>
          </p:cNvPr>
          <p:cNvSpPr/>
          <p:nvPr/>
        </p:nvSpPr>
        <p:spPr bwMode="auto">
          <a:xfrm rot="16200000">
            <a:off x="6134081" y="3051446"/>
            <a:ext cx="179142" cy="496436"/>
          </a:xfrm>
          <a:prstGeom prst="downArrow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4" name="TextBox 32773">
            <a:extLst>
              <a:ext uri="{FF2B5EF4-FFF2-40B4-BE49-F238E27FC236}">
                <a16:creationId xmlns:a16="http://schemas.microsoft.com/office/drawing/2014/main" id="{679A6726-1AB7-F467-9D18-BDD44FF6879A}"/>
              </a:ext>
            </a:extLst>
          </p:cNvPr>
          <p:cNvSpPr txBox="1"/>
          <p:nvPr/>
        </p:nvSpPr>
        <p:spPr>
          <a:xfrm>
            <a:off x="6737687" y="3052025"/>
            <a:ext cx="235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 before pull until VW2 pushes</a:t>
            </a:r>
            <a:endParaRPr lang="ko-KR" altLang="en-US" dirty="0"/>
          </a:p>
        </p:txBody>
      </p:sp>
      <p:sp>
        <p:nvSpPr>
          <p:cNvPr id="32776" name="사각형: 잘린 대각선 방향 모서리 32775">
            <a:extLst>
              <a:ext uri="{FF2B5EF4-FFF2-40B4-BE49-F238E27FC236}">
                <a16:creationId xmlns:a16="http://schemas.microsoft.com/office/drawing/2014/main" id="{DBF5B4B3-1E61-878D-CAAC-D9EB550743A9}"/>
              </a:ext>
            </a:extLst>
          </p:cNvPr>
          <p:cNvSpPr/>
          <p:nvPr/>
        </p:nvSpPr>
        <p:spPr bwMode="auto">
          <a:xfrm rot="5400000">
            <a:off x="687305" y="2160177"/>
            <a:ext cx="1158025" cy="1451805"/>
          </a:xfrm>
          <a:prstGeom prst="snip2DiagRect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92" name="연결선: 구부러짐 32791">
            <a:extLst>
              <a:ext uri="{FF2B5EF4-FFF2-40B4-BE49-F238E27FC236}">
                <a16:creationId xmlns:a16="http://schemas.microsoft.com/office/drawing/2014/main" id="{F600797D-5483-0EA3-6C85-B7F7A7587D18}"/>
              </a:ext>
            </a:extLst>
          </p:cNvPr>
          <p:cNvCxnSpPr>
            <a:cxnSpLocks/>
            <a:stCxn id="20" idx="3"/>
          </p:cNvCxnSpPr>
          <p:nvPr/>
        </p:nvCxnSpPr>
        <p:spPr bwMode="auto">
          <a:xfrm>
            <a:off x="1954129" y="2481516"/>
            <a:ext cx="1029703" cy="3836060"/>
          </a:xfrm>
          <a:prstGeom prst="curvedConnector2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793" name="TextBox 32792">
                <a:extLst>
                  <a:ext uri="{FF2B5EF4-FFF2-40B4-BE49-F238E27FC236}">
                    <a16:creationId xmlns:a16="http://schemas.microsoft.com/office/drawing/2014/main" id="{8A7B96F2-618E-C84D-2D4E-4065417E078D}"/>
                  </a:ext>
                </a:extLst>
              </p:cNvPr>
              <p:cNvSpPr txBox="1"/>
              <p:nvPr/>
            </p:nvSpPr>
            <p:spPr>
              <a:xfrm>
                <a:off x="2019804" y="3658473"/>
                <a:ext cx="1625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VW1 pushes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793" name="TextBox 32792">
                <a:extLst>
                  <a:ext uri="{FF2B5EF4-FFF2-40B4-BE49-F238E27FC236}">
                    <a16:creationId xmlns:a16="http://schemas.microsoft.com/office/drawing/2014/main" id="{8A7B96F2-618E-C84D-2D4E-4065417E0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04" y="3658473"/>
                <a:ext cx="1625759" cy="369332"/>
              </a:xfrm>
              <a:prstGeom prst="rect">
                <a:avLst/>
              </a:prstGeom>
              <a:blipFill>
                <a:blip r:embed="rId4"/>
                <a:stretch>
                  <a:fillRect l="-2996" t="-8197" r="-93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94" name="타원 32793">
            <a:extLst>
              <a:ext uri="{FF2B5EF4-FFF2-40B4-BE49-F238E27FC236}">
                <a16:creationId xmlns:a16="http://schemas.microsoft.com/office/drawing/2014/main" id="{6BD90BD2-7593-BFB5-AC86-0126BA0B2B1A}"/>
              </a:ext>
            </a:extLst>
          </p:cNvPr>
          <p:cNvSpPr/>
          <p:nvPr/>
        </p:nvSpPr>
        <p:spPr bwMode="auto">
          <a:xfrm>
            <a:off x="1954129" y="2382253"/>
            <a:ext cx="145379" cy="202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221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2773" grpId="0" animBg="1"/>
      <p:bldP spid="32774" grpId="0"/>
      <p:bldP spid="32776" grpId="0" animBg="1"/>
      <p:bldP spid="3279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DP with multiple VWs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</p:spPr>
            <p:txBody>
              <a:bodyPr/>
              <a:lstStyle/>
              <a:p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 (Clock Distance) = Fastest VW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-  Slowest VW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/>
                        </m:eqArr>
                      </m:sub>
                    </m:sSub>
                  </m:oMath>
                </a14:m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9400" lvl="1" indent="0">
                  <a:buNone/>
                </a:pP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ko-KR" dirty="0">
                  <a:latin typeface="Calibri Bold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latin typeface="Calibri Bold"/>
                  </a:rPr>
                  <a:t>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</p:txBody>
          </p:sp>
        </mc:Choice>
        <mc:Fallback xmlns="">
          <p:sp>
            <p:nvSpPr>
              <p:cNvPr id="3277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  <a:blipFill>
                <a:blip r:embed="rId3"/>
                <a:stretch>
                  <a:fillRect l="-727" t="-2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29D8E2-C9C0-1215-CD53-0292EB0748C8}"/>
              </a:ext>
            </a:extLst>
          </p:cNvPr>
          <p:cNvCxnSpPr>
            <a:cxnSpLocks/>
          </p:cNvCxnSpPr>
          <p:nvPr/>
        </p:nvCxnSpPr>
        <p:spPr bwMode="auto">
          <a:xfrm>
            <a:off x="511342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1EA7502-B6B2-ABFF-55D4-82E877201AD4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342" y="5913521"/>
            <a:ext cx="79027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60C302D-D513-A3FD-60C5-8832F2FCFAF9}"/>
              </a:ext>
            </a:extLst>
          </p:cNvPr>
          <p:cNvCxnSpPr>
            <a:cxnSpLocks/>
          </p:cNvCxnSpPr>
          <p:nvPr/>
        </p:nvCxnSpPr>
        <p:spPr bwMode="auto">
          <a:xfrm>
            <a:off x="1992229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D7EFB-5173-9538-0794-3D3FBCE6095B}"/>
              </a:ext>
            </a:extLst>
          </p:cNvPr>
          <p:cNvCxnSpPr>
            <a:cxnSpLocks/>
          </p:cNvCxnSpPr>
          <p:nvPr/>
        </p:nvCxnSpPr>
        <p:spPr bwMode="auto">
          <a:xfrm>
            <a:off x="3530265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C79600B-ACC3-98B7-6720-CFE57660D270}"/>
              </a:ext>
            </a:extLst>
          </p:cNvPr>
          <p:cNvSpPr/>
          <p:nvPr/>
        </p:nvSpPr>
        <p:spPr bwMode="auto">
          <a:xfrm>
            <a:off x="540418" y="3134236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014245F-929B-ACDC-56D3-691E41C70B7B}"/>
              </a:ext>
            </a:extLst>
          </p:cNvPr>
          <p:cNvSpPr/>
          <p:nvPr/>
        </p:nvSpPr>
        <p:spPr bwMode="auto">
          <a:xfrm>
            <a:off x="692818" y="2877565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DB04B46-14B2-2DC9-ECD1-520D07AAAE8F}"/>
              </a:ext>
            </a:extLst>
          </p:cNvPr>
          <p:cNvSpPr/>
          <p:nvPr/>
        </p:nvSpPr>
        <p:spPr bwMode="auto">
          <a:xfrm>
            <a:off x="845218" y="2602843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F32E5D7-1B7A-35F0-BD4D-9F70B312AF7E}"/>
              </a:ext>
            </a:extLst>
          </p:cNvPr>
          <p:cNvSpPr/>
          <p:nvPr/>
        </p:nvSpPr>
        <p:spPr bwMode="auto">
          <a:xfrm>
            <a:off x="997618" y="2316088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978CAD9-CC94-7199-346B-229FF67CF7F8}"/>
              </a:ext>
            </a:extLst>
          </p:cNvPr>
          <p:cNvSpPr/>
          <p:nvPr/>
        </p:nvSpPr>
        <p:spPr bwMode="auto">
          <a:xfrm>
            <a:off x="1561096" y="3152283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656A030-C9F9-3099-8767-1ACA922948BB}"/>
              </a:ext>
            </a:extLst>
          </p:cNvPr>
          <p:cNvSpPr/>
          <p:nvPr/>
        </p:nvSpPr>
        <p:spPr bwMode="auto">
          <a:xfrm>
            <a:off x="1713496" y="2895612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6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E07D310-24F7-7436-4E81-76A1C8632C53}"/>
              </a:ext>
            </a:extLst>
          </p:cNvPr>
          <p:cNvSpPr/>
          <p:nvPr/>
        </p:nvSpPr>
        <p:spPr bwMode="auto">
          <a:xfrm>
            <a:off x="1865896" y="2620890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7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E14997-3FB1-81CD-3401-9698FEFA90AB}"/>
              </a:ext>
            </a:extLst>
          </p:cNvPr>
          <p:cNvSpPr txBox="1"/>
          <p:nvPr/>
        </p:nvSpPr>
        <p:spPr>
          <a:xfrm>
            <a:off x="7430002" y="1901347"/>
            <a:ext cx="71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 = 0</a:t>
            </a:r>
          </a:p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CC1B3-E470-5135-9096-D78B6761100F}"/>
              </a:ext>
            </a:extLst>
          </p:cNvPr>
          <p:cNvSpPr txBox="1"/>
          <p:nvPr/>
        </p:nvSpPr>
        <p:spPr>
          <a:xfrm>
            <a:off x="1865896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43AB6CD-66B0-1A2E-AFD2-B3D543314486}"/>
              </a:ext>
            </a:extLst>
          </p:cNvPr>
          <p:cNvSpPr/>
          <p:nvPr/>
        </p:nvSpPr>
        <p:spPr bwMode="auto">
          <a:xfrm>
            <a:off x="997618" y="6317576"/>
            <a:ext cx="6970294" cy="433137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PARAMETER SERVER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55E4AE8-55CA-9D28-5120-1BC4F650D63E}"/>
              </a:ext>
            </a:extLst>
          </p:cNvPr>
          <p:cNvSpPr/>
          <p:nvPr/>
        </p:nvSpPr>
        <p:spPr bwMode="auto">
          <a:xfrm>
            <a:off x="542424" y="5573643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2D76186-4DF5-7CDB-A609-135866078114}"/>
              </a:ext>
            </a:extLst>
          </p:cNvPr>
          <p:cNvSpPr/>
          <p:nvPr/>
        </p:nvSpPr>
        <p:spPr bwMode="auto">
          <a:xfrm>
            <a:off x="694824" y="5316972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B265B65-515A-37D7-DD0B-21D7027CDF3E}"/>
              </a:ext>
            </a:extLst>
          </p:cNvPr>
          <p:cNvSpPr/>
          <p:nvPr/>
        </p:nvSpPr>
        <p:spPr bwMode="auto">
          <a:xfrm>
            <a:off x="847224" y="5042250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B1C737B-3033-5B7D-E164-4023F032F198}"/>
              </a:ext>
            </a:extLst>
          </p:cNvPr>
          <p:cNvSpPr/>
          <p:nvPr/>
        </p:nvSpPr>
        <p:spPr bwMode="auto">
          <a:xfrm>
            <a:off x="999624" y="4755495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0B138-B7CE-2B25-B66D-A44184922709}"/>
              </a:ext>
            </a:extLst>
          </p:cNvPr>
          <p:cNvSpPr txBox="1"/>
          <p:nvPr/>
        </p:nvSpPr>
        <p:spPr>
          <a:xfrm>
            <a:off x="3347786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D7AAA-38B7-DCAB-EA6E-1977C0AF9AE9}"/>
              </a:ext>
            </a:extLst>
          </p:cNvPr>
          <p:cNvSpPr txBox="1"/>
          <p:nvPr/>
        </p:nvSpPr>
        <p:spPr>
          <a:xfrm>
            <a:off x="381000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F404AB-4A13-4AE3-B3B9-3DEADB29831D}"/>
              </a:ext>
            </a:extLst>
          </p:cNvPr>
          <p:cNvSpPr/>
          <p:nvPr/>
        </p:nvSpPr>
        <p:spPr bwMode="auto">
          <a:xfrm>
            <a:off x="519113" y="2307067"/>
            <a:ext cx="4961021" cy="1180583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C3F909-125C-998B-76AC-C2466963A7F0}"/>
              </a:ext>
            </a:extLst>
          </p:cNvPr>
          <p:cNvSpPr/>
          <p:nvPr/>
        </p:nvSpPr>
        <p:spPr bwMode="auto">
          <a:xfrm>
            <a:off x="497806" y="4730947"/>
            <a:ext cx="4961021" cy="1180583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31ED78-6317-855B-5567-1D95259E7083}"/>
              </a:ext>
            </a:extLst>
          </p:cNvPr>
          <p:cNvSpPr txBox="1"/>
          <p:nvPr/>
        </p:nvSpPr>
        <p:spPr>
          <a:xfrm>
            <a:off x="5877426" y="2695074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625EF2-3FB8-F92F-3B73-EFB5A28DB000}"/>
              </a:ext>
            </a:extLst>
          </p:cNvPr>
          <p:cNvSpPr txBox="1"/>
          <p:nvPr/>
        </p:nvSpPr>
        <p:spPr>
          <a:xfrm>
            <a:off x="5877426" y="4995942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2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EA8C4DC-4355-466D-2F7B-C24235D526E2}"/>
              </a:ext>
            </a:extLst>
          </p:cNvPr>
          <p:cNvSpPr/>
          <p:nvPr/>
        </p:nvSpPr>
        <p:spPr bwMode="auto">
          <a:xfrm>
            <a:off x="1954129" y="2382253"/>
            <a:ext cx="145379" cy="202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사각형: 잘린 대각선 방향 모서리 34">
            <a:extLst>
              <a:ext uri="{FF2B5EF4-FFF2-40B4-BE49-F238E27FC236}">
                <a16:creationId xmlns:a16="http://schemas.microsoft.com/office/drawing/2014/main" id="{7F4BDC8E-27F5-2324-A5A7-ACD8179D9DD3}"/>
              </a:ext>
            </a:extLst>
          </p:cNvPr>
          <p:cNvSpPr/>
          <p:nvPr/>
        </p:nvSpPr>
        <p:spPr bwMode="auto">
          <a:xfrm rot="5400000">
            <a:off x="668255" y="4561499"/>
            <a:ext cx="1158025" cy="1451805"/>
          </a:xfrm>
          <a:prstGeom prst="snip2DiagRect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BD522C5-581A-22F2-36C5-262605AA4A65}"/>
              </a:ext>
            </a:extLst>
          </p:cNvPr>
          <p:cNvSpPr/>
          <p:nvPr/>
        </p:nvSpPr>
        <p:spPr bwMode="auto">
          <a:xfrm>
            <a:off x="1976688" y="4819651"/>
            <a:ext cx="145379" cy="202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81D6700C-B940-7432-91FE-B2B8926D5B79}"/>
              </a:ext>
            </a:extLst>
          </p:cNvPr>
          <p:cNvSpPr/>
          <p:nvPr/>
        </p:nvSpPr>
        <p:spPr bwMode="auto">
          <a:xfrm>
            <a:off x="1563940" y="5617744"/>
            <a:ext cx="575676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6C16069B-F5D1-6A32-B869-25B80EAED543}"/>
              </a:ext>
            </a:extLst>
          </p:cNvPr>
          <p:cNvSpPr/>
          <p:nvPr/>
        </p:nvSpPr>
        <p:spPr bwMode="auto">
          <a:xfrm>
            <a:off x="1716340" y="5361073"/>
            <a:ext cx="575676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6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4217F0FF-2664-D054-6525-4832F003DEDC}"/>
              </a:ext>
            </a:extLst>
          </p:cNvPr>
          <p:cNvSpPr/>
          <p:nvPr/>
        </p:nvSpPr>
        <p:spPr bwMode="auto">
          <a:xfrm>
            <a:off x="1868740" y="5086351"/>
            <a:ext cx="575676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7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88D7F279-E511-F6FC-C281-278094DDE2C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956135" y="4920923"/>
            <a:ext cx="1027697" cy="1396653"/>
          </a:xfrm>
          <a:prstGeom prst="curvedConnector2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35608EE-D024-8A95-3354-730C39E05E42}"/>
              </a:ext>
            </a:extLst>
          </p:cNvPr>
          <p:cNvSpPr txBox="1"/>
          <p:nvPr/>
        </p:nvSpPr>
        <p:spPr>
          <a:xfrm>
            <a:off x="2019805" y="4368338"/>
            <a:ext cx="14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VW2 pushes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90104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DP with multiple VWs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</p:spPr>
            <p:txBody>
              <a:bodyPr/>
              <a:lstStyle/>
              <a:p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 (Clock Distance) = Fastest VW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-  Slowest VW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/>
                        </m:eqArr>
                      </m:sub>
                    </m:sSub>
                  </m:oMath>
                </a14:m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9400" lvl="1" indent="0">
                  <a:buNone/>
                </a:pP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ko-KR" dirty="0">
                  <a:latin typeface="Calibri Bold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latin typeface="Calibri Bold"/>
                  </a:rPr>
                  <a:t>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</p:txBody>
          </p:sp>
        </mc:Choice>
        <mc:Fallback xmlns="">
          <p:sp>
            <p:nvSpPr>
              <p:cNvPr id="3277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  <a:blipFill>
                <a:blip r:embed="rId3"/>
                <a:stretch>
                  <a:fillRect l="-727" t="-2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29D8E2-C9C0-1215-CD53-0292EB0748C8}"/>
              </a:ext>
            </a:extLst>
          </p:cNvPr>
          <p:cNvCxnSpPr>
            <a:cxnSpLocks/>
          </p:cNvCxnSpPr>
          <p:nvPr/>
        </p:nvCxnSpPr>
        <p:spPr bwMode="auto">
          <a:xfrm>
            <a:off x="511342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1EA7502-B6B2-ABFF-55D4-82E877201AD4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342" y="5913521"/>
            <a:ext cx="79027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60C302D-D513-A3FD-60C5-8832F2FCFAF9}"/>
              </a:ext>
            </a:extLst>
          </p:cNvPr>
          <p:cNvCxnSpPr>
            <a:cxnSpLocks/>
          </p:cNvCxnSpPr>
          <p:nvPr/>
        </p:nvCxnSpPr>
        <p:spPr bwMode="auto">
          <a:xfrm>
            <a:off x="1992229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D7EFB-5173-9538-0794-3D3FBCE6095B}"/>
              </a:ext>
            </a:extLst>
          </p:cNvPr>
          <p:cNvCxnSpPr>
            <a:cxnSpLocks/>
          </p:cNvCxnSpPr>
          <p:nvPr/>
        </p:nvCxnSpPr>
        <p:spPr bwMode="auto">
          <a:xfrm>
            <a:off x="3530265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C79600B-ACC3-98B7-6720-CFE57660D270}"/>
              </a:ext>
            </a:extLst>
          </p:cNvPr>
          <p:cNvSpPr/>
          <p:nvPr/>
        </p:nvSpPr>
        <p:spPr bwMode="auto">
          <a:xfrm>
            <a:off x="540418" y="3134236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014245F-929B-ACDC-56D3-691E41C70B7B}"/>
              </a:ext>
            </a:extLst>
          </p:cNvPr>
          <p:cNvSpPr/>
          <p:nvPr/>
        </p:nvSpPr>
        <p:spPr bwMode="auto">
          <a:xfrm>
            <a:off x="692818" y="2877565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DB04B46-14B2-2DC9-ECD1-520D07AAAE8F}"/>
              </a:ext>
            </a:extLst>
          </p:cNvPr>
          <p:cNvSpPr/>
          <p:nvPr/>
        </p:nvSpPr>
        <p:spPr bwMode="auto">
          <a:xfrm>
            <a:off x="845218" y="2602843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F32E5D7-1B7A-35F0-BD4D-9F70B312AF7E}"/>
              </a:ext>
            </a:extLst>
          </p:cNvPr>
          <p:cNvSpPr/>
          <p:nvPr/>
        </p:nvSpPr>
        <p:spPr bwMode="auto">
          <a:xfrm>
            <a:off x="997618" y="2316088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978CAD9-CC94-7199-346B-229FF67CF7F8}"/>
              </a:ext>
            </a:extLst>
          </p:cNvPr>
          <p:cNvSpPr/>
          <p:nvPr/>
        </p:nvSpPr>
        <p:spPr bwMode="auto">
          <a:xfrm>
            <a:off x="1561096" y="3152283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656A030-C9F9-3099-8767-1ACA922948BB}"/>
              </a:ext>
            </a:extLst>
          </p:cNvPr>
          <p:cNvSpPr/>
          <p:nvPr/>
        </p:nvSpPr>
        <p:spPr bwMode="auto">
          <a:xfrm>
            <a:off x="1713496" y="2895612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6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E07D310-24F7-7436-4E81-76A1C8632C53}"/>
              </a:ext>
            </a:extLst>
          </p:cNvPr>
          <p:cNvSpPr/>
          <p:nvPr/>
        </p:nvSpPr>
        <p:spPr bwMode="auto">
          <a:xfrm>
            <a:off x="1865896" y="2620890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7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E14997-3FB1-81CD-3401-9698FEFA90AB}"/>
              </a:ext>
            </a:extLst>
          </p:cNvPr>
          <p:cNvSpPr txBox="1"/>
          <p:nvPr/>
        </p:nvSpPr>
        <p:spPr>
          <a:xfrm>
            <a:off x="7430002" y="1901347"/>
            <a:ext cx="71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 = 0</a:t>
            </a:r>
          </a:p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CC1B3-E470-5135-9096-D78B6761100F}"/>
              </a:ext>
            </a:extLst>
          </p:cNvPr>
          <p:cNvSpPr txBox="1"/>
          <p:nvPr/>
        </p:nvSpPr>
        <p:spPr>
          <a:xfrm>
            <a:off x="1865896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43AB6CD-66B0-1A2E-AFD2-B3D543314486}"/>
              </a:ext>
            </a:extLst>
          </p:cNvPr>
          <p:cNvSpPr/>
          <p:nvPr/>
        </p:nvSpPr>
        <p:spPr bwMode="auto">
          <a:xfrm>
            <a:off x="997618" y="6317576"/>
            <a:ext cx="6970294" cy="433137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PARAMETER SERVER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55E4AE8-55CA-9D28-5120-1BC4F650D63E}"/>
              </a:ext>
            </a:extLst>
          </p:cNvPr>
          <p:cNvSpPr/>
          <p:nvPr/>
        </p:nvSpPr>
        <p:spPr bwMode="auto">
          <a:xfrm>
            <a:off x="542424" y="5573643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2D76186-4DF5-7CDB-A609-135866078114}"/>
              </a:ext>
            </a:extLst>
          </p:cNvPr>
          <p:cNvSpPr/>
          <p:nvPr/>
        </p:nvSpPr>
        <p:spPr bwMode="auto">
          <a:xfrm>
            <a:off x="694824" y="5316972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B265B65-515A-37D7-DD0B-21D7027CDF3E}"/>
              </a:ext>
            </a:extLst>
          </p:cNvPr>
          <p:cNvSpPr/>
          <p:nvPr/>
        </p:nvSpPr>
        <p:spPr bwMode="auto">
          <a:xfrm>
            <a:off x="847224" y="5042250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B1C737B-3033-5B7D-E164-4023F032F198}"/>
              </a:ext>
            </a:extLst>
          </p:cNvPr>
          <p:cNvSpPr/>
          <p:nvPr/>
        </p:nvSpPr>
        <p:spPr bwMode="auto">
          <a:xfrm>
            <a:off x="999624" y="4755495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0B138-B7CE-2B25-B66D-A44184922709}"/>
              </a:ext>
            </a:extLst>
          </p:cNvPr>
          <p:cNvSpPr txBox="1"/>
          <p:nvPr/>
        </p:nvSpPr>
        <p:spPr>
          <a:xfrm>
            <a:off x="3347786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D7AAA-38B7-DCAB-EA6E-1977C0AF9AE9}"/>
              </a:ext>
            </a:extLst>
          </p:cNvPr>
          <p:cNvSpPr txBox="1"/>
          <p:nvPr/>
        </p:nvSpPr>
        <p:spPr>
          <a:xfrm>
            <a:off x="381000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F404AB-4A13-4AE3-B3B9-3DEADB29831D}"/>
              </a:ext>
            </a:extLst>
          </p:cNvPr>
          <p:cNvSpPr/>
          <p:nvPr/>
        </p:nvSpPr>
        <p:spPr bwMode="auto">
          <a:xfrm>
            <a:off x="519113" y="2307067"/>
            <a:ext cx="4961021" cy="1180583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C3F909-125C-998B-76AC-C2466963A7F0}"/>
              </a:ext>
            </a:extLst>
          </p:cNvPr>
          <p:cNvSpPr/>
          <p:nvPr/>
        </p:nvSpPr>
        <p:spPr bwMode="auto">
          <a:xfrm>
            <a:off x="497806" y="4730947"/>
            <a:ext cx="4961021" cy="1180583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31ED78-6317-855B-5567-1D95259E7083}"/>
              </a:ext>
            </a:extLst>
          </p:cNvPr>
          <p:cNvSpPr txBox="1"/>
          <p:nvPr/>
        </p:nvSpPr>
        <p:spPr>
          <a:xfrm>
            <a:off x="5877426" y="2695074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625EF2-3FB8-F92F-3B73-EFB5A28DB000}"/>
              </a:ext>
            </a:extLst>
          </p:cNvPr>
          <p:cNvSpPr txBox="1"/>
          <p:nvPr/>
        </p:nvSpPr>
        <p:spPr>
          <a:xfrm>
            <a:off x="5877426" y="4995942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2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EA8C4DC-4355-466D-2F7B-C24235D526E2}"/>
              </a:ext>
            </a:extLst>
          </p:cNvPr>
          <p:cNvSpPr/>
          <p:nvPr/>
        </p:nvSpPr>
        <p:spPr bwMode="auto">
          <a:xfrm>
            <a:off x="1954129" y="2382253"/>
            <a:ext cx="145379" cy="202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BD522C5-581A-22F2-36C5-262605AA4A65}"/>
              </a:ext>
            </a:extLst>
          </p:cNvPr>
          <p:cNvSpPr/>
          <p:nvPr/>
        </p:nvSpPr>
        <p:spPr bwMode="auto">
          <a:xfrm>
            <a:off x="1976688" y="4819651"/>
            <a:ext cx="145379" cy="202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81D6700C-B940-7432-91FE-B2B8926D5B79}"/>
              </a:ext>
            </a:extLst>
          </p:cNvPr>
          <p:cNvSpPr/>
          <p:nvPr/>
        </p:nvSpPr>
        <p:spPr bwMode="auto">
          <a:xfrm>
            <a:off x="1563940" y="5617744"/>
            <a:ext cx="575676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6C16069B-F5D1-6A32-B869-25B80EAED543}"/>
              </a:ext>
            </a:extLst>
          </p:cNvPr>
          <p:cNvSpPr/>
          <p:nvPr/>
        </p:nvSpPr>
        <p:spPr bwMode="auto">
          <a:xfrm>
            <a:off x="1716340" y="5361073"/>
            <a:ext cx="575676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6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4217F0FF-2664-D054-6525-4832F003DEDC}"/>
              </a:ext>
            </a:extLst>
          </p:cNvPr>
          <p:cNvSpPr/>
          <p:nvPr/>
        </p:nvSpPr>
        <p:spPr bwMode="auto">
          <a:xfrm>
            <a:off x="1868740" y="5086351"/>
            <a:ext cx="575676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7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4764C74-B18C-111B-A976-41AE74A05B1E}"/>
              </a:ext>
            </a:extLst>
          </p:cNvPr>
          <p:cNvCxnSpPr>
            <a:stCxn id="42" idx="0"/>
            <a:endCxn id="39" idx="6"/>
          </p:cNvCxnSpPr>
          <p:nvPr/>
        </p:nvCxnSpPr>
        <p:spPr bwMode="auto">
          <a:xfrm rot="16200000" flipV="1">
            <a:off x="2604090" y="4438901"/>
            <a:ext cx="1396652" cy="2360698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1EEFF1F-3C4E-A031-E3EC-5BAF895EB06A}"/>
              </a:ext>
            </a:extLst>
          </p:cNvPr>
          <p:cNvCxnSpPr>
            <a:cxnSpLocks/>
            <a:stCxn id="42" idx="0"/>
            <a:endCxn id="31" idx="1"/>
          </p:cNvCxnSpPr>
          <p:nvPr/>
        </p:nvCxnSpPr>
        <p:spPr bwMode="auto">
          <a:xfrm rot="16200000" flipV="1">
            <a:off x="1276262" y="3111073"/>
            <a:ext cx="3905661" cy="2507346"/>
          </a:xfrm>
          <a:prstGeom prst="bentConnector3">
            <a:avLst>
              <a:gd name="adj1" fmla="val 106613"/>
            </a:avLst>
          </a:prstGeom>
          <a:solidFill>
            <a:schemeClr val="accent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AE0FB38-5CD8-EDE7-2888-6E4CC96B2AAD}"/>
                  </a:ext>
                </a:extLst>
              </p:cNvPr>
              <p:cNvSpPr txBox="1"/>
              <p:nvPr/>
            </p:nvSpPr>
            <p:spPr>
              <a:xfrm>
                <a:off x="4563978" y="3892541"/>
                <a:ext cx="2763254" cy="9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92D050"/>
                    </a:solidFill>
                  </a:rPr>
                  <a:t>Pull all VWs pushed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92D050"/>
                  </a:solidFill>
                </a:endParaRPr>
              </a:p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AE0FB38-5CD8-EDE7-2888-6E4CC96B2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978" y="3892541"/>
                <a:ext cx="2763254" cy="945900"/>
              </a:xfrm>
              <a:prstGeom prst="rect">
                <a:avLst/>
              </a:prstGeom>
              <a:blipFill>
                <a:blip r:embed="rId4"/>
                <a:stretch>
                  <a:fillRect l="-1987" t="-3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72D1B586-BCE3-13D6-DAB9-D71580917941}"/>
              </a:ext>
            </a:extLst>
          </p:cNvPr>
          <p:cNvSpPr/>
          <p:nvPr/>
        </p:nvSpPr>
        <p:spPr bwMode="auto">
          <a:xfrm rot="10800000">
            <a:off x="5343024" y="4271211"/>
            <a:ext cx="421106" cy="210551"/>
          </a:xfrm>
          <a:prstGeom prst="rightArrow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22392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DP with multiple VWs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</p:spPr>
            <p:txBody>
              <a:bodyPr/>
              <a:lstStyle/>
              <a:p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 (Clock Distance) = Fastest VW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𝑙𝑜𝑐𝑎𝑙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-  Slowest VW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/>
                        </m:eqArr>
                      </m:sub>
                    </m:sSub>
                  </m:oMath>
                </a14:m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9400" lvl="1" indent="0">
                  <a:buNone/>
                </a:pP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en-US" dirty="0">
                  <a:latin typeface="Calibri Bold"/>
                </a:endParaRPr>
              </a:p>
              <a:p>
                <a:endParaRPr lang="en-US" altLang="ko-KR" dirty="0">
                  <a:latin typeface="Calibri Bold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latin typeface="Calibri Bold"/>
                  </a:rPr>
                  <a:t>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  <a:p>
                <a:pPr>
                  <a:buFont typeface="Wingdings 2"/>
                  <a:buChar char="¢"/>
                </a:pPr>
                <a:endParaRPr lang="en-US" altLang="en-US" dirty="0">
                  <a:latin typeface="Calibri Bold"/>
                </a:endParaRPr>
              </a:p>
            </p:txBody>
          </p:sp>
        </mc:Choice>
        <mc:Fallback xmlns="">
          <p:sp>
            <p:nvSpPr>
              <p:cNvPr id="3277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382000" cy="2057400"/>
              </a:xfrm>
              <a:blipFill>
                <a:blip r:embed="rId3"/>
                <a:stretch>
                  <a:fillRect l="-727" t="-2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29D8E2-C9C0-1215-CD53-0292EB0748C8}"/>
              </a:ext>
            </a:extLst>
          </p:cNvPr>
          <p:cNvCxnSpPr>
            <a:cxnSpLocks/>
          </p:cNvCxnSpPr>
          <p:nvPr/>
        </p:nvCxnSpPr>
        <p:spPr bwMode="auto">
          <a:xfrm>
            <a:off x="511342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1EA7502-B6B2-ABFF-55D4-82E877201AD4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342" y="5913521"/>
            <a:ext cx="79027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60C302D-D513-A3FD-60C5-8832F2FCFAF9}"/>
              </a:ext>
            </a:extLst>
          </p:cNvPr>
          <p:cNvCxnSpPr>
            <a:cxnSpLocks/>
          </p:cNvCxnSpPr>
          <p:nvPr/>
        </p:nvCxnSpPr>
        <p:spPr bwMode="auto">
          <a:xfrm>
            <a:off x="1992229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D7EFB-5173-9538-0794-3D3FBCE6095B}"/>
              </a:ext>
            </a:extLst>
          </p:cNvPr>
          <p:cNvCxnSpPr>
            <a:cxnSpLocks/>
          </p:cNvCxnSpPr>
          <p:nvPr/>
        </p:nvCxnSpPr>
        <p:spPr bwMode="auto">
          <a:xfrm>
            <a:off x="3530265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C79600B-ACC3-98B7-6720-CFE57660D270}"/>
              </a:ext>
            </a:extLst>
          </p:cNvPr>
          <p:cNvSpPr/>
          <p:nvPr/>
        </p:nvSpPr>
        <p:spPr bwMode="auto">
          <a:xfrm>
            <a:off x="540418" y="3134236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014245F-929B-ACDC-56D3-691E41C70B7B}"/>
              </a:ext>
            </a:extLst>
          </p:cNvPr>
          <p:cNvSpPr/>
          <p:nvPr/>
        </p:nvSpPr>
        <p:spPr bwMode="auto">
          <a:xfrm>
            <a:off x="692818" y="2877565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DB04B46-14B2-2DC9-ECD1-520D07AAAE8F}"/>
              </a:ext>
            </a:extLst>
          </p:cNvPr>
          <p:cNvSpPr/>
          <p:nvPr/>
        </p:nvSpPr>
        <p:spPr bwMode="auto">
          <a:xfrm>
            <a:off x="845218" y="2602843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F32E5D7-1B7A-35F0-BD4D-9F70B312AF7E}"/>
              </a:ext>
            </a:extLst>
          </p:cNvPr>
          <p:cNvSpPr/>
          <p:nvPr/>
        </p:nvSpPr>
        <p:spPr bwMode="auto">
          <a:xfrm>
            <a:off x="997618" y="2316088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978CAD9-CC94-7199-346B-229FF67CF7F8}"/>
              </a:ext>
            </a:extLst>
          </p:cNvPr>
          <p:cNvSpPr/>
          <p:nvPr/>
        </p:nvSpPr>
        <p:spPr bwMode="auto">
          <a:xfrm>
            <a:off x="1561096" y="3152283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656A030-C9F9-3099-8767-1ACA922948BB}"/>
              </a:ext>
            </a:extLst>
          </p:cNvPr>
          <p:cNvSpPr/>
          <p:nvPr/>
        </p:nvSpPr>
        <p:spPr bwMode="auto">
          <a:xfrm>
            <a:off x="1713496" y="2895612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6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E07D310-24F7-7436-4E81-76A1C8632C53}"/>
              </a:ext>
            </a:extLst>
          </p:cNvPr>
          <p:cNvSpPr/>
          <p:nvPr/>
        </p:nvSpPr>
        <p:spPr bwMode="auto">
          <a:xfrm>
            <a:off x="1865896" y="2620890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7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E14997-3FB1-81CD-3401-9698FEFA90AB}"/>
              </a:ext>
            </a:extLst>
          </p:cNvPr>
          <p:cNvSpPr txBox="1"/>
          <p:nvPr/>
        </p:nvSpPr>
        <p:spPr>
          <a:xfrm>
            <a:off x="7430002" y="1901347"/>
            <a:ext cx="71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 = 0</a:t>
            </a:r>
          </a:p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CC1B3-E470-5135-9096-D78B6761100F}"/>
              </a:ext>
            </a:extLst>
          </p:cNvPr>
          <p:cNvSpPr txBox="1"/>
          <p:nvPr/>
        </p:nvSpPr>
        <p:spPr>
          <a:xfrm>
            <a:off x="1865896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43AB6CD-66B0-1A2E-AFD2-B3D543314486}"/>
              </a:ext>
            </a:extLst>
          </p:cNvPr>
          <p:cNvSpPr/>
          <p:nvPr/>
        </p:nvSpPr>
        <p:spPr bwMode="auto">
          <a:xfrm>
            <a:off x="997618" y="6317576"/>
            <a:ext cx="6970294" cy="433137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PARAMETER SERVER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55E4AE8-55CA-9D28-5120-1BC4F650D63E}"/>
              </a:ext>
            </a:extLst>
          </p:cNvPr>
          <p:cNvSpPr/>
          <p:nvPr/>
        </p:nvSpPr>
        <p:spPr bwMode="auto">
          <a:xfrm>
            <a:off x="542424" y="5573643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2D76186-4DF5-7CDB-A609-135866078114}"/>
              </a:ext>
            </a:extLst>
          </p:cNvPr>
          <p:cNvSpPr/>
          <p:nvPr/>
        </p:nvSpPr>
        <p:spPr bwMode="auto">
          <a:xfrm>
            <a:off x="694824" y="5316972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B265B65-515A-37D7-DD0B-21D7027CDF3E}"/>
              </a:ext>
            </a:extLst>
          </p:cNvPr>
          <p:cNvSpPr/>
          <p:nvPr/>
        </p:nvSpPr>
        <p:spPr bwMode="auto">
          <a:xfrm>
            <a:off x="847224" y="5042250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B1C737B-3033-5B7D-E164-4023F032F198}"/>
              </a:ext>
            </a:extLst>
          </p:cNvPr>
          <p:cNvSpPr/>
          <p:nvPr/>
        </p:nvSpPr>
        <p:spPr bwMode="auto">
          <a:xfrm>
            <a:off x="999624" y="4755495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0B138-B7CE-2B25-B66D-A44184922709}"/>
              </a:ext>
            </a:extLst>
          </p:cNvPr>
          <p:cNvSpPr txBox="1"/>
          <p:nvPr/>
        </p:nvSpPr>
        <p:spPr>
          <a:xfrm>
            <a:off x="3347786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D7AAA-38B7-DCAB-EA6E-1977C0AF9AE9}"/>
              </a:ext>
            </a:extLst>
          </p:cNvPr>
          <p:cNvSpPr txBox="1"/>
          <p:nvPr/>
        </p:nvSpPr>
        <p:spPr>
          <a:xfrm>
            <a:off x="381000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F404AB-4A13-4AE3-B3B9-3DEADB29831D}"/>
              </a:ext>
            </a:extLst>
          </p:cNvPr>
          <p:cNvSpPr/>
          <p:nvPr/>
        </p:nvSpPr>
        <p:spPr bwMode="auto">
          <a:xfrm>
            <a:off x="519113" y="2307067"/>
            <a:ext cx="4961021" cy="1180583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C3F909-125C-998B-76AC-C2466963A7F0}"/>
              </a:ext>
            </a:extLst>
          </p:cNvPr>
          <p:cNvSpPr/>
          <p:nvPr/>
        </p:nvSpPr>
        <p:spPr bwMode="auto">
          <a:xfrm>
            <a:off x="497806" y="4730947"/>
            <a:ext cx="4961021" cy="1180583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31ED78-6317-855B-5567-1D95259E7083}"/>
              </a:ext>
            </a:extLst>
          </p:cNvPr>
          <p:cNvSpPr txBox="1"/>
          <p:nvPr/>
        </p:nvSpPr>
        <p:spPr>
          <a:xfrm>
            <a:off x="5877426" y="2695074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625EF2-3FB8-F92F-3B73-EFB5A28DB000}"/>
              </a:ext>
            </a:extLst>
          </p:cNvPr>
          <p:cNvSpPr txBox="1"/>
          <p:nvPr/>
        </p:nvSpPr>
        <p:spPr>
          <a:xfrm>
            <a:off x="5877426" y="4995942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2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EA8C4DC-4355-466D-2F7B-C24235D526E2}"/>
              </a:ext>
            </a:extLst>
          </p:cNvPr>
          <p:cNvSpPr/>
          <p:nvPr/>
        </p:nvSpPr>
        <p:spPr bwMode="auto">
          <a:xfrm>
            <a:off x="1954129" y="2382253"/>
            <a:ext cx="145379" cy="202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BD522C5-581A-22F2-36C5-262605AA4A65}"/>
              </a:ext>
            </a:extLst>
          </p:cNvPr>
          <p:cNvSpPr/>
          <p:nvPr/>
        </p:nvSpPr>
        <p:spPr bwMode="auto">
          <a:xfrm>
            <a:off x="1976688" y="4819651"/>
            <a:ext cx="145379" cy="202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81D6700C-B940-7432-91FE-B2B8926D5B79}"/>
              </a:ext>
            </a:extLst>
          </p:cNvPr>
          <p:cNvSpPr/>
          <p:nvPr/>
        </p:nvSpPr>
        <p:spPr bwMode="auto">
          <a:xfrm>
            <a:off x="1563940" y="5617744"/>
            <a:ext cx="575676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6C16069B-F5D1-6A32-B869-25B80EAED543}"/>
              </a:ext>
            </a:extLst>
          </p:cNvPr>
          <p:cNvSpPr/>
          <p:nvPr/>
        </p:nvSpPr>
        <p:spPr bwMode="auto">
          <a:xfrm>
            <a:off x="1716340" y="5361073"/>
            <a:ext cx="575676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6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4217F0FF-2664-D054-6525-4832F003DEDC}"/>
              </a:ext>
            </a:extLst>
          </p:cNvPr>
          <p:cNvSpPr/>
          <p:nvPr/>
        </p:nvSpPr>
        <p:spPr bwMode="auto">
          <a:xfrm>
            <a:off x="1868740" y="5086351"/>
            <a:ext cx="575676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7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AE0FB38-5CD8-EDE7-2888-6E4CC96B2AAD}"/>
                  </a:ext>
                </a:extLst>
              </p:cNvPr>
              <p:cNvSpPr txBox="1"/>
              <p:nvPr/>
            </p:nvSpPr>
            <p:spPr>
              <a:xfrm>
                <a:off x="3559089" y="3635372"/>
                <a:ext cx="46366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Minibatch 8 starts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+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+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+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) VW1, VW2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AE0FB38-5CD8-EDE7-2888-6E4CC96B2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089" y="3635372"/>
                <a:ext cx="4636674" cy="923330"/>
              </a:xfrm>
              <a:prstGeom prst="rect">
                <a:avLst/>
              </a:prstGeom>
              <a:blipFill>
                <a:blip r:embed="rId4"/>
                <a:stretch>
                  <a:fillRect l="-1184" t="-3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3A837DA-82ED-1484-6DF5-6E9C65A56CA0}"/>
              </a:ext>
            </a:extLst>
          </p:cNvPr>
          <p:cNvCxnSpPr>
            <a:cxnSpLocks/>
          </p:cNvCxnSpPr>
          <p:nvPr/>
        </p:nvCxnSpPr>
        <p:spPr bwMode="auto">
          <a:xfrm>
            <a:off x="2099508" y="2483526"/>
            <a:ext cx="22559" cy="2437398"/>
          </a:xfrm>
          <a:prstGeom prst="bentConnector3">
            <a:avLst>
              <a:gd name="adj1" fmla="val 26926916"/>
            </a:avLst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983101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Introduction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By using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whimpy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(unable to train stand-alone) GPUs, there are several benefits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training of large models with lower-class GPUs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high-class GPU performance by incrementally adding on high-class systems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integrates of PMP and DP to maximize parallelism in DNN model training on heterogeneous GPU clusters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demonstrates faster convergence compared to recent DP, with a 35% speed improvement on ResNet-152 and approximately 29% on VGG-19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6529824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Local and global staleness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1" name="내용 개체 틀 30" descr="텍스트이(가) 표시된 사진&#10;&#10;자동 생성된 설명">
            <a:extLst>
              <a:ext uri="{FF2B5EF4-FFF2-40B4-BE49-F238E27FC236}">
                <a16:creationId xmlns:a16="http://schemas.microsoft.com/office/drawing/2014/main" id="{C3406815-6258-9125-E3E2-D6109D981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7" y="2791326"/>
            <a:ext cx="8988146" cy="3525253"/>
          </a:xfr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9400" lvl="1" indent="0" defTabSz="914400">
              <a:buFont typeface="Wingdings" panose="05000000000000000000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7C7B5926-0B95-B244-734A-1D067C043C0E}"/>
              </a:ext>
            </a:extLst>
          </p:cNvPr>
          <p:cNvSpPr/>
          <p:nvPr/>
        </p:nvSpPr>
        <p:spPr bwMode="auto">
          <a:xfrm rot="1461965">
            <a:off x="1197031" y="3117265"/>
            <a:ext cx="1233703" cy="1285336"/>
          </a:xfrm>
          <a:prstGeom prst="parallelogram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평행 사변형 37">
            <a:extLst>
              <a:ext uri="{FF2B5EF4-FFF2-40B4-BE49-F238E27FC236}">
                <a16:creationId xmlns:a16="http://schemas.microsoft.com/office/drawing/2014/main" id="{3F222593-BB29-5D00-7629-C6B385537E1A}"/>
              </a:ext>
            </a:extLst>
          </p:cNvPr>
          <p:cNvSpPr/>
          <p:nvPr/>
        </p:nvSpPr>
        <p:spPr bwMode="auto">
          <a:xfrm rot="1461965">
            <a:off x="1211067" y="4539000"/>
            <a:ext cx="1233703" cy="1285336"/>
          </a:xfrm>
          <a:prstGeom prst="parallelogram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222D425-F49D-62CF-AACC-5CE0EE32F2E6}"/>
              </a:ext>
            </a:extLst>
          </p:cNvPr>
          <p:cNvSpPr/>
          <p:nvPr/>
        </p:nvSpPr>
        <p:spPr bwMode="auto">
          <a:xfrm>
            <a:off x="4247147" y="3908926"/>
            <a:ext cx="3230479" cy="5006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0A6123A5-2008-B077-570A-31578E0B3828}"/>
                  </a:ext>
                </a:extLst>
              </p14:cNvPr>
              <p14:cNvContentPartPr/>
              <p14:nvPr/>
            </p14:nvContentPartPr>
            <p14:xfrm>
              <a:off x="4475738" y="4252964"/>
              <a:ext cx="558720" cy="3060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0A6123A5-2008-B077-570A-31578E0B38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1738" y="4145324"/>
                <a:ext cx="666360" cy="2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688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Local and global staleness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1" name="내용 개체 틀 30" descr="텍스트이(가) 표시된 사진&#10;&#10;자동 생성된 설명">
            <a:extLst>
              <a:ext uri="{FF2B5EF4-FFF2-40B4-BE49-F238E27FC236}">
                <a16:creationId xmlns:a16="http://schemas.microsoft.com/office/drawing/2014/main" id="{C3406815-6258-9125-E3E2-D6109D981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7" y="2791326"/>
            <a:ext cx="8988146" cy="3525253"/>
          </a:xfr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9400" lvl="1" indent="0" defTabSz="914400">
              <a:buFont typeface="Wingdings" panose="05000000000000000000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sp>
        <p:nvSpPr>
          <p:cNvPr id="38" name="평행 사변형 37">
            <a:extLst>
              <a:ext uri="{FF2B5EF4-FFF2-40B4-BE49-F238E27FC236}">
                <a16:creationId xmlns:a16="http://schemas.microsoft.com/office/drawing/2014/main" id="{3F222593-BB29-5D00-7629-C6B385537E1A}"/>
              </a:ext>
            </a:extLst>
          </p:cNvPr>
          <p:cNvSpPr/>
          <p:nvPr/>
        </p:nvSpPr>
        <p:spPr bwMode="auto">
          <a:xfrm rot="1461965">
            <a:off x="2299124" y="4828487"/>
            <a:ext cx="1027629" cy="1026846"/>
          </a:xfrm>
          <a:prstGeom prst="parallelogram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222D425-F49D-62CF-AACC-5CE0EE32F2E6}"/>
              </a:ext>
            </a:extLst>
          </p:cNvPr>
          <p:cNvSpPr/>
          <p:nvPr/>
        </p:nvSpPr>
        <p:spPr bwMode="auto">
          <a:xfrm>
            <a:off x="4247147" y="4480432"/>
            <a:ext cx="4186990" cy="5006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E902EBD-8C9E-8578-2387-972AD28073E3}"/>
                  </a:ext>
                </a:extLst>
              </p14:cNvPr>
              <p14:cNvContentPartPr/>
              <p14:nvPr/>
            </p14:nvContentPartPr>
            <p14:xfrm>
              <a:off x="4481858" y="4902764"/>
              <a:ext cx="925920" cy="367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E902EBD-8C9E-8578-2387-972AD28073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7858" y="4794764"/>
                <a:ext cx="1033560" cy="25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60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Local and global staleness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1" name="내용 개체 틀 30" descr="텍스트이(가) 표시된 사진&#10;&#10;자동 생성된 설명">
            <a:extLst>
              <a:ext uri="{FF2B5EF4-FFF2-40B4-BE49-F238E27FC236}">
                <a16:creationId xmlns:a16="http://schemas.microsoft.com/office/drawing/2014/main" id="{C3406815-6258-9125-E3E2-D6109D981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7" y="2791326"/>
            <a:ext cx="8988146" cy="3525253"/>
          </a:xfr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9400" lvl="1" indent="0" defTabSz="914400">
              <a:buFont typeface="Wingdings" panose="05000000000000000000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sp>
        <p:nvSpPr>
          <p:cNvPr id="5" name="번개 4">
            <a:extLst>
              <a:ext uri="{FF2B5EF4-FFF2-40B4-BE49-F238E27FC236}">
                <a16:creationId xmlns:a16="http://schemas.microsoft.com/office/drawing/2014/main" id="{150C77BC-C8DB-15DC-952B-637A84806D9E}"/>
              </a:ext>
            </a:extLst>
          </p:cNvPr>
          <p:cNvSpPr/>
          <p:nvPr/>
        </p:nvSpPr>
        <p:spPr bwMode="auto">
          <a:xfrm>
            <a:off x="2749215" y="4412582"/>
            <a:ext cx="360948" cy="306805"/>
          </a:xfrm>
          <a:prstGeom prst="lightningBol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번개 6">
            <a:extLst>
              <a:ext uri="{FF2B5EF4-FFF2-40B4-BE49-F238E27FC236}">
                <a16:creationId xmlns:a16="http://schemas.microsoft.com/office/drawing/2014/main" id="{98A73CEF-BFA8-EDD6-A9DA-AFA6567DD340}"/>
              </a:ext>
            </a:extLst>
          </p:cNvPr>
          <p:cNvSpPr/>
          <p:nvPr/>
        </p:nvSpPr>
        <p:spPr bwMode="auto">
          <a:xfrm>
            <a:off x="3156284" y="5046244"/>
            <a:ext cx="360948" cy="306805"/>
          </a:xfrm>
          <a:prstGeom prst="lightningBol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번개 7">
            <a:extLst>
              <a:ext uri="{FF2B5EF4-FFF2-40B4-BE49-F238E27FC236}">
                <a16:creationId xmlns:a16="http://schemas.microsoft.com/office/drawing/2014/main" id="{194C62A5-66DF-4694-A20C-0D84C603B657}"/>
              </a:ext>
            </a:extLst>
          </p:cNvPr>
          <p:cNvSpPr/>
          <p:nvPr/>
        </p:nvSpPr>
        <p:spPr bwMode="auto">
          <a:xfrm>
            <a:off x="2975810" y="5332997"/>
            <a:ext cx="360948" cy="306805"/>
          </a:xfrm>
          <a:prstGeom prst="lightningBol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19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DP with multiple VWs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 = 1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9400" lvl="1" indent="0">
              <a:buNone/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r>
              <a:rPr lang="en-US" altLang="en-US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29D8E2-C9C0-1215-CD53-0292EB0748C8}"/>
              </a:ext>
            </a:extLst>
          </p:cNvPr>
          <p:cNvCxnSpPr>
            <a:cxnSpLocks/>
          </p:cNvCxnSpPr>
          <p:nvPr/>
        </p:nvCxnSpPr>
        <p:spPr bwMode="auto">
          <a:xfrm>
            <a:off x="511342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1EA7502-B6B2-ABFF-55D4-82E877201AD4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342" y="5913521"/>
            <a:ext cx="79027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60C302D-D513-A3FD-60C5-8832F2FCFAF9}"/>
              </a:ext>
            </a:extLst>
          </p:cNvPr>
          <p:cNvCxnSpPr>
            <a:cxnSpLocks/>
          </p:cNvCxnSpPr>
          <p:nvPr/>
        </p:nvCxnSpPr>
        <p:spPr bwMode="auto">
          <a:xfrm>
            <a:off x="1992229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D7EFB-5173-9538-0794-3D3FBCE6095B}"/>
              </a:ext>
            </a:extLst>
          </p:cNvPr>
          <p:cNvCxnSpPr>
            <a:cxnSpLocks/>
          </p:cNvCxnSpPr>
          <p:nvPr/>
        </p:nvCxnSpPr>
        <p:spPr bwMode="auto">
          <a:xfrm>
            <a:off x="3530265" y="1931068"/>
            <a:ext cx="0" cy="39824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C79600B-ACC3-98B7-6720-CFE57660D270}"/>
              </a:ext>
            </a:extLst>
          </p:cNvPr>
          <p:cNvSpPr/>
          <p:nvPr/>
        </p:nvSpPr>
        <p:spPr bwMode="auto">
          <a:xfrm>
            <a:off x="540418" y="3134236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014245F-929B-ACDC-56D3-691E41C70B7B}"/>
              </a:ext>
            </a:extLst>
          </p:cNvPr>
          <p:cNvSpPr/>
          <p:nvPr/>
        </p:nvSpPr>
        <p:spPr bwMode="auto">
          <a:xfrm>
            <a:off x="692818" y="2877565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DB04B46-14B2-2DC9-ECD1-520D07AAAE8F}"/>
              </a:ext>
            </a:extLst>
          </p:cNvPr>
          <p:cNvSpPr/>
          <p:nvPr/>
        </p:nvSpPr>
        <p:spPr bwMode="auto">
          <a:xfrm>
            <a:off x="845218" y="2602843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F32E5D7-1B7A-35F0-BD4D-9F70B312AF7E}"/>
              </a:ext>
            </a:extLst>
          </p:cNvPr>
          <p:cNvSpPr/>
          <p:nvPr/>
        </p:nvSpPr>
        <p:spPr bwMode="auto">
          <a:xfrm>
            <a:off x="997618" y="2316088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80B2A23-5255-8495-1079-9C80432E7269}"/>
              </a:ext>
            </a:extLst>
          </p:cNvPr>
          <p:cNvSpPr/>
          <p:nvPr/>
        </p:nvSpPr>
        <p:spPr bwMode="auto">
          <a:xfrm>
            <a:off x="540418" y="5546573"/>
            <a:ext cx="956511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94EBC99B-5A76-5A2B-8B1D-0BB91BDB3EFB}"/>
              </a:ext>
            </a:extLst>
          </p:cNvPr>
          <p:cNvSpPr/>
          <p:nvPr/>
        </p:nvSpPr>
        <p:spPr bwMode="auto">
          <a:xfrm>
            <a:off x="692818" y="5289902"/>
            <a:ext cx="804109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DB428F3-B4C8-E41B-5251-A52A5467B163}"/>
              </a:ext>
            </a:extLst>
          </p:cNvPr>
          <p:cNvSpPr/>
          <p:nvPr/>
        </p:nvSpPr>
        <p:spPr bwMode="auto">
          <a:xfrm>
            <a:off x="845220" y="5015180"/>
            <a:ext cx="651708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1F00338-6D45-7FD7-1D8A-858F7A8F616C}"/>
              </a:ext>
            </a:extLst>
          </p:cNvPr>
          <p:cNvSpPr/>
          <p:nvPr/>
        </p:nvSpPr>
        <p:spPr bwMode="auto">
          <a:xfrm>
            <a:off x="997620" y="4728425"/>
            <a:ext cx="499308" cy="33085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4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43AB6CD-66B0-1A2E-AFD2-B3D543314486}"/>
              </a:ext>
            </a:extLst>
          </p:cNvPr>
          <p:cNvSpPr/>
          <p:nvPr/>
        </p:nvSpPr>
        <p:spPr bwMode="auto">
          <a:xfrm>
            <a:off x="997618" y="6317576"/>
            <a:ext cx="6970294" cy="433137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PARAMETER SERVER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87F70E-BDF4-B825-78FF-65311DA9DA22}"/>
              </a:ext>
            </a:extLst>
          </p:cNvPr>
          <p:cNvSpPr txBox="1"/>
          <p:nvPr/>
        </p:nvSpPr>
        <p:spPr>
          <a:xfrm>
            <a:off x="1865896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1EA86A-A51D-B9C6-88C5-D669DF4930A6}"/>
              </a:ext>
            </a:extLst>
          </p:cNvPr>
          <p:cNvSpPr txBox="1"/>
          <p:nvPr/>
        </p:nvSpPr>
        <p:spPr>
          <a:xfrm>
            <a:off x="3347786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7A0E0C-16BC-3700-EF0A-57B1BFFB65EE}"/>
              </a:ext>
            </a:extLst>
          </p:cNvPr>
          <p:cNvSpPr txBox="1"/>
          <p:nvPr/>
        </p:nvSpPr>
        <p:spPr>
          <a:xfrm>
            <a:off x="381000" y="6003940"/>
            <a:ext cx="23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1C62721-34A8-BC00-ED4D-58792258AC68}"/>
              </a:ext>
            </a:extLst>
          </p:cNvPr>
          <p:cNvSpPr/>
          <p:nvPr/>
        </p:nvSpPr>
        <p:spPr bwMode="auto">
          <a:xfrm>
            <a:off x="519113" y="2307067"/>
            <a:ext cx="4961021" cy="1180583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7D15130-5D15-CA96-6AAE-A94FD89B8249}"/>
              </a:ext>
            </a:extLst>
          </p:cNvPr>
          <p:cNvSpPr/>
          <p:nvPr/>
        </p:nvSpPr>
        <p:spPr bwMode="auto">
          <a:xfrm>
            <a:off x="497806" y="4730947"/>
            <a:ext cx="4961021" cy="1180583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CAD795-928D-B07B-CAC4-9EE8512D2D43}"/>
              </a:ext>
            </a:extLst>
          </p:cNvPr>
          <p:cNvSpPr txBox="1"/>
          <p:nvPr/>
        </p:nvSpPr>
        <p:spPr>
          <a:xfrm>
            <a:off x="5877426" y="2695074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1</a:t>
            </a:r>
            <a:endParaRPr lang="ko-KR" altLang="en-US" dirty="0"/>
          </a:p>
        </p:txBody>
      </p:sp>
      <p:sp>
        <p:nvSpPr>
          <p:cNvPr id="32768" name="TextBox 32767">
            <a:extLst>
              <a:ext uri="{FF2B5EF4-FFF2-40B4-BE49-F238E27FC236}">
                <a16:creationId xmlns:a16="http://schemas.microsoft.com/office/drawing/2014/main" id="{95A4C6E8-DBCE-D5C5-4999-DE56901D68B1}"/>
              </a:ext>
            </a:extLst>
          </p:cNvPr>
          <p:cNvSpPr txBox="1"/>
          <p:nvPr/>
        </p:nvSpPr>
        <p:spPr>
          <a:xfrm>
            <a:off x="5877426" y="4995942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VW 2</a:t>
            </a:r>
            <a:endParaRPr lang="ko-KR" altLang="en-US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1DCB340-68E6-8C86-F815-62C9D7AF1B73}"/>
              </a:ext>
            </a:extLst>
          </p:cNvPr>
          <p:cNvSpPr/>
          <p:nvPr/>
        </p:nvSpPr>
        <p:spPr bwMode="auto">
          <a:xfrm>
            <a:off x="1865896" y="2620890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7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CBFB2CF-5F8D-93BE-D725-5A48FD67BCA4}"/>
              </a:ext>
            </a:extLst>
          </p:cNvPr>
          <p:cNvSpPr/>
          <p:nvPr/>
        </p:nvSpPr>
        <p:spPr bwMode="auto">
          <a:xfrm>
            <a:off x="1713496" y="2895612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6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8CE80BB-E1A1-1C62-B729-19BA10A5EEF1}"/>
              </a:ext>
            </a:extLst>
          </p:cNvPr>
          <p:cNvSpPr/>
          <p:nvPr/>
        </p:nvSpPr>
        <p:spPr bwMode="auto">
          <a:xfrm>
            <a:off x="1561096" y="3152283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5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CC7CD69-F007-1828-9AFB-4A8EC7FE1F67}"/>
              </a:ext>
            </a:extLst>
          </p:cNvPr>
          <p:cNvSpPr/>
          <p:nvPr/>
        </p:nvSpPr>
        <p:spPr bwMode="auto">
          <a:xfrm>
            <a:off x="1982702" y="2307089"/>
            <a:ext cx="956511" cy="3308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8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AC8428A-2DDE-B8F7-65A8-222FC5759CA4}"/>
              </a:ext>
            </a:extLst>
          </p:cNvPr>
          <p:cNvSpPr/>
          <p:nvPr/>
        </p:nvSpPr>
        <p:spPr bwMode="auto">
          <a:xfrm>
            <a:off x="2599827" y="3166320"/>
            <a:ext cx="956511" cy="33085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9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C2D3EFA-30D1-6E84-323E-305A7247B8FB}"/>
              </a:ext>
            </a:extLst>
          </p:cNvPr>
          <p:cNvSpPr/>
          <p:nvPr/>
        </p:nvSpPr>
        <p:spPr bwMode="auto">
          <a:xfrm>
            <a:off x="2752227" y="2909649"/>
            <a:ext cx="956511" cy="33085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000" dirty="0">
                <a:solidFill>
                  <a:schemeClr val="bg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10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D393743-CCBF-1028-6ACB-9737B679D968}"/>
              </a:ext>
            </a:extLst>
          </p:cNvPr>
          <p:cNvSpPr/>
          <p:nvPr/>
        </p:nvSpPr>
        <p:spPr bwMode="auto">
          <a:xfrm>
            <a:off x="2904627" y="2634927"/>
            <a:ext cx="956511" cy="33085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A983CC-2E19-EFEA-AFFE-3DD35DE774ED}"/>
              </a:ext>
            </a:extLst>
          </p:cNvPr>
          <p:cNvSpPr txBox="1"/>
          <p:nvPr/>
        </p:nvSpPr>
        <p:spPr>
          <a:xfrm>
            <a:off x="5743199" y="1392758"/>
            <a:ext cx="3218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Push every clock, Pull intermittently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970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Convergence Analysis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number of iterations increases, the value of regret is expected to decrease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meaning that the algorithm is getting closer and closer to the optimal solution.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Lemma 1 bounds the difference between the noisy weight updates and the reference weight updates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much additional effort is needed for the algorithm to converge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5" name="그림 4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7028BCA3-45A4-228B-29EF-E10EDBB8B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76" y="3318671"/>
            <a:ext cx="4870700" cy="14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6487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Convergence Analysis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Assumption 1 ensures that the changes in each function occur within a certain range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Making the changes in the functions predictable, helping to solve optimization problems.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Assumption 2 ensures that the distances within the weight space explored by the algorithm are within a certain range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Helping to prevent weights from changing too abruptly and allows the algorithm to operate more stably	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12" name="그림 11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A7239B8A-C338-9AE6-94E8-1D6CF114D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76" y="5004086"/>
            <a:ext cx="4826248" cy="140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9338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Convergence Analysis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Theorem 1 confirms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HetPipe's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convergence using Lemma 1 and Assumptions 1 and 2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14" name="그림 13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446FCE72-7605-D677-CA6F-C11E39D3D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47" y="3386525"/>
            <a:ext cx="4959605" cy="11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0645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HetPipe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Overview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Pipelined Model Parallelism Within a VW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Parallelism with Multiple VWs</a:t>
            </a:r>
          </a:p>
          <a:p>
            <a:r>
              <a:rPr lang="en-US" altLang="en-US" dirty="0"/>
              <a:t>Evaluation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</a:t>
            </a:r>
            <a:r>
              <a:rPr lang="ko-KR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Work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9655908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Evaluation set up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heterogeneous GPU nodes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TITAN V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Quadro P4000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TITAN RTX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GeForce RTX 2060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DNN models 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ResNet-152 : Small model parameter size (230 MB), Large activation output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VGG-19 : Big model parameter size (548MB), Large parameter size 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 target </a:t>
            </a:r>
          </a:p>
          <a:p>
            <a:pPr lvl="1"/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Horovod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state-of-the-art DP using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AllReduce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communication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405533217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Parameter Placement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 policy is round-robin fashion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ED, ED-local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Optimizes parameter placement to take into account the partitions each node has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generating network traffic between nodes for parameter synchronization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2113368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/>
              <a:t>Background</a:t>
            </a:r>
          </a:p>
          <a:p>
            <a:r>
              <a:rPr lang="en-US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HetPipe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Overview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Pipelined Model Parallelism Within a VW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Parallelism with Multiple VWs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</a:t>
            </a:r>
            <a:r>
              <a:rPr lang="ko-KR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Work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7083504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Parameter Placement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 policy is round-robin fashion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ED, ED-local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Optimizes parameter placement to take into account the partitions each node has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generating network traffic between nodes for parameter synchronization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6" name="그림 35" descr="차트이(가) 표시된 사진&#10;&#10;자동 생성된 설명">
            <a:extLst>
              <a:ext uri="{FF2B5EF4-FFF2-40B4-BE49-F238E27FC236}">
                <a16:creationId xmlns:a16="http://schemas.microsoft.com/office/drawing/2014/main" id="{9CC6A0AD-9CE3-AA7C-DB84-EA6003F8D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96" y="4724303"/>
            <a:ext cx="3848298" cy="1879697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3B6C5BBC-7EA9-B641-4AB9-102D1B8C3923}"/>
              </a:ext>
            </a:extLst>
          </p:cNvPr>
          <p:cNvSpPr/>
          <p:nvPr/>
        </p:nvSpPr>
        <p:spPr bwMode="auto">
          <a:xfrm>
            <a:off x="2893595" y="4220364"/>
            <a:ext cx="282742" cy="246647"/>
          </a:xfrm>
          <a:prstGeom prst="ellipse">
            <a:avLst/>
          </a:prstGeom>
          <a:solidFill>
            <a:srgbClr val="D04E3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EA76975-A94B-0309-B1C9-E5DBBC0A5E9D}"/>
              </a:ext>
            </a:extLst>
          </p:cNvPr>
          <p:cNvSpPr/>
          <p:nvPr/>
        </p:nvSpPr>
        <p:spPr bwMode="auto">
          <a:xfrm>
            <a:off x="3816016" y="4220364"/>
            <a:ext cx="282742" cy="246647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F8FAD5F-3538-7D3D-F2A5-F68B22AEACD8}"/>
              </a:ext>
            </a:extLst>
          </p:cNvPr>
          <p:cNvSpPr/>
          <p:nvPr/>
        </p:nvSpPr>
        <p:spPr bwMode="auto">
          <a:xfrm>
            <a:off x="4678279" y="4220363"/>
            <a:ext cx="282742" cy="246647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23334D4-3BF7-E128-0216-3638F3A6C24B}"/>
              </a:ext>
            </a:extLst>
          </p:cNvPr>
          <p:cNvSpPr/>
          <p:nvPr/>
        </p:nvSpPr>
        <p:spPr bwMode="auto">
          <a:xfrm>
            <a:off x="5514473" y="4220363"/>
            <a:ext cx="282742" cy="246647"/>
          </a:xfrm>
          <a:prstGeom prst="ellipse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713BEBD-9D04-53BE-37F3-9D336DBC5D68}"/>
              </a:ext>
            </a:extLst>
          </p:cNvPr>
          <p:cNvCxnSpPr>
            <a:stCxn id="37" idx="4"/>
          </p:cNvCxnSpPr>
          <p:nvPr/>
        </p:nvCxnSpPr>
        <p:spPr bwMode="auto">
          <a:xfrm>
            <a:off x="3034966" y="4467011"/>
            <a:ext cx="9024" cy="3068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605A64F-1793-0CE9-7A38-9E41BD125389}"/>
              </a:ext>
            </a:extLst>
          </p:cNvPr>
          <p:cNvCxnSpPr>
            <a:cxnSpLocks/>
            <a:stCxn id="38" idx="4"/>
          </p:cNvCxnSpPr>
          <p:nvPr/>
        </p:nvCxnSpPr>
        <p:spPr bwMode="auto">
          <a:xfrm>
            <a:off x="3957387" y="4467011"/>
            <a:ext cx="0" cy="3068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EF097BF-847D-89DF-EA94-7CC9187C0276}"/>
              </a:ext>
            </a:extLst>
          </p:cNvPr>
          <p:cNvCxnSpPr>
            <a:cxnSpLocks/>
            <a:stCxn id="39" idx="4"/>
          </p:cNvCxnSpPr>
          <p:nvPr/>
        </p:nvCxnSpPr>
        <p:spPr bwMode="auto">
          <a:xfrm>
            <a:off x="4819650" y="4467010"/>
            <a:ext cx="0" cy="3068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055EF54-D39C-47DB-1AB6-3A84E381A7D3}"/>
              </a:ext>
            </a:extLst>
          </p:cNvPr>
          <p:cNvCxnSpPr>
            <a:cxnSpLocks/>
            <a:stCxn id="40" idx="4"/>
          </p:cNvCxnSpPr>
          <p:nvPr/>
        </p:nvCxnSpPr>
        <p:spPr bwMode="auto">
          <a:xfrm>
            <a:off x="5655844" y="4467010"/>
            <a:ext cx="0" cy="3068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67320269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Performance of a single virtual worker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8" y="1327013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9400" lvl="1" indent="0" defTabSz="914400">
              <a:buFont typeface="Wingdings" panose="05000000000000000000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DCFB6-E1A3-59AF-8160-5E0B5AAE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 descr="차트이(가) 표시된 사진&#10;&#10;자동 생성된 설명">
            <a:extLst>
              <a:ext uri="{FF2B5EF4-FFF2-40B4-BE49-F238E27FC236}">
                <a16:creationId xmlns:a16="http://schemas.microsoft.com/office/drawing/2014/main" id="{07948CD9-2CB0-B5D6-1E15-564AB5FCE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1" y="2999480"/>
            <a:ext cx="8837197" cy="251232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1F7E1E71-CFDC-2BB8-F078-D8012CCCA7B3}"/>
              </a:ext>
            </a:extLst>
          </p:cNvPr>
          <p:cNvSpPr/>
          <p:nvPr/>
        </p:nvSpPr>
        <p:spPr bwMode="auto">
          <a:xfrm>
            <a:off x="1215189" y="4211053"/>
            <a:ext cx="403058" cy="2286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80BEE0A-2D55-7B19-7C0A-9582DC52B978}"/>
              </a:ext>
            </a:extLst>
          </p:cNvPr>
          <p:cNvCxnSpPr>
            <a:cxnSpLocks/>
            <a:stCxn id="10" idx="0"/>
            <a:endCxn id="13" idx="1"/>
          </p:cNvCxnSpPr>
          <p:nvPr/>
        </p:nvCxnSpPr>
        <p:spPr bwMode="auto">
          <a:xfrm rot="16200000" flipV="1">
            <a:off x="104866" y="2899200"/>
            <a:ext cx="1587987" cy="1035719"/>
          </a:xfrm>
          <a:prstGeom prst="bentConnector4">
            <a:avLst>
              <a:gd name="adj1" fmla="val 44186"/>
              <a:gd name="adj2" fmla="val 122072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045FDF-E6FA-36AD-9977-8E3B4A486D92}"/>
                  </a:ext>
                </a:extLst>
              </p:cNvPr>
              <p:cNvSpPr txBox="1"/>
              <p:nvPr/>
            </p:nvSpPr>
            <p:spPr>
              <a:xfrm>
                <a:off x="380999" y="2438400"/>
                <a:ext cx="496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absolute throughput (images/sec)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= 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045FDF-E6FA-36AD-9977-8E3B4A486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2438400"/>
                <a:ext cx="4967037" cy="369332"/>
              </a:xfrm>
              <a:prstGeom prst="rect">
                <a:avLst/>
              </a:prstGeom>
              <a:blipFill>
                <a:blip r:embed="rId4"/>
                <a:stretch>
                  <a:fillRect l="-982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B16ADB7-200C-2AF0-9116-58DCEE63BBB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6726" y="3032904"/>
            <a:ext cx="0" cy="12623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9C53A1-808B-D4E2-7D7D-89F652557A7D}"/>
              </a:ext>
            </a:extLst>
          </p:cNvPr>
          <p:cNvCxnSpPr>
            <a:cxnSpLocks/>
          </p:cNvCxnSpPr>
          <p:nvPr/>
        </p:nvCxnSpPr>
        <p:spPr bwMode="auto">
          <a:xfrm flipV="1">
            <a:off x="2498559" y="3014856"/>
            <a:ext cx="0" cy="119619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0FCD68-FC39-54B2-E588-B67363B21D34}"/>
              </a:ext>
            </a:extLst>
          </p:cNvPr>
          <p:cNvSpPr/>
          <p:nvPr/>
        </p:nvSpPr>
        <p:spPr bwMode="auto">
          <a:xfrm>
            <a:off x="5733047" y="2713121"/>
            <a:ext cx="1124952" cy="178267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ADCF4-7241-6375-CE08-4919DC8F3F21}"/>
              </a:ext>
            </a:extLst>
          </p:cNvPr>
          <p:cNvSpPr txBox="1"/>
          <p:nvPr/>
        </p:nvSpPr>
        <p:spPr>
          <a:xfrm>
            <a:off x="5112920" y="2200610"/>
            <a:ext cx="49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memory constraints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738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/>
      <p:bldP spid="13" grpId="1"/>
      <p:bldP spid="21" grpId="0" animBg="1"/>
      <p:bldP spid="21" grpId="1" animBg="1"/>
      <p:bldP spid="22" grpId="0"/>
      <p:bldP spid="22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Performance of a single virtual worker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8" y="1327013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9400" lvl="1" indent="0" defTabSz="914400">
              <a:buFont typeface="Wingdings" panose="05000000000000000000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DCFB6-E1A3-59AF-8160-5E0B5AAE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 descr="차트이(가) 표시된 사진&#10;&#10;자동 생성된 설명">
            <a:extLst>
              <a:ext uri="{FF2B5EF4-FFF2-40B4-BE49-F238E27FC236}">
                <a16:creationId xmlns:a16="http://schemas.microsoft.com/office/drawing/2014/main" id="{07948CD9-2CB0-B5D6-1E15-564AB5FCE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1" y="2999480"/>
            <a:ext cx="8837197" cy="251232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D2B63A-CE4D-0BE6-00D9-8E07DBA27426}"/>
              </a:ext>
            </a:extLst>
          </p:cNvPr>
          <p:cNvCxnSpPr/>
          <p:nvPr/>
        </p:nvCxnSpPr>
        <p:spPr bwMode="auto">
          <a:xfrm flipV="1">
            <a:off x="1191128" y="2604836"/>
            <a:ext cx="1552074" cy="83017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8AC7CEE-852C-B15E-4616-985BB846CBC4}"/>
              </a:ext>
            </a:extLst>
          </p:cNvPr>
          <p:cNvCxnSpPr/>
          <p:nvPr/>
        </p:nvCxnSpPr>
        <p:spPr bwMode="auto">
          <a:xfrm flipV="1">
            <a:off x="2943732" y="2636916"/>
            <a:ext cx="1552074" cy="83017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896CC-0CF2-C811-F56A-32FF6341C149}"/>
                  </a:ext>
                </a:extLst>
              </p:cNvPr>
              <p:cNvSpPr txBox="1"/>
              <p:nvPr/>
            </p:nvSpPr>
            <p:spPr>
              <a:xfrm>
                <a:off x="642693" y="1880818"/>
                <a:ext cx="7706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Resource allocation and DNN model, The effect of having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varies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896CC-0CF2-C811-F56A-32FF6341C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3" y="1880818"/>
                <a:ext cx="7706226" cy="369332"/>
              </a:xfrm>
              <a:prstGeom prst="rect">
                <a:avLst/>
              </a:prstGeom>
              <a:blipFill>
                <a:blip r:embed="rId4"/>
                <a:stretch>
                  <a:fillRect l="-63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636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Performance of a multiple virtual workers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4">
                <a:extLst>
                  <a:ext uri="{FF2B5EF4-FFF2-40B4-BE49-F238E27FC236}">
                    <a16:creationId xmlns:a16="http://schemas.microsoft.com/office/drawing/2014/main" id="{72C581AC-3CB5-CC3B-8661-1C35B31701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346200"/>
                <a:ext cx="8382000" cy="20574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38100" tIns="38100" rIns="38100" bIns="38100" numCol="1" anchor="t" anchorCtr="0" compatLnSpc="1"/>
              <a:lstStyle>
                <a:lvl1pPr marL="254000" indent="-254000" algn="l" rtl="0" fontAlgn="base">
                  <a:spcBef>
                    <a:spcPts val="6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charset="2"/>
                  <a:buChar char="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 Bold" charset="0"/>
                  </a:defRPr>
                </a:lvl1pPr>
                <a:lvl2pPr marL="514350" indent="-23495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anose="05000000000000000000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ヒラギノ角ゴ ProN W3" charset="-128"/>
                    <a:cs typeface="ヒラギノ角ゴ ProN W3" charset="-128"/>
                    <a:sym typeface="Calibri" charset="0"/>
                  </a:defRPr>
                </a:lvl2pPr>
                <a:lvl3pPr marL="800100" indent="-2032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80000"/>
                  <a:buFont typeface="Wingdings" panose="05000000000000000000" charset="2"/>
                  <a:buChar char="§"/>
                  <a:defRPr sz="2000">
                    <a:solidFill>
                      <a:schemeClr val="tx1"/>
                    </a:solidFill>
                    <a:latin typeface="Calibri" charset="0"/>
                    <a:ea typeface="ヒラギノ角ゴ ProN W3" charset="-128"/>
                    <a:cs typeface="ヒラギノ角ゴ ProN W3" charset="-128"/>
                    <a:sym typeface="Calibri" charset="0"/>
                  </a:defRPr>
                </a:lvl3pPr>
                <a:lvl4pPr marL="1143000" indent="-2286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Calibri" charset="0"/>
                  <a:buChar char="–"/>
                  <a:defRPr sz="2000">
                    <a:solidFill>
                      <a:schemeClr val="tx1"/>
                    </a:solidFill>
                    <a:latin typeface="Calibri" charset="0"/>
                    <a:ea typeface="ヒラギノ角ゴ ProN W3" charset="-128"/>
                    <a:cs typeface="ヒラギノ角ゴ ProN W3" charset="-128"/>
                    <a:sym typeface="Calibri" charset="0"/>
                  </a:defRPr>
                </a:lvl4pPr>
                <a:lvl5pPr marL="1460500" indent="-2286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Calibri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ヒラギノ角ゴ ProN W3" charset="-128"/>
                    <a:cs typeface="ヒラギノ角ゴ ProN W3" charset="-128"/>
                    <a:sym typeface="Calibri" charset="0"/>
                  </a:defRPr>
                </a:lvl5pPr>
                <a:lvl6pPr marL="1917700" indent="-2286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Calibri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ヒラギノ角ゴ ProN W3" charset="-128"/>
                    <a:cs typeface="ヒラギノ角ゴ ProN W3" charset="-128"/>
                    <a:sym typeface="Calibri" charset="0"/>
                  </a:defRPr>
                </a:lvl6pPr>
                <a:lvl7pPr marL="2374900" indent="-2286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Calibri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ヒラギノ角ゴ ProN W3" charset="-128"/>
                    <a:cs typeface="ヒラギノ角ゴ ProN W3" charset="-128"/>
                    <a:sym typeface="Calibri" charset="0"/>
                  </a:defRPr>
                </a:lvl7pPr>
                <a:lvl8pPr marL="2832100" indent="-2286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Calibri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ヒラギノ角ゴ ProN W3" charset="-128"/>
                    <a:cs typeface="ヒラギノ角ゴ ProN W3" charset="-128"/>
                    <a:sym typeface="Calibri" charset="0"/>
                  </a:defRPr>
                </a:lvl8pPr>
                <a:lvl9pPr marL="3289300" indent="-2286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Calibri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ヒラギノ角ゴ ProN W3" charset="-128"/>
                    <a:cs typeface="ヒラギノ角ゴ ProN W3" charset="-128"/>
                    <a:sym typeface="Calibri" charset="0"/>
                  </a:defRPr>
                </a:lvl9pPr>
              </a:lstStyle>
              <a:p>
                <a:pPr defTabSz="914400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set such that performance is maximized</a:t>
                </a:r>
              </a:p>
              <a:p>
                <a:pPr lvl="1" defTabSz="914400"/>
                <a:endParaRPr lang="en-US" altLang="en-US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4400"/>
                <a:endParaRPr lang="en-US" altLang="en-US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4400"/>
                <a:endParaRPr lang="en-US" altLang="en-US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9400" lvl="1" indent="0" defTabSz="914400">
                  <a:buFont typeface="Wingdings" panose="05000000000000000000" charset="2"/>
                  <a:buNone/>
                </a:pPr>
                <a:endParaRPr lang="en-US" altLang="en-US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4400"/>
                <a:endParaRPr lang="en-US" altLang="en-US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4400"/>
                <a:endParaRPr lang="en-US" altLang="en-US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4400"/>
                <a:endParaRPr lang="en-US" altLang="en-US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4400">
                  <a:buFont typeface="Wingdings 2" charset="2"/>
                  <a:buNone/>
                </a:pPr>
                <a:endParaRPr lang="en-US" altLang="en-US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4400"/>
                <a:endParaRPr lang="en-US" altLang="ko-KR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4400"/>
                <a:endParaRPr lang="en-US" altLang="en-US" kern="0" dirty="0">
                  <a:latin typeface="Calibri Bold"/>
                </a:endParaRPr>
              </a:p>
              <a:p>
                <a:pPr defTabSz="914400"/>
                <a:endParaRPr lang="en-US" altLang="en-US" kern="0" dirty="0">
                  <a:latin typeface="Calibri Bold"/>
                </a:endParaRPr>
              </a:p>
              <a:p>
                <a:pPr defTabSz="914400"/>
                <a:endParaRPr lang="en-US" altLang="en-US" kern="0" dirty="0">
                  <a:latin typeface="Calibri Bold"/>
                </a:endParaRPr>
              </a:p>
              <a:p>
                <a:pPr defTabSz="914400"/>
                <a:endParaRPr lang="en-US" altLang="en-US" kern="0" dirty="0">
                  <a:latin typeface="Calibri Bold"/>
                </a:endParaRPr>
              </a:p>
              <a:p>
                <a:pPr defTabSz="914400"/>
                <a:endParaRPr lang="en-US" altLang="en-US" kern="0" dirty="0">
                  <a:latin typeface="Calibri Bold"/>
                </a:endParaRPr>
              </a:p>
              <a:p>
                <a:pPr defTabSz="914400"/>
                <a:endParaRPr lang="en-US" altLang="ko-KR" kern="0" dirty="0">
                  <a:latin typeface="Calibri Bold"/>
                </a:endParaRPr>
              </a:p>
              <a:p>
                <a:pPr marL="0" indent="0" defTabSz="914400">
                  <a:buFont typeface="Wingdings 2" charset="2"/>
                  <a:buNone/>
                </a:pPr>
                <a:r>
                  <a:rPr lang="en-US" altLang="en-US" kern="0" dirty="0">
                    <a:latin typeface="Calibri Bold"/>
                  </a:rPr>
                  <a:t>                                                                                                                </a:t>
                </a:r>
              </a:p>
              <a:p>
                <a:pPr marL="0" indent="0" defTabSz="914400">
                  <a:buFont typeface="Wingdings 2" charset="2"/>
                  <a:buNone/>
                </a:pPr>
                <a:endParaRPr lang="en-US" altLang="en-US" kern="0" dirty="0">
                  <a:latin typeface="Calibri Bold"/>
                </a:endParaRPr>
              </a:p>
              <a:p>
                <a:pPr defTabSz="914400">
                  <a:buFont typeface="Wingdings 2"/>
                  <a:buChar char="¢"/>
                </a:pPr>
                <a:endParaRPr lang="en-US" altLang="en-US" kern="0" dirty="0">
                  <a:latin typeface="Calibri Bold"/>
                </a:endParaRPr>
              </a:p>
              <a:p>
                <a:pPr defTabSz="914400">
                  <a:buFont typeface="Wingdings 2"/>
                  <a:buChar char="¢"/>
                </a:pPr>
                <a:endParaRPr lang="en-US" altLang="en-US" kern="0" dirty="0">
                  <a:latin typeface="Calibri Bold"/>
                </a:endParaRPr>
              </a:p>
              <a:p>
                <a:pPr defTabSz="914400">
                  <a:buFont typeface="Wingdings 2"/>
                  <a:buChar char="¢"/>
                </a:pPr>
                <a:endParaRPr lang="en-US" altLang="en-US" kern="0" dirty="0">
                  <a:latin typeface="Calibri Bold"/>
                </a:endParaRPr>
              </a:p>
              <a:p>
                <a:pPr defTabSz="914400">
                  <a:buFont typeface="Wingdings 2"/>
                  <a:buChar char="¢"/>
                </a:pPr>
                <a:endParaRPr lang="en-US" altLang="en-US" kern="0" dirty="0">
                  <a:latin typeface="Calibri Bold"/>
                </a:endParaRPr>
              </a:p>
            </p:txBody>
          </p:sp>
        </mc:Choice>
        <mc:Fallback xmlns="">
          <p:sp>
            <p:nvSpPr>
              <p:cNvPr id="32" name="Rectangle 4">
                <a:extLst>
                  <a:ext uri="{FF2B5EF4-FFF2-40B4-BE49-F238E27FC236}">
                    <a16:creationId xmlns:a16="http://schemas.microsoft.com/office/drawing/2014/main" id="{72C581AC-3CB5-CC3B-8661-1C35B3170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346200"/>
                <a:ext cx="8382000" cy="2057400"/>
              </a:xfrm>
              <a:prstGeom prst="rect">
                <a:avLst/>
              </a:prstGeom>
              <a:blipFill>
                <a:blip r:embed="rId3"/>
                <a:stretch>
                  <a:fillRect l="-727" t="-2671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0DB3F2E8-E860-3E7B-0265-FB4463251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04" y="3065482"/>
            <a:ext cx="6666392" cy="32871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F046BD6-69A3-35F1-0014-689873D6FB42}"/>
              </a:ext>
            </a:extLst>
          </p:cNvPr>
          <p:cNvSpPr/>
          <p:nvPr/>
        </p:nvSpPr>
        <p:spPr bwMode="auto">
          <a:xfrm>
            <a:off x="2815389" y="3870463"/>
            <a:ext cx="439154" cy="126100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1AFB1-63D0-08EE-CFE4-1687D0E77C85}"/>
              </a:ext>
            </a:extLst>
          </p:cNvPr>
          <p:cNvSpPr txBox="1"/>
          <p:nvPr/>
        </p:nvSpPr>
        <p:spPr>
          <a:xfrm>
            <a:off x="264697" y="4709078"/>
            <a:ext cx="248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Too large to be loaded into a single GPU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586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Performance of a multiple virtual workers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VGG-19’s parameter size is 548MB</a:t>
            </a: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ResNet-152’s parameter size is 203MB</a:t>
            </a: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9400" lvl="1" indent="0" defTabSz="914400">
              <a:buFont typeface="Wingdings" panose="05000000000000000000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0DB3F2E8-E860-3E7B-0265-FB4463251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04" y="3065482"/>
            <a:ext cx="6666392" cy="32871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F046BD6-69A3-35F1-0014-689873D6FB42}"/>
              </a:ext>
            </a:extLst>
          </p:cNvPr>
          <p:cNvSpPr/>
          <p:nvPr/>
        </p:nvSpPr>
        <p:spPr bwMode="auto">
          <a:xfrm>
            <a:off x="4036596" y="2989848"/>
            <a:ext cx="2779295" cy="25219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F372B1-1B66-5CAD-6053-7C13ABFE6F4C}"/>
              </a:ext>
            </a:extLst>
          </p:cNvPr>
          <p:cNvSpPr/>
          <p:nvPr/>
        </p:nvSpPr>
        <p:spPr bwMode="auto">
          <a:xfrm>
            <a:off x="1963147" y="2991851"/>
            <a:ext cx="2779295" cy="25219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38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Performance of a multiple virtual workers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NP, Training performance is low in ResNet-152 and VGG-19</a:t>
            </a: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9400" lvl="1" indent="0" defTabSz="914400">
              <a:buFont typeface="Wingdings" panose="05000000000000000000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0DB3F2E8-E860-3E7B-0265-FB4463251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04" y="3065482"/>
            <a:ext cx="6666392" cy="328719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BF372B1-1B66-5CAD-6053-7C13ABFE6F4C}"/>
              </a:ext>
            </a:extLst>
          </p:cNvPr>
          <p:cNvSpPr/>
          <p:nvPr/>
        </p:nvSpPr>
        <p:spPr bwMode="auto">
          <a:xfrm>
            <a:off x="3104147" y="2991851"/>
            <a:ext cx="433137" cy="232610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6BE870-25A6-A8A8-B171-7F033C55EA22}"/>
              </a:ext>
            </a:extLst>
          </p:cNvPr>
          <p:cNvSpPr/>
          <p:nvPr/>
        </p:nvSpPr>
        <p:spPr bwMode="auto">
          <a:xfrm>
            <a:off x="4856750" y="2993851"/>
            <a:ext cx="433137" cy="232610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83582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Performance of a multiple virtual workers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ED-local, Training performance is low in ResNet-152 and VGG-19</a:t>
            </a: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9400" lvl="1" indent="0" defTabSz="914400">
              <a:buFont typeface="Wingdings" panose="05000000000000000000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0DB3F2E8-E860-3E7B-0265-FB4463251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04" y="3065482"/>
            <a:ext cx="6666392" cy="328719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BF372B1-1B66-5CAD-6053-7C13ABFE6F4C}"/>
              </a:ext>
            </a:extLst>
          </p:cNvPr>
          <p:cNvSpPr/>
          <p:nvPr/>
        </p:nvSpPr>
        <p:spPr bwMode="auto">
          <a:xfrm>
            <a:off x="3428999" y="2991851"/>
            <a:ext cx="433137" cy="232610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6BE870-25A6-A8A8-B171-7F033C55EA22}"/>
              </a:ext>
            </a:extLst>
          </p:cNvPr>
          <p:cNvSpPr/>
          <p:nvPr/>
        </p:nvSpPr>
        <p:spPr bwMode="auto">
          <a:xfrm>
            <a:off x="5211682" y="2993851"/>
            <a:ext cx="433137" cy="232610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40678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Performance with </a:t>
            </a:r>
            <a:r>
              <a:rPr lang="en-US" altLang="en-US" dirty="0" err="1"/>
              <a:t>Whimpy</a:t>
            </a:r>
            <a:r>
              <a:rPr lang="en-US" altLang="en-US" dirty="0"/>
              <a:t> GPUs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When additional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whimpy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GPUs are used for training, there is a significant improvement</a:t>
            </a: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9400" lvl="1" indent="0" defTabSz="914400">
              <a:buFont typeface="Wingdings" panose="05000000000000000000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822DBD7-02CD-2F9F-FEF9-944204449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10" y="2932301"/>
            <a:ext cx="7115479" cy="344443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4F8D387-C331-60A1-F6F9-079CC3D06AC3}"/>
              </a:ext>
            </a:extLst>
          </p:cNvPr>
          <p:cNvSpPr/>
          <p:nvPr/>
        </p:nvSpPr>
        <p:spPr bwMode="auto">
          <a:xfrm>
            <a:off x="4265195" y="5239753"/>
            <a:ext cx="3711742" cy="33086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9F230F-3D7C-94FF-1842-627E921F2E21}"/>
              </a:ext>
            </a:extLst>
          </p:cNvPr>
          <p:cNvSpPr/>
          <p:nvPr/>
        </p:nvSpPr>
        <p:spPr bwMode="auto">
          <a:xfrm>
            <a:off x="4267199" y="5849357"/>
            <a:ext cx="3711742" cy="33086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644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Convergence in </a:t>
            </a:r>
            <a:r>
              <a:rPr lang="en-US" altLang="en-US" dirty="0" err="1"/>
              <a:t>HetPipe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accuracy of ResNet-152 and VGG-19 is 74% and 67 %</a:t>
            </a: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ResNet-152,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35% faster than that of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Horovod</a:t>
            </a: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VGG-19,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29% faster than that with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Horovod</a:t>
            </a: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79400" lvl="1" indent="0" defTabSz="914400">
              <a:buFont typeface="Wingdings" panose="05000000000000000000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382960-DB33-AD5C-9D0D-AA6241A1A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7534"/>
            <a:ext cx="9144000" cy="2017690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B0782C1-DF36-278D-56F6-28DE03503743}"/>
              </a:ext>
            </a:extLst>
          </p:cNvPr>
          <p:cNvSpPr/>
          <p:nvPr/>
        </p:nvSpPr>
        <p:spPr bwMode="auto">
          <a:xfrm rot="5400000">
            <a:off x="2335749" y="3292648"/>
            <a:ext cx="717300" cy="32350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46D6B5B-42C0-564C-E2FC-0C200FB0EE59}"/>
              </a:ext>
            </a:extLst>
          </p:cNvPr>
          <p:cNvSpPr/>
          <p:nvPr/>
        </p:nvSpPr>
        <p:spPr bwMode="auto">
          <a:xfrm rot="5400000">
            <a:off x="7060159" y="3306682"/>
            <a:ext cx="717300" cy="32350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B971F7-E16F-CEA1-EB73-06F2485ADB59}"/>
              </a:ext>
            </a:extLst>
          </p:cNvPr>
          <p:cNvSpPr/>
          <p:nvPr/>
        </p:nvSpPr>
        <p:spPr bwMode="auto">
          <a:xfrm>
            <a:off x="6003758" y="4578016"/>
            <a:ext cx="1407695" cy="42712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425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HetPipe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Overview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Pipelined Model Parallelism Within a VW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Parallelism with Multiple VWs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en-US" dirty="0"/>
              <a:t>Related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  <a:endParaRPr lang="en-US" altLang="en-US" dirty="0"/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857489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B926A55-EB88-D026-B8DA-AC3F84287C6C}"/>
              </a:ext>
            </a:extLst>
          </p:cNvPr>
          <p:cNvSpPr/>
          <p:nvPr/>
        </p:nvSpPr>
        <p:spPr bwMode="auto">
          <a:xfrm>
            <a:off x="2775282" y="4317752"/>
            <a:ext cx="2652296" cy="8107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DC00F1E-BB28-8D03-EC4C-E840738323FB}"/>
              </a:ext>
            </a:extLst>
          </p:cNvPr>
          <p:cNvSpPr/>
          <p:nvPr/>
        </p:nvSpPr>
        <p:spPr bwMode="auto">
          <a:xfrm>
            <a:off x="2775282" y="2857738"/>
            <a:ext cx="2652296" cy="8107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5923FB-E657-96A8-E4FC-6480CCB42FF2}"/>
              </a:ext>
            </a:extLst>
          </p:cNvPr>
          <p:cNvSpPr/>
          <p:nvPr/>
        </p:nvSpPr>
        <p:spPr bwMode="auto">
          <a:xfrm>
            <a:off x="2779961" y="1340184"/>
            <a:ext cx="2652296" cy="8107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Data Parallelism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56B552-AC1A-550E-1460-BDC826A0E1E1}"/>
              </a:ext>
            </a:extLst>
          </p:cNvPr>
          <p:cNvSpPr/>
          <p:nvPr/>
        </p:nvSpPr>
        <p:spPr bwMode="auto">
          <a:xfrm rot="5400000">
            <a:off x="4769741" y="2838680"/>
            <a:ext cx="5307077" cy="80651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34DCA83-7668-E1CF-0D5E-6D2CC1331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664"/>
            <a:ext cx="2907632" cy="29076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FBC9887-DFA5-9270-BC95-77668FBDC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2233963"/>
            <a:ext cx="1175084" cy="11750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24E3763-8C57-EE9E-DB5F-EA581CBB5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2386363"/>
            <a:ext cx="1175084" cy="117508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96608C6-4BD4-ECD3-30F3-2FD1A0147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2538763"/>
            <a:ext cx="1175084" cy="117508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51E9D88-B576-7208-9035-9E03D33A0A60}"/>
              </a:ext>
            </a:extLst>
          </p:cNvPr>
          <p:cNvSpPr txBox="1"/>
          <p:nvPr/>
        </p:nvSpPr>
        <p:spPr>
          <a:xfrm>
            <a:off x="7751229" y="2525727"/>
            <a:ext cx="120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Parameter server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35628C-3DAD-36B6-4A43-1EDF079BA9D3}"/>
              </a:ext>
            </a:extLst>
          </p:cNvPr>
          <p:cNvSpPr txBox="1"/>
          <p:nvPr/>
        </p:nvSpPr>
        <p:spPr>
          <a:xfrm>
            <a:off x="3580862" y="944844"/>
            <a:ext cx="9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worker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22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59259E-6 L 0.31805 -0.1629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03" y="-814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0.3092 0.025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1" y="127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96296E-6 L 0.28611 0.2305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06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Related Work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PipeDream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GPipe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Pipe-SGD</a:t>
            </a:r>
          </a:p>
          <a:p>
            <a:pPr lvl="1"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pipelined model Parallelism</a:t>
            </a:r>
          </a:p>
          <a:p>
            <a:pPr lvl="1" defTabSz="914400"/>
            <a:r>
              <a:rPr lang="en-US" altLang="ko-KR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PipeDream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ko-KR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GPipe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consider only one virtual workers</a:t>
            </a:r>
          </a:p>
          <a:p>
            <a:pPr lvl="1"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Pipe-SGD use </a:t>
            </a:r>
            <a:r>
              <a:rPr lang="en-US" altLang="ko-KR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AllReduce</a:t>
            </a:r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AD-PSGD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goals and methods of AD-PSGD and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different</a:t>
            </a: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Focuses on asynchronous updates by averaging parameters with a randomly selected neighbor worker after processing a mini-batch.</a:t>
            </a:r>
          </a:p>
          <a:p>
            <a:pPr marL="0" indent="0" defTabSz="914400"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Adam,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BlueConnect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Hierarchical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AllReduce</a:t>
            </a: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consider heterogeneous GPUs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1388088762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HetPipe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Overview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Pipelined Model Parallelism Within a VW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Parallelism with Multiple VWs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</a:t>
            </a:r>
            <a:r>
              <a:rPr lang="ko-KR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Work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en-US" dirty="0"/>
              <a:t>Conclusion</a:t>
            </a:r>
          </a:p>
          <a:p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776972910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Conclusion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72C581AC-3CB5-CC3B-8661-1C35B317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62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DNN training system called </a:t>
            </a:r>
            <a:r>
              <a:rPr lang="en-US" altLang="ko-KR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ko-KR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integrates pipelined model parallelism with data parallelism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leveraging multiple virtual workers and heterogeneous GPUs,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enables efficient training of large DNN models</a:t>
            </a:r>
          </a:p>
          <a:p>
            <a:pPr marL="0" indent="0" defTabSz="914400"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HetPipe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significantly improves performance using extra </a:t>
            </a:r>
            <a:r>
              <a:rPr lang="en-US" alt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whimpy</a:t>
            </a:r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GPUs compared to state-of-the-art DP technique</a:t>
            </a:r>
          </a:p>
          <a:p>
            <a:pPr defTabSz="914400"/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r>
              <a:rPr lang="en-US" alt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DNN models achieve up to 49% faster convergence compared to  the state-of-the-art DP technique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/>
            <a:endParaRPr lang="en-US" altLang="ko-KR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  <a:p>
            <a:pPr defTabSz="914400"/>
            <a:endParaRPr lang="en-US" altLang="ko-KR" kern="0" dirty="0">
              <a:latin typeface="Calibri Bold"/>
            </a:endParaRPr>
          </a:p>
          <a:p>
            <a:pPr marL="0" indent="0" defTabSz="914400">
              <a:buFont typeface="Wingdings 2" charset="2"/>
              <a:buNone/>
            </a:pPr>
            <a:r>
              <a:rPr lang="en-US" altLang="en-US" kern="0" dirty="0">
                <a:latin typeface="Calibri Bold"/>
              </a:rPr>
              <a:t>                                                                                                                </a:t>
            </a:r>
          </a:p>
          <a:p>
            <a:pPr marL="0" indent="0" defTabSz="914400">
              <a:buFont typeface="Wingdings 2" charset="2"/>
              <a:buNone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  <a:p>
            <a:pPr defTabSz="914400">
              <a:buFont typeface="Wingdings 2"/>
              <a:buChar char="¢"/>
            </a:pPr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199108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B926A55-EB88-D026-B8DA-AC3F84287C6C}"/>
              </a:ext>
            </a:extLst>
          </p:cNvPr>
          <p:cNvSpPr/>
          <p:nvPr/>
        </p:nvSpPr>
        <p:spPr bwMode="auto">
          <a:xfrm>
            <a:off x="2775282" y="4299704"/>
            <a:ext cx="2652296" cy="8107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DC00F1E-BB28-8D03-EC4C-E840738323FB}"/>
              </a:ext>
            </a:extLst>
          </p:cNvPr>
          <p:cNvSpPr/>
          <p:nvPr/>
        </p:nvSpPr>
        <p:spPr bwMode="auto">
          <a:xfrm>
            <a:off x="2775282" y="2839690"/>
            <a:ext cx="2652296" cy="8107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5923FB-E657-96A8-E4FC-6480CCB42FF2}"/>
              </a:ext>
            </a:extLst>
          </p:cNvPr>
          <p:cNvSpPr/>
          <p:nvPr/>
        </p:nvSpPr>
        <p:spPr bwMode="auto">
          <a:xfrm>
            <a:off x="2779961" y="1322136"/>
            <a:ext cx="2652296" cy="81072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Data Parallelism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56B552-AC1A-550E-1460-BDC826A0E1E1}"/>
              </a:ext>
            </a:extLst>
          </p:cNvPr>
          <p:cNvSpPr/>
          <p:nvPr/>
        </p:nvSpPr>
        <p:spPr bwMode="auto">
          <a:xfrm rot="5400000">
            <a:off x="4769741" y="2838680"/>
            <a:ext cx="5307077" cy="80651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FBC9887-DFA5-9270-BC95-77668FBDC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2215915"/>
            <a:ext cx="1175084" cy="11750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24E3763-8C57-EE9E-DB5F-EA581CBB5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2368315"/>
            <a:ext cx="1175084" cy="117508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96608C6-4BD4-ECD3-30F3-2FD1A0147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2520715"/>
            <a:ext cx="1175084" cy="117508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51E9D88-B576-7208-9035-9E03D33A0A60}"/>
              </a:ext>
            </a:extLst>
          </p:cNvPr>
          <p:cNvSpPr txBox="1"/>
          <p:nvPr/>
        </p:nvSpPr>
        <p:spPr>
          <a:xfrm>
            <a:off x="7751229" y="2525727"/>
            <a:ext cx="120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Parameter server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35628C-3DAD-36B6-4A43-1EDF079BA9D3}"/>
              </a:ext>
            </a:extLst>
          </p:cNvPr>
          <p:cNvSpPr txBox="1"/>
          <p:nvPr/>
        </p:nvSpPr>
        <p:spPr>
          <a:xfrm>
            <a:off x="3580862" y="926796"/>
            <a:ext cx="9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worker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B9F5ECE0-A1FE-E730-7FC4-26C1534B2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103" y="1346200"/>
            <a:ext cx="1876653" cy="786661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450F5E0-D102-477F-C6B0-415AD483C790}"/>
              </a:ext>
            </a:extLst>
          </p:cNvPr>
          <p:cNvSpPr/>
          <p:nvPr/>
        </p:nvSpPr>
        <p:spPr bwMode="auto">
          <a:xfrm>
            <a:off x="5637430" y="1755965"/>
            <a:ext cx="1161047" cy="264695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639FF46-3395-EAF0-AA78-B714AA5E7C02}"/>
              </a:ext>
            </a:extLst>
          </p:cNvPr>
          <p:cNvSpPr/>
          <p:nvPr/>
        </p:nvSpPr>
        <p:spPr bwMode="auto">
          <a:xfrm>
            <a:off x="5637429" y="3299641"/>
            <a:ext cx="1161047" cy="264695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CB5DBA2-4F98-785B-7C96-E675035199F0}"/>
              </a:ext>
            </a:extLst>
          </p:cNvPr>
          <p:cNvSpPr/>
          <p:nvPr/>
        </p:nvSpPr>
        <p:spPr bwMode="auto">
          <a:xfrm>
            <a:off x="5637429" y="4746055"/>
            <a:ext cx="1161047" cy="264695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6BD2A4D-6387-C0CD-64C6-C3F5A74C8366}"/>
              </a:ext>
            </a:extLst>
          </p:cNvPr>
          <p:cNvSpPr/>
          <p:nvPr/>
        </p:nvSpPr>
        <p:spPr bwMode="auto">
          <a:xfrm rot="10800000">
            <a:off x="5639768" y="1432258"/>
            <a:ext cx="1161047" cy="264695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60CD155-D0E3-8F4A-28B3-56CA34D4B9E4}"/>
              </a:ext>
            </a:extLst>
          </p:cNvPr>
          <p:cNvSpPr/>
          <p:nvPr/>
        </p:nvSpPr>
        <p:spPr bwMode="auto">
          <a:xfrm rot="10800000">
            <a:off x="5639767" y="2975934"/>
            <a:ext cx="1161047" cy="264695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6136936-9F1F-11A3-3EF3-DA5466468406}"/>
              </a:ext>
            </a:extLst>
          </p:cNvPr>
          <p:cNvSpPr/>
          <p:nvPr/>
        </p:nvSpPr>
        <p:spPr bwMode="auto">
          <a:xfrm rot="10800000">
            <a:off x="5639767" y="4422348"/>
            <a:ext cx="1161047" cy="264695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6F7A4E48-549E-40AC-89E6-47BA2C1A9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103" y="2831345"/>
            <a:ext cx="1876653" cy="786661"/>
          </a:xfrm>
          <a:prstGeom prst="rect">
            <a:avLst/>
          </a:prstGeom>
        </p:spPr>
      </p:pic>
      <p:pic>
        <p:nvPicPr>
          <p:cNvPr id="7" name="그림 6" descr="도표이(가) 표시된 사진&#10;&#10;자동 생성된 설명">
            <a:extLst>
              <a:ext uri="{FF2B5EF4-FFF2-40B4-BE49-F238E27FC236}">
                <a16:creationId xmlns:a16="http://schemas.microsoft.com/office/drawing/2014/main" id="{120B5418-4437-EF7E-148C-562712E1D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103" y="4311735"/>
            <a:ext cx="1876653" cy="7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23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Typical Data Parallelism technique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Bulk Synchronous Parallel (BSP)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worker needs to wait for all other workers to complete the current minibatch</a:t>
            </a:r>
          </a:p>
          <a:p>
            <a:pPr lvl="1"/>
            <a:endParaRPr lang="en-US" altLang="en-US" dirty="0">
              <a:latin typeface="Calibri Bold"/>
            </a:endParaRPr>
          </a:p>
          <a:p>
            <a:pPr lvl="1"/>
            <a:endParaRPr lang="en-US" altLang="en-US" dirty="0">
              <a:latin typeface="Calibri Bold"/>
            </a:endParaRPr>
          </a:p>
          <a:p>
            <a:pPr lvl="1"/>
            <a:endParaRPr lang="en-US" altLang="en-US" dirty="0">
              <a:latin typeface="Calibri Bold"/>
            </a:endParaRPr>
          </a:p>
          <a:p>
            <a:pPr marL="279400" lvl="1" indent="0">
              <a:buNone/>
            </a:pPr>
            <a:endParaRPr lang="en-US" altLang="en-US" dirty="0">
              <a:latin typeface="Calibri Bold"/>
            </a:endParaRPr>
          </a:p>
          <a:p>
            <a:pPr lvl="1"/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Asynchronous Parallel (ASP)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worker can process minibatch p without waiting for others to finish, which may result in the use of outdated weights</a:t>
            </a: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7676CF0-810F-9DE1-2C58-85AAEDFE431D}"/>
              </a:ext>
            </a:extLst>
          </p:cNvPr>
          <p:cNvSpPr/>
          <p:nvPr/>
        </p:nvSpPr>
        <p:spPr bwMode="auto">
          <a:xfrm>
            <a:off x="252663" y="2797342"/>
            <a:ext cx="745958" cy="330869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7A7DEDD-9247-5E86-A33F-9CE2CD61D59E}"/>
              </a:ext>
            </a:extLst>
          </p:cNvPr>
          <p:cNvSpPr/>
          <p:nvPr/>
        </p:nvSpPr>
        <p:spPr bwMode="auto">
          <a:xfrm>
            <a:off x="252663" y="5750909"/>
            <a:ext cx="745958" cy="330869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ED06F-80C4-A674-8098-60E714E8457B}"/>
              </a:ext>
            </a:extLst>
          </p:cNvPr>
          <p:cNvSpPr txBox="1"/>
          <p:nvPr/>
        </p:nvSpPr>
        <p:spPr>
          <a:xfrm>
            <a:off x="1335505" y="2691063"/>
            <a:ext cx="636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BSP, may suffer from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synchronization overhead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especially in Heterogeneous GPU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F02D2-A4C6-97B3-5102-946A53C3F42F}"/>
              </a:ext>
            </a:extLst>
          </p:cNvPr>
          <p:cNvSpPr txBox="1"/>
          <p:nvPr/>
        </p:nvSpPr>
        <p:spPr>
          <a:xfrm>
            <a:off x="1335505" y="5731678"/>
            <a:ext cx="602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 does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ensure convergence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DNN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160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Typical Data Parallelism technique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Stale Synchronous Parallel (SSP)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 BSP and ASP</a:t>
            </a:r>
          </a:p>
          <a:p>
            <a:pPr marL="279400" lvl="1" indent="0">
              <a:buNone/>
            </a:pPr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Staleness threshold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number of missed updates is below this threshold, workers do not need to reflect the most recent updates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Clock is synchronization interval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update from iteration 0 to c-s-1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S (Staleness threshold) is 3 and clock is 5, workers have to weight update only 0 and 1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4004973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5219</TotalTime>
  <Words>6277</Words>
  <Application>Microsoft Office PowerPoint</Application>
  <PresentationFormat>화면 슬라이드 쇼(4:3)</PresentationFormat>
  <Paragraphs>1824</Paragraphs>
  <Slides>62</Slides>
  <Notes>62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62</vt:i4>
      </vt:variant>
    </vt:vector>
  </HeadingPairs>
  <TitlesOfParts>
    <vt:vector size="72" baseType="lpstr">
      <vt:lpstr>Gill Sans</vt:lpstr>
      <vt:lpstr>맑은 고딕</vt:lpstr>
      <vt:lpstr>Arial Narrow</vt:lpstr>
      <vt:lpstr>Calibri</vt:lpstr>
      <vt:lpstr>Calibri Bold</vt:lpstr>
      <vt:lpstr>Cambria Math</vt:lpstr>
      <vt:lpstr>Wingdings</vt:lpstr>
      <vt:lpstr>Wingdings 2</vt:lpstr>
      <vt:lpstr>Title Slide</vt:lpstr>
      <vt:lpstr>1_Title and Content</vt:lpstr>
      <vt:lpstr>PowerPoint 프레젠테이션</vt:lpstr>
      <vt:lpstr>Outline</vt:lpstr>
      <vt:lpstr>Introduction</vt:lpstr>
      <vt:lpstr>Introduction</vt:lpstr>
      <vt:lpstr>Outline</vt:lpstr>
      <vt:lpstr>Data Parallelism</vt:lpstr>
      <vt:lpstr>Data Parallelism</vt:lpstr>
      <vt:lpstr>Typical Data Parallelism technique</vt:lpstr>
      <vt:lpstr>Typical Data Parallelism technique</vt:lpstr>
      <vt:lpstr>Model Parallelism</vt:lpstr>
      <vt:lpstr>Problem of MP</vt:lpstr>
      <vt:lpstr>Pipelined Model Parallelism</vt:lpstr>
      <vt:lpstr>Comparison to traditional techniques</vt:lpstr>
      <vt:lpstr>Outline</vt:lpstr>
      <vt:lpstr>HetPipe overview</vt:lpstr>
      <vt:lpstr>HetPipe overview</vt:lpstr>
      <vt:lpstr>HetPipe overview</vt:lpstr>
      <vt:lpstr>Local staleness </vt:lpstr>
      <vt:lpstr>Global staleness</vt:lpstr>
      <vt:lpstr>WSP</vt:lpstr>
      <vt:lpstr>Outline</vt:lpstr>
      <vt:lpstr>Various policies in PMP</vt:lpstr>
      <vt:lpstr>Node Partition</vt:lpstr>
      <vt:lpstr>Equal Distribution</vt:lpstr>
      <vt:lpstr>Hybrid Distribution</vt:lpstr>
      <vt:lpstr>Considerations in partitioning algorithm</vt:lpstr>
      <vt:lpstr>Partition Algorithm step-by-step</vt:lpstr>
      <vt:lpstr>Partition Algorithm step-by-step</vt:lpstr>
      <vt:lpstr>Partition Algorithm step-by-step</vt:lpstr>
      <vt:lpstr>Considering Staleness in pipeline</vt:lpstr>
      <vt:lpstr>Considering Staleness in pipeline</vt:lpstr>
      <vt:lpstr>Considering Staleness in pipeline</vt:lpstr>
      <vt:lpstr>Outline</vt:lpstr>
      <vt:lpstr>DP with multiple VWs</vt:lpstr>
      <vt:lpstr>Considering Staleness between VWs</vt:lpstr>
      <vt:lpstr>DP with multiple VWs</vt:lpstr>
      <vt:lpstr>DP with multiple VWs</vt:lpstr>
      <vt:lpstr>DP with multiple VWs</vt:lpstr>
      <vt:lpstr>DP with multiple VWs</vt:lpstr>
      <vt:lpstr>Local and global staleness</vt:lpstr>
      <vt:lpstr>Local and global staleness</vt:lpstr>
      <vt:lpstr>Local and global staleness</vt:lpstr>
      <vt:lpstr>DP with multiple VWs</vt:lpstr>
      <vt:lpstr>Convergence Analysis</vt:lpstr>
      <vt:lpstr>Convergence Analysis</vt:lpstr>
      <vt:lpstr>Convergence Analysis</vt:lpstr>
      <vt:lpstr>Outline</vt:lpstr>
      <vt:lpstr>Evaluation set up</vt:lpstr>
      <vt:lpstr>Parameter Placement</vt:lpstr>
      <vt:lpstr>Parameter Placement</vt:lpstr>
      <vt:lpstr>Performance of a single virtual worker</vt:lpstr>
      <vt:lpstr>Performance of a single virtual worker</vt:lpstr>
      <vt:lpstr>Performance of a multiple virtual workers</vt:lpstr>
      <vt:lpstr>Performance of a multiple virtual workers</vt:lpstr>
      <vt:lpstr>Performance of a multiple virtual workers</vt:lpstr>
      <vt:lpstr>Performance of a multiple virtual workers</vt:lpstr>
      <vt:lpstr>Performance with Whimpy GPUs</vt:lpstr>
      <vt:lpstr>Convergence in HetPipe</vt:lpstr>
      <vt:lpstr>Outline</vt:lpstr>
      <vt:lpstr>Related Work</vt:lpstr>
      <vt:lpstr>Outline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김호준</dc:creator>
  <cp:lastModifiedBy>DataLab</cp:lastModifiedBy>
  <cp:revision>2010</cp:revision>
  <dcterms:created xsi:type="dcterms:W3CDTF">2019-05-20T12:33:49Z</dcterms:created>
  <dcterms:modified xsi:type="dcterms:W3CDTF">2023-04-24T08:06:58Z</dcterms:modified>
</cp:coreProperties>
</file>