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saveSubsetFonts="1" autoCompressPictures="0">
  <p:sldMasterIdLst>
    <p:sldMasterId id="2147483675" r:id="rId1"/>
    <p:sldMasterId id="2147483676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3238" autoAdjust="0"/>
    <p:restoredTop sz="75000" autoAdjust="0"/>
  </p:normalViewPr>
  <p:slideViewPr>
    <p:cSldViewPr>
      <p:cViewPr varScale="1">
        <p:scale>
          <a:sx n="100" d="100"/>
          <a:sy n="100" d="100"/>
        </p:scale>
        <p:origin x="3704" y="192"/>
      </p:cViewPr>
      <p:guideLst>
        <p:guide orient="horz" pos="2150"/>
        <p:guide pos="2874"/>
      </p:guideLst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notesMaster" Target="notesMasters/notes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presProps" Target="presProps.xml"  /><Relationship Id="rId49" Type="http://schemas.openxmlformats.org/officeDocument/2006/relationships/viewProps" Target="viewProps.xml"  /><Relationship Id="rId5" Type="http://schemas.openxmlformats.org/officeDocument/2006/relationships/slide" Target="slides/slide2.xml"  /><Relationship Id="rId50" Type="http://schemas.openxmlformats.org/officeDocument/2006/relationships/theme" Target="theme/theme1.xml"  /><Relationship Id="rId51" Type="http://schemas.openxmlformats.org/officeDocument/2006/relationships/tableStyles" Target="tableStyles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/>
        <a:ea typeface="ＭＳ Ｐゴシック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/>
        <a:ea typeface="ＭＳ Ｐゴシック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/>
        <a:ea typeface="ＭＳ Ｐゴシック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/>
        <a:ea typeface="ＭＳ Ｐゴシック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6.xml"  /><Relationship Id="rId2" Type="http://schemas.openxmlformats.org/officeDocument/2006/relationships/notesMaster" Target="../notesMasters/notesMaster1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7.xml"  /><Relationship Id="rId2" Type="http://schemas.openxmlformats.org/officeDocument/2006/relationships/notesMaster" Target="../notesMasters/notesMaster1.xml"  /></Relationships>
</file>

<file path=ppt/notesSlides/_rels/notesSlide38.xml.rels><?xml version="1.0" encoding="UTF-8" standalone="yes" ?><Relationships xmlns="http://schemas.openxmlformats.org/package/2006/relationships"><Relationship Id="rId1" Type="http://schemas.openxmlformats.org/officeDocument/2006/relationships/slide" Target="../slides/slide38.xml"  /><Relationship Id="rId2" Type="http://schemas.openxmlformats.org/officeDocument/2006/relationships/notesMaster" Target="../notesMasters/notesMaster1.xml"  /></Relationships>
</file>

<file path=ppt/notesSlides/_rels/notesSlide39.xml.rels><?xml version="1.0" encoding="UTF-8" standalone="yes" ?><Relationships xmlns="http://schemas.openxmlformats.org/package/2006/relationships"><Relationship Id="rId1" Type="http://schemas.openxmlformats.org/officeDocument/2006/relationships/slide" Target="../slides/slide39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0.xml.rels><?xml version="1.0" encoding="UTF-8" standalone="yes" ?><Relationships xmlns="http://schemas.openxmlformats.org/package/2006/relationships"><Relationship Id="rId1" Type="http://schemas.openxmlformats.org/officeDocument/2006/relationships/slide" Target="../slides/slide40.xml"  /><Relationship Id="rId2" Type="http://schemas.openxmlformats.org/officeDocument/2006/relationships/notesMaster" Target="../notesMasters/notesMaster1.xml"  /></Relationships>
</file>

<file path=ppt/notesSlides/_rels/notesSlide4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1.xml"  /><Relationship Id="rId2" Type="http://schemas.openxmlformats.org/officeDocument/2006/relationships/notesMaster" Target="../notesMasters/notesMaster1.xml"  /></Relationships>
</file>

<file path=ppt/notesSlides/_rels/notesSlide4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2.xml"  /><Relationship Id="rId2" Type="http://schemas.openxmlformats.org/officeDocument/2006/relationships/notesMaster" Target="../notesMasters/notesMaster1.xml"  /></Relationships>
</file>

<file path=ppt/notesSlides/_rels/notesSlide4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3.xml"  /><Relationship Id="rId2" Type="http://schemas.openxmlformats.org/officeDocument/2006/relationships/notesMaster" Target="../notesMasters/notesMaster1.xml"  /></Relationships>
</file>

<file path=ppt/notesSlides/_rels/notesSlide4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>
                <a:effectLst/>
                <a:latin typeface="Calibri"/>
                <a:ea typeface="맑은 고딕"/>
                <a:cs typeface="Times New Roman"/>
              </a:rPr>
              <a:t/>
            </a: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>
                <a:effectLst/>
                <a:latin typeface="Calibri"/>
                <a:ea typeface="맑은 고딕"/>
                <a:cs typeface="Times New Roman"/>
              </a:rPr>
              <a:t/>
            </a: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>
                <a:effectLst/>
                <a:latin typeface="Calibri"/>
                <a:ea typeface="맑은 고딕"/>
                <a:cs typeface="Times New Roman"/>
              </a:rPr>
              <a:t/>
            </a: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>
                <a:effectLst/>
                <a:latin typeface="Calibri"/>
                <a:ea typeface="맑은 고딕"/>
                <a:cs typeface="Times New Roman"/>
              </a:rPr>
              <a:t/>
            </a: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>
                <a:effectLst/>
                <a:latin typeface="Calibri"/>
                <a:ea typeface="맑은 고딕"/>
                <a:cs typeface="Times New Roman"/>
              </a:rPr>
              <a:t/>
            </a: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>
                <a:effectLst/>
                <a:latin typeface="Calibri"/>
                <a:ea typeface="맑은 고딕"/>
                <a:cs typeface="Times New Roman"/>
              </a:rPr>
              <a:t/>
            </a: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>
                <a:effectLst/>
                <a:latin typeface="Calibri"/>
                <a:ea typeface="맑은 고딕"/>
                <a:cs typeface="Times New Roman"/>
              </a:rPr>
              <a:t/>
            </a: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>
                <a:effectLst/>
                <a:latin typeface="Calibri"/>
                <a:ea typeface="맑은 고딕"/>
                <a:cs typeface="Times New Roman"/>
              </a:rPr>
              <a:t/>
            </a: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>
                <a:effectLst/>
                <a:latin typeface="Calibri"/>
                <a:ea typeface="맑은 고딕"/>
                <a:cs typeface="Times New Roman"/>
              </a:rPr>
              <a:t/>
            </a: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>
                <a:effectLst/>
                <a:latin typeface="Calibri"/>
                <a:ea typeface="맑은 고딕"/>
                <a:cs typeface="Times New Roman"/>
              </a:rPr>
              <a:t/>
            </a: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>
                <a:effectLst/>
                <a:latin typeface="Calibri"/>
                <a:ea typeface="맑은 고딕"/>
                <a:cs typeface="Times New Roman"/>
              </a:rPr>
              <a:t/>
            </a: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>
                <a:effectLst/>
                <a:latin typeface="Calibri"/>
                <a:ea typeface="맑은 고딕"/>
                <a:cs typeface="Times New Roman"/>
              </a:rPr>
              <a:t/>
            </a: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>
                <a:effectLst/>
                <a:latin typeface="Calibri"/>
                <a:ea typeface="맑은 고딕"/>
                <a:cs typeface="Times New Roman"/>
              </a:rPr>
              <a:t/>
            </a: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>
                <a:effectLst/>
                <a:latin typeface="Calibri"/>
                <a:ea typeface="맑은 고딕"/>
                <a:cs typeface="Times New Roman"/>
              </a:rPr>
              <a:t/>
            </a: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>
                <a:effectLst/>
                <a:latin typeface="Calibri"/>
                <a:ea typeface="맑은 고딕"/>
                <a:cs typeface="Times New Roman"/>
              </a:rPr>
              <a:t/>
            </a: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>
                <a:effectLst/>
                <a:latin typeface="Calibri"/>
                <a:ea typeface="맑은 고딕"/>
                <a:cs typeface="Times New Roman"/>
              </a:rPr>
              <a:t/>
            </a: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>
                <a:effectLst/>
                <a:latin typeface="Calibri"/>
                <a:ea typeface="맑은 고딕"/>
                <a:cs typeface="Times New Roman"/>
              </a:rPr>
              <a:t/>
            </a: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>
                <a:effectLst/>
                <a:latin typeface="Calibri"/>
                <a:ea typeface="맑은 고딕"/>
                <a:cs typeface="Times New Roman"/>
              </a:rPr>
              <a:t/>
            </a: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>
                <a:effectLst/>
                <a:latin typeface="Calibri"/>
                <a:ea typeface="맑은 고딕"/>
                <a:cs typeface="Times New Roman"/>
              </a:rPr>
              <a:t/>
            </a: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>
                <a:effectLst/>
                <a:latin typeface="Calibri"/>
                <a:ea typeface="맑은 고딕"/>
                <a:cs typeface="Times New Roman"/>
              </a:rPr>
              <a:t/>
            </a: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>
                <a:effectLst/>
                <a:latin typeface="Calibri"/>
                <a:ea typeface="맑은 고딕"/>
                <a:cs typeface="Times New Roman"/>
              </a:rPr>
              <a:t/>
            </a: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>
                <a:effectLst/>
                <a:latin typeface="Calibri"/>
                <a:ea typeface="맑은 고딕"/>
                <a:cs typeface="Times New Roman"/>
              </a:rPr>
              <a:t/>
            </a: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>
                <a:effectLst/>
                <a:latin typeface="Calibri"/>
                <a:ea typeface="맑은 고딕"/>
                <a:cs typeface="Times New Roman"/>
              </a:rPr>
              <a:t/>
            </a: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>
                <a:effectLst/>
                <a:latin typeface="Calibri"/>
                <a:ea typeface="맑은 고딕"/>
                <a:cs typeface="Times New Roman"/>
              </a:rPr>
              <a:t/>
            </a: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>
                <a:effectLst/>
                <a:latin typeface="Calibri"/>
                <a:ea typeface="맑은 고딕"/>
                <a:cs typeface="Times New Roman"/>
              </a:rPr>
              <a:t/>
            </a: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>
                <a:effectLst/>
                <a:latin typeface="Calibri"/>
                <a:ea typeface="맑은 고딕"/>
                <a:cs typeface="Times New Roman"/>
              </a:rPr>
              <a:t/>
            </a: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>
                <a:effectLst/>
                <a:latin typeface="Calibri"/>
                <a:ea typeface="맑은 고딕"/>
                <a:cs typeface="Times New Roman"/>
              </a:rPr>
              <a:t/>
            </a: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>
                <a:effectLst/>
                <a:latin typeface="Calibri"/>
                <a:ea typeface="맑은 고딕"/>
                <a:cs typeface="Times New Roman"/>
              </a:rPr>
              <a:t/>
            </a: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>
                <a:effectLst/>
                <a:latin typeface="Calibri"/>
                <a:ea typeface="맑은 고딕"/>
                <a:cs typeface="Times New Roman"/>
              </a:rPr>
              <a:t/>
            </a: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>
                <a:effectLst/>
                <a:latin typeface="Calibri"/>
                <a:ea typeface="맑은 고딕"/>
                <a:cs typeface="Times New Roman"/>
              </a:rPr>
              <a:t/>
            </a: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>
                <a:effectLst/>
                <a:latin typeface="Calibri"/>
                <a:ea typeface="맑은 고딕"/>
                <a:cs typeface="Times New Roman"/>
              </a:rPr>
              <a:t/>
            </a: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>
                <a:effectLst/>
                <a:latin typeface="Calibri"/>
                <a:ea typeface="맑은 고딕"/>
                <a:cs typeface="Times New Roman"/>
              </a:rPr>
              <a:t/>
            </a: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3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3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13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8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2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13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7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8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4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9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0.xml"  /><Relationship Id="rId2" Type="http://schemas.openxmlformats.org/officeDocument/2006/relationships/slideLayout" Target="../slideLayouts/slideLayout13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1.xml"  /><Relationship Id="rId2" Type="http://schemas.openxmlformats.org/officeDocument/2006/relationships/slideLayout" Target="../slideLayouts/slideLayout13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2.xml"  /><Relationship Id="rId2" Type="http://schemas.openxmlformats.org/officeDocument/2006/relationships/slideLayout" Target="../slideLayouts/slideLayout13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3.xml"  /><Relationship Id="rId2" Type="http://schemas.openxmlformats.org/officeDocument/2006/relationships/slideLayout" Target="../slideLayouts/slideLayout13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4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6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5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7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6.xml"  /><Relationship Id="rId2" Type="http://schemas.openxmlformats.org/officeDocument/2006/relationships/slideLayout" Target="../slideLayouts/slideLayout13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7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8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20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9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2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3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0.xml"  /><Relationship Id="rId2" Type="http://schemas.openxmlformats.org/officeDocument/2006/relationships/slideLayout" Target="../slideLayouts/slideLayout13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1.xml"  /><Relationship Id="rId2" Type="http://schemas.openxmlformats.org/officeDocument/2006/relationships/slideLayout" Target="../slideLayouts/slideLayout13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2.xml"  /><Relationship Id="rId2" Type="http://schemas.openxmlformats.org/officeDocument/2006/relationships/slideLayout" Target="../slideLayouts/slideLayout13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3.xml"  /><Relationship Id="rId2" Type="http://schemas.openxmlformats.org/officeDocument/2006/relationships/slideLayout" Target="../slideLayouts/slideLayout13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4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2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4098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52400" y="2285999"/>
            <a:ext cx="8839200" cy="259080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 sz="2400" b="1"/>
              <a:t>Flash-based SSDs</a:t>
            </a:r>
            <a:endParaRPr lang="en-US" altLang="ko-KR" sz="2400" b="1"/>
          </a:p>
        </p:txBody>
      </p:sp>
      <p:sp>
        <p:nvSpPr>
          <p:cNvPr id="10" name="Subtitle 2"/>
          <p:cNvSpPr txBox="1"/>
          <p:nvPr/>
        </p:nvSpPr>
        <p:spPr>
          <a:xfrm>
            <a:off x="685800" y="5410200"/>
            <a:ext cx="7678738" cy="838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 algn="l"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r>
              <a:rPr lang="en-US" altLang="ko-KR" sz="1800" b="1" kern="0">
                <a:latin typeface="Calibri"/>
              </a:rPr>
              <a:t>Presenter:</a:t>
            </a:r>
            <a:r>
              <a:rPr lang="en-US" altLang="ko-KR" sz="1800" kern="0">
                <a:latin typeface="Calibri"/>
              </a:rPr>
              <a:t> </a:t>
            </a:r>
            <a:endParaRPr lang="en-US" altLang="ko-KR" sz="1800" kern="0">
              <a:latin typeface="Calibri"/>
            </a:endParaRPr>
          </a:p>
          <a:p>
            <a:pPr lvl="0" algn="l"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r>
              <a:rPr lang="en-US" altLang="ko-KR" sz="1800" kern="0">
                <a:latin typeface="Calibri"/>
              </a:rPr>
              <a:t>Daehan LEE</a:t>
            </a:r>
            <a:endParaRPr lang="en-US" altLang="ko-KR" sz="1800" kern="0"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50924" y="1049867"/>
            <a:ext cx="184731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kumimoji="1" lang="ko-Kore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Basic Flash Operations</a:t>
            </a:r>
            <a:r>
              <a:rPr lang="ko-KR" altLang="en-US" sz="2400" b="1">
                <a:latin typeface="Calibri"/>
                <a:cs typeface="Calibri"/>
              </a:rPr>
              <a:t> </a:t>
            </a:r>
            <a:r>
              <a:rPr lang="en-US" altLang="ko-KR" sz="2400" b="1">
                <a:latin typeface="Calibri"/>
                <a:cs typeface="Calibri"/>
              </a:rPr>
              <a:t>(cont.)</a:t>
            </a:r>
            <a:endParaRPr lang="en-US" altLang="ko-KR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>
              <a:defRPr/>
            </a:pPr>
            <a:r>
              <a:rPr lang="en-US" altLang="ko-KR" sz="1800">
                <a:latin typeface="Calibri"/>
                <a:cs typeface="Calibri"/>
              </a:rPr>
              <a:t>A Detailed Example (cont.)</a:t>
            </a:r>
            <a:endParaRPr lang="en-US" altLang="ko-KR" sz="1800">
              <a:latin typeface="Calibri"/>
              <a:cs typeface="Calibri"/>
            </a:endParaRPr>
          </a:p>
          <a:p>
            <a:pPr lvl="1">
              <a:defRPr/>
            </a:pPr>
            <a:r>
              <a:rPr lang="en-US" altLang="ko-KR" sz="1600">
                <a:latin typeface="Calibri"/>
                <a:cs typeface="Calibri"/>
              </a:rPr>
              <a:t>But the previous contents of pages 1, 2, and 3 are all gone.</a:t>
            </a:r>
            <a:endParaRPr lang="en-US" altLang="ko-KR" sz="1600">
              <a:latin typeface="Calibri"/>
              <a:cs typeface="Calibri"/>
            </a:endParaRPr>
          </a:p>
          <a:p>
            <a:pPr lvl="1">
              <a:defRPr/>
            </a:pPr>
            <a:endParaRPr lang="en-US" altLang="ko-KR" sz="1600">
              <a:latin typeface="Calibri"/>
              <a:cs typeface="Calibri"/>
            </a:endParaRPr>
          </a:p>
          <a:p>
            <a:pPr lvl="1">
              <a:defRPr/>
            </a:pPr>
            <a:endParaRPr lang="en-US" altLang="ko-KR" sz="1600">
              <a:latin typeface="Calibri"/>
              <a:cs typeface="Calibri"/>
            </a:endParaRPr>
          </a:p>
          <a:p>
            <a:pPr marL="279400" lvl="1" indent="0">
              <a:buNone/>
              <a:defRPr/>
            </a:pPr>
            <a:endParaRPr lang="en-US" altLang="ko-KR" sz="1600">
              <a:latin typeface="Calibri"/>
              <a:cs typeface="Calibri"/>
            </a:endParaRPr>
          </a:p>
          <a:p>
            <a:pPr lvl="1">
              <a:defRPr/>
            </a:pPr>
            <a:r>
              <a:rPr lang="he-IL" altLang="ko-KR" sz="1600">
                <a:latin typeface="Calibri"/>
                <a:cs typeface="Calibri"/>
              </a:rPr>
              <a:t>Thus, before overwriting any page within a block, ﬁrst move any data we care about to another location</a:t>
            </a:r>
            <a:endParaRPr lang="he-IL" altLang="ko-KR" sz="1600">
              <a:latin typeface="Calibri"/>
              <a:cs typeface="Calibri"/>
            </a:endParaRPr>
          </a:p>
          <a:p>
            <a:pPr lvl="1">
              <a:defRPr/>
            </a:pPr>
            <a:r>
              <a:rPr lang="en-US" altLang="ko-KR" sz="1600">
                <a:latin typeface="Calibri"/>
                <a:cs typeface="Calibri"/>
              </a:rPr>
              <a:t>And this erased characteristic has a lot to do with the design of Flash-based SSE.</a:t>
            </a:r>
            <a:endParaRPr lang="en-US" altLang="ko-KR" sz="1600">
              <a:latin typeface="Calibri"/>
              <a:cs typeface="Calibri"/>
            </a:endParaRPr>
          </a:p>
          <a:p>
            <a:pPr marL="279400" lvl="1" indent="0">
              <a:buNone/>
              <a:defRPr/>
            </a:pPr>
            <a:endParaRPr lang="en-US" altLang="ko-KR" sz="1600"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1800">
                <a:latin typeface="Calibri"/>
                <a:cs typeface="Calibri"/>
              </a:rPr>
              <a:t>Summary</a:t>
            </a:r>
            <a:endParaRPr lang="en-US" altLang="ko-KR" sz="1800">
              <a:latin typeface="Calibri"/>
              <a:cs typeface="Calibri"/>
            </a:endParaRPr>
          </a:p>
          <a:p>
            <a:pPr lvl="1">
              <a:defRPr/>
            </a:pPr>
            <a:r>
              <a:rPr lang="en-US" altLang="ko-KR" sz="1600">
                <a:latin typeface="Calibri"/>
                <a:cs typeface="Calibri"/>
              </a:rPr>
              <a:t>Reading a page is easy</a:t>
            </a:r>
            <a:endParaRPr lang="en-US" altLang="ko-KR" sz="1600">
              <a:latin typeface="Calibri"/>
              <a:cs typeface="Calibri"/>
            </a:endParaRPr>
          </a:p>
          <a:p>
            <a:pPr lvl="2">
              <a:defRPr/>
            </a:pPr>
            <a:r>
              <a:rPr lang="en-US" altLang="ko-KR" sz="1600">
                <a:latin typeface="Calibri"/>
                <a:cs typeface="Calibri"/>
              </a:rPr>
              <a:t>just read the page</a:t>
            </a:r>
            <a:endParaRPr lang="en-US" altLang="ko-KR" sz="1600">
              <a:latin typeface="Calibri"/>
              <a:cs typeface="Calibri"/>
            </a:endParaRPr>
          </a:p>
          <a:p>
            <a:pPr lvl="1">
              <a:defRPr/>
            </a:pPr>
            <a:r>
              <a:rPr lang="en-US" altLang="ko-KR" sz="1600">
                <a:latin typeface="Calibri"/>
                <a:cs typeface="Calibri"/>
              </a:rPr>
              <a:t>Writing a page is trickier</a:t>
            </a:r>
            <a:endParaRPr lang="en-US" altLang="ko-KR" sz="1600">
              <a:latin typeface="Calibri"/>
              <a:cs typeface="Calibri"/>
            </a:endParaRPr>
          </a:p>
          <a:p>
            <a:pPr lvl="2">
              <a:defRPr/>
            </a:pPr>
            <a:r>
              <a:rPr lang="en-US" altLang="ko-KR" sz="1600">
                <a:latin typeface="Calibri"/>
                <a:cs typeface="Calibri"/>
              </a:rPr>
              <a:t>Not only is this expensive, but frequent repetitions can lead to </a:t>
            </a:r>
            <a:r>
              <a:rPr lang="en-US" altLang="ko-KR" sz="1600">
                <a:solidFill>
                  <a:srgbClr val="ff0000"/>
                </a:solidFill>
                <a:latin typeface="Calibri"/>
                <a:cs typeface="Calibri"/>
              </a:rPr>
              <a:t>“wear out”</a:t>
            </a:r>
            <a:endParaRPr lang="en-US" altLang="ko-KR" sz="1600">
              <a:solidFill>
                <a:srgbClr val="ff0000"/>
              </a:solidFill>
              <a:latin typeface="Calibri"/>
              <a:cs typeface="Calibri"/>
            </a:endParaRPr>
          </a:p>
          <a:p>
            <a:pPr lvl="1">
              <a:defRPr/>
            </a:pPr>
            <a:r>
              <a:rPr lang="en-US" altLang="ko-KR" sz="1600">
                <a:latin typeface="Calibri"/>
                <a:cs typeface="Calibri"/>
              </a:rPr>
              <a:t>The performance and reliability of writing is a central focus</a:t>
            </a:r>
            <a:endParaRPr lang="en-US" altLang="ko-KR" sz="1600">
              <a:latin typeface="Calibri"/>
              <a:cs typeface="Calibri"/>
            </a:endParaRPr>
          </a:p>
          <a:p>
            <a:pPr lvl="2">
              <a:defRPr/>
            </a:pPr>
            <a:r>
              <a:rPr lang="en-US" altLang="ko-KR" sz="1600">
                <a:latin typeface="Calibri"/>
                <a:cs typeface="Calibri"/>
              </a:rPr>
              <a:t>Soon learn more about how modern SSDs attack these issues</a:t>
            </a:r>
            <a:endParaRPr lang="en-US" altLang="ko-KR" sz="1600">
              <a:latin typeface="Calibri"/>
              <a:cs typeface="Calibri"/>
            </a:endParaRPr>
          </a:p>
          <a:p>
            <a:pPr lvl="2">
              <a:defRPr/>
            </a:pPr>
            <a:endParaRPr lang="en-US" altLang="ko-KR" sz="1600">
              <a:latin typeface="Calibri"/>
              <a:cs typeface="Calibri"/>
            </a:endParaRPr>
          </a:p>
          <a:p>
            <a:pPr marL="2603500" lvl="7" indent="0">
              <a:buNone/>
              <a:defRPr/>
            </a:pPr>
            <a:endParaRPr lang="en-US" altLang="ko-KR" sz="1600">
              <a:solidFill>
                <a:srgbClr val="ff0000"/>
              </a:solidFill>
              <a:latin typeface="Calibri"/>
              <a:cs typeface="Calibri"/>
            </a:endParaRPr>
          </a:p>
          <a:p>
            <a:pPr marL="279400" lvl="1" indent="0">
              <a:buNone/>
              <a:defRPr/>
            </a:pPr>
            <a:endParaRPr lang="en-US" altLang="ko-KR" sz="1600">
              <a:latin typeface="Calibri"/>
              <a:cs typeface="Calibri"/>
            </a:endParaRPr>
          </a:p>
          <a:p>
            <a:pPr marL="279400" lvl="1" indent="0">
              <a:buNone/>
              <a:defRPr/>
            </a:pPr>
            <a:endParaRPr lang="en-US" altLang="ko-KR" sz="1600">
              <a:latin typeface="Calibri"/>
              <a:cs typeface="Calibri"/>
            </a:endParaRPr>
          </a:p>
          <a:p>
            <a:pPr marL="279400" lvl="1" indent="0">
              <a:buNone/>
              <a:defRPr/>
            </a:pPr>
            <a:endParaRPr lang="en-US" altLang="ko-KR" sz="1600">
              <a:latin typeface="Calibri"/>
              <a:cs typeface="Calibri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  <p:pic>
        <p:nvPicPr>
          <p:cNvPr id="3277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" y="2133600"/>
            <a:ext cx="5966977" cy="906858"/>
          </a:xfrm>
          <a:prstGeom prst="rect">
            <a:avLst/>
          </a:prstGeom>
        </p:spPr>
      </p:pic>
      <p:sp>
        <p:nvSpPr>
          <p:cNvPr id="32776" name=""/>
          <p:cNvSpPr/>
          <p:nvPr/>
        </p:nvSpPr>
        <p:spPr>
          <a:xfrm>
            <a:off x="2209800" y="2133600"/>
            <a:ext cx="4343400" cy="838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en-US" sz="4200" b="0" i="0" u="none" strike="noStrike" cap="none" normalizeH="0" baseline="0"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  <a:endParaRPr lang="en-US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lt2"/>
                </a:solidFill>
                <a:cs typeface="Courier New"/>
              </a:rPr>
              <a:t>Introduction</a:t>
            </a:r>
            <a:endParaRPr lang="en-US" altLang="ko-KR" sz="2300">
              <a:solidFill>
                <a:schemeClr val="lt2"/>
              </a:solidFill>
              <a:cs typeface="Courier New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Storing a Single Bit, From Bits to Banks/Planes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Basic Flash Operations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Flash Performance And Reliability</a:t>
            </a:r>
            <a:endParaRPr lang="en-US" altLang="ko-KR" sz="2300" b="1">
              <a:solidFill>
                <a:schemeClr val="dk1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From Raw Flash to Flash-Based SSDs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FTL Organization: A Bad Approach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A Log-Structured FTL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Garbage Collection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Mapping Table Size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Page Mapping Plus Caching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lt2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SSD Performance And Cost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Flash Performance And Reliability</a:t>
            </a:r>
            <a:endParaRPr lang="en-US" altLang="ko-KR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Performance of SLC , MLC and TLC flash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Read latencies are quite good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Program latency is higher and more variable for SLC.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But higher as you pack more bits into each cell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To get good write performance, have to make use of multiple flash chips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 in parallel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Erases are quite expensive, so Dealing with this cost is central to modern flash storage design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1460500" lvl="4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  <a:p>
            <a:pPr lvl="1"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  <p:pic>
        <p:nvPicPr>
          <p:cNvPr id="327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1" y="1752600"/>
            <a:ext cx="4876799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Flash Performance And Reliability</a:t>
            </a:r>
            <a:r>
              <a:rPr lang="ko-KR" altLang="en-US" sz="2400" b="1">
                <a:latin typeface="Calibri"/>
                <a:cs typeface="Calibri"/>
              </a:rPr>
              <a:t> </a:t>
            </a:r>
            <a:r>
              <a:rPr lang="en-US" altLang="ko-KR" sz="2400" b="1">
                <a:latin typeface="Calibri"/>
                <a:cs typeface="Calibri"/>
              </a:rPr>
              <a:t>(cont.)</a:t>
            </a:r>
            <a:endParaRPr lang="en-US" altLang="ko-KR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Reliability of flash chips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Fl</a:t>
            </a:r>
            <a:r>
              <a:rPr xmlns:mc="http://schemas.openxmlformats.org/markup-compatibility/2006" xmlns:hp="http://schemas.haansoft.com/office/presentation/8.0" kumimoji="0" lang="he-IL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ash chips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aren’t mechanical disks, these </a:t>
            </a:r>
            <a:r>
              <a:rPr xmlns:mc="http://schemas.openxmlformats.org/markup-compatibility/2006" xmlns:hp="http://schemas.haansoft.com/office/presentation/8.0" kumimoji="0" lang="he-IL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are pure silicon and in that sense have fewer reliability issues to worry about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like physical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head crush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primary concern is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“wear out”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; </a:t>
            </a:r>
            <a:r>
              <a:rPr xmlns:mc="http://schemas.openxmlformats.org/markup-compatibility/2006" xmlns:hp="http://schemas.haansoft.com/office/presentation/8.0" kumimoji="0" lang="he-IL" altLang="ko-KR" sz="1800" b="0" i="0" u="none" strike="noStrike" kern="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when a ﬂash block is erased and programmed, it slowly accrues a little bit of extra charge</a:t>
            </a:r>
            <a:endParaRPr xmlns:mc="http://schemas.openxmlformats.org/markup-compatibility/2006" xmlns:hp="http://schemas.haansoft.com/office/presentation/8.0" kumimoji="0" lang="he-IL" altLang="ko-KR" sz="1800" b="0" i="0" u="none" strike="noStrike" kern="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lang="en-US" altLang="ko-KR" sz="1800">
                <a:latin typeface="Calibri"/>
                <a:ea typeface="맑은 고딕"/>
                <a:cs typeface="Times New Roman"/>
              </a:rPr>
              <a:t>Lifetime (currently not well known)</a:t>
            </a:r>
            <a:endParaRPr lang="en-US" altLang="ko-KR" sz="180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lang="en-US" altLang="ko-KR" sz="1600">
                <a:latin typeface="Calibri"/>
                <a:ea typeface="맑은 고딕"/>
                <a:cs typeface="Times New Roman"/>
              </a:rPr>
              <a:t>SLC based block - 100,000 P/E</a:t>
            </a:r>
            <a:endParaRPr lang="en-US" altLang="ko-KR" sz="160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lang="en-US" altLang="ko-KR" sz="1600">
                <a:latin typeface="Calibri"/>
                <a:ea typeface="맑은 고딕"/>
                <a:cs typeface="Times New Roman"/>
              </a:rPr>
              <a:t>MLC based block - 10,000 P/E</a:t>
            </a:r>
            <a:endParaRPr lang="en-US" altLang="ko-KR" sz="160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lang="en-US" altLang="ko-KR" sz="1600">
                <a:latin typeface="Calibri"/>
                <a:ea typeface="맑은 고딕"/>
                <a:cs typeface="Times New Roman"/>
              </a:rPr>
              <a:t>Recent research has shown that lifetimes are much longer than expected</a:t>
            </a:r>
            <a:endParaRPr lang="en-US" altLang="ko-KR" sz="1600"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lang="en-US" altLang="ko-KR" sz="1800">
                <a:latin typeface="Calibri"/>
                <a:ea typeface="맑은 고딕"/>
                <a:cs typeface="Times New Roman"/>
              </a:rPr>
              <a:t>Disturbance</a:t>
            </a:r>
            <a:endParaRPr lang="en-US" altLang="ko-KR" sz="180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lang="he-IL" altLang="ko-KR" sz="1600">
                <a:latin typeface="Calibri"/>
                <a:ea typeface="맑은 고딕"/>
                <a:cs typeface="Times New Roman"/>
              </a:rPr>
              <a:t>it is possible that some bits get ﬂipped in neighboring pages</a:t>
            </a:r>
            <a:r>
              <a:rPr lang="en-US" altLang="ko-KR" sz="1600">
                <a:latin typeface="Calibri"/>
                <a:ea typeface="맑은 고딕"/>
                <a:cs typeface="Times New Roman"/>
              </a:rPr>
              <a:t>; </a:t>
            </a:r>
            <a:r>
              <a:rPr lang="he-IL" altLang="ko-KR" sz="1600">
                <a:latin typeface="Calibri"/>
                <a:ea typeface="맑은 고딕"/>
                <a:cs typeface="Times New Roman"/>
              </a:rPr>
              <a:t>such bit ﬂips are known as</a:t>
            </a:r>
            <a:r>
              <a:rPr lang="en-US" altLang="ko-KR" sz="1600">
                <a:latin typeface="Calibri"/>
                <a:ea typeface="맑은 고딕"/>
                <a:cs typeface="Times New Roman"/>
              </a:rPr>
              <a:t> </a:t>
            </a:r>
            <a:r>
              <a:rPr lang="he-IL" altLang="ko-KR" sz="160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read disturbs</a:t>
            </a:r>
            <a:r>
              <a:rPr lang="he-IL" altLang="ko-KR" sz="1600">
                <a:latin typeface="Calibri"/>
                <a:ea typeface="맑은 고딕"/>
                <a:cs typeface="Times New Roman"/>
              </a:rPr>
              <a:t> or </a:t>
            </a:r>
            <a:r>
              <a:rPr lang="he-IL" altLang="ko-KR" sz="160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program disturbs</a:t>
            </a:r>
            <a:endParaRPr lang="he-IL" altLang="ko-KR" sz="160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>
              <a:latin typeface="Calibri"/>
              <a:ea typeface="맑은 고딕"/>
              <a:cs typeface="Times New Roman"/>
            </a:endParaRPr>
          </a:p>
          <a:p>
            <a:pPr marL="1206500" lvl="4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  <a:p>
            <a:pPr lvl="1"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  <a:endParaRPr lang="en-US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lt2"/>
                </a:solidFill>
                <a:cs typeface="Courier New"/>
              </a:rPr>
              <a:t>Introduction</a:t>
            </a:r>
            <a:endParaRPr lang="en-US" altLang="ko-KR" sz="2300">
              <a:solidFill>
                <a:schemeClr val="lt2"/>
              </a:solidFill>
              <a:cs typeface="Courier New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Storing a Single Bit, From Bits to Banks/Planes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Basic Flash Operations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Flash Performance And Reliability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From Raw Flash to Flash-Based SSDs</a:t>
            </a:r>
            <a:endParaRPr lang="en-US" altLang="ko-KR" sz="2300" b="1">
              <a:solidFill>
                <a:schemeClr val="dk1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FTL Organization: A Bad Approach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A Log-Structured FTL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Garbage Collection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Mapping Table Size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Page Mapping Plus Caching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lt2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SSD Performance And Cost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From Raw Flash to Flash-Based SSDs</a:t>
            </a:r>
            <a:endParaRPr lang="en-US" altLang="ko-KR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</a:t>
            </a:r>
            <a:r>
              <a:rPr xmlns:mc="http://schemas.openxmlformats.org/markup-compatibility/2006" xmlns:hp="http://schemas.haansoft.com/office/presentation/8.0" kumimoji="0" lang="he-IL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ow to turn a basic set of ﬂash chips into something that looks like a typical storage device</a:t>
            </a:r>
            <a:endParaRPr xmlns:mc="http://schemas.openxmlformats.org/markup-compatibility/2006" xmlns:hp="http://schemas.haansoft.com/office/presentation/8.0" kumimoji="0" lang="he-IL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standard storage interface is a simple block based one, where blocks (sectors) of size 512 bytes (or larger) can be read or written, given a block address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he-IL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task of the ﬂash-based SSD is </a:t>
            </a:r>
            <a:r>
              <a:rPr xmlns:mc="http://schemas.openxmlformats.org/markup-compatibility/2006" xmlns:hp="http://schemas.haansoft.com/office/presentation/8.0" kumimoji="0" lang="he-IL" altLang="ko-KR" sz="16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to provide that standard block interface</a:t>
            </a:r>
            <a:r>
              <a:rPr xmlns:mc="http://schemas.openxmlformats.org/markup-compatibility/2006" xmlns:hp="http://schemas.haansoft.com/office/presentation/8.0" kumimoji="0" lang="he-IL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atop the raw ﬂash chips inside it.</a:t>
            </a:r>
            <a:endParaRPr xmlns:mc="http://schemas.openxmlformats.org/markup-compatibility/2006" xmlns:hp="http://schemas.haansoft.com/office/presentation/8.0" kumimoji="0" lang="he-IL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</a:t>
            </a:r>
            <a:r>
              <a:rPr xmlns:mc="http://schemas.openxmlformats.org/markup-compatibility/2006" xmlns:hp="http://schemas.haansoft.com/office/presentation/8.0" kumimoji="0" lang="he-IL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n SSD consists of some number of ﬂash chips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and also contains some amount of volatile memory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>
              <a:latin typeface="Calibri"/>
              <a:ea typeface="맑은 고딕"/>
              <a:cs typeface="Times New Roman"/>
            </a:endParaRPr>
          </a:p>
          <a:p>
            <a:pPr marL="1206500" lvl="4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  <a:p>
            <a:pPr lvl="1"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  <p:pic>
        <p:nvPicPr>
          <p:cNvPr id="327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19400" y="3581400"/>
            <a:ext cx="5029200" cy="129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From Raw Flash to Flash-Based SSDs</a:t>
            </a:r>
            <a:r>
              <a:rPr lang="ko-KR" altLang="en-US" sz="2400" b="1">
                <a:latin typeface="Calibri"/>
                <a:cs typeface="Calibri"/>
              </a:rPr>
              <a:t> </a:t>
            </a:r>
            <a:r>
              <a:rPr lang="en-US" altLang="ko-KR" sz="2400" b="1">
                <a:latin typeface="Calibri"/>
                <a:cs typeface="Calibri"/>
              </a:rPr>
              <a:t>(cont.)</a:t>
            </a:r>
            <a:endParaRPr lang="en-US" altLang="ko-KR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FTL(Flash Translation Layer)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Read and write requests on logical blocks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Turns them into low-level read, erase, and program commands on the underlying physical blocks and physical pages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Accomplish this task with the goal of delivering excellent performance and high reliability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Wear leveling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 - S</a:t>
            </a:r>
            <a:r>
              <a:rPr xmlns:mc="http://schemas.openxmlformats.org/markup-compatibility/2006" xmlns:hp="http://schemas.haansoft.com/office/presentation/8.0" kumimoji="0" lang="he-IL" altLang="ko-KR" sz="1600" b="0" i="0" u="none" strike="noStrike" kern="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hould try to spread writes across the blocks of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t</a:t>
            </a:r>
            <a:r>
              <a:rPr xmlns:mc="http://schemas.openxmlformats.org/markup-compatibility/2006" xmlns:hp="http://schemas.haansoft.com/office/presentation/8.0" kumimoji="0" lang="he-IL" altLang="ko-KR" sz="1600" b="0" i="0" u="none" strike="noStrike" kern="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he ﬂash as evenly as possible, ensuring that all of the blocks of the device wear out at roughly the same time</a:t>
            </a:r>
            <a:endParaRPr xmlns:mc="http://schemas.openxmlformats.org/markup-compatibility/2006" xmlns:hp="http://schemas.haansoft.com/office/presentation/8.0" kumimoji="0" lang="he-IL" altLang="ko-KR" sz="1600" b="0" i="0" u="none" strike="noStrike" kern="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he-IL" altLang="ko-KR" sz="1600" b="0" i="0" u="none" strike="noStrike" kern="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he-IL" altLang="ko-KR" sz="1600" b="0" i="0" u="none" strike="noStrike" kern="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he-IL" altLang="ko-KR" sz="1600" b="0" i="0" u="none" strike="noStrike" kern="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he-IL" altLang="ko-KR" sz="1600" b="0" i="0" u="none" strike="noStrike" kern="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he-IL" altLang="ko-KR" sz="1600" b="0" i="0" u="none" strike="noStrike" kern="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To minimize disturbance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- commonly program pages within an erased block in order,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from low page to high page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>
              <a:latin typeface="Calibri"/>
              <a:ea typeface="맑은 고딕"/>
              <a:cs typeface="Times New Roman"/>
            </a:endParaRPr>
          </a:p>
          <a:p>
            <a:pPr marL="1206500" lvl="4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  <a:p>
            <a:pPr lvl="1"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  <p:pic>
        <p:nvPicPr>
          <p:cNvPr id="327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19400" y="3581400"/>
            <a:ext cx="5029200" cy="129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  <a:endParaRPr lang="en-US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lt2"/>
                </a:solidFill>
                <a:cs typeface="Courier New"/>
              </a:rPr>
              <a:t>Introduction</a:t>
            </a:r>
            <a:endParaRPr lang="en-US" altLang="ko-KR" sz="2300">
              <a:solidFill>
                <a:schemeClr val="lt2"/>
              </a:solidFill>
              <a:cs typeface="Courier New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Storing a Single Bit, From Bits to Banks/Planes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Basic Flash Operations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Flash Performance And Reliability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From Raw Flash to Flash-Based SSDs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FTL Organization: A Bad Approach</a:t>
            </a:r>
            <a:endParaRPr lang="en-US" altLang="ko-KR" sz="2300" b="1">
              <a:solidFill>
                <a:schemeClr val="dk1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A Log-Structured FTL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Garbage Collection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Mapping Table Size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Page Mapping Plus Caching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lt2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SSD Performance And Cost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FTL Organization: A Bad Approach</a:t>
            </a:r>
            <a:endParaRPr lang="en-US" altLang="ko-KR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Direct mapped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The simplest organization 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A read to logical page N is mapped directly to a read of physical page N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But A write to logical page N is more complicated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First it has to read in the entire block that page N is contained within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Then it has to erase the block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Finally it programs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the old pages as well as the new one 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Direct mapped FTL has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many problem in terms of performance as well as reliability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Performance 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1143000" lvl="3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Have to read in the entire block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(costly)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. erase it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(quite costly)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. program it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(costly)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1143000" lvl="3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he-IL" altLang="ko-KR" sz="1600" b="0" i="0" u="none" strike="noStrike" kern="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The end result is severe</a:t>
            </a:r>
            <a:r>
              <a:rPr xmlns:mc="http://schemas.openxmlformats.org/markup-compatibility/2006" xmlns:hp="http://schemas.haansoft.com/office/presentation/8.0" kumimoji="0" lang="he-IL" altLang="ko-KR" sz="16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 write ampliﬁcation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1143000" lvl="3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Even slower than typical hard drives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he-IL" altLang="ko-KR" sz="1600" b="0" i="0" u="none" strike="noStrike" kern="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>
              <a:latin typeface="Calibri"/>
              <a:ea typeface="맑은 고딕"/>
              <a:cs typeface="Times New Roman"/>
            </a:endParaRPr>
          </a:p>
          <a:p>
            <a:pPr marL="1206500" lvl="4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  <a:p>
            <a:pPr lvl="1"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FTL Organization: A Bad Approach</a:t>
            </a:r>
            <a:r>
              <a:rPr lang="ko-KR" altLang="en-US" sz="2400" b="1">
                <a:latin typeface="Calibri"/>
                <a:cs typeface="Calibri"/>
              </a:rPr>
              <a:t> </a:t>
            </a:r>
            <a:r>
              <a:rPr lang="en-US" altLang="ko-KR" sz="2400" b="1">
                <a:latin typeface="Calibri"/>
                <a:cs typeface="Calibri"/>
              </a:rPr>
              <a:t>(cont.)</a:t>
            </a:r>
            <a:endParaRPr lang="en-US" altLang="ko-KR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Direct mapped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Direct mapped FTL has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many problem in terms of performance as well as reliability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reliability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1143000" lvl="3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The direct mapped approach simply gives too much control over wear out to the client workload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1143000" lvl="3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T</a:t>
            </a:r>
            <a:r>
              <a:rPr xmlns:mc="http://schemas.openxmlformats.org/markup-compatibility/2006" xmlns:hp="http://schemas.haansoft.com/office/presentation/8.0" kumimoji="0" lang="en-US" altLang="en-US" sz="1600" b="0" i="0" u="none" strike="noStrike" kern="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he underlying physical blocks containing popular data will quickly wear out.</a:t>
            </a:r>
            <a:endParaRPr xmlns:mc="http://schemas.openxmlformats.org/markup-compatibility/2006" xmlns:hp="http://schemas.haansoft.com/office/presentation/8.0" kumimoji="0" lang="en-US" altLang="en-US" sz="1600" b="0" i="0" u="none" strike="noStrike" kern="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he-IL" altLang="ko-KR" sz="1600" b="0" i="0" u="none" strike="noStrike" kern="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For both reliability and performance reasons, a direct-mapped FTL is a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bad idea.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>
              <a:latin typeface="Calibri"/>
              <a:ea typeface="맑은 고딕"/>
              <a:cs typeface="Times New Roman"/>
            </a:endParaRPr>
          </a:p>
          <a:p>
            <a:pPr marL="1206500" lvl="4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  <a:p>
            <a:pPr lvl="1"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  <a:endParaRPr lang="en-US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dk1"/>
                </a:solidFill>
                <a:cs typeface="Courier New"/>
              </a:rPr>
              <a:t>Introduction</a:t>
            </a:r>
            <a:endParaRPr lang="en-US" altLang="ko-KR" sz="2300">
              <a:solidFill>
                <a:schemeClr val="dk1"/>
              </a:solidFill>
              <a:cs typeface="Courier New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Storing a Single Bit, From Bits to Banks/Planes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Basic Flash Operations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Flash Performance And Reliability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From Raw Flash to Flash-Based SSDs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FTL Organization: A Bad Approach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A Log-Structured FTL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Garbage Collection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Mapping Table Size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Page Mapping Plus Caching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lt2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SSD Performance And Cost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  <a:endParaRPr lang="en-US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lt2"/>
                </a:solidFill>
                <a:cs typeface="Courier New"/>
              </a:rPr>
              <a:t>Introduction</a:t>
            </a:r>
            <a:endParaRPr lang="en-US" altLang="ko-KR" sz="2300">
              <a:solidFill>
                <a:schemeClr val="lt2"/>
              </a:solidFill>
              <a:cs typeface="Courier New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Storing a Single Bit, From Bits to Banks/Planes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Basic Flash Operations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Flash Performance And Reliability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From Raw Flash to Flash-Based SSDs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FTL Organization: A Bad Approach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A Log-Structured FTL</a:t>
            </a:r>
            <a:endParaRPr lang="en-US" altLang="ko-KR" sz="2300" b="1">
              <a:solidFill>
                <a:schemeClr val="dk1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Garbage Collection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Mapping Table Size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Page Mapping Plus Caching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lt2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SSD Performance And Cost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A Log-Structured FTL</a:t>
            </a:r>
            <a:endParaRPr lang="en-US" altLang="ko-KR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Log structured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Most FTL </a:t>
            </a:r>
            <a:r>
              <a:rPr lang="en-US" altLang="ko-KR" sz="1600">
                <a:latin typeface="Calibri"/>
                <a:cs typeface="Calibri"/>
              </a:rPr>
              <a:t>Organization</a:t>
            </a:r>
            <a:endParaRPr lang="en-US" altLang="ko-KR" sz="1600">
              <a:latin typeface="Calibri"/>
              <a:cs typeface="Calibri"/>
            </a:endParaRPr>
          </a:p>
          <a:p>
            <a:pPr lvl="1">
              <a:defRPr/>
            </a:pPr>
            <a:r>
              <a:rPr lang="en-US" altLang="ko-KR" sz="1600">
                <a:latin typeface="Calibri"/>
                <a:cs typeface="Calibri"/>
              </a:rPr>
              <a:t>The device appends the write </a:t>
            </a:r>
            <a:r>
              <a:rPr lang="en-US" altLang="ko-KR" sz="1600">
                <a:solidFill>
                  <a:srgbClr val="ff0000"/>
                </a:solidFill>
                <a:latin typeface="Calibri"/>
                <a:cs typeface="Calibri"/>
              </a:rPr>
              <a:t>to the next free spot in the currently-being-written-to block</a:t>
            </a:r>
            <a:endParaRPr lang="en-US" altLang="ko-KR" sz="1600">
              <a:solidFill>
                <a:srgbClr val="ff0000"/>
              </a:solidFill>
              <a:latin typeface="Calibri"/>
              <a:cs typeface="Calibri"/>
            </a:endParaRPr>
          </a:p>
          <a:p>
            <a:pPr lvl="1">
              <a:defRPr/>
            </a:pPr>
            <a:r>
              <a:rPr lang="en-US" altLang="ko-KR" sz="1600">
                <a:solidFill>
                  <a:schemeClr val="dk1"/>
                </a:solidFill>
                <a:latin typeface="Calibri"/>
                <a:cs typeface="Calibri"/>
              </a:rPr>
              <a:t>The device keeps a </a:t>
            </a:r>
            <a:r>
              <a:rPr lang="en-US" altLang="ko-KR" sz="1600">
                <a:solidFill>
                  <a:srgbClr val="ff0000"/>
                </a:solidFill>
                <a:latin typeface="Calibri"/>
                <a:cs typeface="Calibri"/>
              </a:rPr>
              <a:t>mapping table</a:t>
            </a:r>
            <a:r>
              <a:rPr lang="en-US" altLang="ko-KR" sz="1600">
                <a:solidFill>
                  <a:schemeClr val="dk1"/>
                </a:solidFill>
                <a:latin typeface="Calibri"/>
                <a:cs typeface="Calibri"/>
              </a:rPr>
              <a:t> which stores </a:t>
            </a:r>
            <a:r>
              <a:rPr lang="en-US" altLang="ko-KR" sz="1600">
                <a:solidFill>
                  <a:srgbClr val="ff0000"/>
                </a:solidFill>
                <a:latin typeface="Calibri"/>
                <a:cs typeface="Calibri"/>
              </a:rPr>
              <a:t>the physical address of each logical block in the system.</a:t>
            </a:r>
            <a:endParaRPr lang="en-US" altLang="ko-KR" sz="1600">
              <a:solidFill>
                <a:srgbClr val="ff0000"/>
              </a:solidFill>
              <a:latin typeface="Calibri"/>
              <a:cs typeface="Calibri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Let’s see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device looks like a typical disk, in which it can read and write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512-byte sectors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Assume that the client is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 reading or writing 4-KB sized chunks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SSD contains some large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number of 16-KB sized blocks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Divided into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four 4-KB pages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>
              <a:latin typeface="Calibri"/>
              <a:ea typeface="맑은 고딕"/>
              <a:cs typeface="Times New Roman"/>
            </a:endParaRPr>
          </a:p>
          <a:p>
            <a:pPr marL="1206500" lvl="4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  <a:p>
            <a:pPr lvl="1"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  <p:pic>
        <p:nvPicPr>
          <p:cNvPr id="3277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0459" y="4945274"/>
            <a:ext cx="5563082" cy="12269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A Log-Structured FTL (cont.)</a:t>
            </a:r>
            <a:endParaRPr lang="en-US" altLang="ko-KR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Let’s see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Write(100) with contents a1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Write(101) with contents a2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Write(2000) with contents b1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Write(2001) with contents b2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en-US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These logical block addresses (e.g., 100) are used by the client of the SSD</a:t>
            </a:r>
            <a:endParaRPr xmlns:mc="http://schemas.openxmlformats.org/markup-compatibility/2006" xmlns:hp="http://schemas.haansoft.com/office/presentation/8.0" kumimoji="0" lang="en-US" altLang="en-US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en-US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Assume that all blocks of the SSD are currently not valid</a:t>
            </a:r>
            <a:endParaRPr xmlns:mc="http://schemas.openxmlformats.org/markup-compatibility/2006" xmlns:hp="http://schemas.haansoft.com/office/presentation/8.0" kumimoji="0" lang="en-US" altLang="en-US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And </a:t>
            </a:r>
            <a:r>
              <a:rPr xmlns:mc="http://schemas.openxmlformats.org/markup-compatibility/2006" xmlns:hp="http://schemas.haansoft.com/office/presentation/8.0" kumimoji="0" lang="en-US" altLang="en-US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must be erased before any page can be programme</a:t>
            </a:r>
            <a:endParaRPr xmlns:mc="http://schemas.openxmlformats.org/markup-compatibility/2006" xmlns:hp="http://schemas.haansoft.com/office/presentation/8.0" kumimoji="0" lang="en-US" altLang="en-US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en-US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en-US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Here we show the initial state of our SSD, with all pages marked INVALID (i):</a:t>
            </a:r>
            <a:endParaRPr xmlns:mc="http://schemas.openxmlformats.org/markup-compatibility/2006" xmlns:hp="http://schemas.haansoft.com/office/presentation/8.0" kumimoji="0" lang="en-US" altLang="en-US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  <p:pic>
        <p:nvPicPr>
          <p:cNvPr id="3277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0459" y="4945274"/>
            <a:ext cx="5563082" cy="12269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A Log-Structured FTL</a:t>
            </a:r>
            <a:r>
              <a:rPr lang="ko-KR" altLang="en-US" sz="2400" b="1">
                <a:latin typeface="Calibri"/>
                <a:cs typeface="Calibri"/>
              </a:rPr>
              <a:t> </a:t>
            </a:r>
            <a:r>
              <a:rPr lang="en-US" altLang="ko-KR" sz="2400" b="1">
                <a:latin typeface="Calibri"/>
                <a:cs typeface="Calibri"/>
              </a:rPr>
              <a:t>(cont.)</a:t>
            </a:r>
            <a:endParaRPr lang="en-US" altLang="ko-KR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he-IL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When the ﬁrst write is received by the SSD to logical block 100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, FTL decides to write it to physical block 0, which contains four physical pages 0, 1, 2, and 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block is not erased so we cannot write to it yet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he-IL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device must ﬁrst issue an erase command to block 0. Doing so leads to the following state:</a:t>
            </a:r>
            <a:endParaRPr xmlns:mc="http://schemas.openxmlformats.org/markup-compatibility/2006" xmlns:hp="http://schemas.haansoft.com/office/presentation/8.0" kumimoji="0" lang="he-IL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he-IL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he-IL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he-IL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Block 0 is now ready to be programmed. Most SSDs will write pages in order (i.e., low to high),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reducing reliability problems related to program disturbance.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SSD then directs the write of logical block 100 into physical page 0: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  <p:pic>
        <p:nvPicPr>
          <p:cNvPr id="3277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9800" y="2857500"/>
            <a:ext cx="5791702" cy="1143000"/>
          </a:xfrm>
          <a:prstGeom prst="rect">
            <a:avLst/>
          </a:prstGeom>
        </p:spPr>
      </p:pic>
      <p:pic>
        <p:nvPicPr>
          <p:cNvPr id="3277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86000" y="5105400"/>
            <a:ext cx="5715495" cy="121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A Log-Structured FTL</a:t>
            </a:r>
            <a:r>
              <a:rPr lang="ko-KR" altLang="en-US" sz="2400" b="1">
                <a:latin typeface="Calibri"/>
                <a:cs typeface="Calibri"/>
              </a:rPr>
              <a:t> </a:t>
            </a:r>
            <a:r>
              <a:rPr lang="en-US" altLang="ko-KR" sz="2400" b="1">
                <a:latin typeface="Calibri"/>
                <a:cs typeface="Calibri"/>
              </a:rPr>
              <a:t>(cont.)</a:t>
            </a:r>
            <a:endParaRPr lang="en-US" altLang="ko-KR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But what if the client wants to read logical block 100?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When the FTL writes logical block 100 to physical page 0, it records this fact in an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in-memory mapping table.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We will track the state of this mapping table in the diagrams as well: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What happens when the client write to the SSD.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Finds a location for the write, usually just picking the next free page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Then programs that page with the block’s contents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And records the logical-to-physical mapping in its mapping table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  <p:pic>
        <p:nvPicPr>
          <p:cNvPr id="3277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17203" y="2895600"/>
            <a:ext cx="5509592" cy="13198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A Log-Structured FTL</a:t>
            </a:r>
            <a:r>
              <a:rPr lang="ko-KR" altLang="en-US" sz="2400" b="1">
                <a:latin typeface="Calibri"/>
                <a:cs typeface="Calibri"/>
              </a:rPr>
              <a:t> </a:t>
            </a:r>
            <a:r>
              <a:rPr lang="en-US" altLang="ko-KR" sz="2400" b="1">
                <a:latin typeface="Calibri"/>
                <a:cs typeface="Calibri"/>
              </a:rPr>
              <a:t>(cont.)</a:t>
            </a:r>
            <a:endParaRPr lang="en-US" altLang="ko-KR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Let’s now examine the rest of the writes in our example write stream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101, 2000, and 2001. After writing these blocks, the state of the device is: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log-based approach by its nature improves performance and greatly enhances reliability.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FTL can now spread writes across all pages, performing what is called wear leveling and increasing the lifetime of the device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Unfortunately, this basic approach to log structuring has some downsides.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he-IL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fi</a:t>
            </a:r>
            <a:r>
              <a:rPr xmlns:mc="http://schemas.openxmlformats.org/markup-compatibility/2006" xmlns:hp="http://schemas.haansoft.com/office/presentation/8.0" kumimoji="0" lang="he-IL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rst is that overwrites of logical blocks lead to something we call garbage</a:t>
            </a:r>
            <a:endParaRPr xmlns:mc="http://schemas.openxmlformats.org/markup-compatibility/2006" xmlns:hp="http://schemas.haansoft.com/office/presentation/8.0" kumimoji="0" lang="he-IL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device has to periodically perform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garbage collection (GC)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second is high cost of in-memory mapping tables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  <p:pic>
        <p:nvPicPr>
          <p:cNvPr id="3277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45826" y="2177036"/>
            <a:ext cx="6052347" cy="13281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  <a:endParaRPr lang="en-US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lt2"/>
                </a:solidFill>
                <a:cs typeface="Courier New"/>
              </a:rPr>
              <a:t>Introduction</a:t>
            </a:r>
            <a:endParaRPr lang="en-US" altLang="ko-KR" sz="2300">
              <a:solidFill>
                <a:schemeClr val="lt2"/>
              </a:solidFill>
              <a:cs typeface="Courier New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Storing a Single Bit, From Bits to Banks/Planes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Basic Flash Operations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Flash Performance And Reliability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From Raw Flash to Flash-Based SSDs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FTL Organization: A Bad Approach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A Log-Structured FTL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Garbage Collection</a:t>
            </a:r>
            <a:endParaRPr lang="en-US" altLang="ko-KR" sz="2300" b="1">
              <a:solidFill>
                <a:schemeClr val="dk1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Mapping Table Size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Page Mapping Plus Caching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lt2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SSD Performance And Cost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Garbage Collection</a:t>
            </a:r>
            <a:endParaRPr lang="en-US" altLang="ko-KR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let’s assume that blocks 100 and 101 are written to again, with contents c1 and c2.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writes are written to the next free pages (in this case, physical pages 4 and 5)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and the mapping table is updated accordingly.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he-IL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Note that the device must have ﬁrst erased block 1 to make such programming possible:</a:t>
            </a:r>
            <a:endParaRPr xmlns:mc="http://schemas.openxmlformats.org/markup-compatibility/2006" xmlns:hp="http://schemas.haansoft.com/office/presentation/8.0" kumimoji="0" lang="he-IL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he-IL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he-IL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he-IL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he-IL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problem we have now should be obvious. physical pages 0 and 1, although marked VALID, have garbage in them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  <p:pic>
        <p:nvPicPr>
          <p:cNvPr id="3278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21139" y="2895600"/>
            <a:ext cx="5501720" cy="1330334"/>
          </a:xfrm>
          <a:prstGeom prst="rect">
            <a:avLst/>
          </a:prstGeom>
        </p:spPr>
      </p:pic>
      <p:pic>
        <p:nvPicPr>
          <p:cNvPr id="3278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54349" y="5029200"/>
            <a:ext cx="5635300" cy="129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Garbage Collection (cont.)</a:t>
            </a:r>
            <a:endParaRPr lang="en-US" altLang="ko-KR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old versions of blocks 100 and 101. We call it garbage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he-IL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process of ﬁnding garbage blocks (also called dead blocks) and reclaiming them for future use is called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G</a:t>
            </a:r>
            <a:r>
              <a:rPr xmlns:mc="http://schemas.openxmlformats.org/markup-compatibility/2006" xmlns:hp="http://schemas.haansoft.com/office/presentation/8.0" kumimoji="0" lang="he-IL" altLang="ko-KR" sz="18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arbage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C</a:t>
            </a:r>
            <a:r>
              <a:rPr xmlns:mc="http://schemas.openxmlformats.org/markup-compatibility/2006" xmlns:hp="http://schemas.haansoft.com/office/presentation/8.0" kumimoji="0" lang="he-IL" altLang="ko-KR" sz="18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ollection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 (GC)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basic process of GC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Fi</a:t>
            </a:r>
            <a:r>
              <a:rPr xmlns:mc="http://schemas.openxmlformats.org/markup-compatibility/2006" xmlns:hp="http://schemas.haansoft.com/office/presentation/8.0" kumimoji="0" lang="he-IL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nd a block that contains one or more garbage pages</a:t>
            </a:r>
            <a:endParaRPr xmlns:mc="http://schemas.openxmlformats.org/markup-compatibility/2006" xmlns:hp="http://schemas.haansoft.com/office/presentation/8.0" kumimoji="0" lang="he-IL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Read in the live (non-garbage) pages from that block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Write out those live pages to the log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Fi</a:t>
            </a:r>
            <a:r>
              <a:rPr xmlns:mc="http://schemas.openxmlformats.org/markup-compatibility/2006" xmlns:hp="http://schemas.haansoft.com/office/presentation/8.0" kumimoji="0" lang="he-IL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nally reclaim the entire block for use in writing.</a:t>
            </a:r>
            <a:endParaRPr xmlns:mc="http://schemas.openxmlformats.org/markup-compatibility/2006" xmlns:hp="http://schemas.haansoft.com/office/presentation/8.0" kumimoji="0" lang="he-IL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  <p:pic>
        <p:nvPicPr>
          <p:cNvPr id="3278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54349" y="1752600"/>
            <a:ext cx="5635300" cy="114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Garbage Collection (cont.)</a:t>
            </a:r>
            <a:endParaRPr lang="en-US" altLang="ko-KR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Let’s now illustrate with an example.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device decides it wants to reclaim any dead pages within block 0 above.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Block 0 has two dead blocks (pages 0 and 1) and two live blocks (pages 2 and 3, which contain blocks 2000 and 2001, respectively)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To do so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Read live data (page 2,3) from block 0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Write live data to end of the log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Erase block 0 (freeing it for later usage)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Can use the mapping table to determine whether each page within the block holds live data or not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he-IL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  <p:pic>
        <p:nvPicPr>
          <p:cNvPr id="3278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70592" y="4937658"/>
            <a:ext cx="6002815" cy="1158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Introduction</a:t>
            </a:r>
            <a:endParaRPr lang="en-US" altLang="ko-KR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>
              <a:defRPr/>
            </a:pPr>
            <a:r>
              <a:rPr lang="en-US" altLang="ko-KR" sz="1800">
                <a:latin typeface="Calibri"/>
                <a:cs typeface="Calibri"/>
              </a:rPr>
              <a:t>A</a:t>
            </a:r>
            <a:r>
              <a:rPr lang="he-IL" altLang="ko-KR" sz="1800">
                <a:latin typeface="Calibri"/>
                <a:cs typeface="Calibri"/>
              </a:rPr>
              <a:t> new form of persistent storage device has recently gained signiﬁcance in the world. Generically referred to as solid-state storage, </a:t>
            </a:r>
            <a:r>
              <a:rPr lang="he-IL" altLang="ko-KR" sz="1800">
                <a:solidFill>
                  <a:srgbClr val="ff0000"/>
                </a:solidFill>
                <a:latin typeface="Calibri"/>
                <a:cs typeface="Calibri"/>
              </a:rPr>
              <a:t>such devices have no mechanical or moving parts like hard drives</a:t>
            </a:r>
            <a:r>
              <a:rPr lang="en-US" altLang="ko-KR" sz="180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lang="en-US" altLang="ko-KR" sz="1800">
              <a:solidFill>
                <a:srgbClr val="ff0000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1800">
                <a:latin typeface="Calibri"/>
                <a:cs typeface="Calibri"/>
              </a:rPr>
              <a:t>Typical random-access memory (e.g., DRAM), </a:t>
            </a:r>
            <a:r>
              <a:rPr lang="en-US" altLang="ko-KR" sz="1800">
                <a:solidFill>
                  <a:srgbClr val="ff0000"/>
                </a:solidFill>
                <a:latin typeface="Calibri"/>
                <a:cs typeface="Calibri"/>
              </a:rPr>
              <a:t>such a solid-state storage device (a.k.a., an SSD</a:t>
            </a:r>
            <a:r>
              <a:rPr lang="en-US" altLang="ko-KR" sz="1800">
                <a:solidFill>
                  <a:schemeClr val="dk1"/>
                </a:solidFill>
                <a:latin typeface="Calibri"/>
                <a:cs typeface="Calibri"/>
              </a:rPr>
              <a:t>)</a:t>
            </a:r>
            <a:r>
              <a:rPr lang="en-US" altLang="ko-KR" sz="1800">
                <a:latin typeface="Calibri"/>
                <a:cs typeface="Calibri"/>
              </a:rPr>
              <a:t> retains information despite power loss, and thus is an ideal candidate for use in persistent storage of data.</a:t>
            </a:r>
            <a:endParaRPr lang="en-US" altLang="ko-KR" sz="1800">
              <a:latin typeface="Calibri"/>
              <a:cs typeface="Calibri"/>
            </a:endParaRPr>
          </a:p>
          <a:p>
            <a:pPr lvl="0">
              <a:defRPr/>
            </a:pPr>
            <a:r>
              <a:rPr lang="he-IL" altLang="ko-KR" sz="1800">
                <a:latin typeface="Calibri"/>
                <a:cs typeface="Calibri"/>
              </a:rPr>
              <a:t>The technology we’ll focus on is known as ﬂash</a:t>
            </a:r>
            <a:r>
              <a:rPr lang="en-US" altLang="ko-KR" sz="1800">
                <a:latin typeface="Calibri"/>
                <a:cs typeface="Calibri"/>
              </a:rPr>
              <a:t> (</a:t>
            </a:r>
            <a:r>
              <a:rPr lang="he-IL" altLang="ko-KR" sz="1800">
                <a:latin typeface="Calibri"/>
                <a:cs typeface="Calibri"/>
              </a:rPr>
              <a:t>NAND-based ﬂash), which was created by Fujio Masuoka in the 1980s</a:t>
            </a:r>
            <a:endParaRPr lang="he-IL" altLang="ko-KR" sz="1800"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1800">
                <a:latin typeface="Calibri"/>
                <a:cs typeface="Calibri"/>
              </a:rPr>
              <a:t>Interesting challenge</a:t>
            </a:r>
            <a:endParaRPr lang="en-US" altLang="ko-KR" sz="1800">
              <a:latin typeface="Calibri"/>
              <a:cs typeface="Calibri"/>
            </a:endParaRPr>
          </a:p>
          <a:p>
            <a:pPr lvl="1">
              <a:defRPr/>
            </a:pPr>
            <a:r>
              <a:rPr lang="en-US" altLang="ko-KR" sz="1800">
                <a:latin typeface="Calibri"/>
                <a:cs typeface="Calibri"/>
              </a:rPr>
              <a:t>You</a:t>
            </a:r>
            <a:r>
              <a:rPr lang="en-US" altLang="ko-KR" sz="1800">
                <a:solidFill>
                  <a:srgbClr val="ff0000"/>
                </a:solidFill>
                <a:latin typeface="Calibri"/>
                <a:cs typeface="Calibri"/>
              </a:rPr>
              <a:t> first have to erase a bigger chunk</a:t>
            </a:r>
            <a:r>
              <a:rPr lang="en-US" altLang="ko-KR" sz="1800">
                <a:latin typeface="Calibri"/>
                <a:cs typeface="Calibri"/>
              </a:rPr>
              <a:t>(a block), if you want to write to a given chunk of it (a page)</a:t>
            </a:r>
            <a:endParaRPr lang="en-US" altLang="ko-KR" sz="1800">
              <a:latin typeface="Calibri"/>
              <a:cs typeface="Calibri"/>
            </a:endParaRPr>
          </a:p>
          <a:p>
            <a:pPr lvl="1">
              <a:defRPr/>
            </a:pPr>
            <a:r>
              <a:rPr lang="en-US" altLang="ko-KR" sz="1800">
                <a:latin typeface="Calibri"/>
                <a:cs typeface="Calibri"/>
              </a:rPr>
              <a:t>Writing too often to a page will cause it to </a:t>
            </a:r>
            <a:r>
              <a:rPr lang="en-US" altLang="ko-KR" sz="1800">
                <a:solidFill>
                  <a:srgbClr val="ff0000"/>
                </a:solidFill>
                <a:latin typeface="Calibri"/>
                <a:cs typeface="Calibri"/>
              </a:rPr>
              <a:t>wear out</a:t>
            </a:r>
            <a:endParaRPr lang="en-US" altLang="ko-KR" sz="1800">
              <a:solidFill>
                <a:srgbClr val="ff0000"/>
              </a:solidFill>
              <a:latin typeface="Calibri"/>
              <a:cs typeface="Calibri"/>
            </a:endParaRPr>
          </a:p>
          <a:p>
            <a:pPr marL="0" lvl="0" indent="0">
              <a:buNone/>
              <a:defRPr/>
            </a:pPr>
            <a:endParaRPr lang="en-US" altLang="ko-KR" sz="1800">
              <a:latin typeface="Calibri"/>
              <a:cs typeface="Calibri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Garbage Collection (cont.)</a:t>
            </a:r>
            <a:endParaRPr lang="en-US" altLang="ko-KR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Garbage collection can be expensive, requiring reading and rewriting of live data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ideal candidate for reclamation is a block that consists of only dead pages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block can immediately be erased and used for new data, without expensive data migration.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To reduce GC costs, some SSDs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overprovision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the device </a:t>
            </a:r>
            <a:r>
              <a:rPr xmlns:mc="http://schemas.openxmlformats.org/markup-compatibility/2006" xmlns:hp="http://schemas.haansoft.com/office/presentation/8.0" kumimoji="0" lang="he-IL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by adding extra ﬂash capacity, cleaning can be delayed and pushed to the background, perhaps done at a time when the device is less busy</a:t>
            </a:r>
            <a:endParaRPr xmlns:mc="http://schemas.openxmlformats.org/markup-compatibility/2006" xmlns:hp="http://schemas.haansoft.com/office/presentation/8.0" kumimoji="0" lang="he-IL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Adding more capacity also increases internal bandwidth, which can be used for cleaning and thus not harm perceived bandwidth to the client.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he-IL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  <a:endParaRPr lang="en-US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lt2"/>
                </a:solidFill>
                <a:cs typeface="Courier New"/>
              </a:rPr>
              <a:t>Introduction</a:t>
            </a:r>
            <a:endParaRPr lang="en-US" altLang="ko-KR" sz="2300">
              <a:solidFill>
                <a:schemeClr val="lt2"/>
              </a:solidFill>
              <a:cs typeface="Courier New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Storing a Single Bit, From Bits to Banks/Planes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Basic Flash Operations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Flash Performance And Reliability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From Raw Flash to Flash-Based SSDs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FTL Organization: A Bad Approach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A Log-Structured FTL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Garbage Collection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Mapping Table Size</a:t>
            </a:r>
            <a:endParaRPr lang="en-US" altLang="ko-KR" sz="2300" b="1">
              <a:solidFill>
                <a:schemeClr val="dk1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Page Mapping Plus Caching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lt2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SSD Performance And Cost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Mapping Table Size</a:t>
            </a:r>
            <a:endParaRPr lang="en-US" altLang="ko-KR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second cost of log-structuring is the potential for extremely large mapping tables with one entry for each 4-KB page of the device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With a large 1-TB SSD, a single 4-byte entry per 4-KB page results in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1GB of memory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needed by the device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Page-level FTL scheme is impractical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Block-Based Mapping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Only keep a pointer per block of the device, instead of per page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But using a block-based mapping inside a log-based FTL does not work very well for performance reasons.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biggest problem is “small write”; In this case, the FTL must read a large amount of live data from the old block and copy it into a new one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So </a:t>
            </a:r>
            <a:r>
              <a:rPr xmlns:mc="http://schemas.openxmlformats.org/markup-compatibility/2006" xmlns:hp="http://schemas.haansoft.com/office/presentation/8.0" kumimoji="0" lang="he-IL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 copying increases write ampliﬁcation greatly and thus decreases performance.</a:t>
            </a:r>
            <a:endParaRPr xmlns:mc="http://schemas.openxmlformats.org/markup-compatibility/2006" xmlns:hp="http://schemas.haansoft.com/office/presentation/8.0" kumimoji="0" lang="he-IL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Mapping Table Size (cont.)</a:t>
            </a:r>
            <a:endParaRPr lang="en-US" altLang="ko-KR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Let’s look at an example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Assume the client previously wrote out logical blocks 2000, 2001, 2002, and 2003 (with contents, a, b, c, d)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they are located within physical block 1 at physical pages 4, 5, 6, and 7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With per-page mappings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four mappings for these logical blocks: 2000→4, 2001→5, 2002→6, 2003→7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With block-level mapping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 single address translation for all of this data.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slightly different than our previous examples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logical block address consists of two portions: a chunk number and an offset.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Mapping Table Size (cont.)</a:t>
            </a:r>
            <a:endParaRPr lang="en-US" altLang="ko-KR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Let’s look at an example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Logical blocks 2000, 2001, 2002, and 2003 all have the same chunk number (500)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have different offsets (0, 1, 2, and 3, respectively)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In a block-based FTL, reading is easy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First, the FTL extracts the chunk number from the logical block address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by taking the top most bits out of the address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Then, the FTL looks up the chunk number to physical-page mapping in the table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he-IL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Finally, the FTL computes the address of the desired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flash</a:t>
            </a:r>
            <a:r>
              <a:rPr xmlns:mc="http://schemas.openxmlformats.org/markup-compatibility/2006" xmlns:hp="http://schemas.haansoft.com/office/presentation/8.0" kumimoji="0" lang="he-IL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page </a:t>
            </a:r>
            <a:r>
              <a:rPr xmlns:mc="http://schemas.openxmlformats.org/markup-compatibility/2006" xmlns:hp="http://schemas.haansoft.com/office/presentation/8.0" kumimoji="0" lang="he-IL" altLang="ko-KR" sz="16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by adding </a:t>
            </a:r>
            <a:r>
              <a:rPr xmlns:mc="http://schemas.openxmlformats.org/markup-compatibility/2006" xmlns:hp="http://schemas.haansoft.com/office/presentation/8.0" kumimoji="0" lang="he-IL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offset from the logical address to the physical address of the block.</a:t>
            </a:r>
            <a:endParaRPr xmlns:mc="http://schemas.openxmlformats.org/markup-compatibility/2006" xmlns:hp="http://schemas.haansoft.com/office/presentation/8.0" kumimoji="0" lang="he-IL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  <p:pic>
        <p:nvPicPr>
          <p:cNvPr id="3278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86806" y="2514600"/>
            <a:ext cx="5770387" cy="121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Mapping Table Size (cont.)</a:t>
            </a:r>
            <a:endParaRPr lang="en-US" altLang="ko-KR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For example : The client issues a read to logical address 2002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Extracts the logical chunk number (500)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Looks up the translation in the mapping table (finding 4)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Adds the offset from the logical address (2) to the translation (4).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Thre resulting physical-page address (6) is where the data is located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But what if the client writes to logical block 2002 with contents c’ ?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In this case, the FTL must read in 2000, 2001, and 2003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then write out all four logical blocks in a new location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updating the mapping table accordingly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Block 1 can be erased and reused, as shown here.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he-IL" altLang="ko-KR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he-IL" altLang="ko-KR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  <p:pic>
        <p:nvPicPr>
          <p:cNvPr id="3278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56128" y="5029200"/>
            <a:ext cx="5231744" cy="12474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Mapping Table Size (cont.)</a:t>
            </a:r>
            <a:endParaRPr lang="en-US" altLang="ko-KR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Problem of Block level mappings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Block level mappings greatly reduce the amount of memory needed for translations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But cause significant performance problems when writes are smalller than the physical block size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Hybrid Mapping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FTL logically has two types of mapping table in its memory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 small set of per-page mappings :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log table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, a larger set of per-block mappings :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data table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</a:t>
            </a:r>
            <a:r>
              <a:rPr xmlns:mc="http://schemas.openxmlformats.org/markup-compatibility/2006" xmlns:hp="http://schemas.haansoft.com/office/presentation/8.0" kumimoji="0" lang="he-IL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he FTL will ﬁrst consult the log table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then will consult the data table to find its location and then access the requested data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key to the hybrid mapping strategy;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Keeping the number of log blocks small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The FTL has to periodically examine log blocks and switch them into blocks that can be pointed to by only a single block pointer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This switch is accomplished by one of three main techniques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he-IL" altLang="ko-KR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he-IL" altLang="ko-KR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Mapping Table Size (cont.)</a:t>
            </a:r>
            <a:endParaRPr lang="en-US" altLang="ko-KR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For example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Previously written out logical pages 1000, 1001, 1002, and 1003  and placed them in physical block 2 (physical pages 8, 9, 10, 11)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assume the contents of the writes to 1000, 1001, 1002, and 1003 are a, b, c, and d, respectively.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Now assume that the client overwrites each of these blocks (with data a’, b’, c’, and d’) in  physical block 0 (physical pages 0, 1, 2, and 3)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he-IL" altLang="ko-KR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  <p:pic>
        <p:nvPicPr>
          <p:cNvPr id="327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47900" y="2819400"/>
            <a:ext cx="4648200" cy="1121352"/>
          </a:xfrm>
          <a:prstGeom prst="rect">
            <a:avLst/>
          </a:prstGeom>
        </p:spPr>
      </p:pic>
      <p:pic>
        <p:nvPicPr>
          <p:cNvPr id="3277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46881" y="4876800"/>
            <a:ext cx="4739719" cy="12475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Mapping Table Size (cont.)</a:t>
            </a:r>
            <a:endParaRPr lang="en-US" altLang="ko-KR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FTL can perform what is known as a switch merge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This switch merge is the best case for a hybrid FTL.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Unfortunately, sometimes the FTL is not so lucky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  <p:pic>
        <p:nvPicPr>
          <p:cNvPr id="3277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57399" y="2209800"/>
            <a:ext cx="5052223" cy="1219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Mapping Table Size (cont.)</a:t>
            </a:r>
            <a:endParaRPr lang="en-US" altLang="ko-KR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Partial merge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</a:t>
            </a:r>
            <a:r>
              <a:rPr xmlns:mc="http://schemas.openxmlformats.org/markup-compatibility/2006" xmlns:hp="http://schemas.haansoft.com/office/presentation/8.0" kumimoji="0" lang="he-IL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he FTL had to perform extra I/O to achieve its goals, thus increasing write ampliﬁcation.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Full merge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Requires even more work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FTL must pull together pages from many other blocks to perform cleaning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For example, imagine that logical blocks 0, 4, 8, and 12 are written to log block 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  <p:pic>
        <p:nvPicPr>
          <p:cNvPr id="3277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92548" y="2677095"/>
            <a:ext cx="5158903" cy="1503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  <a:endParaRPr lang="en-US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lt2"/>
                </a:solidFill>
                <a:cs typeface="Courier New"/>
              </a:rPr>
              <a:t>Introduction</a:t>
            </a:r>
            <a:endParaRPr lang="en-US" altLang="ko-KR" sz="2300">
              <a:solidFill>
                <a:schemeClr val="lt2"/>
              </a:solidFill>
              <a:cs typeface="Courier New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Storing a Single Bit, From Bits to Banks/Planes</a:t>
            </a:r>
            <a:endParaRPr lang="en-US" altLang="ko-KR" sz="2300" b="1">
              <a:solidFill>
                <a:schemeClr val="dk1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Basic Flash Operations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Flash Performance And Reliability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From Raw Flash to Flash-Based SSDs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FTL Organization: A Bad Approach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A Log-Structured FTL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Garbage Collection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Mapping Table Size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Page Mapping Plus Caching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lt2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SSD Performance And Cost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  <a:endParaRPr lang="en-US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lt2"/>
                </a:solidFill>
                <a:cs typeface="Courier New"/>
              </a:rPr>
              <a:t>Introduction</a:t>
            </a:r>
            <a:endParaRPr lang="en-US" altLang="ko-KR" sz="2300">
              <a:solidFill>
                <a:schemeClr val="lt2"/>
              </a:solidFill>
              <a:cs typeface="Courier New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Storing a Single Bit, From Bits to Banks/Planes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Basic Flash Operations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Flash Performance And Reliability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From Raw Flash to Flash-Based SSDs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FTL Organization: A Bad Approach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A Log-Structured FTL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Garbage Collection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Mapping Table Size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Page Mapping Plus Caching</a:t>
            </a:r>
            <a:endParaRPr lang="en-US" altLang="ko-KR" sz="2300" b="1">
              <a:solidFill>
                <a:schemeClr val="dk1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lt2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SSD Performance And Cost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Page Mapping Plus Caching</a:t>
            </a:r>
            <a:endParaRPr lang="en-US" altLang="ko-KR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Page Mapping Plus Caching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Simpler ways to reduce the memory load of page-mapped FTLs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Just to cache only the active parts of the FTL in memory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workload will display locality, and this caching approach will both reduce memory overheads and keep performance high.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Full merge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Requires even more work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FTL must pull together pages from many other blocks to perform cleaning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For example, imagine that logical blocks 0, 4, 8, and 12 are written to log block 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  <a:endParaRPr lang="en-US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lt2"/>
                </a:solidFill>
                <a:cs typeface="Courier New"/>
              </a:rPr>
              <a:t>Introduction</a:t>
            </a:r>
            <a:endParaRPr lang="en-US" altLang="ko-KR" sz="2300">
              <a:solidFill>
                <a:schemeClr val="lt2"/>
              </a:solidFill>
              <a:cs typeface="Courier New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Storing a Single Bit, From Bits to Banks/Planes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Basic Flash Operations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Flash Performance And Reliability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From Raw Flash to Flash-Based SSDs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FTL Organization: A Bad Approach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A Log-Structured FTL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Garbage Collection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Mapping Table Size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Page Mapping Plus Caching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SSD Performance And Cost</a:t>
            </a:r>
            <a:endParaRPr lang="en-US" altLang="ko-KR" sz="2300" b="1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Wear Leveling</a:t>
            </a:r>
            <a:endParaRPr lang="en-US" altLang="ko-KR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Wear leveling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basic log-structuring approach does a good initial job of spreading out write load, and garbage collection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But sometimes, filled with long-lived data that does not get over-written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FTL must periodically read all the live data out of such blocks and re-write it elsewhere, thus making the block available for writing again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Simpler ways to reduce the memory load of page-mapped FTLs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All blocks will wear out at roughly the same time,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instead of a few “popular ” blocks quickly becoming unusable.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SSD Performance And Cost</a:t>
            </a:r>
            <a:endParaRPr lang="en-US" altLang="ko-KR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Performance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 SSD costs 60 cents per GB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 typical hard drive costs 5 cents per GB.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  <p:pic>
        <p:nvPicPr>
          <p:cNvPr id="3277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38109" y="1866335"/>
            <a:ext cx="6267782" cy="1715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Storing a Single Bit, From Bits to Banks/Planes</a:t>
            </a:r>
            <a:endParaRPr lang="en-US" altLang="ko-KR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>
              <a:defRPr/>
            </a:pPr>
            <a:r>
              <a:rPr lang="en-US" altLang="ko-KR" sz="1800">
                <a:solidFill>
                  <a:schemeClr val="dk1"/>
                </a:solidFill>
                <a:latin typeface="Calibri"/>
                <a:cs typeface="Calibri"/>
              </a:rPr>
              <a:t>Flash chips are designed to store one or more bits in a single transistor</a:t>
            </a:r>
            <a:endParaRPr lang="en-US" altLang="ko-KR" sz="1800">
              <a:solidFill>
                <a:schemeClr val="dk1"/>
              </a:solidFill>
              <a:latin typeface="Calibri"/>
              <a:cs typeface="Calibri"/>
            </a:endParaRPr>
          </a:p>
          <a:p>
            <a:pPr lvl="1">
              <a:defRPr/>
            </a:pPr>
            <a:r>
              <a:rPr lang="en-US" altLang="ko-KR" sz="1600">
                <a:solidFill>
                  <a:schemeClr val="dk1"/>
                </a:solidFill>
                <a:latin typeface="Calibri"/>
                <a:cs typeface="Calibri"/>
              </a:rPr>
              <a:t>SLC (single-level cell) - You can only store a single bit within transistor</a:t>
            </a:r>
            <a:endParaRPr lang="en-US" altLang="ko-KR" sz="1600">
              <a:solidFill>
                <a:schemeClr val="dk1"/>
              </a:solidFill>
              <a:latin typeface="Calibri"/>
              <a:cs typeface="Calibri"/>
            </a:endParaRPr>
          </a:p>
          <a:p>
            <a:pPr lvl="1">
              <a:defRPr/>
            </a:pPr>
            <a:r>
              <a:rPr lang="en-US" altLang="ko-KR" sz="1600">
                <a:solidFill>
                  <a:schemeClr val="dk1"/>
                </a:solidFill>
                <a:latin typeface="Calibri"/>
                <a:cs typeface="Calibri"/>
              </a:rPr>
              <a:t>MLC (multi-level cell) - Two bits are encoded into different levels of charge. 00,01,10 and 11</a:t>
            </a:r>
            <a:endParaRPr lang="en-US" altLang="ko-KR" sz="1600">
              <a:solidFill>
                <a:schemeClr val="dk1"/>
              </a:solidFill>
              <a:latin typeface="Calibri"/>
              <a:cs typeface="Calibri"/>
            </a:endParaRPr>
          </a:p>
          <a:p>
            <a:pPr lvl="1">
              <a:defRPr/>
            </a:pPr>
            <a:r>
              <a:rPr lang="en-US" altLang="ko-KR" sz="1600">
                <a:solidFill>
                  <a:schemeClr val="dk1"/>
                </a:solidFill>
                <a:latin typeface="Calibri"/>
                <a:cs typeface="Calibri"/>
              </a:rPr>
              <a:t>TLC (triple-level cell) - Three bits are encoded into different levels of charge.</a:t>
            </a:r>
            <a:endParaRPr lang="en-US" altLang="ko-KR" sz="1800">
              <a:latin typeface="Calibri"/>
              <a:cs typeface="Calibri"/>
            </a:endParaRPr>
          </a:p>
          <a:p>
            <a:pPr lvl="0">
              <a:defRPr/>
            </a:pPr>
            <a:endParaRPr lang="en-US" altLang="ko-KR" sz="1800"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1800">
                <a:latin typeface="Calibri"/>
                <a:cs typeface="Calibri"/>
              </a:rPr>
              <a:t>A bank is accessed in two different sized units</a:t>
            </a:r>
            <a:endParaRPr lang="en-US" altLang="ko-KR" sz="1800">
              <a:latin typeface="Calibri"/>
              <a:cs typeface="Calibri"/>
            </a:endParaRPr>
          </a:p>
          <a:p>
            <a:pPr lvl="1">
              <a:defRPr/>
            </a:pPr>
            <a:r>
              <a:rPr lang="en-US" altLang="ko-KR" sz="1600">
                <a:solidFill>
                  <a:srgbClr val="ff0000"/>
                </a:solidFill>
                <a:latin typeface="Calibri"/>
                <a:cs typeface="Calibri"/>
              </a:rPr>
              <a:t>Blocks</a:t>
            </a:r>
            <a:r>
              <a:rPr lang="en-US" altLang="ko-KR" sz="1600">
                <a:latin typeface="Calibri"/>
                <a:cs typeface="Calibri"/>
              </a:rPr>
              <a:t> (sometimes called erase blocks), which are typically of size 128 KB or 256 KB</a:t>
            </a:r>
            <a:endParaRPr lang="en-US" altLang="ko-KR" sz="1600">
              <a:latin typeface="Calibri"/>
              <a:cs typeface="Calibri"/>
            </a:endParaRPr>
          </a:p>
          <a:p>
            <a:pPr lvl="1">
              <a:defRPr/>
            </a:pPr>
            <a:r>
              <a:rPr lang="en-US" altLang="ko-KR" sz="1600">
                <a:solidFill>
                  <a:srgbClr val="ff0000"/>
                </a:solidFill>
                <a:latin typeface="Calibri"/>
                <a:cs typeface="Calibri"/>
              </a:rPr>
              <a:t>pages</a:t>
            </a:r>
            <a:r>
              <a:rPr lang="en-US" altLang="ko-KR" sz="1600">
                <a:latin typeface="Calibri"/>
                <a:cs typeface="Calibri"/>
              </a:rPr>
              <a:t>, which are a few KB in size (e.g., 4KB)</a:t>
            </a:r>
            <a:endParaRPr lang="en-US" altLang="ko-KR" sz="1600">
              <a:latin typeface="Calibri"/>
              <a:cs typeface="Calibri"/>
            </a:endParaRPr>
          </a:p>
          <a:p>
            <a:pPr lvl="1">
              <a:defRPr/>
            </a:pPr>
            <a:r>
              <a:rPr lang="en-US" altLang="ko-KR" sz="1600">
                <a:latin typeface="Calibri"/>
                <a:cs typeface="Calibri"/>
              </a:rPr>
              <a:t>Within each bank there are a large number of blocks and within each block, there are a large number of pages.</a:t>
            </a:r>
            <a:endParaRPr lang="en-US" altLang="ko-KR" sz="1600">
              <a:latin typeface="Calibri"/>
              <a:cs typeface="Calibri"/>
            </a:endParaRPr>
          </a:p>
          <a:p>
            <a:pPr lvl="1">
              <a:defRPr/>
            </a:pPr>
            <a:endParaRPr lang="en-US" altLang="ko-KR" sz="1600">
              <a:latin typeface="Calibri"/>
              <a:cs typeface="Calibri"/>
            </a:endParaRPr>
          </a:p>
          <a:p>
            <a:pPr marL="279400" lvl="1" indent="0">
              <a:buNone/>
              <a:defRPr/>
            </a:pPr>
            <a:endParaRPr lang="en-US" altLang="ko-KR" sz="1600">
              <a:latin typeface="Calibri"/>
              <a:cs typeface="Calibri"/>
            </a:endParaRPr>
          </a:p>
          <a:p>
            <a:pPr lvl="1">
              <a:defRPr/>
            </a:pPr>
            <a:r>
              <a:rPr lang="he-IL" altLang="ko-KR" sz="1600">
                <a:solidFill>
                  <a:srgbClr val="ff0000"/>
                </a:solidFill>
                <a:latin typeface="Calibri"/>
                <a:cs typeface="Calibri"/>
              </a:rPr>
              <a:t>The most important (and weird) thing you will learn is that to write to a page within a block,</a:t>
            </a:r>
            <a:r>
              <a:rPr lang="en-US" altLang="ko-KR" sz="16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he-IL" altLang="ko-KR" sz="1600">
                <a:solidFill>
                  <a:srgbClr val="ff0000"/>
                </a:solidFill>
                <a:latin typeface="Calibri"/>
                <a:cs typeface="Calibri"/>
              </a:rPr>
              <a:t>you ﬁrst have to erase the entire block</a:t>
            </a:r>
            <a:endParaRPr lang="he-IL" altLang="ko-KR" sz="1600">
              <a:latin typeface="Calibri"/>
              <a:cs typeface="Calibri"/>
            </a:endParaRPr>
          </a:p>
          <a:p>
            <a:pPr lvl="1">
              <a:defRPr/>
            </a:pPr>
            <a:r>
              <a:rPr lang="en-US" altLang="ko-KR" sz="1600">
                <a:latin typeface="Calibri"/>
                <a:cs typeface="Calibri"/>
              </a:rPr>
              <a:t>CF. The terms that are written in this part are different than the blocks we refer to in disks and RAID structure and the pages we refer to in virtual memory</a:t>
            </a:r>
            <a:endParaRPr lang="en-US" altLang="ko-KR" sz="1600">
              <a:latin typeface="Calibri"/>
              <a:cs typeface="Calibri"/>
            </a:endParaRPr>
          </a:p>
          <a:p>
            <a:pPr lvl="1">
              <a:defRPr/>
            </a:pPr>
            <a:endParaRPr lang="en-US" altLang="ko-KR" sz="1600">
              <a:latin typeface="Calibri"/>
              <a:cs typeface="Calibri"/>
            </a:endParaRPr>
          </a:p>
          <a:p>
            <a:pPr lvl="1">
              <a:defRPr/>
            </a:pPr>
            <a:endParaRPr lang="en-US" altLang="ko-KR" sz="1600">
              <a:latin typeface="Calibri"/>
              <a:cs typeface="Calibri"/>
            </a:endParaRPr>
          </a:p>
          <a:p>
            <a:pPr lvl="1">
              <a:defRPr/>
            </a:pPr>
            <a:endParaRPr lang="en-US" altLang="ko-KR" sz="1600">
              <a:latin typeface="Calibri"/>
              <a:cs typeface="Calibri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  <p:pic>
        <p:nvPicPr>
          <p:cNvPr id="327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37892" y="4267200"/>
            <a:ext cx="5182108" cy="8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  <a:endParaRPr lang="en-US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lt2"/>
                </a:solidFill>
                <a:cs typeface="Courier New"/>
              </a:rPr>
              <a:t>Introduction</a:t>
            </a:r>
            <a:endParaRPr lang="en-US" altLang="ko-KR" sz="2300">
              <a:solidFill>
                <a:schemeClr val="lt2"/>
              </a:solidFill>
              <a:cs typeface="Courier New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Storing a Single Bit, From Bits to Banks/Planes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Basic Flash Operations</a:t>
            </a:r>
            <a:endParaRPr lang="en-US" altLang="ko-KR" sz="2300" b="1">
              <a:solidFill>
                <a:schemeClr val="dk1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Flash Performance And Reliability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From Raw Flash to Flash-Based SSDs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FTL Organization: A Bad Approach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A Log-Structured FTL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Garbage Collection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Mapping Table Size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Page Mapping Plus Caching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lt2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SSD Performance And Cost</a:t>
            </a:r>
            <a:endParaRPr lang="en-US" altLang="ko-KR" sz="2300" b="1">
              <a:solidFill>
                <a:schemeClr val="lt2"/>
              </a:solidFill>
              <a:latin typeface="Calibri"/>
              <a:cs typeface="Calibri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Basic Flash Operations</a:t>
            </a:r>
            <a:endParaRPr lang="en-US" altLang="ko-KR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>
              <a:defRPr/>
            </a:pPr>
            <a:r>
              <a:rPr lang="en-US" altLang="ko-KR" sz="1800">
                <a:latin typeface="Calibri"/>
                <a:cs typeface="Calibri"/>
              </a:rPr>
              <a:t>T</a:t>
            </a:r>
            <a:r>
              <a:rPr lang="he-IL" altLang="ko-KR" sz="1800">
                <a:latin typeface="Calibri"/>
                <a:cs typeface="Calibri"/>
              </a:rPr>
              <a:t>here are </a:t>
            </a:r>
            <a:r>
              <a:rPr lang="he-IL" altLang="ko-KR" sz="1800">
                <a:solidFill>
                  <a:srgbClr val="ff0000"/>
                </a:solidFill>
                <a:latin typeface="Calibri"/>
                <a:cs typeface="Calibri"/>
              </a:rPr>
              <a:t>three low-level operations </a:t>
            </a:r>
            <a:r>
              <a:rPr lang="he-IL" altLang="ko-KR" sz="1800">
                <a:latin typeface="Calibri"/>
                <a:cs typeface="Calibri"/>
              </a:rPr>
              <a:t>that a ﬂash chip supports</a:t>
            </a:r>
            <a:endParaRPr lang="he-IL" altLang="ko-KR" sz="1800">
              <a:latin typeface="Calibri"/>
              <a:cs typeface="Calibri"/>
            </a:endParaRPr>
          </a:p>
          <a:p>
            <a:pPr lvl="1">
              <a:defRPr/>
            </a:pPr>
            <a:r>
              <a:rPr lang="en-US" altLang="ko-KR" sz="1600">
                <a:latin typeface="Calibri"/>
                <a:cs typeface="Calibri"/>
              </a:rPr>
              <a:t>Read (a page)</a:t>
            </a:r>
            <a:endParaRPr lang="en-US" altLang="ko-KR" sz="1600">
              <a:latin typeface="Calibri"/>
              <a:cs typeface="Calibri"/>
            </a:endParaRPr>
          </a:p>
          <a:p>
            <a:pPr lvl="2">
              <a:defRPr/>
            </a:pPr>
            <a:r>
              <a:rPr lang="en-US" altLang="ko-KR" sz="1600">
                <a:latin typeface="Calibri"/>
                <a:cs typeface="Calibri"/>
              </a:rPr>
              <a:t>C</a:t>
            </a:r>
            <a:r>
              <a:rPr lang="he-IL" altLang="ko-KR" sz="1600">
                <a:latin typeface="Calibri"/>
                <a:cs typeface="Calibri"/>
              </a:rPr>
              <a:t>an read any page (e.g., 2KB or 4KB)</a:t>
            </a:r>
            <a:r>
              <a:rPr lang="en-US" altLang="ko-KR" sz="1600">
                <a:latin typeface="Calibri"/>
                <a:cs typeface="Calibri"/>
              </a:rPr>
              <a:t>.</a:t>
            </a:r>
            <a:endParaRPr lang="en-US" altLang="ko-KR" sz="1600">
              <a:latin typeface="Calibri"/>
              <a:cs typeface="Calibri"/>
            </a:endParaRPr>
          </a:p>
          <a:p>
            <a:pPr lvl="2">
              <a:defRPr/>
            </a:pPr>
            <a:r>
              <a:rPr lang="en-US" altLang="ko-KR" sz="1600">
                <a:latin typeface="Calibri"/>
                <a:cs typeface="Calibri"/>
              </a:rPr>
              <a:t>T</a:t>
            </a:r>
            <a:r>
              <a:rPr lang="he-IL" altLang="ko-KR" sz="1600">
                <a:latin typeface="Calibri"/>
                <a:cs typeface="Calibri"/>
              </a:rPr>
              <a:t>ypically quite fast</a:t>
            </a:r>
            <a:r>
              <a:rPr lang="en-US" altLang="ko-KR" sz="1600">
                <a:latin typeface="Calibri"/>
                <a:cs typeface="Calibri"/>
              </a:rPr>
              <a:t> regardless of location on the device. </a:t>
            </a:r>
            <a:endParaRPr lang="en-US" altLang="ko-KR" sz="1600">
              <a:latin typeface="Calibri"/>
              <a:cs typeface="Calibri"/>
            </a:endParaRPr>
          </a:p>
          <a:p>
            <a:pPr lvl="2">
              <a:defRPr/>
            </a:pPr>
            <a:r>
              <a:rPr lang="en-US" altLang="ko-KR" sz="1600">
                <a:latin typeface="Calibri"/>
                <a:cs typeface="Calibri"/>
              </a:rPr>
              <a:t>Being able to access any location uniformly quickly means the device is a random access device.</a:t>
            </a:r>
            <a:endParaRPr lang="en-US" altLang="ko-KR" sz="1600">
              <a:latin typeface="Calibri"/>
              <a:cs typeface="Calibri"/>
            </a:endParaRPr>
          </a:p>
          <a:p>
            <a:pPr lvl="1">
              <a:defRPr/>
            </a:pPr>
            <a:r>
              <a:rPr lang="en-US" altLang="ko-KR" sz="1600">
                <a:latin typeface="Calibri"/>
                <a:cs typeface="Calibri"/>
              </a:rPr>
              <a:t>Erase (a block)</a:t>
            </a:r>
            <a:endParaRPr lang="en-US" altLang="ko-KR" sz="1600">
              <a:latin typeface="Calibri"/>
              <a:cs typeface="Calibri"/>
            </a:endParaRPr>
          </a:p>
          <a:p>
            <a:pPr lvl="2">
              <a:defRPr/>
            </a:pPr>
            <a:r>
              <a:rPr lang="he-IL" altLang="ko-KR" sz="1600">
                <a:latin typeface="Calibri"/>
                <a:cs typeface="Calibri"/>
              </a:rPr>
              <a:t>Before writing to a </a:t>
            </a:r>
            <a:r>
              <a:rPr lang="he-IL" altLang="ko-KR" sz="160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lang="en-US" altLang="ko-KR" sz="16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lang="he-IL" altLang="ko-KR" sz="1600">
                <a:solidFill>
                  <a:srgbClr val="ff0000"/>
                </a:solidFill>
                <a:latin typeface="Calibri"/>
                <a:cs typeface="Calibri"/>
              </a:rPr>
              <a:t>ge</a:t>
            </a:r>
            <a:r>
              <a:rPr lang="he-IL" altLang="ko-KR" sz="1600">
                <a:latin typeface="Calibri"/>
                <a:cs typeface="Calibri"/>
              </a:rPr>
              <a:t> within a ﬂash, the nature of the device requires that you ﬁrst erase the entire </a:t>
            </a:r>
            <a:r>
              <a:rPr lang="he-IL" altLang="ko-KR" sz="1600">
                <a:solidFill>
                  <a:srgbClr val="ff0000"/>
                </a:solidFill>
                <a:latin typeface="Calibri"/>
                <a:cs typeface="Calibri"/>
              </a:rPr>
              <a:t>block</a:t>
            </a:r>
            <a:r>
              <a:rPr lang="he-IL" altLang="ko-KR" sz="1600">
                <a:latin typeface="Calibri"/>
                <a:cs typeface="Calibri"/>
              </a:rPr>
              <a:t> the page lies within.</a:t>
            </a:r>
            <a:endParaRPr lang="he-IL" altLang="ko-KR" sz="1600">
              <a:latin typeface="Calibri"/>
              <a:cs typeface="Calibri"/>
            </a:endParaRPr>
          </a:p>
          <a:p>
            <a:pPr lvl="2">
              <a:defRPr/>
            </a:pPr>
            <a:r>
              <a:rPr lang="en-US" altLang="ko-KR" sz="1600">
                <a:latin typeface="Calibri"/>
                <a:cs typeface="Calibri"/>
              </a:rPr>
              <a:t>Before executing the erase, you must be sure that important data has been copied elsewhere</a:t>
            </a:r>
            <a:endParaRPr lang="en-US" altLang="ko-KR" sz="1600">
              <a:latin typeface="Calibri"/>
              <a:cs typeface="Calibri"/>
            </a:endParaRPr>
          </a:p>
          <a:p>
            <a:pPr lvl="2">
              <a:defRPr/>
            </a:pPr>
            <a:r>
              <a:rPr lang="he-IL" altLang="ko-KR" sz="1600">
                <a:latin typeface="Calibri"/>
                <a:cs typeface="Calibri"/>
              </a:rPr>
              <a:t>Once ﬁnished, the entire block is reset and each page is </a:t>
            </a:r>
            <a:r>
              <a:rPr lang="he-IL" altLang="ko-KR" sz="1600">
                <a:solidFill>
                  <a:srgbClr val="ff0000"/>
                </a:solidFill>
                <a:latin typeface="Calibri"/>
                <a:cs typeface="Calibri"/>
              </a:rPr>
              <a:t>ready to be programmed</a:t>
            </a:r>
            <a:r>
              <a:rPr lang="en-US" altLang="ko-KR" sz="160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lang="en-US" altLang="ko-KR" sz="1600">
              <a:solidFill>
                <a:srgbClr val="ff0000"/>
              </a:solidFill>
              <a:latin typeface="Calibri"/>
              <a:cs typeface="Calibri"/>
            </a:endParaRPr>
          </a:p>
          <a:p>
            <a:pPr lvl="1">
              <a:defRPr/>
            </a:pPr>
            <a:r>
              <a:rPr lang="en-US" altLang="ko-KR" sz="1600">
                <a:latin typeface="Calibri"/>
                <a:cs typeface="Calibri"/>
              </a:rPr>
              <a:t> Program (a page)</a:t>
            </a:r>
            <a:endParaRPr lang="en-US" altLang="ko-KR" sz="1600">
              <a:latin typeface="Calibri"/>
              <a:cs typeface="Calibri"/>
            </a:endParaRPr>
          </a:p>
          <a:p>
            <a:pPr lvl="2">
              <a:defRPr/>
            </a:pPr>
            <a:r>
              <a:rPr lang="en-US" altLang="ko-KR" sz="1600">
                <a:latin typeface="Calibri"/>
                <a:cs typeface="Calibri"/>
              </a:rPr>
              <a:t>Programming a page is less expensive than erasing a block</a:t>
            </a:r>
            <a:endParaRPr lang="en-US" altLang="ko-KR" sz="1600">
              <a:latin typeface="Calibri"/>
              <a:cs typeface="Calibri"/>
            </a:endParaRPr>
          </a:p>
          <a:p>
            <a:pPr lvl="2">
              <a:defRPr/>
            </a:pPr>
            <a:r>
              <a:rPr lang="en-US" altLang="ko-KR" sz="1600">
                <a:latin typeface="Calibri"/>
                <a:cs typeface="Calibri"/>
              </a:rPr>
              <a:t>but more costly than reading a page</a:t>
            </a:r>
            <a:endParaRPr lang="en-US" altLang="ko-KR" sz="1600">
              <a:latin typeface="Calibri"/>
              <a:cs typeface="Calibri"/>
            </a:endParaRPr>
          </a:p>
          <a:p>
            <a:pPr lvl="2">
              <a:defRPr/>
            </a:pPr>
            <a:endParaRPr lang="en-US" altLang="ko-KR" sz="1600">
              <a:solidFill>
                <a:srgbClr val="ff0000"/>
              </a:solidFill>
              <a:latin typeface="Calibri"/>
              <a:cs typeface="Calibri"/>
            </a:endParaRPr>
          </a:p>
          <a:p>
            <a:pPr marL="596900" lvl="2" indent="0">
              <a:buNone/>
              <a:defRPr/>
            </a:pPr>
            <a:endParaRPr lang="en-US" altLang="ko-KR" sz="1600">
              <a:solidFill>
                <a:srgbClr val="ff0000"/>
              </a:solidFill>
              <a:latin typeface="Calibri"/>
              <a:cs typeface="Calibri"/>
            </a:endParaRPr>
          </a:p>
          <a:p>
            <a:pPr lvl="0">
              <a:defRPr/>
            </a:pPr>
            <a:endParaRPr lang="en-US" altLang="ko-KR" sz="1800">
              <a:latin typeface="Calibri"/>
              <a:cs typeface="Calibri"/>
            </a:endParaRPr>
          </a:p>
          <a:p>
            <a:pPr lvl="0">
              <a:defRPr/>
            </a:pPr>
            <a:endParaRPr lang="en-US" altLang="ko-KR" sz="1800">
              <a:latin typeface="Calibri"/>
              <a:cs typeface="Calibri"/>
            </a:endParaRPr>
          </a:p>
          <a:p>
            <a:pPr marL="0" lvl="0" indent="0">
              <a:buNone/>
              <a:defRPr/>
            </a:pPr>
            <a:endParaRPr lang="en-US" altLang="ko-KR" sz="1800">
              <a:latin typeface="Calibri"/>
              <a:cs typeface="Calibri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Basic Flash Operations</a:t>
            </a:r>
            <a:r>
              <a:rPr lang="ko-KR" altLang="en-US" sz="2400" b="1">
                <a:latin typeface="Calibri"/>
                <a:cs typeface="Calibri"/>
              </a:rPr>
              <a:t> </a:t>
            </a:r>
            <a:r>
              <a:rPr lang="en-US" altLang="ko-KR" sz="2400" b="1">
                <a:latin typeface="Calibri"/>
                <a:cs typeface="Calibri"/>
              </a:rPr>
              <a:t>(cont.)</a:t>
            </a:r>
            <a:endParaRPr lang="en-US" altLang="ko-KR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>
              <a:defRPr/>
            </a:pPr>
            <a:r>
              <a:rPr lang="he-IL" altLang="ko-KR" sz="1800">
                <a:latin typeface="Calibri"/>
                <a:cs typeface="Calibri"/>
              </a:rPr>
              <a:t>One way to think about ﬂash chips</a:t>
            </a:r>
            <a:endParaRPr lang="he-IL" altLang="ko-KR" sz="1800">
              <a:latin typeface="Calibri"/>
              <a:cs typeface="Calibri"/>
            </a:endParaRPr>
          </a:p>
          <a:p>
            <a:pPr lvl="1">
              <a:defRPr/>
            </a:pPr>
            <a:r>
              <a:rPr lang="en-US" altLang="ko-KR" sz="1800">
                <a:latin typeface="Calibri"/>
                <a:cs typeface="Calibri"/>
              </a:rPr>
              <a:t>Each page has a state associated with it.</a:t>
            </a:r>
            <a:endParaRPr lang="en-US" altLang="ko-KR" sz="1800">
              <a:latin typeface="Calibri"/>
              <a:cs typeface="Calibri"/>
            </a:endParaRPr>
          </a:p>
          <a:p>
            <a:pPr lvl="1">
              <a:defRPr/>
            </a:pPr>
            <a:r>
              <a:rPr lang="en-US" altLang="ko-KR" sz="1800">
                <a:latin typeface="Calibri"/>
                <a:cs typeface="Calibri"/>
              </a:rPr>
              <a:t>Pages start in an </a:t>
            </a:r>
            <a:r>
              <a:rPr lang="en-US" altLang="ko-KR" sz="1800">
                <a:solidFill>
                  <a:srgbClr val="ff0000"/>
                </a:solidFill>
                <a:latin typeface="Calibri"/>
                <a:cs typeface="Calibri"/>
              </a:rPr>
              <a:t>INVALID</a:t>
            </a:r>
            <a:r>
              <a:rPr lang="en-US" altLang="ko-KR" sz="1800">
                <a:latin typeface="Calibri"/>
                <a:cs typeface="Calibri"/>
              </a:rPr>
              <a:t> state.</a:t>
            </a:r>
            <a:endParaRPr lang="en-US" altLang="ko-KR" sz="1800">
              <a:latin typeface="Calibri"/>
              <a:cs typeface="Calibri"/>
            </a:endParaRPr>
          </a:p>
          <a:p>
            <a:pPr lvl="1">
              <a:defRPr/>
            </a:pPr>
            <a:r>
              <a:rPr lang="en-US" altLang="ko-KR" sz="1800">
                <a:latin typeface="Calibri"/>
                <a:cs typeface="Calibri"/>
              </a:rPr>
              <a:t>Set the state of the page to </a:t>
            </a:r>
            <a:r>
              <a:rPr lang="en-US" altLang="ko-KR" sz="1800">
                <a:solidFill>
                  <a:srgbClr val="ff0000"/>
                </a:solidFill>
                <a:latin typeface="Calibri"/>
                <a:cs typeface="Calibri"/>
              </a:rPr>
              <a:t>ERASED</a:t>
            </a:r>
            <a:r>
              <a:rPr lang="en-US" altLang="ko-KR" sz="1800">
                <a:latin typeface="Calibri"/>
                <a:cs typeface="Calibri"/>
              </a:rPr>
              <a:t>, which resets the content of each page in the block but also makes them programmable.</a:t>
            </a:r>
            <a:endParaRPr lang="en-US" altLang="ko-KR" sz="1800">
              <a:latin typeface="Calibri"/>
              <a:cs typeface="Calibri"/>
            </a:endParaRPr>
          </a:p>
          <a:p>
            <a:pPr lvl="1">
              <a:defRPr/>
            </a:pPr>
            <a:r>
              <a:rPr lang="en-US" altLang="ko-KR" sz="1800">
                <a:latin typeface="Calibri"/>
                <a:cs typeface="Calibri"/>
              </a:rPr>
              <a:t>When you program a page, its state changes to </a:t>
            </a:r>
            <a:r>
              <a:rPr lang="en-US" altLang="ko-KR" sz="1800">
                <a:solidFill>
                  <a:srgbClr val="ff0000"/>
                </a:solidFill>
                <a:latin typeface="Calibri"/>
                <a:cs typeface="Calibri"/>
              </a:rPr>
              <a:t>VALID</a:t>
            </a:r>
            <a:r>
              <a:rPr lang="en-US" altLang="ko-KR" sz="1800">
                <a:latin typeface="Calibri"/>
                <a:cs typeface="Calibri"/>
              </a:rPr>
              <a:t>, meaning its contents have been set and can be read.</a:t>
            </a:r>
            <a:endParaRPr lang="en-US" altLang="ko-KR" sz="1800">
              <a:latin typeface="Calibri"/>
              <a:cs typeface="Calibri"/>
            </a:endParaRPr>
          </a:p>
          <a:p>
            <a:pPr marL="0" lvl="0" indent="0">
              <a:buNone/>
              <a:defRPr/>
            </a:pPr>
            <a:endParaRPr lang="en-US" altLang="ko-KR" sz="1800">
              <a:latin typeface="Calibri"/>
              <a:cs typeface="Calibri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  <p:pic>
        <p:nvPicPr>
          <p:cNvPr id="327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6911" y="3733800"/>
            <a:ext cx="7590177" cy="20880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0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Basic Flash Operations</a:t>
            </a:r>
            <a:r>
              <a:rPr lang="ko-KR" altLang="en-US" sz="2400" b="1">
                <a:latin typeface="Calibri"/>
                <a:cs typeface="Calibri"/>
              </a:rPr>
              <a:t> </a:t>
            </a:r>
            <a:r>
              <a:rPr lang="en-US" altLang="ko-KR" sz="2400" b="1">
                <a:latin typeface="Calibri"/>
                <a:cs typeface="Calibri"/>
              </a:rPr>
              <a:t>(cont.)</a:t>
            </a:r>
            <a:endParaRPr lang="en-US" altLang="ko-KR" sz="2400" b="1">
              <a:latin typeface="Calibri"/>
              <a:cs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>
              <a:defRPr/>
            </a:pPr>
            <a:r>
              <a:rPr lang="en-US" altLang="ko-KR" sz="1800">
                <a:latin typeface="Calibri"/>
                <a:cs typeface="Calibri"/>
              </a:rPr>
              <a:t>A Detailed Example</a:t>
            </a:r>
            <a:endParaRPr lang="en-US" altLang="ko-KR" sz="1800">
              <a:latin typeface="Calibri"/>
              <a:cs typeface="Calibri"/>
            </a:endParaRPr>
          </a:p>
          <a:p>
            <a:pPr lvl="1">
              <a:defRPr/>
            </a:pPr>
            <a:r>
              <a:rPr lang="en-US" altLang="ko-KR" sz="1800">
                <a:latin typeface="Calibri"/>
                <a:cs typeface="Calibri"/>
              </a:rPr>
              <a:t> </a:t>
            </a:r>
            <a:r>
              <a:rPr lang="en-US" altLang="ko-KR" sz="1600">
                <a:latin typeface="Calibri"/>
                <a:cs typeface="Calibri"/>
              </a:rPr>
              <a:t>imagine we have the following four 8-bit pages, within a 4-page block </a:t>
            </a:r>
            <a:endParaRPr lang="en-US" altLang="ko-KR" sz="1600">
              <a:latin typeface="Calibri"/>
              <a:cs typeface="Calibri"/>
            </a:endParaRPr>
          </a:p>
          <a:p>
            <a:pPr lvl="1">
              <a:defRPr/>
            </a:pPr>
            <a:endParaRPr lang="en-US" altLang="ko-KR" sz="1800">
              <a:latin typeface="Calibri"/>
              <a:cs typeface="Calibri"/>
            </a:endParaRPr>
          </a:p>
          <a:p>
            <a:pPr lvl="1">
              <a:defRPr/>
            </a:pPr>
            <a:endParaRPr lang="en-US" altLang="ko-KR" sz="1800">
              <a:latin typeface="Calibri"/>
              <a:cs typeface="Calibri"/>
            </a:endParaRPr>
          </a:p>
          <a:p>
            <a:pPr marL="279400" lvl="1" indent="0">
              <a:buNone/>
              <a:defRPr/>
            </a:pPr>
            <a:endParaRPr lang="en-US" altLang="ko-KR" sz="1800">
              <a:latin typeface="Calibri"/>
              <a:cs typeface="Calibri"/>
            </a:endParaRPr>
          </a:p>
          <a:p>
            <a:pPr lvl="1">
              <a:defRPr/>
            </a:pPr>
            <a:r>
              <a:rPr lang="en-US" altLang="ko-KR" sz="1600">
                <a:latin typeface="Calibri"/>
                <a:cs typeface="Calibri"/>
              </a:rPr>
              <a:t>We wish to write to page 0, filling it with new contents. </a:t>
            </a:r>
            <a:r>
              <a:rPr lang="he-IL" altLang="ko-KR" sz="1600">
                <a:latin typeface="Calibri"/>
                <a:cs typeface="Calibri"/>
              </a:rPr>
              <a:t>To write any page, </a:t>
            </a:r>
            <a:r>
              <a:rPr lang="he-IL" altLang="ko-KR" sz="1600">
                <a:solidFill>
                  <a:srgbClr val="ff0000"/>
                </a:solidFill>
                <a:latin typeface="Calibri"/>
                <a:cs typeface="Calibri"/>
              </a:rPr>
              <a:t>we must ﬁrst erase the entire block.</a:t>
            </a:r>
            <a:endParaRPr lang="he-IL" altLang="ko-KR" sz="1600">
              <a:solidFill>
                <a:srgbClr val="ff0000"/>
              </a:solidFill>
              <a:latin typeface="Calibri"/>
              <a:cs typeface="Calibri"/>
            </a:endParaRPr>
          </a:p>
          <a:p>
            <a:pPr lvl="1">
              <a:defRPr/>
            </a:pPr>
            <a:endParaRPr lang="en-US" altLang="ko-KR" sz="1800">
              <a:latin typeface="Calibri"/>
              <a:cs typeface="Calibri"/>
            </a:endParaRPr>
          </a:p>
          <a:p>
            <a:pPr lvl="1">
              <a:defRPr/>
            </a:pPr>
            <a:endParaRPr lang="en-US" altLang="ko-KR" sz="1800">
              <a:latin typeface="Calibri"/>
              <a:cs typeface="Calibri"/>
            </a:endParaRPr>
          </a:p>
          <a:p>
            <a:pPr lvl="1">
              <a:defRPr/>
            </a:pPr>
            <a:endParaRPr lang="en-US" altLang="ko-KR" sz="1800">
              <a:latin typeface="Calibri"/>
              <a:cs typeface="Calibri"/>
            </a:endParaRPr>
          </a:p>
          <a:p>
            <a:pPr lvl="1">
              <a:defRPr/>
            </a:pPr>
            <a:r>
              <a:rPr lang="en-US" altLang="ko-KR" sz="1600">
                <a:latin typeface="Calibri"/>
                <a:cs typeface="Calibri"/>
              </a:rPr>
              <a:t>Go ahead and program page 0, </a:t>
            </a:r>
            <a:r>
              <a:rPr lang="en-US" altLang="ko-KR" sz="1600">
                <a:solidFill>
                  <a:srgbClr val="ff0000"/>
                </a:solidFill>
                <a:latin typeface="Calibri"/>
                <a:cs typeface="Calibri"/>
              </a:rPr>
              <a:t>with the contents 00000011,</a:t>
            </a:r>
            <a:r>
              <a:rPr lang="en-US" altLang="ko-KR" sz="1600">
                <a:latin typeface="Calibri"/>
                <a:cs typeface="Calibri"/>
              </a:rPr>
              <a:t> overwriting the old page 0 (contents 00011000).</a:t>
            </a:r>
            <a:endParaRPr lang="en-US" altLang="ko-KR" sz="1600">
              <a:latin typeface="Calibri"/>
              <a:cs typeface="Calibri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  <a:endParaRPr lang="en-US" sz="1200">
              <a:solidFill>
                <a:srgbClr val="ffffff"/>
              </a:solidFill>
              <a:ea typeface="Gill Sans"/>
              <a:cs typeface="Gill Sans"/>
            </a:endParaRPr>
          </a:p>
        </p:txBody>
      </p:sp>
      <p:pic>
        <p:nvPicPr>
          <p:cNvPr id="327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1000" y="2072555"/>
            <a:ext cx="6538526" cy="975444"/>
          </a:xfrm>
          <a:prstGeom prst="rect">
            <a:avLst/>
          </a:prstGeom>
        </p:spPr>
      </p:pic>
      <p:pic>
        <p:nvPicPr>
          <p:cNvPr id="3277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2000" y="3779438"/>
            <a:ext cx="6142252" cy="944961"/>
          </a:xfrm>
          <a:prstGeom prst="rect">
            <a:avLst/>
          </a:prstGeom>
        </p:spPr>
      </p:pic>
      <p:pic>
        <p:nvPicPr>
          <p:cNvPr id="3277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38200" y="5257800"/>
            <a:ext cx="5966977" cy="906858"/>
          </a:xfrm>
          <a:prstGeom prst="rect">
            <a:avLst/>
          </a:prstGeom>
        </p:spPr>
      </p:pic>
      <p:sp>
        <p:nvSpPr>
          <p:cNvPr id="32776" name=""/>
          <p:cNvSpPr/>
          <p:nvPr/>
        </p:nvSpPr>
        <p:spPr>
          <a:xfrm>
            <a:off x="1143000" y="5257800"/>
            <a:ext cx="13716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en-US" sz="4200" b="0" i="0" u="none" strike="noStrike" cap="none" normalizeH="0" baseline="0"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4200" b="0" i="0" u="none" strike="noStrike" cap="none" normalizeH="0" baseline="0">
            <a:solidFill>
              <a:srgbClr val="000000"/>
            </a:solidFill>
            <a:effectLst/>
            <a:latin typeface="Gill Sans"/>
            <a:ea typeface="ヒラギノ角ゴ ProN W3"/>
            <a:cs typeface="ヒラギノ角ゴ ProN W3"/>
            <a:sym typeface="Gill Sans"/>
          </a:defRPr>
        </a:defPPr>
      </a:lstStyle>
    </a:spDef>
    <a:lnDef>
      <a:spPr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4200" b="0" i="0" u="none" strike="noStrike" cap="none" normalizeH="0" baseline="0">
            <a:solidFill>
              <a:srgbClr val="000000"/>
            </a:solidFill>
            <a:effectLst/>
            <a:latin typeface="Gill Sans"/>
            <a:ea typeface="ヒラギノ角ゴ ProN W3"/>
            <a:cs typeface="ヒラギノ角ゴ ProN W3"/>
            <a:sym typeface="Gill Sans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4200" b="0" i="0" u="none" strike="noStrike" cap="none" normalizeH="0" baseline="0">
            <a:solidFill>
              <a:srgbClr val="000000"/>
            </a:solidFill>
            <a:effectLst/>
            <a:latin typeface="Gill Sans"/>
            <a:ea typeface="ヒラギノ角ゴ ProN W3"/>
            <a:cs typeface="ヒラギノ角ゴ ProN W3"/>
            <a:sym typeface="Gill Sans"/>
          </a:defRPr>
        </a:defPPr>
      </a:lstStyle>
    </a:spDef>
    <a:lnDef>
      <a:spPr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4200" b="0" i="0" u="none" strike="noStrike" cap="none" normalizeH="0" baseline="0">
            <a:solidFill>
              <a:srgbClr val="000000"/>
            </a:solidFill>
            <a:effectLst/>
            <a:latin typeface="Gill Sans"/>
            <a:ea typeface="ヒラギノ角ゴ ProN W3"/>
            <a:cs typeface="ヒラギノ角ゴ ProN W3"/>
            <a:sym typeface="Gill Sans"/>
          </a:defRPr>
        </a:defPPr>
      </a:lst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8606</ep:Words>
  <ep:PresentationFormat>화면 슬라이드 쇼(4:3)</ep:PresentationFormat>
  <ep:Paragraphs>1009</ep:Paragraphs>
  <ep:Slides>44</ep:Slides>
  <ep:Notes>86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44</vt:i4>
      </vt:variant>
    </vt:vector>
  </ep:HeadingPairs>
  <ep:TitlesOfParts>
    <vt:vector size="46" baseType="lpstr">
      <vt:lpstr>Title Slide</vt:lpstr>
      <vt:lpstr>Title and Content</vt:lpstr>
      <vt:lpstr>슬라이드 1</vt:lpstr>
      <vt:lpstr>Index</vt:lpstr>
      <vt:lpstr>Introduction</vt:lpstr>
      <vt:lpstr>Index</vt:lpstr>
      <vt:lpstr>Basic Flash Operations</vt:lpstr>
      <vt:lpstr>Index</vt:lpstr>
      <vt:lpstr>Basic Flash Operations</vt:lpstr>
      <vt:lpstr>Basic Flash Operations (cont.)</vt:lpstr>
      <vt:lpstr>Flash Performance And Reliability</vt:lpstr>
      <vt:lpstr>Basic Flash Operations (cont.)</vt:lpstr>
      <vt:lpstr>Index</vt:lpstr>
      <vt:lpstr>From Raw Flash to Flash-Based SSDs (cont.)</vt:lpstr>
      <vt:lpstr>Flash Performance And Reliability (cont.)</vt:lpstr>
      <vt:lpstr>Index</vt:lpstr>
      <vt:lpstr>From Raw Flash to Flash-Based SSDs</vt:lpstr>
      <vt:lpstr>A Log-Structured FTL</vt:lpstr>
      <vt:lpstr>Index</vt:lpstr>
      <vt:lpstr>FTL Organization: A Bad Approach</vt:lpstr>
      <vt:lpstr>FTL Organization: A Bad Approach (cont.)</vt:lpstr>
      <vt:lpstr>Index</vt:lpstr>
      <vt:lpstr>A Log-Structured FTL</vt:lpstr>
      <vt:lpstr>A Log-Structured FTL (cont.)</vt:lpstr>
      <vt:lpstr>Garbage Collection (cont.)</vt:lpstr>
      <vt:lpstr>Mapping Table Size</vt:lpstr>
      <vt:lpstr>슬라이드 25</vt:lpstr>
      <vt:lpstr>Index</vt:lpstr>
      <vt:lpstr>슬라이드 27</vt:lpstr>
      <vt:lpstr>슬라이드 28</vt:lpstr>
      <vt:lpstr>슬라이드 29</vt:lpstr>
      <vt:lpstr>Garbage Collection (cont.)</vt:lpstr>
      <vt:lpstr>Index</vt:lpstr>
      <vt:lpstr>Mapping Table Size</vt:lpstr>
      <vt:lpstr>Mapping Table Size (cont.)</vt:lpstr>
      <vt:lpstr>Mapping Table Size (cont.)</vt:lpstr>
      <vt:lpstr>Mapping Table Size (cont.)</vt:lpstr>
      <vt:lpstr>Mapping Table Size (cont.)</vt:lpstr>
      <vt:lpstr>Mapping Table Size (cont.)</vt:lpstr>
      <vt:lpstr>슬라이드 38</vt:lpstr>
      <vt:lpstr>슬라이드 39</vt:lpstr>
      <vt:lpstr>Index</vt:lpstr>
      <vt:lpstr>슬라이드 41</vt:lpstr>
      <vt:lpstr>Index</vt:lpstr>
      <vt:lpstr>슬라이드 43</vt:lpstr>
      <vt:lpstr>슬라이드 44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2011-01-05T18:04:29.000</dcterms:created>
  <dc:creator>Markus Pueschel</dc:creator>
  <dc:description>Redesign of slides created by Randal E. Bryant and David R. O'Hallaron</dc:description>
  <cp:lastModifiedBy>kakoo</cp:lastModifiedBy>
  <dcterms:modified xsi:type="dcterms:W3CDTF">2023-03-08T08:51:26.048</dcterms:modified>
  <cp:revision>18682</cp:revision>
  <dc:title>Introduction to Computer Systems 15-213/18-243, spring 2009 1st Lecture, Jan. 12th</dc:title>
  <cp:version>1000.0000.01</cp:version>
</cp:coreProperties>
</file>