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Bold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Asap Semi-Bold" charset="1" panose="020F0704030202060203"/>
      <p:regular r:id="rId19"/>
    </p:embeddedFont>
    <p:embeddedFont>
      <p:font typeface="Asap Medium" charset="1" panose="020F0604030202060203"/>
      <p:regular r:id="rId20"/>
    </p:embeddedFont>
    <p:embeddedFont>
      <p:font typeface="Bukhari Script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2946" y="-731239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393518" y="-1042244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2041031"/>
            <a:ext cx="18288000" cy="310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2"/>
              </a:lnSpc>
              <a:spcBef>
                <a:spcPct val="0"/>
              </a:spcBef>
            </a:pPr>
            <a:r>
              <a:rPr lang="en-US" b="true" sz="8887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XÂY DỰNG ỨNG</a:t>
            </a:r>
            <a:r>
              <a:rPr lang="en-US" b="true" sz="8887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DỤNG WEBSITE TÍNH TIỀN LƯƠNG GIÁO VIÊN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90220"/>
            <a:ext cx="2774990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Nhóm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21133" y="6030280"/>
            <a:ext cx="13486805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Chào</a:t>
            </a:r>
            <a:r>
              <a:rPr lang="en-US" sz="4800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mừng cô và các bạn đến với bài thuyết trình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2946" y="-731239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20777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182657" y="2323417"/>
            <a:ext cx="12247034" cy="6934883"/>
          </a:xfrm>
          <a:custGeom>
            <a:avLst/>
            <a:gdLst/>
            <a:ahLst/>
            <a:cxnLst/>
            <a:rect r="r" b="b" t="t" l="l"/>
            <a:pathLst>
              <a:path h="6934883" w="12247034">
                <a:moveTo>
                  <a:pt x="0" y="0"/>
                </a:moveTo>
                <a:lnTo>
                  <a:pt x="12247034" y="0"/>
                </a:lnTo>
                <a:lnTo>
                  <a:pt x="12247034" y="6934883"/>
                </a:lnTo>
                <a:lnTo>
                  <a:pt x="0" y="6934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04875"/>
            <a:ext cx="6325434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Giao diện demo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2946" y="-731239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082951" y="-731239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730790" y="472055"/>
            <a:ext cx="10826419" cy="7315460"/>
            <a:chOff x="0" y="0"/>
            <a:chExt cx="14435225" cy="9753946"/>
          </a:xfrm>
        </p:grpSpPr>
        <p:sp>
          <p:nvSpPr>
            <p:cNvPr name="TextBox 7" id="7"/>
            <p:cNvSpPr txBox="true"/>
            <p:nvPr/>
          </p:nvSpPr>
          <p:spPr>
            <a:xfrm rot="-592460">
              <a:off x="324577" y="1551422"/>
              <a:ext cx="13634597" cy="4125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>
                  <a:solidFill>
                    <a:srgbClr val="F6F3E4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Thank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515361">
              <a:off x="1793135" y="5132796"/>
              <a:ext cx="12434519" cy="37134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>
                  <a:solidFill>
                    <a:srgbClr val="F6F3E4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2946" y="-731239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12176" y="-98694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428795" y="4409662"/>
            <a:ext cx="3075930" cy="602314"/>
            <a:chOff x="0" y="0"/>
            <a:chExt cx="541812" cy="1060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1812" cy="106095"/>
            </a:xfrm>
            <a:custGeom>
              <a:avLst/>
              <a:gdLst/>
              <a:ahLst/>
              <a:cxnLst/>
              <a:rect r="r" b="b" t="t" l="l"/>
              <a:pathLst>
                <a:path h="106095" w="541812">
                  <a:moveTo>
                    <a:pt x="270906" y="0"/>
                  </a:moveTo>
                  <a:cubicBezTo>
                    <a:pt x="121289" y="0"/>
                    <a:pt x="0" y="23750"/>
                    <a:pt x="0" y="53048"/>
                  </a:cubicBezTo>
                  <a:cubicBezTo>
                    <a:pt x="0" y="82345"/>
                    <a:pt x="121289" y="106095"/>
                    <a:pt x="270906" y="106095"/>
                  </a:cubicBezTo>
                  <a:cubicBezTo>
                    <a:pt x="420524" y="106095"/>
                    <a:pt x="541812" y="82345"/>
                    <a:pt x="541812" y="53048"/>
                  </a:cubicBezTo>
                  <a:cubicBezTo>
                    <a:pt x="541812" y="23750"/>
                    <a:pt x="420524" y="0"/>
                    <a:pt x="270906" y="0"/>
                  </a:cubicBezTo>
                  <a:close/>
                </a:path>
              </a:pathLst>
            </a:custGeom>
            <a:solidFill>
              <a:srgbClr val="4232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50795" y="-37679"/>
              <a:ext cx="440223" cy="133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169809" y="2248312"/>
            <a:ext cx="3830505" cy="4114800"/>
          </a:xfrm>
          <a:custGeom>
            <a:avLst/>
            <a:gdLst/>
            <a:ahLst/>
            <a:cxnLst/>
            <a:rect r="r" b="b" t="t" l="l"/>
            <a:pathLst>
              <a:path h="4114800" w="3830505">
                <a:moveTo>
                  <a:pt x="0" y="0"/>
                </a:moveTo>
                <a:lnTo>
                  <a:pt x="3830505" y="0"/>
                </a:lnTo>
                <a:lnTo>
                  <a:pt x="38305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64605" y="754109"/>
            <a:ext cx="589390" cy="676753"/>
          </a:xfrm>
          <a:custGeom>
            <a:avLst/>
            <a:gdLst/>
            <a:ahLst/>
            <a:cxnLst/>
            <a:rect r="r" b="b" t="t" l="l"/>
            <a:pathLst>
              <a:path h="676753" w="589390">
                <a:moveTo>
                  <a:pt x="0" y="0"/>
                </a:moveTo>
                <a:lnTo>
                  <a:pt x="589390" y="0"/>
                </a:lnTo>
                <a:lnTo>
                  <a:pt x="589390" y="676753"/>
                </a:lnTo>
                <a:lnTo>
                  <a:pt x="0" y="6767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46044">
            <a:off x="11812193" y="2384439"/>
            <a:ext cx="1281742" cy="1256107"/>
          </a:xfrm>
          <a:custGeom>
            <a:avLst/>
            <a:gdLst/>
            <a:ahLst/>
            <a:cxnLst/>
            <a:rect r="r" b="b" t="t" l="l"/>
            <a:pathLst>
              <a:path h="1256107" w="1281742">
                <a:moveTo>
                  <a:pt x="0" y="0"/>
                </a:moveTo>
                <a:lnTo>
                  <a:pt x="1281742" y="0"/>
                </a:lnTo>
                <a:lnTo>
                  <a:pt x="1281742" y="1256107"/>
                </a:lnTo>
                <a:lnTo>
                  <a:pt x="0" y="12561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282986"/>
            <a:ext cx="11424364" cy="96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43"/>
              </a:lnSpc>
            </a:pPr>
            <a:r>
              <a:rPr lang="en-US" sz="7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Thành viên nhóm 2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895325" y="2306799"/>
            <a:ext cx="8178655" cy="1541197"/>
            <a:chOff x="0" y="0"/>
            <a:chExt cx="10904874" cy="205492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57150"/>
              <a:ext cx="10904874" cy="1064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499"/>
                </a:lnSpc>
              </a:pPr>
              <a:r>
                <a:rPr lang="en-US" sz="4999" b="true">
                  <a:solidFill>
                    <a:srgbClr val="42321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Lê Hải Đăng - Trưởng nhóm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174395"/>
              <a:ext cx="10904874" cy="880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b="true" sz="3999" u="none">
                  <a:solidFill>
                    <a:srgbClr val="42321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MSV: 22010260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891649" y="4114304"/>
            <a:ext cx="7698466" cy="1509210"/>
            <a:chOff x="0" y="0"/>
            <a:chExt cx="10264622" cy="201228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10264622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00"/>
                </a:lnSpc>
              </a:pPr>
              <a:r>
                <a:rPr lang="en-US" sz="5000" b="true">
                  <a:solidFill>
                    <a:srgbClr val="42321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Nguyễn Trọng Hùng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122222"/>
              <a:ext cx="10264622" cy="890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b="true" sz="4000">
                  <a:solidFill>
                    <a:srgbClr val="42321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MSV: 23010083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891649" y="5890214"/>
            <a:ext cx="7524669" cy="1505816"/>
            <a:chOff x="0" y="0"/>
            <a:chExt cx="10032893" cy="200775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66675"/>
              <a:ext cx="10032893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00"/>
                </a:lnSpc>
              </a:pPr>
              <a:r>
                <a:rPr lang="en-US" sz="5000" b="true">
                  <a:solidFill>
                    <a:srgbClr val="42321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Nguyễn Quốc Thành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117697"/>
              <a:ext cx="10032893" cy="890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b="true" sz="4000">
                  <a:solidFill>
                    <a:srgbClr val="42321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MSV: 23010038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041588" y="7662731"/>
            <a:ext cx="5215287" cy="1550400"/>
            <a:chOff x="0" y="0"/>
            <a:chExt cx="6953716" cy="2067199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66675"/>
              <a:ext cx="6953716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00"/>
                </a:lnSpc>
              </a:pPr>
              <a:r>
                <a:rPr lang="en-US" sz="5000" b="true">
                  <a:solidFill>
                    <a:srgbClr val="42321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Lê Nam Anh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177141"/>
              <a:ext cx="6953716" cy="890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b="true" sz="4000">
                  <a:solidFill>
                    <a:srgbClr val="42321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MSV: 21010628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2946" y="-731239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755125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47158"/>
            <a:ext cx="16345344" cy="174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XÂY DỰNG ỨNG DỤNG WEBSITE TÍNH TIỀN</a:t>
            </a:r>
            <a:r>
              <a:rPr lang="en-US" b="true" sz="5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LƯƠNG GIÁO VIÊN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5676" y="2701210"/>
            <a:ext cx="15493624" cy="661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148" indent="-393574" lvl="1">
              <a:lnSpc>
                <a:spcPts val="7583"/>
              </a:lnSpc>
              <a:buFont typeface="Arial"/>
              <a:buChar char="•"/>
            </a:pPr>
            <a:r>
              <a:rPr lang="en-US" sz="364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Mục t</a:t>
            </a:r>
            <a:r>
              <a:rPr lang="en-US" sz="364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iêu: </a:t>
            </a:r>
            <a:r>
              <a:rPr lang="en-US" sz="364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Hỗ trợ quản lý và tính toán tiền lương cho giáo viên trong trường đại học.</a:t>
            </a:r>
          </a:p>
          <a:p>
            <a:pPr algn="l" marL="787148" indent="-393574" lvl="1">
              <a:lnSpc>
                <a:spcPts val="7583"/>
              </a:lnSpc>
              <a:buFont typeface="Arial"/>
              <a:buChar char="•"/>
            </a:pPr>
            <a:r>
              <a:rPr lang="en-US" sz="364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Hệ thống cho phép:</a:t>
            </a:r>
          </a:p>
          <a:p>
            <a:pPr algn="l" marL="1574295" indent="-524765" lvl="2">
              <a:lnSpc>
                <a:spcPts val="7583"/>
              </a:lnSpc>
              <a:buFont typeface="Arial"/>
              <a:buChar char="⚬"/>
            </a:pPr>
            <a:r>
              <a:rPr lang="en-US" sz="364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Quản lý thông tin giảng viên, lớp học phần, và lịch dạy.</a:t>
            </a:r>
          </a:p>
          <a:p>
            <a:pPr algn="l" marL="1574295" indent="-524765" lvl="2">
              <a:lnSpc>
                <a:spcPts val="7583"/>
              </a:lnSpc>
              <a:buFont typeface="Arial"/>
              <a:buChar char="⚬"/>
            </a:pPr>
            <a:r>
              <a:rPr lang="en-US" sz="364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Tự động tính toán lương dựa trên số tiết dạy và quy định của trường.</a:t>
            </a:r>
          </a:p>
          <a:p>
            <a:pPr algn="l" marL="787148" indent="-393574" lvl="1">
              <a:lnSpc>
                <a:spcPts val="7583"/>
              </a:lnSpc>
              <a:buFont typeface="Arial"/>
              <a:buChar char="•"/>
            </a:pPr>
            <a:r>
              <a:rPr lang="en-US" sz="3645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Công nghệ: PHP, MySQL, HTML, CSS, JS.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2946" y="-731239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45504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359421"/>
            <a:ext cx="7364849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Mục tiêu hệ thống</a:t>
            </a:r>
          </a:p>
          <a:p>
            <a:pPr algn="ctr">
              <a:lnSpc>
                <a:spcPts val="895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15786" y="2907840"/>
            <a:ext cx="15656427" cy="618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83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Tự động hóa việc tính tiền dạy cho giảng viên từ dữ liệu thực tế.</a:t>
            </a:r>
          </a:p>
          <a:p>
            <a:pPr algn="l" marL="863599" indent="-431800" lvl="1">
              <a:lnSpc>
                <a:spcPts val="83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Quản lý đầy đủ thông tin giảng viên, học phần, lớp học phần, kỳ học, hệ số.</a:t>
            </a:r>
          </a:p>
          <a:p>
            <a:pPr algn="l" marL="863599" indent="-431800" lvl="1">
              <a:lnSpc>
                <a:spcPts val="83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Tính tiền dạy theo kỳ hoặc năm học dựa trên định mức và hệ số.</a:t>
            </a:r>
          </a:p>
          <a:p>
            <a:pPr algn="l" marL="863599" indent="-431800" lvl="1">
              <a:lnSpc>
                <a:spcPts val="83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Báo cáo tổng hợp tiền dạy theo giảng viên, khoa, toàn trường.</a:t>
            </a:r>
          </a:p>
          <a:p>
            <a:pPr algn="l" marL="863599" indent="-431800" lvl="1">
              <a:lnSpc>
                <a:spcPts val="83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Giảm sai sót, tăng độ chính xác và minh bạch tài chính giảng dạy.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2946" y="-731239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755125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04875"/>
            <a:ext cx="7507248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Kiến</a:t>
            </a: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trúc hệ thống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80937"/>
            <a:ext cx="14231853" cy="656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021" indent="-392510" lvl="1">
              <a:lnSpc>
                <a:spcPts val="7562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Ứng</a:t>
            </a: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dụng được thiết kế theo mô hình phân lớp (MVC):</a:t>
            </a:r>
          </a:p>
          <a:p>
            <a:pPr algn="l" marL="1570042" indent="-523347" lvl="2">
              <a:lnSpc>
                <a:spcPts val="7562"/>
              </a:lnSpc>
              <a:buFont typeface="Arial"/>
              <a:buChar char="⚬"/>
            </a:pP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Giao diện (View): Hiển thị dữ liệu, tương tác với người dùng.</a:t>
            </a:r>
          </a:p>
          <a:p>
            <a:pPr algn="l" marL="1570042" indent="-523347" lvl="2">
              <a:lnSpc>
                <a:spcPts val="7562"/>
              </a:lnSpc>
              <a:buFont typeface="Arial"/>
              <a:buChar char="⚬"/>
            </a:pP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Xử lý nghiệp vụ (Controller): Thực hiện các chức năng quản lý, tính lương, báo cáo.</a:t>
            </a:r>
          </a:p>
          <a:p>
            <a:pPr algn="l" marL="1570042" indent="-523347" lvl="2">
              <a:lnSpc>
                <a:spcPts val="7562"/>
              </a:lnSpc>
              <a:buFont typeface="Arial"/>
              <a:buChar char="⚬"/>
            </a:pP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Cơ sở dữ liệu (Model): Lưu trữ thông tin giảng viên, lớp học, lương, khoa, học kỳ.</a:t>
            </a:r>
          </a:p>
          <a:p>
            <a:pPr algn="l" marL="785021" indent="-392510" lvl="1">
              <a:lnSpc>
                <a:spcPts val="7562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Cấu trúc thư mục rõ ràng, dễ mở rộng và bảo trì.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2946" y="-731239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755125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24623" y="904875"/>
            <a:ext cx="8334256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Các</a:t>
            </a: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chức năng chính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4623" y="2692856"/>
            <a:ext cx="14231853" cy="561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021" indent="-392510" lvl="1">
              <a:lnSpc>
                <a:spcPts val="7562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Quản lý giảng</a:t>
            </a: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viên: Thêm, sửa, xóa, xem chi tiết.</a:t>
            </a:r>
          </a:p>
          <a:p>
            <a:pPr algn="l" marL="785021" indent="-392510" lvl="1">
              <a:lnSpc>
                <a:spcPts val="7562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Quản lý học kỳ, môn học, lớp học phần.</a:t>
            </a:r>
          </a:p>
          <a:p>
            <a:pPr algn="l" marL="785021" indent="-392510" lvl="1">
              <a:lnSpc>
                <a:spcPts val="7562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Lịch dạy và điểm danh: Theo dõi buổi giảng, cập nhật thay đổi.</a:t>
            </a:r>
          </a:p>
          <a:p>
            <a:pPr algn="l" marL="785021" indent="-392510" lvl="1">
              <a:lnSpc>
                <a:spcPts val="7562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Tính tiền lương: Tự động tổng hợp giờ dạy và tính toán lương.</a:t>
            </a:r>
          </a:p>
          <a:p>
            <a:pPr algn="l" marL="785021" indent="-392510" lvl="1">
              <a:lnSpc>
                <a:spcPts val="7562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Báo cáo &amp; thống kê: Theo giảng viên, khoa hoặc toàn trường.</a:t>
            </a:r>
          </a:p>
          <a:p>
            <a:pPr algn="l" marL="785021" indent="-392510" lvl="1">
              <a:lnSpc>
                <a:spcPts val="7562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Phân quyền người dùng: Quản trị viên, kế toán, giảng viên.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2946" y="-731239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20777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908860" y="2321634"/>
            <a:ext cx="14794629" cy="7082929"/>
          </a:xfrm>
          <a:custGeom>
            <a:avLst/>
            <a:gdLst/>
            <a:ahLst/>
            <a:cxnLst/>
            <a:rect r="r" b="b" t="t" l="l"/>
            <a:pathLst>
              <a:path h="7082929" w="14794629">
                <a:moveTo>
                  <a:pt x="0" y="0"/>
                </a:moveTo>
                <a:lnTo>
                  <a:pt x="14794629" y="0"/>
                </a:lnTo>
                <a:lnTo>
                  <a:pt x="14794629" y="7082929"/>
                </a:lnTo>
                <a:lnTo>
                  <a:pt x="0" y="70829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04875"/>
            <a:ext cx="6325434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Giao diện demo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2946" y="-731239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20777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274656" y="1999615"/>
            <a:ext cx="13738688" cy="6989558"/>
          </a:xfrm>
          <a:custGeom>
            <a:avLst/>
            <a:gdLst/>
            <a:ahLst/>
            <a:cxnLst/>
            <a:rect r="r" b="b" t="t" l="l"/>
            <a:pathLst>
              <a:path h="6989558" w="13738688">
                <a:moveTo>
                  <a:pt x="0" y="0"/>
                </a:moveTo>
                <a:lnTo>
                  <a:pt x="13738688" y="0"/>
                </a:lnTo>
                <a:lnTo>
                  <a:pt x="13738688" y="6989558"/>
                </a:lnTo>
                <a:lnTo>
                  <a:pt x="0" y="69895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04875"/>
            <a:ext cx="6325434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Giao diện demo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2946" y="-731239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20777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523704" y="1999615"/>
            <a:ext cx="13240592" cy="6934760"/>
          </a:xfrm>
          <a:custGeom>
            <a:avLst/>
            <a:gdLst/>
            <a:ahLst/>
            <a:cxnLst/>
            <a:rect r="r" b="b" t="t" l="l"/>
            <a:pathLst>
              <a:path h="6934760" w="13240592">
                <a:moveTo>
                  <a:pt x="0" y="0"/>
                </a:moveTo>
                <a:lnTo>
                  <a:pt x="13240592" y="0"/>
                </a:lnTo>
                <a:lnTo>
                  <a:pt x="13240592" y="6934760"/>
                </a:lnTo>
                <a:lnTo>
                  <a:pt x="0" y="6934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04875"/>
            <a:ext cx="6325434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Giao diện 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DAG3F_lDq-g</dc:identifier>
  <dcterms:modified xsi:type="dcterms:W3CDTF">2011-08-01T06:04:30Z</dcterms:modified>
  <cp:revision>1</cp:revision>
  <dc:title>XÂY DỰNG ỨNG DỤNG WEBSITE TÍNH TIỀN LƯƠNG GIÁO VIÊN</dc:title>
</cp:coreProperties>
</file>