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72" r:id="rId15"/>
    <p:sldId id="274" r:id="rId16"/>
    <p:sldId id="275" r:id="rId17"/>
    <p:sldId id="277"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p:scale>
          <a:sx n="66" d="100"/>
          <a:sy n="66" d="100"/>
        </p:scale>
        <p:origin x="222" y="15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6667-2140-34CC-8750-B0F27B9F9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62208A-0482-32CB-E8C7-4AFDF05EC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0EC2749-89C2-9167-A591-7884A5268C5C}"/>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1D61D818-5C05-979A-56EA-D7E88EB5B2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58744F-866E-0FE8-A047-82B983B2D52F}"/>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2597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4E2E-691C-1879-66FF-7096EC72B33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9CED609-DEFD-F214-7186-6B4E05889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9BF176-4CA2-1489-C82F-0A37FE944951}"/>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428BE9B-89D9-D95A-1F4F-BE008EA56B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1E4309-5360-D4B2-1257-4CF72079521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756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3FD79-1922-2871-03BC-6783B3A62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F5EA0A2-4FBB-3492-2109-731E0B17A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9A9E66-364B-7620-F28E-60CD866AD570}"/>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4CEAF668-C38B-1553-8B2B-CC41D18A77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3A6B31-15FE-22FE-84DD-2CD17B1661F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04833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A154-F58B-7D0E-C833-CF9F978842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8B4DEB8-925E-0B79-0862-D4895315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28D9C3-EAF1-197D-7730-9E84FB1EA094}"/>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0D3C938-3F1E-9F39-1302-91E91E4B70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F01948-D083-EE34-3B07-B795A2BD01B8}"/>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118576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4FB1-7598-8D79-68E4-69ED72E59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27AEC08-54FA-E024-036D-3D7255C69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37192-425D-833F-3F66-4EB91415950E}"/>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45188F55-1D1D-A997-3F59-E491E74EC6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2357A6-6162-734F-9D9D-7D7421EE3481}"/>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79086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D63-9B56-5596-BA0E-032DD31737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D49C74-C0A6-15F4-9842-87E27EC16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FA6663F-05E5-90C8-54D8-D9CD5AD84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CF567A2-6637-A9D4-7049-0574668FDFC6}"/>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5F02D49C-1290-6340-9DA8-52A1D4908C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C15FA7-6B9E-866B-DD59-04E4625080A1}"/>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405563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D906-2FAD-FAEC-2EF4-5EFF208947E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3C45164-F0BA-8F4C-5557-AE684EC74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CC363-B9E9-3E7D-D352-F6EA036C4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35069D0-862B-84A8-5F28-78BF4C7D2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892F2-D1C2-3F54-E162-EF5FF2032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FF5CDDE-848E-2A4E-F4F4-A49C91FF19F2}"/>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8" name="Footer Placeholder 7">
            <a:extLst>
              <a:ext uri="{FF2B5EF4-FFF2-40B4-BE49-F238E27FC236}">
                <a16:creationId xmlns:a16="http://schemas.microsoft.com/office/drawing/2014/main" id="{26CDDCE0-87D0-CC4A-8902-D30F720FAA3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49BE00A-A15F-3104-4326-F3ECA5D9F05F}"/>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32723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94E1-9A5A-3D55-C62F-0A211DEC2FD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2F85FAE-7AD1-994A-1913-73385EB4081D}"/>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4" name="Footer Placeholder 3">
            <a:extLst>
              <a:ext uri="{FF2B5EF4-FFF2-40B4-BE49-F238E27FC236}">
                <a16:creationId xmlns:a16="http://schemas.microsoft.com/office/drawing/2014/main" id="{0AB8C38B-DA32-AEC3-DA7D-4BC6F0D326E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13515BF-B23E-7E36-27E2-C62356E8CC15}"/>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82333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7A677-1EED-417E-0FA5-73BA7732F312}"/>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3" name="Footer Placeholder 2">
            <a:extLst>
              <a:ext uri="{FF2B5EF4-FFF2-40B4-BE49-F238E27FC236}">
                <a16:creationId xmlns:a16="http://schemas.microsoft.com/office/drawing/2014/main" id="{5E4E88AD-0C0B-B684-408C-9E7A6849DE0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F3E2785-8ECF-3093-5A71-16CE61BF2817}"/>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61437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A6A3-CC9F-8B69-C46F-15F5AB1D7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855621A-2C1A-436B-904A-4E67C2361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5BA293F-A23E-CAA1-5BB2-8CC0D9A72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AE34-E047-864A-C5BA-396E7B280B9C}"/>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A89F85D7-8A60-B2C1-FE2A-AB833CA59C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E7845B0-D839-8037-ABF9-6F30449E8AC4}"/>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203373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79B0-4C51-E085-E702-0D970AC92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32D5FBD-DF5D-90E8-AE9E-66839282E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3B360C2-855A-E57C-94C1-F54001F2F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1059E-F8E9-57F7-5139-9166CCF5A037}"/>
              </a:ext>
            </a:extLst>
          </p:cNvPr>
          <p:cNvSpPr>
            <a:spLocks noGrp="1"/>
          </p:cNvSpPr>
          <p:nvPr>
            <p:ph type="dt" sz="half" idx="10"/>
          </p:nvPr>
        </p:nvSpPr>
        <p:spPr/>
        <p:txBody>
          <a:bodyPr/>
          <a:lstStyle/>
          <a:p>
            <a:fld id="{CD5B09D3-7B6E-450B-AA2D-7D6EB58BF058}" type="datetimeFigureOut">
              <a:rPr lang="en-AU" smtClean="0"/>
              <a:t>5/09/2023</a:t>
            </a:fld>
            <a:endParaRPr lang="en-AU"/>
          </a:p>
        </p:txBody>
      </p:sp>
      <p:sp>
        <p:nvSpPr>
          <p:cNvPr id="6" name="Footer Placeholder 5">
            <a:extLst>
              <a:ext uri="{FF2B5EF4-FFF2-40B4-BE49-F238E27FC236}">
                <a16:creationId xmlns:a16="http://schemas.microsoft.com/office/drawing/2014/main" id="{6AC180C5-32F4-E5A8-57E7-AE0A62AA9A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38F7C2-39D9-5B87-F4C3-2926C875802D}"/>
              </a:ext>
            </a:extLst>
          </p:cNvPr>
          <p:cNvSpPr>
            <a:spLocks noGrp="1"/>
          </p:cNvSpPr>
          <p:nvPr>
            <p:ph type="sldNum" sz="quarter" idx="12"/>
          </p:nvPr>
        </p:nvSpPr>
        <p:spPr/>
        <p:txBody>
          <a:bodyPr/>
          <a:lstStyle/>
          <a:p>
            <a:fld id="{EF93A23B-13AF-4AAF-B9AC-FB750D6EC27C}" type="slidenum">
              <a:rPr lang="en-AU" smtClean="0"/>
              <a:t>‹#›</a:t>
            </a:fld>
            <a:endParaRPr lang="en-AU"/>
          </a:p>
        </p:txBody>
      </p:sp>
    </p:spTree>
    <p:extLst>
      <p:ext uri="{BB962C8B-B14F-4D97-AF65-F5344CB8AC3E}">
        <p14:creationId xmlns:p14="http://schemas.microsoft.com/office/powerpoint/2010/main" val="385921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6316C-3832-604C-5D66-CD412A65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1676AC2-8664-4E7C-B329-8C8A1AAB5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DA88533-3F4A-E507-70CB-39734E8C0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B09D3-7B6E-450B-AA2D-7D6EB58BF058}" type="datetimeFigureOut">
              <a:rPr lang="en-AU" smtClean="0"/>
              <a:t>5/09/2023</a:t>
            </a:fld>
            <a:endParaRPr lang="en-AU"/>
          </a:p>
        </p:txBody>
      </p:sp>
      <p:sp>
        <p:nvSpPr>
          <p:cNvPr id="5" name="Footer Placeholder 4">
            <a:extLst>
              <a:ext uri="{FF2B5EF4-FFF2-40B4-BE49-F238E27FC236}">
                <a16:creationId xmlns:a16="http://schemas.microsoft.com/office/drawing/2014/main" id="{08CBE0F7-58D1-A7A3-5DE9-CA604AD7B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6C61B4A-9ADA-3AB2-ABB6-FA91F95A0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3A23B-13AF-4AAF-B9AC-FB750D6EC27C}" type="slidenum">
              <a:rPr lang="en-AU" smtClean="0"/>
              <a:t>‹#›</a:t>
            </a:fld>
            <a:endParaRPr lang="en-AU"/>
          </a:p>
        </p:txBody>
      </p:sp>
    </p:spTree>
    <p:extLst>
      <p:ext uri="{BB962C8B-B14F-4D97-AF65-F5344CB8AC3E}">
        <p14:creationId xmlns:p14="http://schemas.microsoft.com/office/powerpoint/2010/main" val="23436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FD2-BD1C-F3CA-CA69-D8EBD019A5E5}"/>
              </a:ext>
            </a:extLst>
          </p:cNvPr>
          <p:cNvSpPr>
            <a:spLocks noGrp="1"/>
          </p:cNvSpPr>
          <p:nvPr>
            <p:ph type="ctrTitle"/>
          </p:nvPr>
        </p:nvSpPr>
        <p:spPr/>
        <p:txBody>
          <a:bodyPr>
            <a:normAutofit fontScale="90000"/>
          </a:bodyPr>
          <a:lstStyle/>
          <a:p>
            <a:r>
              <a:rPr lang="en-US" sz="5400" b="1" i="0" dirty="0" err="1">
                <a:solidFill>
                  <a:srgbClr val="1F2328"/>
                </a:solidFill>
                <a:effectLst/>
                <a:latin typeface="-apple-system"/>
              </a:rPr>
              <a:t>Characterisation</a:t>
            </a:r>
            <a:r>
              <a:rPr lang="en-US" sz="5400" b="1" i="0" dirty="0">
                <a:solidFill>
                  <a:srgbClr val="1F2328"/>
                </a:solidFill>
                <a:effectLst/>
                <a:latin typeface="-apple-system"/>
              </a:rPr>
              <a:t> of Uber usage</a:t>
            </a:r>
            <a:br>
              <a:rPr lang="en-US" b="1" i="0" dirty="0">
                <a:solidFill>
                  <a:srgbClr val="1F2328"/>
                </a:solidFill>
                <a:effectLst/>
                <a:latin typeface="-apple-system"/>
              </a:rPr>
            </a:br>
            <a:br>
              <a:rPr lang="en-US" b="1" i="0" dirty="0">
                <a:solidFill>
                  <a:srgbClr val="1F2328"/>
                </a:solidFill>
                <a:effectLst/>
                <a:latin typeface="-apple-system"/>
              </a:rPr>
            </a:br>
            <a:endParaRPr lang="en-AU" dirty="0"/>
          </a:p>
        </p:txBody>
      </p:sp>
      <p:sp>
        <p:nvSpPr>
          <p:cNvPr id="3" name="Subtitle 2">
            <a:extLst>
              <a:ext uri="{FF2B5EF4-FFF2-40B4-BE49-F238E27FC236}">
                <a16:creationId xmlns:a16="http://schemas.microsoft.com/office/drawing/2014/main" id="{E0D92AB8-BA7A-782E-19E1-01A8EAD665B5}"/>
              </a:ext>
            </a:extLst>
          </p:cNvPr>
          <p:cNvSpPr>
            <a:spLocks noGrp="1"/>
          </p:cNvSpPr>
          <p:nvPr>
            <p:ph type="subTitle" idx="1"/>
          </p:nvPr>
        </p:nvSpPr>
        <p:spPr/>
        <p:txBody>
          <a:bodyPr>
            <a:normAutofit/>
          </a:bodyPr>
          <a:lstStyle/>
          <a:p>
            <a:r>
              <a:rPr lang="en-US" sz="3600" b="1" dirty="0">
                <a:solidFill>
                  <a:srgbClr val="1F2328"/>
                </a:solidFill>
                <a:latin typeface="-apple-system"/>
              </a:rPr>
              <a:t>relationship with weather conditions/season in New York City 2009-2015</a:t>
            </a:r>
            <a:endParaRPr lang="en-AU" sz="3600" b="1" dirty="0"/>
          </a:p>
        </p:txBody>
      </p:sp>
    </p:spTree>
    <p:extLst>
      <p:ext uri="{BB962C8B-B14F-4D97-AF65-F5344CB8AC3E}">
        <p14:creationId xmlns:p14="http://schemas.microsoft.com/office/powerpoint/2010/main" val="285302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4049-F46D-D976-C0B7-515B15BD6E04}"/>
              </a:ext>
            </a:extLst>
          </p:cNvPr>
          <p:cNvSpPr>
            <a:spLocks noGrp="1"/>
          </p:cNvSpPr>
          <p:nvPr>
            <p:ph type="title"/>
          </p:nvPr>
        </p:nvSpPr>
        <p:spPr>
          <a:xfrm>
            <a:off x="838200" y="365125"/>
            <a:ext cx="10515600" cy="737961"/>
          </a:xfrm>
        </p:spPr>
        <p:txBody>
          <a:bodyPr>
            <a:normAutofit/>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DA081115-61A0-EF69-3EDE-E04FBA826A00}"/>
              </a:ext>
            </a:extLst>
          </p:cNvPr>
          <p:cNvSpPr>
            <a:spLocks noGrp="1"/>
          </p:cNvSpPr>
          <p:nvPr>
            <p:ph idx="1"/>
          </p:nvPr>
        </p:nvSpPr>
        <p:spPr>
          <a:xfrm>
            <a:off x="838200" y="1357766"/>
            <a:ext cx="10515600" cy="540204"/>
          </a:xfrm>
        </p:spPr>
        <p:txBody>
          <a:bodyPr/>
          <a:lstStyle/>
          <a:p>
            <a:pPr marL="0" indent="0">
              <a:buNone/>
            </a:pPr>
            <a:r>
              <a:rPr lang="en-US" dirty="0"/>
              <a:t>Is the price of an Uber trip dependent on the weather/season?</a:t>
            </a:r>
            <a:endParaRPr lang="en-AU" dirty="0"/>
          </a:p>
        </p:txBody>
      </p:sp>
      <p:sp>
        <p:nvSpPr>
          <p:cNvPr id="4" name="Content Placeholder 2">
            <a:extLst>
              <a:ext uri="{FF2B5EF4-FFF2-40B4-BE49-F238E27FC236}">
                <a16:creationId xmlns:a16="http://schemas.microsoft.com/office/drawing/2014/main" id="{95F3BB79-93C3-F043-6D18-8A76FF14B6CD}"/>
              </a:ext>
            </a:extLst>
          </p:cNvPr>
          <p:cNvSpPr txBox="1">
            <a:spLocks/>
          </p:cNvSpPr>
          <p:nvPr/>
        </p:nvSpPr>
        <p:spPr>
          <a:xfrm>
            <a:off x="838200" y="2152649"/>
            <a:ext cx="3153229" cy="4340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a:t>Analysing</a:t>
            </a:r>
            <a:r>
              <a:rPr lang="en-US" sz="1800" dirty="0"/>
              <a:t> the average price per trip depending on the season as shown in the graph below. We can conclude that the average price shows a similar behavior in most of the years with Winter being the lowest average price and Autumn with the highest average price. The difference between the highest and the lowest price paid is around XXXX per year. Only 2012 shows a higher difference on the price paid in Autumn but the graph indicates that from 2012 the rates were increased.</a:t>
            </a:r>
            <a:endParaRPr lang="en-AU" sz="1800" dirty="0"/>
          </a:p>
        </p:txBody>
      </p:sp>
      <p:pic>
        <p:nvPicPr>
          <p:cNvPr id="6" name="Picture 5" descr="A graph of different colored bars&#10;&#10;Description automatically generated">
            <a:extLst>
              <a:ext uri="{FF2B5EF4-FFF2-40B4-BE49-F238E27FC236}">
                <a16:creationId xmlns:a16="http://schemas.microsoft.com/office/drawing/2014/main" id="{31978429-0226-005A-DB9C-DC458E49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955" y="1897970"/>
            <a:ext cx="7351845" cy="4594903"/>
          </a:xfrm>
          <a:prstGeom prst="rect">
            <a:avLst/>
          </a:prstGeom>
        </p:spPr>
      </p:pic>
    </p:spTree>
    <p:extLst>
      <p:ext uri="{BB962C8B-B14F-4D97-AF65-F5344CB8AC3E}">
        <p14:creationId xmlns:p14="http://schemas.microsoft.com/office/powerpoint/2010/main" val="225477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The relationship between the number of passengers and the weather conditions/season when using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560711"/>
            <a:ext cx="2993571" cy="3139321"/>
          </a:xfrm>
          <a:prstGeom prst="rect">
            <a:avLst/>
          </a:prstGeom>
          <a:noFill/>
        </p:spPr>
        <p:txBody>
          <a:bodyPr wrap="square" rtlCol="0">
            <a:spAutoFit/>
          </a:bodyPr>
          <a:lstStyle/>
          <a:p>
            <a:r>
              <a:rPr lang="en-US" b="0" i="0" dirty="0" err="1">
                <a:solidFill>
                  <a:srgbClr val="1F2328"/>
                </a:solidFill>
                <a:effectLst/>
                <a:latin typeface="-apple-system"/>
              </a:rPr>
              <a:t>Analysing</a:t>
            </a:r>
            <a:r>
              <a:rPr lang="en-US" b="0" i="0" dirty="0">
                <a:solidFill>
                  <a:srgbClr val="1F2328"/>
                </a:solidFill>
                <a:effectLst/>
                <a:latin typeface="-apple-system"/>
              </a:rPr>
              <a:t> the relation between the number of passengers and the season. From the graph below, we can conclude that there is no relation between the season and the number of passengers per Uber trip. The values are quite similar independently of the season and the year.</a:t>
            </a:r>
            <a:endParaRPr lang="en-AU" dirty="0"/>
          </a:p>
        </p:txBody>
      </p:sp>
      <p:pic>
        <p:nvPicPr>
          <p:cNvPr id="6" name="Picture 5" descr="A graph of numbers and a number of passengers&#10;&#10;Description automatically generated">
            <a:extLst>
              <a:ext uri="{FF2B5EF4-FFF2-40B4-BE49-F238E27FC236}">
                <a16:creationId xmlns:a16="http://schemas.microsoft.com/office/drawing/2014/main" id="{F0B98B8E-2CE9-D217-59C3-079F487CD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2188481"/>
            <a:ext cx="7315215" cy="4572009"/>
          </a:xfrm>
          <a:prstGeom prst="rect">
            <a:avLst/>
          </a:prstGeom>
        </p:spPr>
      </p:pic>
    </p:spTree>
    <p:extLst>
      <p:ext uri="{BB962C8B-B14F-4D97-AF65-F5344CB8AC3E}">
        <p14:creationId xmlns:p14="http://schemas.microsoft.com/office/powerpoint/2010/main" val="334725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358E-7F76-08E3-18AC-D20AF8DFE472}"/>
              </a:ext>
            </a:extLst>
          </p:cNvPr>
          <p:cNvSpPr>
            <a:spLocks noGrp="1"/>
          </p:cNvSpPr>
          <p:nvPr>
            <p:ph type="title"/>
          </p:nvPr>
        </p:nvSpPr>
        <p:spPr>
          <a:xfrm>
            <a:off x="838200" y="365126"/>
            <a:ext cx="10515600" cy="708931"/>
          </a:xfrm>
        </p:spPr>
        <p:txBody>
          <a:bodyPr>
            <a:normAutofit/>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68CB4BFA-4EF4-255F-1D2D-A2F0103D37CA}"/>
              </a:ext>
            </a:extLst>
          </p:cNvPr>
          <p:cNvSpPr>
            <a:spLocks noGrp="1"/>
          </p:cNvSpPr>
          <p:nvPr>
            <p:ph idx="1"/>
          </p:nvPr>
        </p:nvSpPr>
        <p:spPr>
          <a:xfrm>
            <a:off x="838200" y="1074058"/>
            <a:ext cx="10515600" cy="1016000"/>
          </a:xfrm>
        </p:spPr>
        <p:txBody>
          <a:bodyPr>
            <a:normAutofit/>
          </a:bodyPr>
          <a:lstStyle/>
          <a:p>
            <a:pPr marL="0" indent="0">
              <a:buNone/>
            </a:pPr>
            <a:r>
              <a:rPr lang="en-US" i="0" dirty="0">
                <a:solidFill>
                  <a:srgbClr val="1F2328"/>
                </a:solidFill>
                <a:effectLst/>
              </a:rPr>
              <a:t>The relationship between the number of passengers and the distance travelled when using Uber</a:t>
            </a:r>
            <a:endParaRPr lang="en-AU" dirty="0"/>
          </a:p>
        </p:txBody>
      </p:sp>
      <p:sp>
        <p:nvSpPr>
          <p:cNvPr id="4" name="TextBox 3">
            <a:extLst>
              <a:ext uri="{FF2B5EF4-FFF2-40B4-BE49-F238E27FC236}">
                <a16:creationId xmlns:a16="http://schemas.microsoft.com/office/drawing/2014/main" id="{ED17293B-F03E-84FA-7A4C-99F2B5861FEE}"/>
              </a:ext>
            </a:extLst>
          </p:cNvPr>
          <p:cNvSpPr txBox="1"/>
          <p:nvPr/>
        </p:nvSpPr>
        <p:spPr>
          <a:xfrm>
            <a:off x="838200" y="2838047"/>
            <a:ext cx="4314371" cy="1477328"/>
          </a:xfrm>
          <a:prstGeom prst="rect">
            <a:avLst/>
          </a:prstGeom>
          <a:noFill/>
        </p:spPr>
        <p:txBody>
          <a:bodyPr wrap="square" rtlCol="0">
            <a:spAutoFit/>
          </a:bodyPr>
          <a:lstStyle/>
          <a:p>
            <a:r>
              <a:rPr lang="en-US" b="0" i="0" dirty="0">
                <a:solidFill>
                  <a:srgbClr val="1F2328"/>
                </a:solidFill>
                <a:effectLst/>
                <a:latin typeface="-apple-system"/>
              </a:rPr>
              <a:t>As shown in the image below, and by getting a 0.0 value for the correlation factor, we can conclude there is no relation between the number of passengers and the distance of the Uber trips.</a:t>
            </a:r>
            <a:endParaRPr lang="en-AU" dirty="0"/>
          </a:p>
        </p:txBody>
      </p:sp>
      <p:pic>
        <p:nvPicPr>
          <p:cNvPr id="6" name="Picture 5" descr="A graph of a number of passengers&#10;&#10;Description automatically generated">
            <a:extLst>
              <a:ext uri="{FF2B5EF4-FFF2-40B4-BE49-F238E27FC236}">
                <a16:creationId xmlns:a16="http://schemas.microsoft.com/office/drawing/2014/main" id="{EF6A7CA4-9D46-5D5C-11C0-DAAE5D975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145" y="2046516"/>
            <a:ext cx="5852172" cy="4389129"/>
          </a:xfrm>
          <a:prstGeom prst="rect">
            <a:avLst/>
          </a:prstGeom>
        </p:spPr>
      </p:pic>
    </p:spTree>
    <p:extLst>
      <p:ext uri="{BB962C8B-B14F-4D97-AF65-F5344CB8AC3E}">
        <p14:creationId xmlns:p14="http://schemas.microsoft.com/office/powerpoint/2010/main" val="206406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What is the relation between the weather conditions and the distance travelled when using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188481"/>
            <a:ext cx="2993571"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Additionally, we </a:t>
            </a:r>
            <a:r>
              <a:rPr lang="en-US" b="0" i="0" dirty="0" err="1">
                <a:solidFill>
                  <a:srgbClr val="1F2328"/>
                </a:solidFill>
                <a:effectLst/>
                <a:latin typeface="-apple-system"/>
              </a:rPr>
              <a:t>analysed</a:t>
            </a:r>
            <a:r>
              <a:rPr lang="en-US" b="0" i="0" dirty="0">
                <a:solidFill>
                  <a:srgbClr val="1F2328"/>
                </a:solidFill>
                <a:effectLst/>
                <a:latin typeface="-apple-system"/>
              </a:rPr>
              <a:t> the average distance per trip depending on the season as shown in the graph below. We can conclude that the average shows similar behavior in most of the years having Winter with the shortest average distance and Autum with the longest average distance. The difference between the longest and shortest distance is around XXXX per year.</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of different colored bars&#10;&#10;Description automatically generated">
            <a:extLst>
              <a:ext uri="{FF2B5EF4-FFF2-40B4-BE49-F238E27FC236}">
                <a16:creationId xmlns:a16="http://schemas.microsoft.com/office/drawing/2014/main" id="{C9E8C19A-13F6-E0D0-B748-AC7C14992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1887635"/>
            <a:ext cx="7315215" cy="4572009"/>
          </a:xfrm>
          <a:prstGeom prst="rect">
            <a:avLst/>
          </a:prstGeom>
        </p:spPr>
      </p:pic>
    </p:spTree>
    <p:extLst>
      <p:ext uri="{BB962C8B-B14F-4D97-AF65-F5344CB8AC3E}">
        <p14:creationId xmlns:p14="http://schemas.microsoft.com/office/powerpoint/2010/main" val="301937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a:bodyPr>
          <a:lstStyle/>
          <a:p>
            <a:pPr marL="0" indent="0">
              <a:buNone/>
            </a:pPr>
            <a:r>
              <a:rPr lang="en-US" dirty="0"/>
              <a:t>What is the relation between the season and the usage of Uber?</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200" y="2551339"/>
            <a:ext cx="27178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As shown in the graph below, the number of trips per season is consistent through the years. Spring and Autumn are the seasons of the year with higher usage of Uber while Winter is the season with fewer trips.</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different colored bars&#10;&#10;Description automatically generated">
            <a:extLst>
              <a:ext uri="{FF2B5EF4-FFF2-40B4-BE49-F238E27FC236}">
                <a16:creationId xmlns:a16="http://schemas.microsoft.com/office/drawing/2014/main" id="{E7A86A58-8208-9584-EA90-C45597685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85" y="1920865"/>
            <a:ext cx="7315215" cy="4572009"/>
          </a:xfrm>
          <a:prstGeom prst="rect">
            <a:avLst/>
          </a:prstGeom>
        </p:spPr>
      </p:pic>
    </p:spTree>
    <p:extLst>
      <p:ext uri="{BB962C8B-B14F-4D97-AF65-F5344CB8AC3E}">
        <p14:creationId xmlns:p14="http://schemas.microsoft.com/office/powerpoint/2010/main" val="375517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a:bodyPr>
          <a:lstStyle/>
          <a:p>
            <a:pPr marL="0" indent="0">
              <a:buNone/>
            </a:pPr>
            <a:r>
              <a:rPr lang="en-US" dirty="0"/>
              <a:t>Is the usage of Uber mainly urban or rural?</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36824"/>
            <a:ext cx="10515599"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When suggesting this question, we had not spent enough time working with the data and did not </a:t>
            </a:r>
            <a:r>
              <a:rPr lang="en-US" b="0" i="0" dirty="0" err="1">
                <a:solidFill>
                  <a:srgbClr val="1F2328"/>
                </a:solidFill>
                <a:effectLst/>
                <a:latin typeface="-apple-system"/>
              </a:rPr>
              <a:t>realise</a:t>
            </a:r>
            <a:r>
              <a:rPr lang="en-US" b="0" i="0" dirty="0">
                <a:solidFill>
                  <a:srgbClr val="1F2328"/>
                </a:solidFill>
                <a:effectLst/>
                <a:latin typeface="-apple-system"/>
              </a:rPr>
              <a:t> that the dataset was for trips done in New York City only. All the coordinates are points within the urban area of the city. Instead of </a:t>
            </a:r>
            <a:r>
              <a:rPr lang="en-US" b="0" i="0" dirty="0" err="1">
                <a:solidFill>
                  <a:srgbClr val="1F2328"/>
                </a:solidFill>
                <a:effectLst/>
                <a:latin typeface="-apple-system"/>
              </a:rPr>
              <a:t>characterising</a:t>
            </a:r>
            <a:r>
              <a:rPr lang="en-US" b="0" i="0" dirty="0">
                <a:solidFill>
                  <a:srgbClr val="1F2328"/>
                </a:solidFill>
                <a:effectLst/>
                <a:latin typeface="-apple-system"/>
              </a:rPr>
              <a:t> the data by rural or urban, we decided to use the </a:t>
            </a:r>
            <a:r>
              <a:rPr lang="en-US" b="0" i="0" dirty="0" err="1">
                <a:solidFill>
                  <a:srgbClr val="1F2328"/>
                </a:solidFill>
                <a:effectLst/>
                <a:latin typeface="-apple-system"/>
              </a:rPr>
              <a:t>Geoapify</a:t>
            </a:r>
            <a:r>
              <a:rPr lang="en-US" b="0" i="0" dirty="0">
                <a:solidFill>
                  <a:srgbClr val="1F2328"/>
                </a:solidFill>
                <a:effectLst/>
                <a:latin typeface="-apple-system"/>
              </a:rPr>
              <a:t> service to assign an administrative detail to each coordinate and check which specific area uses Uber the most. As it is a 200k rows dataset, we used only 2015 values.</a:t>
            </a:r>
            <a:br>
              <a:rPr lang="en-US" dirty="0"/>
            </a:br>
            <a:r>
              <a:rPr lang="en-US" b="0" i="0" dirty="0">
                <a:solidFill>
                  <a:srgbClr val="1F2328"/>
                </a:solidFill>
                <a:effectLst/>
                <a:latin typeface="-apple-system"/>
              </a:rPr>
              <a:t>As it is shown below, we plotted the distribution of Uber trips per administrative category of New York City. 77% of the Uber trips are from Manhattan area.</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60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map of a city&#10;&#10;Description automatically generated">
            <a:extLst>
              <a:ext uri="{FF2B5EF4-FFF2-40B4-BE49-F238E27FC236}">
                <a16:creationId xmlns:a16="http://schemas.microsoft.com/office/drawing/2014/main" id="{47DE885D-1F5E-E0E5-10AE-E902312C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060560"/>
            <a:ext cx="6716272" cy="2736881"/>
          </a:xfrm>
          <a:prstGeom prst="rect">
            <a:avLst/>
          </a:prstGeom>
        </p:spPr>
      </p:pic>
      <p:pic>
        <p:nvPicPr>
          <p:cNvPr id="5" name="Picture 4" descr="A screenshot of a phone&#10;&#10;Description automatically generated">
            <a:extLst>
              <a:ext uri="{FF2B5EF4-FFF2-40B4-BE49-F238E27FC236}">
                <a16:creationId xmlns:a16="http://schemas.microsoft.com/office/drawing/2014/main" id="{D0D8112E-92B6-DE8F-58F8-7D66763CF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484632"/>
            <a:ext cx="2874136" cy="5888737"/>
          </a:xfrm>
          <a:prstGeom prst="rect">
            <a:avLst/>
          </a:prstGeom>
        </p:spPr>
      </p:pic>
    </p:spTree>
    <p:extLst>
      <p:ext uri="{BB962C8B-B14F-4D97-AF65-F5344CB8AC3E}">
        <p14:creationId xmlns:p14="http://schemas.microsoft.com/office/powerpoint/2010/main" val="151091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893457"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Considerations: For the purpose of this analysis, we considered weekdays as the period between Monday and Thursday. Therefore, the weekend is the period between Friday and Sunday.</a:t>
            </a:r>
            <a:br>
              <a:rPr lang="en-US" dirty="0"/>
            </a:br>
            <a:r>
              <a:rPr lang="en-US" b="0" i="0" dirty="0">
                <a:solidFill>
                  <a:srgbClr val="1F2328"/>
                </a:solidFill>
                <a:effectLst/>
                <a:latin typeface="-apple-system"/>
              </a:rPr>
              <a:t>As it is shown in the graph below, the usage of Uber is consistently showing around 45% of usage on the weekends. Considering that it is a period of 3 days only, we might conclude that the services are mainly used during the weekends.</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of different colored bars&#10;&#10;Description automatically generated">
            <a:extLst>
              <a:ext uri="{FF2B5EF4-FFF2-40B4-BE49-F238E27FC236}">
                <a16:creationId xmlns:a16="http://schemas.microsoft.com/office/drawing/2014/main" id="{87FB545F-E8DE-C9A3-9922-CE7A3C6C1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28" y="2188481"/>
            <a:ext cx="5852172" cy="4389129"/>
          </a:xfrm>
          <a:prstGeom prst="rect">
            <a:avLst/>
          </a:prstGeom>
        </p:spPr>
      </p:pic>
    </p:spTree>
    <p:extLst>
      <p:ext uri="{BB962C8B-B14F-4D97-AF65-F5344CB8AC3E}">
        <p14:creationId xmlns:p14="http://schemas.microsoft.com/office/powerpoint/2010/main" val="309730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To go deeper into this analysis, the graph below shows the usage of Uber per day independently of the year. As expected, Friday is the day of the week that users use Uber the most.</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A graph of blue bars&#10;&#10;Description automatically generated">
            <a:extLst>
              <a:ext uri="{FF2B5EF4-FFF2-40B4-BE49-F238E27FC236}">
                <a16:creationId xmlns:a16="http://schemas.microsoft.com/office/drawing/2014/main" id="{853887F0-05DE-7C6B-C884-003DAB2A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200" y="1988457"/>
            <a:ext cx="5852172" cy="4389129"/>
          </a:xfrm>
          <a:prstGeom prst="rect">
            <a:avLst/>
          </a:prstGeom>
        </p:spPr>
      </p:pic>
    </p:spTree>
    <p:extLst>
      <p:ext uri="{BB962C8B-B14F-4D97-AF65-F5344CB8AC3E}">
        <p14:creationId xmlns:p14="http://schemas.microsoft.com/office/powerpoint/2010/main" val="359422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DDDD-C163-759C-D88D-4E5E7EF94B9F}"/>
              </a:ext>
            </a:extLst>
          </p:cNvPr>
          <p:cNvSpPr>
            <a:spLocks noGrp="1"/>
          </p:cNvSpPr>
          <p:nvPr>
            <p:ph type="title"/>
          </p:nvPr>
        </p:nvSpPr>
        <p:spPr>
          <a:xfrm>
            <a:off x="838200" y="365126"/>
            <a:ext cx="10515600" cy="592818"/>
          </a:xfrm>
        </p:spPr>
        <p:txBody>
          <a:bodyPr>
            <a:normAutofit fontScale="90000"/>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F479B947-2C28-91F1-B292-F92B82CA428B}"/>
              </a:ext>
            </a:extLst>
          </p:cNvPr>
          <p:cNvSpPr>
            <a:spLocks noGrp="1"/>
          </p:cNvSpPr>
          <p:nvPr>
            <p:ph idx="1"/>
          </p:nvPr>
        </p:nvSpPr>
        <p:spPr>
          <a:xfrm>
            <a:off x="838200" y="1157968"/>
            <a:ext cx="10515600" cy="830489"/>
          </a:xfrm>
        </p:spPr>
        <p:txBody>
          <a:bodyPr>
            <a:normAutofit lnSpcReduction="10000"/>
          </a:bodyPr>
          <a:lstStyle/>
          <a:p>
            <a:pPr marL="0" indent="0">
              <a:buNone/>
            </a:pPr>
            <a:r>
              <a:rPr lang="en-US" dirty="0"/>
              <a:t>Does the cost/usage of Uber depend on the pick-up times? (peak hours, weekdays, weekends, etc.)</a:t>
            </a:r>
            <a:endParaRPr lang="en-AU" dirty="0"/>
          </a:p>
        </p:txBody>
      </p:sp>
      <p:sp>
        <p:nvSpPr>
          <p:cNvPr id="4" name="TextBox 3">
            <a:extLst>
              <a:ext uri="{FF2B5EF4-FFF2-40B4-BE49-F238E27FC236}">
                <a16:creationId xmlns:a16="http://schemas.microsoft.com/office/drawing/2014/main" id="{3446F08B-EE48-2E66-23BA-AB6F5B26F99F}"/>
              </a:ext>
            </a:extLst>
          </p:cNvPr>
          <p:cNvSpPr txBox="1"/>
          <p:nvPr/>
        </p:nvSpPr>
        <p:spPr>
          <a:xfrm>
            <a:off x="838199" y="2551340"/>
            <a:ext cx="313871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Additionally, the price paid during the weekends is consistently higher for all the years as shown on the graph below.</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graph with blue and orange lines&#10;&#10;Description automatically generated">
            <a:extLst>
              <a:ext uri="{FF2B5EF4-FFF2-40B4-BE49-F238E27FC236}">
                <a16:creationId xmlns:a16="http://schemas.microsoft.com/office/drawing/2014/main" id="{DD9BA36F-66ED-4BF8-DB69-BEC7791C6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257" y="1988457"/>
            <a:ext cx="5852172" cy="4389129"/>
          </a:xfrm>
          <a:prstGeom prst="rect">
            <a:avLst/>
          </a:prstGeom>
        </p:spPr>
      </p:pic>
    </p:spTree>
    <p:extLst>
      <p:ext uri="{BB962C8B-B14F-4D97-AF65-F5344CB8AC3E}">
        <p14:creationId xmlns:p14="http://schemas.microsoft.com/office/powerpoint/2010/main" val="399836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B4A7-7A8A-48E7-AA52-FB7672C3976E}"/>
              </a:ext>
            </a:extLst>
          </p:cNvPr>
          <p:cNvSpPr>
            <a:spLocks noGrp="1"/>
          </p:cNvSpPr>
          <p:nvPr>
            <p:ph type="title"/>
          </p:nvPr>
        </p:nvSpPr>
        <p:spPr/>
        <p:txBody>
          <a:bodyPr/>
          <a:lstStyle/>
          <a:p>
            <a:r>
              <a:rPr lang="en-AU" b="1" i="0" dirty="0">
                <a:solidFill>
                  <a:srgbClr val="1F2328"/>
                </a:solidFill>
                <a:effectLst/>
                <a:latin typeface="-apple-system"/>
              </a:rPr>
              <a:t>Team Members</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861A6003-279D-036F-863C-5D942C138F62}"/>
              </a:ext>
            </a:extLst>
          </p:cNvPr>
          <p:cNvSpPr>
            <a:spLocks noGrp="1"/>
          </p:cNvSpPr>
          <p:nvPr>
            <p:ph idx="1"/>
          </p:nvPr>
        </p:nvSpPr>
        <p:spPr/>
        <p:txBody>
          <a:bodyPr/>
          <a:lstStyle/>
          <a:p>
            <a:pPr marL="0" indent="0">
              <a:buNone/>
            </a:pPr>
            <a:r>
              <a:rPr lang="en-US" b="0" i="0" dirty="0">
                <a:solidFill>
                  <a:srgbClr val="1F2328"/>
                </a:solidFill>
                <a:effectLst/>
                <a:latin typeface="-apple-system"/>
              </a:rPr>
              <a:t>• Lee </a:t>
            </a:r>
            <a:r>
              <a:rPr lang="en-US" b="0" i="0" dirty="0" err="1">
                <a:solidFill>
                  <a:srgbClr val="1F2328"/>
                </a:solidFill>
                <a:effectLst/>
                <a:latin typeface="-apple-system"/>
              </a:rPr>
              <a:t>Amstrong</a:t>
            </a:r>
            <a:endParaRPr lang="en-US" b="0" i="0" dirty="0">
              <a:solidFill>
                <a:srgbClr val="1F2328"/>
              </a:solidFill>
              <a:effectLst/>
              <a:latin typeface="-apple-system"/>
            </a:endParaRPr>
          </a:p>
          <a:p>
            <a:pPr marL="0" indent="0">
              <a:buNone/>
            </a:pPr>
            <a:br>
              <a:rPr lang="en-US" dirty="0"/>
            </a:br>
            <a:r>
              <a:rPr lang="en-US" b="0" i="0" dirty="0">
                <a:solidFill>
                  <a:srgbClr val="1F2328"/>
                </a:solidFill>
                <a:effectLst/>
                <a:latin typeface="-apple-system"/>
              </a:rPr>
              <a:t>• Damian </a:t>
            </a:r>
            <a:r>
              <a:rPr lang="en-US" b="0" i="0" dirty="0" err="1">
                <a:solidFill>
                  <a:srgbClr val="1F2328"/>
                </a:solidFill>
                <a:effectLst/>
                <a:latin typeface="-apple-system"/>
              </a:rPr>
              <a:t>Kifuso</a:t>
            </a:r>
            <a:endParaRPr lang="en-US" b="0" i="0" dirty="0">
              <a:solidFill>
                <a:srgbClr val="1F2328"/>
              </a:solidFill>
              <a:effectLst/>
              <a:latin typeface="-apple-system"/>
            </a:endParaRPr>
          </a:p>
          <a:p>
            <a:pPr marL="0" indent="0">
              <a:buNone/>
            </a:pPr>
            <a:br>
              <a:rPr lang="en-US" dirty="0"/>
            </a:br>
            <a:r>
              <a:rPr lang="en-US" b="0" i="0" dirty="0">
                <a:solidFill>
                  <a:srgbClr val="1F2328"/>
                </a:solidFill>
                <a:effectLst/>
                <a:latin typeface="-apple-system"/>
              </a:rPr>
              <a:t>• Julian </a:t>
            </a:r>
            <a:r>
              <a:rPr lang="en-US" b="0" i="0" dirty="0" err="1">
                <a:solidFill>
                  <a:srgbClr val="1F2328"/>
                </a:solidFill>
                <a:effectLst/>
                <a:latin typeface="-apple-system"/>
              </a:rPr>
              <a:t>Ravelo</a:t>
            </a:r>
            <a:endParaRPr lang="en-AU" dirty="0"/>
          </a:p>
        </p:txBody>
      </p:sp>
    </p:spTree>
    <p:extLst>
      <p:ext uri="{BB962C8B-B14F-4D97-AF65-F5344CB8AC3E}">
        <p14:creationId xmlns:p14="http://schemas.microsoft.com/office/powerpoint/2010/main" val="47163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441F-0E91-C65D-7D11-74B288CD3FE3}"/>
              </a:ext>
            </a:extLst>
          </p:cNvPr>
          <p:cNvSpPr>
            <a:spLocks noGrp="1"/>
          </p:cNvSpPr>
          <p:nvPr>
            <p:ph type="title"/>
          </p:nvPr>
        </p:nvSpPr>
        <p:spPr/>
        <p:txBody>
          <a:bodyPr/>
          <a:lstStyle/>
          <a:p>
            <a:r>
              <a:rPr lang="en-AU" b="1" i="0" dirty="0">
                <a:solidFill>
                  <a:srgbClr val="1F2328"/>
                </a:solidFill>
                <a:effectLst/>
                <a:latin typeface="-apple-system"/>
              </a:rPr>
              <a:t>Project description</a:t>
            </a:r>
            <a:br>
              <a:rPr lang="en-AU" b="1" i="0" dirty="0">
                <a:solidFill>
                  <a:srgbClr val="1F2328"/>
                </a:solidFill>
                <a:effectLst/>
                <a:latin typeface="-apple-system"/>
              </a:rPr>
            </a:br>
            <a:endParaRPr lang="en-AU" dirty="0"/>
          </a:p>
        </p:txBody>
      </p:sp>
      <p:sp>
        <p:nvSpPr>
          <p:cNvPr id="3" name="Content Placeholder 2">
            <a:extLst>
              <a:ext uri="{FF2B5EF4-FFF2-40B4-BE49-F238E27FC236}">
                <a16:creationId xmlns:a16="http://schemas.microsoft.com/office/drawing/2014/main" id="{8BF1E381-D838-9A67-E4E9-20FD44433D72}"/>
              </a:ext>
            </a:extLst>
          </p:cNvPr>
          <p:cNvSpPr>
            <a:spLocks noGrp="1"/>
          </p:cNvSpPr>
          <p:nvPr>
            <p:ph idx="1"/>
          </p:nvPr>
        </p:nvSpPr>
        <p:spPr/>
        <p:txBody>
          <a:bodyPr/>
          <a:lstStyle/>
          <a:p>
            <a:pPr marL="0" indent="0">
              <a:buNone/>
            </a:pPr>
            <a:r>
              <a:rPr lang="en-US" b="0" i="0" dirty="0">
                <a:solidFill>
                  <a:srgbClr val="1F2328"/>
                </a:solidFill>
                <a:effectLst/>
                <a:latin typeface="-apple-system"/>
              </a:rPr>
              <a:t>Using a dataset with information related to Uber trips in New York City from 2009 to mid-2015, we aim to </a:t>
            </a:r>
            <a:r>
              <a:rPr lang="en-US" b="0" i="0" dirty="0" err="1">
                <a:solidFill>
                  <a:srgbClr val="1F2328"/>
                </a:solidFill>
                <a:effectLst/>
                <a:latin typeface="-apple-system"/>
              </a:rPr>
              <a:t>characterise</a:t>
            </a:r>
            <a:r>
              <a:rPr lang="en-US" b="0" i="0" dirty="0">
                <a:solidFill>
                  <a:srgbClr val="1F2328"/>
                </a:solidFill>
                <a:effectLst/>
                <a:latin typeface="-apple-system"/>
              </a:rPr>
              <a:t> the usage of Uber. The main focus of the analysis is the relationship of the usage and price of the service with respect to the season, weather or time of the day/week the service is used. Because the original dataset did not include values of temperature or wind speed, we had to use the </a:t>
            </a:r>
            <a:r>
              <a:rPr lang="en-US" b="0" i="0" dirty="0" err="1">
                <a:solidFill>
                  <a:srgbClr val="1F2328"/>
                </a:solidFill>
                <a:effectLst/>
                <a:latin typeface="-apple-system"/>
              </a:rPr>
              <a:t>OpenWeatherAPI</a:t>
            </a:r>
            <a:r>
              <a:rPr lang="en-US" b="0" i="0" dirty="0">
                <a:solidFill>
                  <a:srgbClr val="1F2328"/>
                </a:solidFill>
                <a:effectLst/>
                <a:latin typeface="-apple-system"/>
              </a:rPr>
              <a:t>, adding two columns with this information. See below the first 5 rows of that merged </a:t>
            </a:r>
            <a:r>
              <a:rPr lang="en-US" b="0" i="0" dirty="0" err="1">
                <a:solidFill>
                  <a:srgbClr val="1F2328"/>
                </a:solidFill>
                <a:effectLst/>
                <a:latin typeface="-apple-system"/>
              </a:rPr>
              <a:t>dataframe</a:t>
            </a:r>
            <a:r>
              <a:rPr lang="en-US" b="0" i="0" dirty="0">
                <a:solidFill>
                  <a:srgbClr val="1F2328"/>
                </a:solidFill>
                <a:effectLst/>
                <a:latin typeface="-apple-system"/>
              </a:rPr>
              <a:t>.</a:t>
            </a:r>
            <a:endParaRPr lang="en-AU" dirty="0"/>
          </a:p>
        </p:txBody>
      </p:sp>
    </p:spTree>
    <p:extLst>
      <p:ext uri="{BB962C8B-B14F-4D97-AF65-F5344CB8AC3E}">
        <p14:creationId xmlns:p14="http://schemas.microsoft.com/office/powerpoint/2010/main" val="83078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C958-1851-123A-3400-DDEA41C53659}"/>
              </a:ext>
            </a:extLst>
          </p:cNvPr>
          <p:cNvSpPr>
            <a:spLocks noGrp="1"/>
          </p:cNvSpPr>
          <p:nvPr>
            <p:ph type="title"/>
          </p:nvPr>
        </p:nvSpPr>
        <p:spPr>
          <a:xfrm>
            <a:off x="838200" y="533894"/>
            <a:ext cx="10515600" cy="809758"/>
          </a:xfrm>
        </p:spPr>
        <p:txBody>
          <a:bodyPr>
            <a:normAutofit/>
          </a:bodyPr>
          <a:lstStyle/>
          <a:p>
            <a:r>
              <a:rPr lang="en-US" sz="4000" dirty="0"/>
              <a:t>DATASET</a:t>
            </a:r>
            <a:endParaRPr lang="en-AU" sz="4000" dirty="0"/>
          </a:p>
        </p:txBody>
      </p:sp>
      <p:sp>
        <p:nvSpPr>
          <p:cNvPr id="3" name="Content Placeholder 2">
            <a:extLst>
              <a:ext uri="{FF2B5EF4-FFF2-40B4-BE49-F238E27FC236}">
                <a16:creationId xmlns:a16="http://schemas.microsoft.com/office/drawing/2014/main" id="{09BF5F80-317D-E920-CAD0-50C3F9AFADF0}"/>
              </a:ext>
            </a:extLst>
          </p:cNvPr>
          <p:cNvSpPr>
            <a:spLocks noGrp="1"/>
          </p:cNvSpPr>
          <p:nvPr>
            <p:ph idx="1"/>
          </p:nvPr>
        </p:nvSpPr>
        <p:spPr>
          <a:xfrm>
            <a:off x="838200" y="1528318"/>
            <a:ext cx="10515600" cy="1709145"/>
          </a:xfrm>
        </p:spPr>
        <p:txBody>
          <a:bodyPr>
            <a:normAutofit/>
          </a:bodyPr>
          <a:lstStyle/>
          <a:p>
            <a:pPr marL="0" indent="0">
              <a:buNone/>
            </a:pPr>
            <a:r>
              <a:rPr lang="en-US" b="0" i="0" dirty="0">
                <a:solidFill>
                  <a:srgbClr val="1F2328"/>
                </a:solidFill>
                <a:effectLst/>
                <a:latin typeface="-apple-system"/>
              </a:rPr>
              <a:t>Through summary tables and graphs, we were able to clean the data and answer the research questions. See below some general tables and graphs to show general aspects of the data and how it was cleaned and </a:t>
            </a:r>
            <a:r>
              <a:rPr lang="en-US" b="0" i="0" dirty="0" err="1">
                <a:solidFill>
                  <a:srgbClr val="1F2328"/>
                </a:solidFill>
                <a:effectLst/>
                <a:latin typeface="-apple-system"/>
              </a:rPr>
              <a:t>organised</a:t>
            </a:r>
            <a:r>
              <a:rPr lang="en-US" b="0" i="0" dirty="0">
                <a:solidFill>
                  <a:srgbClr val="1F2328"/>
                </a:solidFill>
                <a:effectLst/>
                <a:latin typeface="-apple-system"/>
              </a:rPr>
              <a:t>.</a:t>
            </a:r>
          </a:p>
        </p:txBody>
      </p:sp>
      <p:pic>
        <p:nvPicPr>
          <p:cNvPr id="5" name="Picture 4" descr="A screenshot of a computer code&#10;&#10;Description automatically generated">
            <a:extLst>
              <a:ext uri="{FF2B5EF4-FFF2-40B4-BE49-F238E27FC236}">
                <a16:creationId xmlns:a16="http://schemas.microsoft.com/office/drawing/2014/main" id="{76F06860-2595-E689-FEAC-DEB502A95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60229"/>
            <a:ext cx="10515600" cy="1844842"/>
          </a:xfrm>
          <a:prstGeom prst="rect">
            <a:avLst/>
          </a:prstGeom>
        </p:spPr>
      </p:pic>
      <p:sp>
        <p:nvSpPr>
          <p:cNvPr id="6" name="TextBox 5">
            <a:extLst>
              <a:ext uri="{FF2B5EF4-FFF2-40B4-BE49-F238E27FC236}">
                <a16:creationId xmlns:a16="http://schemas.microsoft.com/office/drawing/2014/main" id="{98A1B2B4-4D5B-A05E-22E0-F05DB0E607A0}"/>
              </a:ext>
            </a:extLst>
          </p:cNvPr>
          <p:cNvSpPr txBox="1"/>
          <p:nvPr/>
        </p:nvSpPr>
        <p:spPr>
          <a:xfrm>
            <a:off x="838200" y="3590897"/>
            <a:ext cx="5257800" cy="369332"/>
          </a:xfrm>
          <a:prstGeom prst="rect">
            <a:avLst/>
          </a:prstGeom>
          <a:noFill/>
        </p:spPr>
        <p:txBody>
          <a:bodyPr wrap="square" rtlCol="0">
            <a:spAutoFit/>
          </a:bodyPr>
          <a:lstStyle/>
          <a:p>
            <a:r>
              <a:rPr lang="en-US" b="0" i="0" dirty="0">
                <a:solidFill>
                  <a:srgbClr val="1F2328"/>
                </a:solidFill>
                <a:effectLst/>
                <a:latin typeface="-apple-system"/>
              </a:rPr>
              <a:t>The first 5 rows of the original dataset (200k rows)</a:t>
            </a:r>
            <a:endParaRPr lang="en-AU" dirty="0"/>
          </a:p>
        </p:txBody>
      </p:sp>
    </p:spTree>
    <p:extLst>
      <p:ext uri="{BB962C8B-B14F-4D97-AF65-F5344CB8AC3E}">
        <p14:creationId xmlns:p14="http://schemas.microsoft.com/office/powerpoint/2010/main" val="230690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DATASET</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9322"/>
            <a:ext cx="10515600" cy="344369"/>
          </a:xfrm>
        </p:spPr>
        <p:txBody>
          <a:bodyPr>
            <a:normAutofit/>
          </a:bodyPr>
          <a:lstStyle/>
          <a:p>
            <a:pPr marL="0" indent="0">
              <a:buNone/>
            </a:pPr>
            <a:r>
              <a:rPr lang="en-US" sz="1800" b="0" i="0" dirty="0">
                <a:solidFill>
                  <a:srgbClr val="1F2328"/>
                </a:solidFill>
                <a:effectLst/>
                <a:latin typeface="-apple-system"/>
              </a:rPr>
              <a:t>The first 5 rows after the dataset was cleaned and some columns of interest were added (177k rows)</a:t>
            </a:r>
            <a:endParaRPr lang="en-AU" sz="1800" dirty="0"/>
          </a:p>
        </p:txBody>
      </p:sp>
      <p:pic>
        <p:nvPicPr>
          <p:cNvPr id="5" name="Picture 4" descr="A screenshot of a computer&#10;&#10;Description automatically generated">
            <a:extLst>
              <a:ext uri="{FF2B5EF4-FFF2-40B4-BE49-F238E27FC236}">
                <a16:creationId xmlns:a16="http://schemas.microsoft.com/office/drawing/2014/main" id="{24A89B0B-B111-0975-BD3B-4AAF01190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42" y="1313692"/>
            <a:ext cx="10465558" cy="2203276"/>
          </a:xfrm>
          <a:prstGeom prst="rect">
            <a:avLst/>
          </a:prstGeom>
        </p:spPr>
      </p:pic>
      <p:sp>
        <p:nvSpPr>
          <p:cNvPr id="6" name="Content Placeholder 2">
            <a:extLst>
              <a:ext uri="{FF2B5EF4-FFF2-40B4-BE49-F238E27FC236}">
                <a16:creationId xmlns:a16="http://schemas.microsoft.com/office/drawing/2014/main" id="{72F34393-7747-BC6B-8138-74781752C21F}"/>
              </a:ext>
            </a:extLst>
          </p:cNvPr>
          <p:cNvSpPr txBox="1">
            <a:spLocks/>
          </p:cNvSpPr>
          <p:nvPr/>
        </p:nvSpPr>
        <p:spPr>
          <a:xfrm>
            <a:off x="838200" y="3763322"/>
            <a:ext cx="10515600" cy="34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0" i="0" dirty="0">
                <a:solidFill>
                  <a:srgbClr val="1F2328"/>
                </a:solidFill>
                <a:effectLst/>
                <a:latin typeface="-apple-system"/>
              </a:rPr>
              <a:t>Summary of the main values per year</a:t>
            </a:r>
            <a:endParaRPr lang="en-AU" sz="1800" dirty="0"/>
          </a:p>
        </p:txBody>
      </p:sp>
      <p:pic>
        <p:nvPicPr>
          <p:cNvPr id="8" name="Picture 7" descr="A screenshot of a computer&#10;&#10;Description automatically generated">
            <a:extLst>
              <a:ext uri="{FF2B5EF4-FFF2-40B4-BE49-F238E27FC236}">
                <a16:creationId xmlns:a16="http://schemas.microsoft.com/office/drawing/2014/main" id="{01CFD0AB-77B2-7C50-AF24-B021F2AB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242" y="4173737"/>
            <a:ext cx="10465558" cy="2349411"/>
          </a:xfrm>
          <a:prstGeom prst="rect">
            <a:avLst/>
          </a:prstGeom>
        </p:spPr>
      </p:pic>
    </p:spTree>
    <p:extLst>
      <p:ext uri="{BB962C8B-B14F-4D97-AF65-F5344CB8AC3E}">
        <p14:creationId xmlns:p14="http://schemas.microsoft.com/office/powerpoint/2010/main" val="387400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959-49EC-EE98-FE2C-F588F5A826A6}"/>
              </a:ext>
            </a:extLst>
          </p:cNvPr>
          <p:cNvSpPr>
            <a:spLocks noGrp="1"/>
          </p:cNvSpPr>
          <p:nvPr>
            <p:ph type="title"/>
          </p:nvPr>
        </p:nvSpPr>
        <p:spPr>
          <a:xfrm>
            <a:off x="838200" y="392751"/>
            <a:ext cx="10515600" cy="576571"/>
          </a:xfrm>
        </p:spPr>
        <p:txBody>
          <a:bodyPr>
            <a:normAutofit fontScale="90000"/>
          </a:bodyPr>
          <a:lstStyle/>
          <a:p>
            <a:r>
              <a:rPr lang="en-US" sz="3600" dirty="0"/>
              <a:t>DATASET</a:t>
            </a:r>
            <a:endParaRPr lang="en-AU" sz="3600" dirty="0"/>
          </a:p>
        </p:txBody>
      </p:sp>
      <p:sp>
        <p:nvSpPr>
          <p:cNvPr id="3" name="Content Placeholder 2">
            <a:extLst>
              <a:ext uri="{FF2B5EF4-FFF2-40B4-BE49-F238E27FC236}">
                <a16:creationId xmlns:a16="http://schemas.microsoft.com/office/drawing/2014/main" id="{7AC0FE52-2CBF-CB1E-9C4F-236A22A85587}"/>
              </a:ext>
            </a:extLst>
          </p:cNvPr>
          <p:cNvSpPr>
            <a:spLocks noGrp="1"/>
          </p:cNvSpPr>
          <p:nvPr>
            <p:ph idx="1"/>
          </p:nvPr>
        </p:nvSpPr>
        <p:spPr>
          <a:xfrm>
            <a:off x="838200" y="969322"/>
            <a:ext cx="10515600" cy="344369"/>
          </a:xfrm>
        </p:spPr>
        <p:txBody>
          <a:bodyPr>
            <a:normAutofit/>
          </a:bodyPr>
          <a:lstStyle/>
          <a:p>
            <a:pPr marL="0" indent="0">
              <a:buNone/>
            </a:pPr>
            <a:r>
              <a:rPr lang="en-US" sz="1800" dirty="0"/>
              <a:t>Head and tail of the merged dataset combining downloaded API weather data with original dataset</a:t>
            </a:r>
            <a:endParaRPr lang="en-AU" sz="1800" dirty="0"/>
          </a:p>
        </p:txBody>
      </p:sp>
    </p:spTree>
    <p:extLst>
      <p:ext uri="{BB962C8B-B14F-4D97-AF65-F5344CB8AC3E}">
        <p14:creationId xmlns:p14="http://schemas.microsoft.com/office/powerpoint/2010/main" val="160943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BCE4-1AEB-F00B-5E02-EFABE337085B}"/>
              </a:ext>
            </a:extLst>
          </p:cNvPr>
          <p:cNvSpPr>
            <a:spLocks noGrp="1"/>
          </p:cNvSpPr>
          <p:nvPr>
            <p:ph type="title"/>
          </p:nvPr>
        </p:nvSpPr>
        <p:spPr/>
        <p:txBody>
          <a:bodyPr/>
          <a:lstStyle/>
          <a:p>
            <a:r>
              <a:rPr lang="en-AU" b="0" i="0" dirty="0">
                <a:solidFill>
                  <a:srgbClr val="1F2328"/>
                </a:solidFill>
                <a:effectLst/>
                <a:latin typeface="-apple-system"/>
              </a:rPr>
              <a:t>Boxplot</a:t>
            </a:r>
            <a:endParaRPr lang="en-AU" dirty="0"/>
          </a:p>
        </p:txBody>
      </p:sp>
      <p:sp>
        <p:nvSpPr>
          <p:cNvPr id="3" name="Content Placeholder 2">
            <a:extLst>
              <a:ext uri="{FF2B5EF4-FFF2-40B4-BE49-F238E27FC236}">
                <a16:creationId xmlns:a16="http://schemas.microsoft.com/office/drawing/2014/main" id="{98D3691B-6495-1F99-7883-F23B729278FF}"/>
              </a:ext>
            </a:extLst>
          </p:cNvPr>
          <p:cNvSpPr>
            <a:spLocks noGrp="1"/>
          </p:cNvSpPr>
          <p:nvPr>
            <p:ph idx="1"/>
          </p:nvPr>
        </p:nvSpPr>
        <p:spPr>
          <a:xfrm>
            <a:off x="838200" y="1825625"/>
            <a:ext cx="10515600" cy="482146"/>
          </a:xfrm>
        </p:spPr>
        <p:txBody>
          <a:bodyPr/>
          <a:lstStyle/>
          <a:p>
            <a:pPr marL="0" indent="0">
              <a:buNone/>
            </a:pPr>
            <a:r>
              <a:rPr lang="en-US" dirty="0">
                <a:solidFill>
                  <a:srgbClr val="1F2328"/>
                </a:solidFill>
                <a:latin typeface="-apple-system"/>
              </a:rPr>
              <a:t>S</a:t>
            </a:r>
            <a:r>
              <a:rPr lang="en-US" b="0" i="0" dirty="0">
                <a:solidFill>
                  <a:srgbClr val="1F2328"/>
                </a:solidFill>
                <a:effectLst/>
                <a:latin typeface="-apple-system"/>
              </a:rPr>
              <a:t>howing the distribution of the data after it was cleaned</a:t>
            </a:r>
            <a:endParaRPr lang="en-AU" dirty="0"/>
          </a:p>
        </p:txBody>
      </p:sp>
      <p:pic>
        <p:nvPicPr>
          <p:cNvPr id="5" name="Picture 4" descr="A graph with different colored lines&#10;&#10;Description automatically generated with medium confidence">
            <a:extLst>
              <a:ext uri="{FF2B5EF4-FFF2-40B4-BE49-F238E27FC236}">
                <a16:creationId xmlns:a16="http://schemas.microsoft.com/office/drawing/2014/main" id="{436F61A4-EB1F-2F03-E8DF-30E1705DF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7772"/>
            <a:ext cx="5257800" cy="3943350"/>
          </a:xfrm>
          <a:prstGeom prst="rect">
            <a:avLst/>
          </a:prstGeom>
        </p:spPr>
      </p:pic>
    </p:spTree>
    <p:extLst>
      <p:ext uri="{BB962C8B-B14F-4D97-AF65-F5344CB8AC3E}">
        <p14:creationId xmlns:p14="http://schemas.microsoft.com/office/powerpoint/2010/main" val="205655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7ECF-9976-96B6-4C72-81B952E194FC}"/>
              </a:ext>
            </a:extLst>
          </p:cNvPr>
          <p:cNvSpPr>
            <a:spLocks noGrp="1"/>
          </p:cNvSpPr>
          <p:nvPr>
            <p:ph type="title"/>
          </p:nvPr>
        </p:nvSpPr>
        <p:spPr/>
        <p:txBody>
          <a:bodyPr/>
          <a:lstStyle/>
          <a:p>
            <a:r>
              <a:rPr lang="en-US" dirty="0"/>
              <a:t>Findings</a:t>
            </a:r>
            <a:endParaRPr lang="en-AU" dirty="0"/>
          </a:p>
        </p:txBody>
      </p:sp>
      <p:sp>
        <p:nvSpPr>
          <p:cNvPr id="3" name="Content Placeholder 2">
            <a:extLst>
              <a:ext uri="{FF2B5EF4-FFF2-40B4-BE49-F238E27FC236}">
                <a16:creationId xmlns:a16="http://schemas.microsoft.com/office/drawing/2014/main" id="{0BC759E4-C67B-FC09-F76C-B242AC3A6B2D}"/>
              </a:ext>
            </a:extLst>
          </p:cNvPr>
          <p:cNvSpPr>
            <a:spLocks noGrp="1"/>
          </p:cNvSpPr>
          <p:nvPr>
            <p:ph idx="1"/>
          </p:nvPr>
        </p:nvSpPr>
        <p:spPr>
          <a:xfrm>
            <a:off x="838200" y="1825625"/>
            <a:ext cx="10515600" cy="496661"/>
          </a:xfrm>
        </p:spPr>
        <p:txBody>
          <a:bodyPr/>
          <a:lstStyle/>
          <a:p>
            <a:pPr marL="0" indent="0">
              <a:buNone/>
            </a:pPr>
            <a:r>
              <a:rPr lang="en-US" i="0" dirty="0">
                <a:solidFill>
                  <a:srgbClr val="1F2328"/>
                </a:solidFill>
                <a:effectLst/>
                <a:latin typeface="-apple-system"/>
              </a:rPr>
              <a:t>Is the weather conditions a variable that influences Uber usage?</a:t>
            </a:r>
          </a:p>
        </p:txBody>
      </p:sp>
      <p:sp>
        <p:nvSpPr>
          <p:cNvPr id="4" name="TextBox 3">
            <a:extLst>
              <a:ext uri="{FF2B5EF4-FFF2-40B4-BE49-F238E27FC236}">
                <a16:creationId xmlns:a16="http://schemas.microsoft.com/office/drawing/2014/main" id="{FA68D7BA-33D3-9997-CA2E-258D89909170}"/>
              </a:ext>
            </a:extLst>
          </p:cNvPr>
          <p:cNvSpPr txBox="1"/>
          <p:nvPr/>
        </p:nvSpPr>
        <p:spPr>
          <a:xfrm>
            <a:off x="838199" y="2457223"/>
            <a:ext cx="10515599" cy="923330"/>
          </a:xfrm>
          <a:prstGeom prst="rect">
            <a:avLst/>
          </a:prstGeom>
          <a:noFill/>
        </p:spPr>
        <p:txBody>
          <a:bodyPr wrap="square" rtlCol="0">
            <a:spAutoFit/>
          </a:bodyPr>
          <a:lstStyle/>
          <a:p>
            <a:r>
              <a:rPr lang="en-US" dirty="0"/>
              <a:t>For temperature there is evidence of a statistical relationship between temperature and Uber pickup times. However, the correlation is of moderate significance suggesting that while temperature does have an influence it’s practical relevance in shaping pickup times may be moderate to low.</a:t>
            </a:r>
            <a:endParaRPr lang="en-AU" dirty="0"/>
          </a:p>
        </p:txBody>
      </p:sp>
      <p:sp>
        <p:nvSpPr>
          <p:cNvPr id="6" name="TextBox 5">
            <a:extLst>
              <a:ext uri="{FF2B5EF4-FFF2-40B4-BE49-F238E27FC236}">
                <a16:creationId xmlns:a16="http://schemas.microsoft.com/office/drawing/2014/main" id="{B4598299-39BC-C9DF-8D19-1AF935055455}"/>
              </a:ext>
            </a:extLst>
          </p:cNvPr>
          <p:cNvSpPr txBox="1"/>
          <p:nvPr/>
        </p:nvSpPr>
        <p:spPr>
          <a:xfrm>
            <a:off x="838199" y="3446547"/>
            <a:ext cx="10515599" cy="923330"/>
          </a:xfrm>
          <a:prstGeom prst="rect">
            <a:avLst/>
          </a:prstGeom>
          <a:noFill/>
        </p:spPr>
        <p:txBody>
          <a:bodyPr wrap="square" rtlCol="0">
            <a:spAutoFit/>
          </a:bodyPr>
          <a:lstStyle/>
          <a:p>
            <a:r>
              <a:rPr lang="en-US" dirty="0"/>
              <a:t>Like temperature wind speed also exhibits a statistical relationship with Uber pickup times. However, the correlation again is of moderate significance implying that while wind speed does have an impact its practical relevance in determining pickup times may be moderate to low.</a:t>
            </a:r>
            <a:endParaRPr lang="en-AU" dirty="0"/>
          </a:p>
        </p:txBody>
      </p:sp>
      <p:sp>
        <p:nvSpPr>
          <p:cNvPr id="7" name="TextBox 6">
            <a:extLst>
              <a:ext uri="{FF2B5EF4-FFF2-40B4-BE49-F238E27FC236}">
                <a16:creationId xmlns:a16="http://schemas.microsoft.com/office/drawing/2014/main" id="{4DD3C3FB-EA04-F0D3-9451-CA9107187080}"/>
              </a:ext>
            </a:extLst>
          </p:cNvPr>
          <p:cNvSpPr txBox="1"/>
          <p:nvPr/>
        </p:nvSpPr>
        <p:spPr>
          <a:xfrm>
            <a:off x="838198" y="4435871"/>
            <a:ext cx="10515599" cy="923330"/>
          </a:xfrm>
          <a:prstGeom prst="rect">
            <a:avLst/>
          </a:prstGeom>
          <a:noFill/>
        </p:spPr>
        <p:txBody>
          <a:bodyPr wrap="square" rtlCol="0">
            <a:spAutoFit/>
          </a:bodyPr>
          <a:lstStyle/>
          <a:p>
            <a:r>
              <a:rPr lang="en-US" dirty="0"/>
              <a:t>Weather, represented by temperature and wind speed can be considered a variable that influences Uber usage to some extent. However, the strength and practical significance of this influence are not exceptionally high. Many other factors not considered in this analysis, may also play a role in determining the Uber usage patterns.</a:t>
            </a:r>
            <a:endParaRPr lang="en-AU" dirty="0"/>
          </a:p>
        </p:txBody>
      </p:sp>
    </p:spTree>
    <p:extLst>
      <p:ext uri="{BB962C8B-B14F-4D97-AF65-F5344CB8AC3E}">
        <p14:creationId xmlns:p14="http://schemas.microsoft.com/office/powerpoint/2010/main" val="223049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6A02-AE4C-CEA2-49E9-8C89B772FE5B}"/>
              </a:ext>
            </a:extLst>
          </p:cNvPr>
          <p:cNvSpPr>
            <a:spLocks noGrp="1"/>
          </p:cNvSpPr>
          <p:nvPr>
            <p:ph type="title"/>
          </p:nvPr>
        </p:nvSpPr>
        <p:spPr/>
        <p:txBody>
          <a:bodyPr/>
          <a:lstStyle/>
          <a:p>
            <a:r>
              <a:rPr lang="en-US" dirty="0"/>
              <a:t>Analysis results</a:t>
            </a:r>
            <a:endParaRPr lang="en-AU" dirty="0"/>
          </a:p>
        </p:txBody>
      </p:sp>
      <p:sp>
        <p:nvSpPr>
          <p:cNvPr id="3" name="Content Placeholder 2">
            <a:extLst>
              <a:ext uri="{FF2B5EF4-FFF2-40B4-BE49-F238E27FC236}">
                <a16:creationId xmlns:a16="http://schemas.microsoft.com/office/drawing/2014/main" id="{9CFDF6A4-FAF0-898C-336F-1F0124BFFC7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0681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1127</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Characterisation of Uber usage  </vt:lpstr>
      <vt:lpstr>Team Members </vt:lpstr>
      <vt:lpstr>Project description </vt:lpstr>
      <vt:lpstr>DATASET</vt:lpstr>
      <vt:lpstr>DATASET</vt:lpstr>
      <vt:lpstr>DATASET</vt:lpstr>
      <vt:lpstr>Boxplot</vt:lpstr>
      <vt:lpstr>Findings</vt:lpstr>
      <vt:lpstr>Analysis results</vt:lpstr>
      <vt:lpstr>Analysis results</vt:lpstr>
      <vt:lpstr>Analysis results</vt:lpstr>
      <vt:lpstr>Analysis results</vt:lpstr>
      <vt:lpstr>Analysis results</vt:lpstr>
      <vt:lpstr>Analysis results</vt:lpstr>
      <vt:lpstr>Analysis results</vt:lpstr>
      <vt:lpstr>PowerPoint Presentation</vt:lpstr>
      <vt:lpstr>Analysis results</vt:lpstr>
      <vt:lpstr>Analysis results</vt:lpstr>
      <vt:lpstr>Analysis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Characterisation of Uber usage  </dc:title>
  <dc:creator>lee armstrong</dc:creator>
  <cp:lastModifiedBy>lee armstrong</cp:lastModifiedBy>
  <cp:revision>11</cp:revision>
  <dcterms:created xsi:type="dcterms:W3CDTF">2023-09-05T12:13:03Z</dcterms:created>
  <dcterms:modified xsi:type="dcterms:W3CDTF">2023-09-05T13:30:19Z</dcterms:modified>
</cp:coreProperties>
</file>