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62" r:id="rId6"/>
    <p:sldId id="283" r:id="rId7"/>
    <p:sldId id="285" r:id="rId8"/>
    <p:sldId id="287" r:id="rId9"/>
    <p:sldId id="288" r:id="rId10"/>
    <p:sldId id="295" r:id="rId11"/>
    <p:sldId id="284" r:id="rId12"/>
    <p:sldId id="296" r:id="rId13"/>
    <p:sldId id="297" r:id="rId14"/>
    <p:sldId id="302" r:id="rId15"/>
    <p:sldId id="301" r:id="rId16"/>
    <p:sldId id="300" r:id="rId17"/>
    <p:sldId id="299" r:id="rId18"/>
    <p:sldId id="303" r:id="rId19"/>
    <p:sldId id="306" r:id="rId20"/>
    <p:sldId id="307" r:id="rId21"/>
    <p:sldId id="311" r:id="rId22"/>
    <p:sldId id="310" r:id="rId23"/>
    <p:sldId id="309" r:id="rId24"/>
    <p:sldId id="315" r:id="rId25"/>
    <p:sldId id="316" r:id="rId26"/>
    <p:sldId id="318" r:id="rId27"/>
    <p:sldId id="320" r:id="rId28"/>
    <p:sldId id="308" r:id="rId29"/>
    <p:sldId id="317" r:id="rId30"/>
    <p:sldId id="323" r:id="rId31"/>
    <p:sldId id="321" r:id="rId32"/>
    <p:sldId id="304" r:id="rId33"/>
    <p:sldId id="259" r:id="rId34"/>
    <p:sldId id="260" r:id="rId35"/>
    <p:sldId id="263" r:id="rId36"/>
    <p:sldId id="264" r:id="rId37"/>
    <p:sldId id="265" r:id="rId38"/>
    <p:sldId id="266" r:id="rId39"/>
    <p:sldId id="267" r:id="rId40"/>
    <p:sldId id="268" r:id="rId41"/>
    <p:sldId id="270" r:id="rId42"/>
    <p:sldId id="272" r:id="rId43"/>
    <p:sldId id="274" r:id="rId44"/>
    <p:sldId id="275" r:id="rId45"/>
    <p:sldId id="277" r:id="rId46"/>
    <p:sldId id="279" r:id="rId47"/>
    <p:sldId id="281" r:id="rId48"/>
    <p:sldId id="291" r:id="rId49"/>
    <p:sldId id="290" r:id="rId50"/>
    <p:sldId id="293" r:id="rId51"/>
    <p:sldId id="305" r:id="rId52"/>
    <p:sldId id="29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77" d="100"/>
          <a:sy n="77" d="100"/>
        </p:scale>
        <p:origin x="76"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6667-2140-34CC-8750-B0F27B9F9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062208A-0482-32CB-E8C7-4AFDF05EC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0EC2749-89C2-9167-A591-7884A5268C5C}"/>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1D61D818-5C05-979A-56EA-D7E88EB5B2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58744F-866E-0FE8-A047-82B983B2D52F}"/>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325973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4E2E-691C-1879-66FF-7096EC72B33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9CED609-DEFD-F214-7186-6B4E05889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9BF176-4CA2-1489-C82F-0A37FE944951}"/>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0428BE9B-89D9-D95A-1F4F-BE008EA56B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1E4309-5360-D4B2-1257-4CF720795215}"/>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756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3FD79-1922-2871-03BC-6783B3A62B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F5EA0A2-4FBB-3492-2109-731E0B17A3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9A9E66-364B-7620-F28E-60CD866AD570}"/>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4CEAF668-C38B-1553-8B2B-CC41D18A77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3A6B31-15FE-22FE-84DD-2CD17B1661F5}"/>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204833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A154-F58B-7D0E-C833-CF9F9788429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8B4DEB8-925E-0B79-0862-D48953150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28D9C3-EAF1-197D-7730-9E84FB1EA094}"/>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00D3C938-3F1E-9F39-1302-91E91E4B70D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F01948-D083-EE34-3B07-B795A2BD01B8}"/>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118576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4FB1-7598-8D79-68E4-69ED72E59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27AEC08-54FA-E024-036D-3D7255C69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B37192-425D-833F-3F66-4EB91415950E}"/>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45188F55-1D1D-A997-3F59-E491E74EC6A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F2357A6-6162-734F-9D9D-7D7421EE3481}"/>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79086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BD63-9B56-5596-BA0E-032DD31737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D49C74-C0A6-15F4-9842-87E27EC16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FA6663F-05E5-90C8-54D8-D9CD5AD84B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CF567A2-6637-A9D4-7049-0574668FDFC6}"/>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6" name="Footer Placeholder 5">
            <a:extLst>
              <a:ext uri="{FF2B5EF4-FFF2-40B4-BE49-F238E27FC236}">
                <a16:creationId xmlns:a16="http://schemas.microsoft.com/office/drawing/2014/main" id="{5F02D49C-1290-6340-9DA8-52A1D4908C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C15FA7-6B9E-866B-DD59-04E4625080A1}"/>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405563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D906-2FAD-FAEC-2EF4-5EFF208947E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3C45164-F0BA-8F4C-5557-AE684EC74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CC363-B9E9-3E7D-D352-F6EA036C4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35069D0-862B-84A8-5F28-78BF4C7D2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892F2-D1C2-3F54-E162-EF5FF2032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FF5CDDE-848E-2A4E-F4F4-A49C91FF19F2}"/>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8" name="Footer Placeholder 7">
            <a:extLst>
              <a:ext uri="{FF2B5EF4-FFF2-40B4-BE49-F238E27FC236}">
                <a16:creationId xmlns:a16="http://schemas.microsoft.com/office/drawing/2014/main" id="{26CDDCE0-87D0-CC4A-8902-D30F720FAA3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49BE00A-A15F-3104-4326-F3ECA5D9F05F}"/>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232723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94E1-9A5A-3D55-C62F-0A211DEC2FD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2F85FAE-7AD1-994A-1913-73385EB4081D}"/>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4" name="Footer Placeholder 3">
            <a:extLst>
              <a:ext uri="{FF2B5EF4-FFF2-40B4-BE49-F238E27FC236}">
                <a16:creationId xmlns:a16="http://schemas.microsoft.com/office/drawing/2014/main" id="{0AB8C38B-DA32-AEC3-DA7D-4BC6F0D326E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13515BF-B23E-7E36-27E2-C62356E8CC15}"/>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82333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7A677-1EED-417E-0FA5-73BA7732F312}"/>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3" name="Footer Placeholder 2">
            <a:extLst>
              <a:ext uri="{FF2B5EF4-FFF2-40B4-BE49-F238E27FC236}">
                <a16:creationId xmlns:a16="http://schemas.microsoft.com/office/drawing/2014/main" id="{5E4E88AD-0C0B-B684-408C-9E7A6849DE0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F3E2785-8ECF-3093-5A71-16CE61BF2817}"/>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361437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A6A3-CC9F-8B69-C46F-15F5AB1D7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855621A-2C1A-436B-904A-4E67C23618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5BA293F-A23E-CAA1-5BB2-8CC0D9A72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CAE34-E047-864A-C5BA-396E7B280B9C}"/>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6" name="Footer Placeholder 5">
            <a:extLst>
              <a:ext uri="{FF2B5EF4-FFF2-40B4-BE49-F238E27FC236}">
                <a16:creationId xmlns:a16="http://schemas.microsoft.com/office/drawing/2014/main" id="{A89F85D7-8A60-B2C1-FE2A-AB833CA59C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E7845B0-D839-8037-ABF9-6F30449E8AC4}"/>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203373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79B0-4C51-E085-E702-0D970AC92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32D5FBD-DF5D-90E8-AE9E-66839282E5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3B360C2-855A-E57C-94C1-F54001F2F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1059E-F8E9-57F7-5139-9166CCF5A037}"/>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6" name="Footer Placeholder 5">
            <a:extLst>
              <a:ext uri="{FF2B5EF4-FFF2-40B4-BE49-F238E27FC236}">
                <a16:creationId xmlns:a16="http://schemas.microsoft.com/office/drawing/2014/main" id="{6AC180C5-32F4-E5A8-57E7-AE0A62AA9A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38F7C2-39D9-5B87-F4C3-2926C875802D}"/>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385921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6316C-3832-604C-5D66-CD412A65C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1676AC2-8664-4E7C-B329-8C8A1AAB5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A88533-3F4A-E507-70CB-39734E8C0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08CBE0F7-58D1-A7A3-5DE9-CA604AD7B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6C61B4A-9ADA-3AB2-ABB6-FA91F95A0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3A23B-13AF-4AAF-B9AC-FB750D6EC27C}" type="slidenum">
              <a:rPr lang="en-AU" smtClean="0"/>
              <a:t>‹#›</a:t>
            </a:fld>
            <a:endParaRPr lang="en-AU"/>
          </a:p>
        </p:txBody>
      </p:sp>
    </p:spTree>
    <p:extLst>
      <p:ext uri="{BB962C8B-B14F-4D97-AF65-F5344CB8AC3E}">
        <p14:creationId xmlns:p14="http://schemas.microsoft.com/office/powerpoint/2010/main" val="234364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matplotlib.org/stable/gallery/lines_bars_and_markers/bar_label_demo.html#sphx-glr-gallery-lines-bars-and-markers-bar-label-demo-py" TargetMode="External"/><Relationship Id="rId2" Type="http://schemas.openxmlformats.org/officeDocument/2006/relationships/hyperlink" Target="https://stackoverflow.com/questions/33151463/how-to-bin-time-in-a-pandas-dataframe" TargetMode="External"/><Relationship Id="rId1" Type="http://schemas.openxmlformats.org/officeDocument/2006/relationships/slideLayout" Target="../slideLayouts/slideLayout2.xml"/><Relationship Id="rId4" Type="http://schemas.openxmlformats.org/officeDocument/2006/relationships/hyperlink" Target="https://saturncloud.io/blog/how-to-calculate-distance-using-latitude-and-longitude-in-a-pandas-dataframe/#:~:text=Calculating%20Distance%20using%20Pandas%20Dataframe&amp;text=We%20can%20now%20use%20the,longitude%20coordinates%20in%20our%20datafra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9FD2-BD1C-F3CA-CA69-D8EBD019A5E5}"/>
              </a:ext>
            </a:extLst>
          </p:cNvPr>
          <p:cNvSpPr>
            <a:spLocks noGrp="1"/>
          </p:cNvSpPr>
          <p:nvPr>
            <p:ph type="ctrTitle"/>
          </p:nvPr>
        </p:nvSpPr>
        <p:spPr/>
        <p:txBody>
          <a:bodyPr>
            <a:normAutofit fontScale="90000"/>
          </a:bodyPr>
          <a:lstStyle/>
          <a:p>
            <a:r>
              <a:rPr lang="en-US" sz="5400" b="1" i="0" dirty="0" err="1">
                <a:solidFill>
                  <a:srgbClr val="1F2328"/>
                </a:solidFill>
                <a:effectLst/>
                <a:latin typeface="-apple-system"/>
              </a:rPr>
              <a:t>Characterisation</a:t>
            </a:r>
            <a:r>
              <a:rPr lang="en-US" sz="5400" b="1" i="0" dirty="0">
                <a:solidFill>
                  <a:srgbClr val="1F2328"/>
                </a:solidFill>
                <a:effectLst/>
                <a:latin typeface="-apple-system"/>
              </a:rPr>
              <a:t> of Uber usage</a:t>
            </a:r>
            <a:br>
              <a:rPr lang="en-US" b="1" i="0" dirty="0">
                <a:solidFill>
                  <a:srgbClr val="1F2328"/>
                </a:solidFill>
                <a:effectLst/>
                <a:latin typeface="-apple-system"/>
              </a:rPr>
            </a:br>
            <a:br>
              <a:rPr lang="en-US" b="1" i="0" dirty="0">
                <a:solidFill>
                  <a:srgbClr val="1F2328"/>
                </a:solidFill>
                <a:effectLst/>
                <a:latin typeface="-apple-system"/>
              </a:rPr>
            </a:br>
            <a:endParaRPr lang="en-AU" dirty="0"/>
          </a:p>
        </p:txBody>
      </p:sp>
      <p:sp>
        <p:nvSpPr>
          <p:cNvPr id="3" name="Subtitle 2">
            <a:extLst>
              <a:ext uri="{FF2B5EF4-FFF2-40B4-BE49-F238E27FC236}">
                <a16:creationId xmlns:a16="http://schemas.microsoft.com/office/drawing/2014/main" id="{E0D92AB8-BA7A-782E-19E1-01A8EAD665B5}"/>
              </a:ext>
            </a:extLst>
          </p:cNvPr>
          <p:cNvSpPr>
            <a:spLocks noGrp="1"/>
          </p:cNvSpPr>
          <p:nvPr>
            <p:ph type="subTitle" idx="1"/>
          </p:nvPr>
        </p:nvSpPr>
        <p:spPr/>
        <p:txBody>
          <a:bodyPr>
            <a:normAutofit/>
          </a:bodyPr>
          <a:lstStyle/>
          <a:p>
            <a:r>
              <a:rPr lang="en-US" sz="3600" b="1" dirty="0">
                <a:solidFill>
                  <a:srgbClr val="1F2328"/>
                </a:solidFill>
                <a:latin typeface="-apple-system"/>
              </a:rPr>
              <a:t>relationship with weather conditions/season in New York City 2009-2015</a:t>
            </a:r>
            <a:endParaRPr lang="en-AU" sz="3600" b="1" dirty="0"/>
          </a:p>
        </p:txBody>
      </p:sp>
    </p:spTree>
    <p:extLst>
      <p:ext uri="{BB962C8B-B14F-4D97-AF65-F5344CB8AC3E}">
        <p14:creationId xmlns:p14="http://schemas.microsoft.com/office/powerpoint/2010/main" val="2853029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2FD1-F2E2-76ED-9CB3-CE67BFDCD531}"/>
              </a:ext>
            </a:extLst>
          </p:cNvPr>
          <p:cNvSpPr>
            <a:spLocks noGrp="1"/>
          </p:cNvSpPr>
          <p:nvPr>
            <p:ph type="title"/>
          </p:nvPr>
        </p:nvSpPr>
        <p:spPr/>
        <p:txBody>
          <a:bodyPr/>
          <a:lstStyle/>
          <a:p>
            <a:r>
              <a:rPr lang="en-US" dirty="0"/>
              <a:t>Calling weather </a:t>
            </a:r>
            <a:r>
              <a:rPr lang="en-US" dirty="0" err="1"/>
              <a:t>APi</a:t>
            </a:r>
            <a:endParaRPr lang="en-AU" dirty="0"/>
          </a:p>
        </p:txBody>
      </p:sp>
      <p:sp>
        <p:nvSpPr>
          <p:cNvPr id="3" name="Content Placeholder 2">
            <a:extLst>
              <a:ext uri="{FF2B5EF4-FFF2-40B4-BE49-F238E27FC236}">
                <a16:creationId xmlns:a16="http://schemas.microsoft.com/office/drawing/2014/main" id="{FD80D0CC-F574-B1A6-EE51-2429476BDD18}"/>
              </a:ext>
            </a:extLst>
          </p:cNvPr>
          <p:cNvSpPr>
            <a:spLocks noGrp="1"/>
          </p:cNvSpPr>
          <p:nvPr>
            <p:ph idx="1"/>
          </p:nvPr>
        </p:nvSpPr>
        <p:spPr>
          <a:xfrm>
            <a:off x="838200" y="1825625"/>
            <a:ext cx="10515600" cy="1325563"/>
          </a:xfrm>
        </p:spPr>
        <p:txBody>
          <a:bodyPr/>
          <a:lstStyle/>
          <a:p>
            <a:pPr marL="0" indent="0">
              <a:buNone/>
            </a:pPr>
            <a:r>
              <a:rPr lang="en-US" dirty="0"/>
              <a:t>As the request was for 200000 many API errors were experienced. After many alterations to code, a successful ‘else’ condition was implanted within the loop.</a:t>
            </a:r>
            <a:endParaRPr lang="en-AU" dirty="0"/>
          </a:p>
        </p:txBody>
      </p:sp>
      <p:sp>
        <p:nvSpPr>
          <p:cNvPr id="4" name="Content Placeholder 2">
            <a:extLst>
              <a:ext uri="{FF2B5EF4-FFF2-40B4-BE49-F238E27FC236}">
                <a16:creationId xmlns:a16="http://schemas.microsoft.com/office/drawing/2014/main" id="{82591F83-A839-7BAD-2A2A-312DD23D1A45}"/>
              </a:ext>
            </a:extLst>
          </p:cNvPr>
          <p:cNvSpPr txBox="1">
            <a:spLocks/>
          </p:cNvSpPr>
          <p:nvPr/>
        </p:nvSpPr>
        <p:spPr>
          <a:xfrm>
            <a:off x="838200" y="3709411"/>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Delete or replace = import a screenshot of the else condition, turn this txt box into a description of what the code does.</a:t>
            </a:r>
            <a:endParaRPr lang="en-AU" dirty="0"/>
          </a:p>
        </p:txBody>
      </p:sp>
    </p:spTree>
    <p:extLst>
      <p:ext uri="{BB962C8B-B14F-4D97-AF65-F5344CB8AC3E}">
        <p14:creationId xmlns:p14="http://schemas.microsoft.com/office/powerpoint/2010/main" val="200518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Weather API answered</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969322"/>
            <a:ext cx="10515600" cy="344369"/>
          </a:xfrm>
        </p:spPr>
        <p:txBody>
          <a:bodyPr>
            <a:normAutofit/>
          </a:bodyPr>
          <a:lstStyle/>
          <a:p>
            <a:pPr marL="0" indent="0">
              <a:buNone/>
            </a:pPr>
            <a:r>
              <a:rPr lang="en-US" sz="1800" dirty="0"/>
              <a:t>Head and tail of the merged dataset combining downloaded API weather data with original dataset</a:t>
            </a:r>
            <a:endParaRPr lang="en-AU" sz="1800" dirty="0"/>
          </a:p>
        </p:txBody>
      </p:sp>
      <p:sp>
        <p:nvSpPr>
          <p:cNvPr id="4" name="Content Placeholder 2">
            <a:extLst>
              <a:ext uri="{FF2B5EF4-FFF2-40B4-BE49-F238E27FC236}">
                <a16:creationId xmlns:a16="http://schemas.microsoft.com/office/drawing/2014/main" id="{EB3ABF1D-D813-0E08-B01A-F9808777B8E5}"/>
              </a:ext>
            </a:extLst>
          </p:cNvPr>
          <p:cNvSpPr txBox="1">
            <a:spLocks/>
          </p:cNvSpPr>
          <p:nvPr/>
        </p:nvSpPr>
        <p:spPr>
          <a:xfrm>
            <a:off x="724593" y="4363686"/>
            <a:ext cx="10515600" cy="34436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Delete or repurpose = import screenshot of head and tail of combined cleaned </a:t>
            </a:r>
            <a:r>
              <a:rPr lang="en-US" sz="1800" dirty="0" err="1"/>
              <a:t>dataframe</a:t>
            </a:r>
            <a:r>
              <a:rPr lang="en-US" sz="1800" dirty="0"/>
              <a:t>, change this to a txt box of what I will say about the image etc.</a:t>
            </a:r>
            <a:endParaRPr lang="en-AU" sz="1800" dirty="0"/>
          </a:p>
        </p:txBody>
      </p:sp>
    </p:spTree>
    <p:extLst>
      <p:ext uri="{BB962C8B-B14F-4D97-AF65-F5344CB8AC3E}">
        <p14:creationId xmlns:p14="http://schemas.microsoft.com/office/powerpoint/2010/main" val="262698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E825-5597-3FDD-C673-8E7C7CE0F02F}"/>
              </a:ext>
            </a:extLst>
          </p:cNvPr>
          <p:cNvSpPr>
            <a:spLocks noGrp="1"/>
          </p:cNvSpPr>
          <p:nvPr>
            <p:ph type="title"/>
          </p:nvPr>
        </p:nvSpPr>
        <p:spPr/>
        <p:txBody>
          <a:bodyPr/>
          <a:lstStyle/>
          <a:p>
            <a:r>
              <a:rPr lang="en-US" dirty="0"/>
              <a:t>To Uber or not to Uber</a:t>
            </a:r>
            <a:endParaRPr lang="en-AU" dirty="0"/>
          </a:p>
        </p:txBody>
      </p:sp>
      <p:sp>
        <p:nvSpPr>
          <p:cNvPr id="3" name="Content Placeholder 2">
            <a:extLst>
              <a:ext uri="{FF2B5EF4-FFF2-40B4-BE49-F238E27FC236}">
                <a16:creationId xmlns:a16="http://schemas.microsoft.com/office/drawing/2014/main" id="{EACCABEE-8990-4DFD-81F3-CF3E7E003802}"/>
              </a:ext>
            </a:extLst>
          </p:cNvPr>
          <p:cNvSpPr>
            <a:spLocks noGrp="1"/>
          </p:cNvSpPr>
          <p:nvPr>
            <p:ph idx="1"/>
          </p:nvPr>
        </p:nvSpPr>
        <p:spPr/>
        <p:txBody>
          <a:bodyPr>
            <a:normAutofit fontScale="70000" lnSpcReduction="20000"/>
          </a:bodyPr>
          <a:lstStyle/>
          <a:p>
            <a:pPr marL="0" indent="0">
              <a:buNone/>
            </a:pPr>
            <a:r>
              <a:rPr lang="en-US" dirty="0"/>
              <a:t>Using the weather condition and the occurrence of rides data to determine the likelihood of weather conditions impacting the frequency of rides. </a:t>
            </a:r>
          </a:p>
          <a:p>
            <a:pPr marL="0" indent="0">
              <a:buNone/>
            </a:pPr>
            <a:endParaRPr lang="en-US" dirty="0"/>
          </a:p>
          <a:p>
            <a:pPr marL="0" indent="0">
              <a:buNone/>
            </a:pPr>
            <a:r>
              <a:rPr lang="en-US" dirty="0"/>
              <a:t>Hypothesis - </a:t>
            </a:r>
            <a:r>
              <a:rPr lang="en-US" b="0" i="0" dirty="0">
                <a:solidFill>
                  <a:srgbClr val="374151"/>
                </a:solidFill>
                <a:effectLst/>
                <a:latin typeface="Söhne"/>
              </a:rPr>
              <a:t>Weather conditions (specifically, temperature and wind speed) are very likely to influence the usage demand of Uber trips. In other words, there should be a statistically significant difference in the frequency of Uber trips under different weather conditions.</a:t>
            </a:r>
            <a:endParaRPr lang="en-US" dirty="0"/>
          </a:p>
          <a:p>
            <a:pPr marL="0" indent="0">
              <a:buNone/>
            </a:pPr>
            <a:endParaRPr lang="en-US" dirty="0"/>
          </a:p>
          <a:p>
            <a:pPr marL="0" indent="0">
              <a:buNone/>
            </a:pPr>
            <a:r>
              <a:rPr lang="en-US" dirty="0"/>
              <a:t>Null hypothesis – </a:t>
            </a:r>
            <a:r>
              <a:rPr lang="en-US" b="0" i="0" dirty="0">
                <a:solidFill>
                  <a:srgbClr val="374151"/>
                </a:solidFill>
                <a:effectLst/>
                <a:latin typeface="Söhne"/>
              </a:rPr>
              <a:t>Weather conditions (specifically, temperature and wind speed) have no influence on the usage demand of Uber trips. In other words, there is no statistically significant difference in the frequency of Uber trips under different weather conditions.</a:t>
            </a:r>
          </a:p>
          <a:p>
            <a:pPr marL="0" indent="0">
              <a:buNone/>
            </a:pPr>
            <a:endParaRPr lang="en-US" dirty="0">
              <a:solidFill>
                <a:srgbClr val="374151"/>
              </a:solidFill>
              <a:latin typeface="Söhne"/>
            </a:endParaRPr>
          </a:p>
          <a:p>
            <a:pPr marL="0" indent="0">
              <a:buNone/>
            </a:pPr>
            <a:r>
              <a:rPr lang="en-US" dirty="0">
                <a:solidFill>
                  <a:srgbClr val="374151"/>
                </a:solidFill>
                <a:latin typeface="Söhne"/>
              </a:rPr>
              <a:t>My personnel thinking was certainly with all this data we have gathered there will be a clear and significant correlation between very hot or very cold temperatures causing high demand as well as a clear visual indicator that high end wind speed would cause more frequent use. </a:t>
            </a:r>
          </a:p>
        </p:txBody>
      </p:sp>
    </p:spTree>
    <p:extLst>
      <p:ext uri="{BB962C8B-B14F-4D97-AF65-F5344CB8AC3E}">
        <p14:creationId xmlns:p14="http://schemas.microsoft.com/office/powerpoint/2010/main" val="325218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58253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46755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2698527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2567233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205214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F9AB-0556-34C8-65A6-F71EC8778354}"/>
              </a:ext>
            </a:extLst>
          </p:cNvPr>
          <p:cNvSpPr>
            <a:spLocks noGrp="1"/>
          </p:cNvSpPr>
          <p:nvPr>
            <p:ph type="title"/>
          </p:nvPr>
        </p:nvSpPr>
        <p:spPr/>
        <p:txBody>
          <a:bodyPr/>
          <a:lstStyle/>
          <a:p>
            <a:r>
              <a:rPr lang="en-US" dirty="0"/>
              <a:t>Who would have Uber believed it!</a:t>
            </a:r>
            <a:endParaRPr lang="en-AU" dirty="0"/>
          </a:p>
        </p:txBody>
      </p:sp>
      <p:sp>
        <p:nvSpPr>
          <p:cNvPr id="3" name="Content Placeholder 2">
            <a:extLst>
              <a:ext uri="{FF2B5EF4-FFF2-40B4-BE49-F238E27FC236}">
                <a16:creationId xmlns:a16="http://schemas.microsoft.com/office/drawing/2014/main" id="{BBD2457B-6A90-5E83-3801-934A4F3B7E31}"/>
              </a:ext>
            </a:extLst>
          </p:cNvPr>
          <p:cNvSpPr>
            <a:spLocks noGrp="1"/>
          </p:cNvSpPr>
          <p:nvPr>
            <p:ph idx="1"/>
          </p:nvPr>
        </p:nvSpPr>
        <p:spPr>
          <a:xfrm>
            <a:off x="838200" y="1825625"/>
            <a:ext cx="10217727" cy="4541923"/>
          </a:xfrm>
        </p:spPr>
        <p:txBody>
          <a:bodyPr>
            <a:normAutofit/>
          </a:bodyPr>
          <a:lstStyle/>
          <a:p>
            <a:pPr marL="0" indent="0">
              <a:buNone/>
            </a:pPr>
            <a:r>
              <a:rPr lang="en-US" dirty="0"/>
              <a:t>It would appear from the initial data analysis carried out that the weather conditions do not have any strong effect or even a causation correlation with the frequency of uber trips. </a:t>
            </a:r>
          </a:p>
          <a:p>
            <a:pPr marL="0" indent="0">
              <a:buNone/>
            </a:pPr>
            <a:r>
              <a:rPr lang="en-US" dirty="0"/>
              <a:t>Discuss further?	</a:t>
            </a:r>
          </a:p>
        </p:txBody>
      </p:sp>
    </p:spTree>
    <p:extLst>
      <p:ext uri="{BB962C8B-B14F-4D97-AF65-F5344CB8AC3E}">
        <p14:creationId xmlns:p14="http://schemas.microsoft.com/office/powerpoint/2010/main" val="55453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EC90-1E31-CDF7-1439-2A7BB37A3BA0}"/>
              </a:ext>
            </a:extLst>
          </p:cNvPr>
          <p:cNvSpPr>
            <a:spLocks noGrp="1"/>
          </p:cNvSpPr>
          <p:nvPr>
            <p:ph type="title"/>
          </p:nvPr>
        </p:nvSpPr>
        <p:spPr/>
        <p:txBody>
          <a:bodyPr/>
          <a:lstStyle/>
          <a:p>
            <a:r>
              <a:rPr lang="en-US" dirty="0"/>
              <a:t>ANOVA ??</a:t>
            </a:r>
            <a:endParaRPr lang="en-AU" dirty="0"/>
          </a:p>
        </p:txBody>
      </p:sp>
      <p:sp>
        <p:nvSpPr>
          <p:cNvPr id="3" name="Content Placeholder 2">
            <a:extLst>
              <a:ext uri="{FF2B5EF4-FFF2-40B4-BE49-F238E27FC236}">
                <a16:creationId xmlns:a16="http://schemas.microsoft.com/office/drawing/2014/main" id="{9EDCC2DF-75AC-C86F-2CCF-096424AD0AAF}"/>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1372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B4A7-7A8A-48E7-AA52-FB7672C3976E}"/>
              </a:ext>
            </a:extLst>
          </p:cNvPr>
          <p:cNvSpPr>
            <a:spLocks noGrp="1"/>
          </p:cNvSpPr>
          <p:nvPr>
            <p:ph type="title"/>
          </p:nvPr>
        </p:nvSpPr>
        <p:spPr/>
        <p:txBody>
          <a:bodyPr/>
          <a:lstStyle/>
          <a:p>
            <a:r>
              <a:rPr lang="en-AU" b="1" i="0" dirty="0">
                <a:solidFill>
                  <a:srgbClr val="1F2328"/>
                </a:solidFill>
                <a:effectLst/>
                <a:latin typeface="-apple-system"/>
              </a:rPr>
              <a:t>Team Members</a:t>
            </a:r>
            <a:br>
              <a:rPr lang="en-AU" b="1" i="0" dirty="0">
                <a:solidFill>
                  <a:srgbClr val="1F2328"/>
                </a:solidFill>
                <a:effectLst/>
                <a:latin typeface="-apple-system"/>
              </a:rPr>
            </a:br>
            <a:endParaRPr lang="en-AU" dirty="0"/>
          </a:p>
        </p:txBody>
      </p:sp>
      <p:sp>
        <p:nvSpPr>
          <p:cNvPr id="3" name="Content Placeholder 2">
            <a:extLst>
              <a:ext uri="{FF2B5EF4-FFF2-40B4-BE49-F238E27FC236}">
                <a16:creationId xmlns:a16="http://schemas.microsoft.com/office/drawing/2014/main" id="{861A6003-279D-036F-863C-5D942C138F62}"/>
              </a:ext>
            </a:extLst>
          </p:cNvPr>
          <p:cNvSpPr>
            <a:spLocks noGrp="1"/>
          </p:cNvSpPr>
          <p:nvPr>
            <p:ph idx="1"/>
          </p:nvPr>
        </p:nvSpPr>
        <p:spPr/>
        <p:txBody>
          <a:bodyPr/>
          <a:lstStyle/>
          <a:p>
            <a:pPr marL="0" indent="0">
              <a:buNone/>
            </a:pPr>
            <a:r>
              <a:rPr lang="en-US" b="0" i="0" dirty="0">
                <a:solidFill>
                  <a:srgbClr val="1F2328"/>
                </a:solidFill>
                <a:effectLst/>
                <a:latin typeface="-apple-system"/>
              </a:rPr>
              <a:t>• Lee </a:t>
            </a:r>
            <a:r>
              <a:rPr lang="en-US" b="0" i="0" dirty="0" err="1">
                <a:solidFill>
                  <a:srgbClr val="1F2328"/>
                </a:solidFill>
                <a:effectLst/>
                <a:latin typeface="-apple-system"/>
              </a:rPr>
              <a:t>Amstrong</a:t>
            </a:r>
            <a:endParaRPr lang="en-US" b="0" i="0" dirty="0">
              <a:solidFill>
                <a:srgbClr val="1F2328"/>
              </a:solidFill>
              <a:effectLst/>
              <a:latin typeface="-apple-system"/>
            </a:endParaRPr>
          </a:p>
          <a:p>
            <a:pPr marL="0" indent="0">
              <a:buNone/>
            </a:pPr>
            <a:br>
              <a:rPr lang="en-US" dirty="0"/>
            </a:br>
            <a:r>
              <a:rPr lang="en-US" b="0" i="0" dirty="0">
                <a:solidFill>
                  <a:srgbClr val="1F2328"/>
                </a:solidFill>
                <a:effectLst/>
                <a:latin typeface="-apple-system"/>
              </a:rPr>
              <a:t>• Julian </a:t>
            </a:r>
            <a:r>
              <a:rPr lang="en-US" b="0" i="0" dirty="0" err="1">
                <a:solidFill>
                  <a:srgbClr val="1F2328"/>
                </a:solidFill>
                <a:effectLst/>
                <a:latin typeface="-apple-system"/>
              </a:rPr>
              <a:t>Ravelo</a:t>
            </a:r>
            <a:r>
              <a:rPr lang="en-US" b="0" i="0" dirty="0">
                <a:solidFill>
                  <a:srgbClr val="1F2328"/>
                </a:solidFill>
                <a:effectLst/>
                <a:latin typeface="-apple-system"/>
              </a:rPr>
              <a:t> </a:t>
            </a:r>
          </a:p>
          <a:p>
            <a:pPr marL="0" indent="0">
              <a:buNone/>
            </a:pPr>
            <a:br>
              <a:rPr lang="en-US" dirty="0"/>
            </a:br>
            <a:r>
              <a:rPr lang="en-US" b="0" i="0" dirty="0">
                <a:solidFill>
                  <a:srgbClr val="1F2328"/>
                </a:solidFill>
                <a:effectLst/>
                <a:latin typeface="-apple-system"/>
              </a:rPr>
              <a:t>• Damian </a:t>
            </a:r>
            <a:r>
              <a:rPr lang="en-US" b="0" i="0" dirty="0" err="1">
                <a:solidFill>
                  <a:srgbClr val="1F2328"/>
                </a:solidFill>
                <a:effectLst/>
                <a:latin typeface="-apple-system"/>
              </a:rPr>
              <a:t>Kifuso</a:t>
            </a:r>
            <a:endParaRPr lang="en-US" b="0" i="0" dirty="0">
              <a:solidFill>
                <a:srgbClr val="1F2328"/>
              </a:solidFill>
              <a:effectLst/>
              <a:latin typeface="-apple-system"/>
            </a:endParaRPr>
          </a:p>
          <a:p>
            <a:pPr marL="0" indent="0">
              <a:buNone/>
            </a:pPr>
            <a:endParaRPr lang="en-AU" dirty="0"/>
          </a:p>
        </p:txBody>
      </p:sp>
    </p:spTree>
    <p:extLst>
      <p:ext uri="{BB962C8B-B14F-4D97-AF65-F5344CB8AC3E}">
        <p14:creationId xmlns:p14="http://schemas.microsoft.com/office/powerpoint/2010/main" val="47163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US" dirty="0"/>
          </a:p>
          <a:p>
            <a:pPr marL="0" indent="0">
              <a:buNone/>
            </a:pPr>
            <a:r>
              <a:rPr lang="en-US" dirty="0"/>
              <a:t>Import screenshots for each season and each season to each slide.</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135603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US" dirty="0"/>
          </a:p>
          <a:p>
            <a:pPr marL="0" indent="0">
              <a:buNone/>
            </a:pPr>
            <a:r>
              <a:rPr lang="en-US" dirty="0"/>
              <a:t>Import screenshots for each season and each season to each slide.</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1911223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US" dirty="0"/>
          </a:p>
          <a:p>
            <a:pPr marL="0" indent="0">
              <a:buNone/>
            </a:pPr>
            <a:r>
              <a:rPr lang="en-US" dirty="0"/>
              <a:t>Import screenshots for each season and each season to each slide.</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401330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US" dirty="0"/>
          </a:p>
          <a:p>
            <a:pPr marL="0" indent="0">
              <a:buNone/>
            </a:pPr>
            <a:r>
              <a:rPr lang="en-US" dirty="0"/>
              <a:t>Import screenshots for each season and each season to each slide.</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64636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Scatter plot</a:t>
            </a:r>
          </a:p>
          <a:p>
            <a:pPr marL="0" indent="0">
              <a:buNone/>
            </a:pPr>
            <a:endParaRPr lang="en-US" dirty="0"/>
          </a:p>
          <a:p>
            <a:pPr marL="0" indent="0">
              <a:buNone/>
            </a:pPr>
            <a:r>
              <a:rPr lang="en-US" dirty="0"/>
              <a:t>Go through my outputs and discuss what is being shown.</a:t>
            </a:r>
          </a:p>
          <a:p>
            <a:pPr marL="0" indent="0">
              <a:buNone/>
            </a:pPr>
            <a:endParaRPr lang="en-US" dirty="0"/>
          </a:p>
          <a:p>
            <a:pPr marL="0" indent="0">
              <a:buNone/>
            </a:pPr>
            <a:r>
              <a:rPr lang="en-US" dirty="0"/>
              <a:t>Import screenshots.</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302102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Scatter plot</a:t>
            </a:r>
          </a:p>
          <a:p>
            <a:pPr marL="0" indent="0">
              <a:buNone/>
            </a:pPr>
            <a:endParaRPr lang="en-US" dirty="0"/>
          </a:p>
          <a:p>
            <a:pPr marL="0" indent="0">
              <a:buNone/>
            </a:pPr>
            <a:r>
              <a:rPr lang="en-US" dirty="0"/>
              <a:t>Go through my outputs and discuss what is being shown.</a:t>
            </a:r>
          </a:p>
          <a:p>
            <a:pPr marL="0" indent="0">
              <a:buNone/>
            </a:pPr>
            <a:endParaRPr lang="en-US" dirty="0"/>
          </a:p>
          <a:p>
            <a:pPr marL="0" indent="0">
              <a:buNone/>
            </a:pPr>
            <a:r>
              <a:rPr lang="en-US" dirty="0"/>
              <a:t>Import screenshots.</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2175442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81E9-009E-5702-23B9-CC36DBB17566}"/>
              </a:ext>
            </a:extLst>
          </p:cNvPr>
          <p:cNvSpPr>
            <a:spLocks noGrp="1"/>
          </p:cNvSpPr>
          <p:nvPr>
            <p:ph type="title"/>
          </p:nvPr>
        </p:nvSpPr>
        <p:spPr/>
        <p:txBody>
          <a:bodyPr/>
          <a:lstStyle/>
          <a:p>
            <a:r>
              <a:rPr lang="en-US" dirty="0"/>
              <a:t>The other outputs after scatter plots</a:t>
            </a:r>
            <a:endParaRPr lang="en-AU" dirty="0"/>
          </a:p>
        </p:txBody>
      </p:sp>
      <p:sp>
        <p:nvSpPr>
          <p:cNvPr id="3" name="Content Placeholder 2">
            <a:extLst>
              <a:ext uri="{FF2B5EF4-FFF2-40B4-BE49-F238E27FC236}">
                <a16:creationId xmlns:a16="http://schemas.microsoft.com/office/drawing/2014/main" id="{369BACF1-5A46-E5A3-C9DD-6E4C310EC959}"/>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AU" dirty="0"/>
          </a:p>
        </p:txBody>
      </p:sp>
    </p:spTree>
    <p:extLst>
      <p:ext uri="{BB962C8B-B14F-4D97-AF65-F5344CB8AC3E}">
        <p14:creationId xmlns:p14="http://schemas.microsoft.com/office/powerpoint/2010/main" val="410517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81E9-009E-5702-23B9-CC36DBB17566}"/>
              </a:ext>
            </a:extLst>
          </p:cNvPr>
          <p:cNvSpPr>
            <a:spLocks noGrp="1"/>
          </p:cNvSpPr>
          <p:nvPr>
            <p:ph type="title"/>
          </p:nvPr>
        </p:nvSpPr>
        <p:spPr/>
        <p:txBody>
          <a:bodyPr/>
          <a:lstStyle/>
          <a:p>
            <a:r>
              <a:rPr lang="en-US" dirty="0"/>
              <a:t>The other outputs after scatter plots</a:t>
            </a:r>
            <a:endParaRPr lang="en-AU" dirty="0"/>
          </a:p>
        </p:txBody>
      </p:sp>
      <p:sp>
        <p:nvSpPr>
          <p:cNvPr id="3" name="Content Placeholder 2">
            <a:extLst>
              <a:ext uri="{FF2B5EF4-FFF2-40B4-BE49-F238E27FC236}">
                <a16:creationId xmlns:a16="http://schemas.microsoft.com/office/drawing/2014/main" id="{369BACF1-5A46-E5A3-C9DD-6E4C310EC959}"/>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AU" dirty="0"/>
          </a:p>
        </p:txBody>
      </p:sp>
    </p:spTree>
    <p:extLst>
      <p:ext uri="{BB962C8B-B14F-4D97-AF65-F5344CB8AC3E}">
        <p14:creationId xmlns:p14="http://schemas.microsoft.com/office/powerpoint/2010/main" val="1735193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8EEE-8F66-9483-245D-B494AB556BCC}"/>
              </a:ext>
            </a:extLst>
          </p:cNvPr>
          <p:cNvSpPr>
            <a:spLocks noGrp="1"/>
          </p:cNvSpPr>
          <p:nvPr>
            <p:ph type="title"/>
          </p:nvPr>
        </p:nvSpPr>
        <p:spPr/>
        <p:txBody>
          <a:bodyPr/>
          <a:lstStyle/>
          <a:p>
            <a:r>
              <a:rPr lang="en-US" dirty="0"/>
              <a:t>Who would have Uber believed it!</a:t>
            </a:r>
            <a:endParaRPr lang="en-AU" dirty="0"/>
          </a:p>
        </p:txBody>
      </p:sp>
      <p:sp>
        <p:nvSpPr>
          <p:cNvPr id="3" name="Content Placeholder 2">
            <a:extLst>
              <a:ext uri="{FF2B5EF4-FFF2-40B4-BE49-F238E27FC236}">
                <a16:creationId xmlns:a16="http://schemas.microsoft.com/office/drawing/2014/main" id="{FA638669-61DC-4EC8-4E45-4F0DA724D739}"/>
              </a:ext>
            </a:extLst>
          </p:cNvPr>
          <p:cNvSpPr>
            <a:spLocks noGrp="1"/>
          </p:cNvSpPr>
          <p:nvPr>
            <p:ph idx="1"/>
          </p:nvPr>
        </p:nvSpPr>
        <p:spPr/>
        <p:txBody>
          <a:bodyPr>
            <a:normAutofit fontScale="77500" lnSpcReduction="20000"/>
          </a:bodyPr>
          <a:lstStyle/>
          <a:p>
            <a:pPr marL="0" indent="0">
              <a:buNone/>
            </a:pPr>
            <a:r>
              <a:rPr lang="en-US" dirty="0"/>
              <a:t>Given the complexity of the question once you unwrap it and the resulting requirements to get deep into the analysis of the data and firmly tease out detailed events and separate them, it was not achievable within the time constraints to research then write the working code. </a:t>
            </a:r>
          </a:p>
          <a:p>
            <a:pPr marL="0" indent="0">
              <a:buNone/>
            </a:pPr>
            <a:r>
              <a:rPr lang="en-AU" dirty="0"/>
              <a:t>Now off course it is obvious that this is simply untrue and definitely extreme weather conditions will have an impactful effect on frequency of passengers choosing to ride in Uber rather than walk. However, to unpack the question and do it justice we would have to gather far more data in areas such as;</a:t>
            </a:r>
          </a:p>
          <a:p>
            <a:pPr marL="0" indent="0">
              <a:buNone/>
            </a:pPr>
            <a:r>
              <a:rPr lang="en-AU" dirty="0"/>
              <a:t> 	Whether the trip is a </a:t>
            </a:r>
            <a:r>
              <a:rPr lang="en-AU" dirty="0" err="1"/>
              <a:t>nesscetiy</a:t>
            </a:r>
            <a:r>
              <a:rPr lang="en-AU" dirty="0"/>
              <a:t> for employment.</a:t>
            </a:r>
          </a:p>
          <a:p>
            <a:pPr marL="0" indent="0">
              <a:buNone/>
            </a:pPr>
            <a:r>
              <a:rPr lang="en-US" dirty="0"/>
              <a:t>	The influence of a special event. </a:t>
            </a:r>
          </a:p>
          <a:p>
            <a:pPr marL="0" indent="0">
              <a:buNone/>
            </a:pPr>
            <a:r>
              <a:rPr lang="en-US" dirty="0"/>
              <a:t>	Alternative transport available. </a:t>
            </a:r>
          </a:p>
          <a:p>
            <a:pPr marL="0" indent="0">
              <a:buNone/>
            </a:pPr>
            <a:r>
              <a:rPr lang="en-US" dirty="0"/>
              <a:t>	We must also consider that the current data gathered was gathered under certain conditions eliminating “outliers” that may have proved impactful for our analysis. </a:t>
            </a:r>
          </a:p>
          <a:p>
            <a:pPr marL="0" indent="0">
              <a:buNone/>
            </a:pPr>
            <a:r>
              <a:rPr lang="en-US" dirty="0"/>
              <a:t>	</a:t>
            </a:r>
            <a:endParaRPr lang="en-AU" dirty="0"/>
          </a:p>
        </p:txBody>
      </p:sp>
    </p:spTree>
    <p:extLst>
      <p:ext uri="{BB962C8B-B14F-4D97-AF65-F5344CB8AC3E}">
        <p14:creationId xmlns:p14="http://schemas.microsoft.com/office/powerpoint/2010/main" val="237343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C99C-6D2B-4A2F-7E8C-458316939B39}"/>
              </a:ext>
            </a:extLst>
          </p:cNvPr>
          <p:cNvSpPr>
            <a:spLocks noGrp="1"/>
          </p:cNvSpPr>
          <p:nvPr>
            <p:ph type="title"/>
          </p:nvPr>
        </p:nvSpPr>
        <p:spPr/>
        <p:txBody>
          <a:bodyPr/>
          <a:lstStyle/>
          <a:p>
            <a:r>
              <a:rPr lang="en-US" dirty="0"/>
              <a:t>Slides to break and change over presenter</a:t>
            </a:r>
            <a:endParaRPr lang="en-AU" dirty="0"/>
          </a:p>
        </p:txBody>
      </p:sp>
      <p:sp>
        <p:nvSpPr>
          <p:cNvPr id="3" name="Content Placeholder 2">
            <a:extLst>
              <a:ext uri="{FF2B5EF4-FFF2-40B4-BE49-F238E27FC236}">
                <a16:creationId xmlns:a16="http://schemas.microsoft.com/office/drawing/2014/main" id="{C39C633B-0379-70FA-2464-C6EE367A3E3F}"/>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412307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441F-0E91-C65D-7D11-74B288CD3FE3}"/>
              </a:ext>
            </a:extLst>
          </p:cNvPr>
          <p:cNvSpPr>
            <a:spLocks noGrp="1"/>
          </p:cNvSpPr>
          <p:nvPr>
            <p:ph type="title"/>
          </p:nvPr>
        </p:nvSpPr>
        <p:spPr/>
        <p:txBody>
          <a:bodyPr/>
          <a:lstStyle/>
          <a:p>
            <a:r>
              <a:rPr lang="en-AU" b="1" i="0" dirty="0">
                <a:solidFill>
                  <a:srgbClr val="1F2328"/>
                </a:solidFill>
                <a:effectLst/>
                <a:latin typeface="-apple-system"/>
              </a:rPr>
              <a:t>Project description</a:t>
            </a:r>
            <a:br>
              <a:rPr lang="en-AU" b="1" i="0" dirty="0">
                <a:solidFill>
                  <a:srgbClr val="1F2328"/>
                </a:solidFill>
                <a:effectLst/>
                <a:latin typeface="-apple-system"/>
              </a:rPr>
            </a:br>
            <a:endParaRPr lang="en-AU" dirty="0"/>
          </a:p>
        </p:txBody>
      </p:sp>
      <p:sp>
        <p:nvSpPr>
          <p:cNvPr id="3" name="Content Placeholder 2">
            <a:extLst>
              <a:ext uri="{FF2B5EF4-FFF2-40B4-BE49-F238E27FC236}">
                <a16:creationId xmlns:a16="http://schemas.microsoft.com/office/drawing/2014/main" id="{8BF1E381-D838-9A67-E4E9-20FD44433D72}"/>
              </a:ext>
            </a:extLst>
          </p:cNvPr>
          <p:cNvSpPr>
            <a:spLocks noGrp="1"/>
          </p:cNvSpPr>
          <p:nvPr>
            <p:ph idx="1"/>
          </p:nvPr>
        </p:nvSpPr>
        <p:spPr/>
        <p:txBody>
          <a:bodyPr/>
          <a:lstStyle/>
          <a:p>
            <a:pPr marL="0" indent="0">
              <a:buNone/>
            </a:pPr>
            <a:r>
              <a:rPr lang="en-US" b="0" i="0" dirty="0">
                <a:solidFill>
                  <a:srgbClr val="1F2328"/>
                </a:solidFill>
                <a:effectLst/>
                <a:latin typeface="-apple-system"/>
              </a:rPr>
              <a:t>Using a dataset with information related to Uber trips in New York City from 2009 to mid-2015, we aim to </a:t>
            </a:r>
            <a:r>
              <a:rPr lang="en-US" b="0" i="0" dirty="0" err="1">
                <a:solidFill>
                  <a:srgbClr val="1F2328"/>
                </a:solidFill>
                <a:effectLst/>
                <a:latin typeface="-apple-system"/>
              </a:rPr>
              <a:t>characterise</a:t>
            </a:r>
            <a:r>
              <a:rPr lang="en-US" b="0" i="0" dirty="0">
                <a:solidFill>
                  <a:srgbClr val="1F2328"/>
                </a:solidFill>
                <a:effectLst/>
                <a:latin typeface="-apple-system"/>
              </a:rPr>
              <a:t> the usage of Uber. The main focus of the analysis is the relationship of the usage and price of the service with respect to the season, weather or time of the day/week the service is used. Because the original dataset did not include values of temperature or wind speed, we had to use the </a:t>
            </a:r>
            <a:r>
              <a:rPr lang="en-US" b="0" i="0" dirty="0" err="1">
                <a:solidFill>
                  <a:srgbClr val="1F2328"/>
                </a:solidFill>
                <a:effectLst/>
                <a:latin typeface="-apple-system"/>
              </a:rPr>
              <a:t>OpenWeatherAPI</a:t>
            </a:r>
            <a:r>
              <a:rPr lang="en-US" b="0" i="0" dirty="0">
                <a:solidFill>
                  <a:srgbClr val="1F2328"/>
                </a:solidFill>
                <a:effectLst/>
                <a:latin typeface="-apple-system"/>
              </a:rPr>
              <a:t>, adding two columns with this information. See below the first 5 rows of that merged </a:t>
            </a:r>
            <a:r>
              <a:rPr lang="en-US" b="0" i="0" dirty="0" err="1">
                <a:solidFill>
                  <a:srgbClr val="1F2328"/>
                </a:solidFill>
                <a:effectLst/>
                <a:latin typeface="-apple-system"/>
              </a:rPr>
              <a:t>dataframe</a:t>
            </a:r>
            <a:r>
              <a:rPr lang="en-US" b="0" i="0" dirty="0">
                <a:solidFill>
                  <a:srgbClr val="1F2328"/>
                </a:solidFill>
                <a:effectLst/>
                <a:latin typeface="-apple-system"/>
              </a:rPr>
              <a:t>.</a:t>
            </a:r>
            <a:endParaRPr lang="en-AU" dirty="0"/>
          </a:p>
        </p:txBody>
      </p:sp>
    </p:spTree>
    <p:extLst>
      <p:ext uri="{BB962C8B-B14F-4D97-AF65-F5344CB8AC3E}">
        <p14:creationId xmlns:p14="http://schemas.microsoft.com/office/powerpoint/2010/main" val="83078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C99C-6D2B-4A2F-7E8C-458316939B39}"/>
              </a:ext>
            </a:extLst>
          </p:cNvPr>
          <p:cNvSpPr>
            <a:spLocks noGrp="1"/>
          </p:cNvSpPr>
          <p:nvPr>
            <p:ph type="title"/>
          </p:nvPr>
        </p:nvSpPr>
        <p:spPr/>
        <p:txBody>
          <a:bodyPr/>
          <a:lstStyle/>
          <a:p>
            <a:r>
              <a:rPr lang="en-US" dirty="0"/>
              <a:t>Slides to break and change over presenter</a:t>
            </a:r>
            <a:endParaRPr lang="en-AU" dirty="0"/>
          </a:p>
        </p:txBody>
      </p:sp>
      <p:sp>
        <p:nvSpPr>
          <p:cNvPr id="3" name="Content Placeholder 2">
            <a:extLst>
              <a:ext uri="{FF2B5EF4-FFF2-40B4-BE49-F238E27FC236}">
                <a16:creationId xmlns:a16="http://schemas.microsoft.com/office/drawing/2014/main" id="{C39C633B-0379-70FA-2464-C6EE367A3E3F}"/>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3778652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F6DF-8B61-2A05-F8BC-E7709702074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B4805A5-0D93-79E7-35C9-C488377EFDA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6905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F136-2B39-6A58-3788-3AB24689CC42}"/>
              </a:ext>
            </a:extLst>
          </p:cNvPr>
          <p:cNvSpPr>
            <a:spLocks noGrp="1"/>
          </p:cNvSpPr>
          <p:nvPr>
            <p:ph type="title"/>
          </p:nvPr>
        </p:nvSpPr>
        <p:spPr/>
        <p:txBody>
          <a:bodyPr/>
          <a:lstStyle/>
          <a:p>
            <a:r>
              <a:rPr lang="en-US" dirty="0"/>
              <a:t>Julian </a:t>
            </a:r>
            <a:endParaRPr lang="en-AU" dirty="0"/>
          </a:p>
        </p:txBody>
      </p:sp>
      <p:sp>
        <p:nvSpPr>
          <p:cNvPr id="3" name="Content Placeholder 2">
            <a:extLst>
              <a:ext uri="{FF2B5EF4-FFF2-40B4-BE49-F238E27FC236}">
                <a16:creationId xmlns:a16="http://schemas.microsoft.com/office/drawing/2014/main" id="{479DAAA4-C832-DE10-3A96-63EEF82F8AD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621491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C958-1851-123A-3400-DDEA41C53659}"/>
              </a:ext>
            </a:extLst>
          </p:cNvPr>
          <p:cNvSpPr>
            <a:spLocks noGrp="1"/>
          </p:cNvSpPr>
          <p:nvPr>
            <p:ph type="title"/>
          </p:nvPr>
        </p:nvSpPr>
        <p:spPr>
          <a:xfrm>
            <a:off x="838200" y="533894"/>
            <a:ext cx="10515600" cy="809758"/>
          </a:xfrm>
        </p:spPr>
        <p:txBody>
          <a:bodyPr>
            <a:normAutofit/>
          </a:bodyPr>
          <a:lstStyle/>
          <a:p>
            <a:r>
              <a:rPr lang="en-US" sz="4000" dirty="0"/>
              <a:t>DATASET</a:t>
            </a:r>
            <a:endParaRPr lang="en-AU" sz="4000" dirty="0"/>
          </a:p>
        </p:txBody>
      </p:sp>
      <p:sp>
        <p:nvSpPr>
          <p:cNvPr id="3" name="Content Placeholder 2">
            <a:extLst>
              <a:ext uri="{FF2B5EF4-FFF2-40B4-BE49-F238E27FC236}">
                <a16:creationId xmlns:a16="http://schemas.microsoft.com/office/drawing/2014/main" id="{09BF5F80-317D-E920-CAD0-50C3F9AFADF0}"/>
              </a:ext>
            </a:extLst>
          </p:cNvPr>
          <p:cNvSpPr>
            <a:spLocks noGrp="1"/>
          </p:cNvSpPr>
          <p:nvPr>
            <p:ph idx="1"/>
          </p:nvPr>
        </p:nvSpPr>
        <p:spPr>
          <a:xfrm>
            <a:off x="838200" y="1528318"/>
            <a:ext cx="10515600" cy="1709145"/>
          </a:xfrm>
        </p:spPr>
        <p:txBody>
          <a:bodyPr>
            <a:normAutofit/>
          </a:bodyPr>
          <a:lstStyle/>
          <a:p>
            <a:pPr marL="0" indent="0">
              <a:buNone/>
            </a:pPr>
            <a:r>
              <a:rPr lang="en-US" b="0" i="0" dirty="0">
                <a:solidFill>
                  <a:srgbClr val="1F2328"/>
                </a:solidFill>
                <a:effectLst/>
                <a:latin typeface="-apple-system"/>
              </a:rPr>
              <a:t>Through summary tables and graphs, we were able to clean the data and answer the research questions. See below some general tables and graphs to show general aspects of the data and how it was cleaned and </a:t>
            </a:r>
            <a:r>
              <a:rPr lang="en-US" b="0" i="0" dirty="0" err="1">
                <a:solidFill>
                  <a:srgbClr val="1F2328"/>
                </a:solidFill>
                <a:effectLst/>
                <a:latin typeface="-apple-system"/>
              </a:rPr>
              <a:t>organised</a:t>
            </a:r>
            <a:r>
              <a:rPr lang="en-US" b="0" i="0" dirty="0">
                <a:solidFill>
                  <a:srgbClr val="1F2328"/>
                </a:solidFill>
                <a:effectLst/>
                <a:latin typeface="-apple-system"/>
              </a:rPr>
              <a:t>.</a:t>
            </a:r>
          </a:p>
        </p:txBody>
      </p:sp>
      <p:pic>
        <p:nvPicPr>
          <p:cNvPr id="5" name="Picture 4" descr="A screenshot of a computer code&#10;&#10;Description automatically generated">
            <a:extLst>
              <a:ext uri="{FF2B5EF4-FFF2-40B4-BE49-F238E27FC236}">
                <a16:creationId xmlns:a16="http://schemas.microsoft.com/office/drawing/2014/main" id="{76F06860-2595-E689-FEAC-DEB502A95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60229"/>
            <a:ext cx="10515600" cy="1844842"/>
          </a:xfrm>
          <a:prstGeom prst="rect">
            <a:avLst/>
          </a:prstGeom>
        </p:spPr>
      </p:pic>
      <p:sp>
        <p:nvSpPr>
          <p:cNvPr id="6" name="TextBox 5">
            <a:extLst>
              <a:ext uri="{FF2B5EF4-FFF2-40B4-BE49-F238E27FC236}">
                <a16:creationId xmlns:a16="http://schemas.microsoft.com/office/drawing/2014/main" id="{98A1B2B4-4D5B-A05E-22E0-F05DB0E607A0}"/>
              </a:ext>
            </a:extLst>
          </p:cNvPr>
          <p:cNvSpPr txBox="1"/>
          <p:nvPr/>
        </p:nvSpPr>
        <p:spPr>
          <a:xfrm>
            <a:off x="838200" y="3590897"/>
            <a:ext cx="5257800" cy="369332"/>
          </a:xfrm>
          <a:prstGeom prst="rect">
            <a:avLst/>
          </a:prstGeom>
          <a:noFill/>
        </p:spPr>
        <p:txBody>
          <a:bodyPr wrap="square" rtlCol="0">
            <a:spAutoFit/>
          </a:bodyPr>
          <a:lstStyle/>
          <a:p>
            <a:r>
              <a:rPr lang="en-US" b="0" i="0" dirty="0">
                <a:solidFill>
                  <a:srgbClr val="1F2328"/>
                </a:solidFill>
                <a:effectLst/>
                <a:latin typeface="-apple-system"/>
              </a:rPr>
              <a:t>The first 5 rows of the original dataset (200k rows)</a:t>
            </a:r>
            <a:endParaRPr lang="en-AU" dirty="0"/>
          </a:p>
        </p:txBody>
      </p:sp>
    </p:spTree>
    <p:extLst>
      <p:ext uri="{BB962C8B-B14F-4D97-AF65-F5344CB8AC3E}">
        <p14:creationId xmlns:p14="http://schemas.microsoft.com/office/powerpoint/2010/main" val="2306901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DATASET</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969322"/>
            <a:ext cx="10515600" cy="344369"/>
          </a:xfrm>
        </p:spPr>
        <p:txBody>
          <a:bodyPr>
            <a:normAutofit/>
          </a:bodyPr>
          <a:lstStyle/>
          <a:p>
            <a:pPr marL="0" indent="0">
              <a:buNone/>
            </a:pPr>
            <a:r>
              <a:rPr lang="en-US" sz="1800" b="0" i="0" dirty="0">
                <a:solidFill>
                  <a:srgbClr val="1F2328"/>
                </a:solidFill>
                <a:effectLst/>
                <a:latin typeface="-apple-system"/>
              </a:rPr>
              <a:t>The first 5 rows after the dataset was cleaned and some columns of interest were added (177k rows)</a:t>
            </a:r>
            <a:endParaRPr lang="en-AU" sz="1800" dirty="0"/>
          </a:p>
        </p:txBody>
      </p:sp>
      <p:pic>
        <p:nvPicPr>
          <p:cNvPr id="5" name="Picture 4" descr="A screenshot of a computer&#10;&#10;Description automatically generated">
            <a:extLst>
              <a:ext uri="{FF2B5EF4-FFF2-40B4-BE49-F238E27FC236}">
                <a16:creationId xmlns:a16="http://schemas.microsoft.com/office/drawing/2014/main" id="{24A89B0B-B111-0975-BD3B-4AAF01190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42" y="1313692"/>
            <a:ext cx="10465558" cy="2203276"/>
          </a:xfrm>
          <a:prstGeom prst="rect">
            <a:avLst/>
          </a:prstGeom>
        </p:spPr>
      </p:pic>
      <p:sp>
        <p:nvSpPr>
          <p:cNvPr id="6" name="Content Placeholder 2">
            <a:extLst>
              <a:ext uri="{FF2B5EF4-FFF2-40B4-BE49-F238E27FC236}">
                <a16:creationId xmlns:a16="http://schemas.microsoft.com/office/drawing/2014/main" id="{72F34393-7747-BC6B-8138-74781752C21F}"/>
              </a:ext>
            </a:extLst>
          </p:cNvPr>
          <p:cNvSpPr txBox="1">
            <a:spLocks/>
          </p:cNvSpPr>
          <p:nvPr/>
        </p:nvSpPr>
        <p:spPr>
          <a:xfrm>
            <a:off x="838200" y="3763322"/>
            <a:ext cx="10515600" cy="344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0" i="0" dirty="0">
                <a:solidFill>
                  <a:srgbClr val="1F2328"/>
                </a:solidFill>
                <a:effectLst/>
                <a:latin typeface="-apple-system"/>
              </a:rPr>
              <a:t>Summary of the main values per year</a:t>
            </a:r>
            <a:endParaRPr lang="en-AU" sz="1800" dirty="0"/>
          </a:p>
        </p:txBody>
      </p:sp>
      <p:pic>
        <p:nvPicPr>
          <p:cNvPr id="8" name="Picture 7" descr="A screenshot of a computer&#10;&#10;Description automatically generated">
            <a:extLst>
              <a:ext uri="{FF2B5EF4-FFF2-40B4-BE49-F238E27FC236}">
                <a16:creationId xmlns:a16="http://schemas.microsoft.com/office/drawing/2014/main" id="{01CFD0AB-77B2-7C50-AF24-B021F2AB2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242" y="4173737"/>
            <a:ext cx="10465558" cy="2349411"/>
          </a:xfrm>
          <a:prstGeom prst="rect">
            <a:avLst/>
          </a:prstGeom>
        </p:spPr>
      </p:pic>
    </p:spTree>
    <p:extLst>
      <p:ext uri="{BB962C8B-B14F-4D97-AF65-F5344CB8AC3E}">
        <p14:creationId xmlns:p14="http://schemas.microsoft.com/office/powerpoint/2010/main" val="387400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BCE4-1AEB-F00B-5E02-EFABE337085B}"/>
              </a:ext>
            </a:extLst>
          </p:cNvPr>
          <p:cNvSpPr>
            <a:spLocks noGrp="1"/>
          </p:cNvSpPr>
          <p:nvPr>
            <p:ph type="title"/>
          </p:nvPr>
        </p:nvSpPr>
        <p:spPr/>
        <p:txBody>
          <a:bodyPr/>
          <a:lstStyle/>
          <a:p>
            <a:r>
              <a:rPr lang="en-AU" b="0" i="0" dirty="0">
                <a:solidFill>
                  <a:srgbClr val="1F2328"/>
                </a:solidFill>
                <a:effectLst/>
                <a:latin typeface="-apple-system"/>
              </a:rPr>
              <a:t>Boxplot</a:t>
            </a:r>
            <a:endParaRPr lang="en-AU" dirty="0"/>
          </a:p>
        </p:txBody>
      </p:sp>
      <p:sp>
        <p:nvSpPr>
          <p:cNvPr id="3" name="Content Placeholder 2">
            <a:extLst>
              <a:ext uri="{FF2B5EF4-FFF2-40B4-BE49-F238E27FC236}">
                <a16:creationId xmlns:a16="http://schemas.microsoft.com/office/drawing/2014/main" id="{98D3691B-6495-1F99-7883-F23B729278FF}"/>
              </a:ext>
            </a:extLst>
          </p:cNvPr>
          <p:cNvSpPr>
            <a:spLocks noGrp="1"/>
          </p:cNvSpPr>
          <p:nvPr>
            <p:ph idx="1"/>
          </p:nvPr>
        </p:nvSpPr>
        <p:spPr>
          <a:xfrm>
            <a:off x="838200" y="1825625"/>
            <a:ext cx="10515600" cy="482146"/>
          </a:xfrm>
        </p:spPr>
        <p:txBody>
          <a:bodyPr/>
          <a:lstStyle/>
          <a:p>
            <a:pPr marL="0" indent="0">
              <a:buNone/>
            </a:pPr>
            <a:r>
              <a:rPr lang="en-US" dirty="0">
                <a:solidFill>
                  <a:srgbClr val="1F2328"/>
                </a:solidFill>
                <a:latin typeface="-apple-system"/>
              </a:rPr>
              <a:t>S</a:t>
            </a:r>
            <a:r>
              <a:rPr lang="en-US" b="0" i="0" dirty="0">
                <a:solidFill>
                  <a:srgbClr val="1F2328"/>
                </a:solidFill>
                <a:effectLst/>
                <a:latin typeface="-apple-system"/>
              </a:rPr>
              <a:t>howing the distribution of the data after it was cleaned</a:t>
            </a:r>
            <a:endParaRPr lang="en-AU" dirty="0"/>
          </a:p>
        </p:txBody>
      </p:sp>
      <p:pic>
        <p:nvPicPr>
          <p:cNvPr id="5" name="Picture 4" descr="A graph with different colored lines&#10;&#10;Description automatically generated with medium confidence">
            <a:extLst>
              <a:ext uri="{FF2B5EF4-FFF2-40B4-BE49-F238E27FC236}">
                <a16:creationId xmlns:a16="http://schemas.microsoft.com/office/drawing/2014/main" id="{436F61A4-EB1F-2F03-E8DF-30E1705DF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7772"/>
            <a:ext cx="5257800" cy="3943350"/>
          </a:xfrm>
          <a:prstGeom prst="rect">
            <a:avLst/>
          </a:prstGeom>
        </p:spPr>
      </p:pic>
    </p:spTree>
    <p:extLst>
      <p:ext uri="{BB962C8B-B14F-4D97-AF65-F5344CB8AC3E}">
        <p14:creationId xmlns:p14="http://schemas.microsoft.com/office/powerpoint/2010/main" val="2056550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7ECF-9976-96B6-4C72-81B952E194FC}"/>
              </a:ext>
            </a:extLst>
          </p:cNvPr>
          <p:cNvSpPr>
            <a:spLocks noGrp="1"/>
          </p:cNvSpPr>
          <p:nvPr>
            <p:ph type="title"/>
          </p:nvPr>
        </p:nvSpPr>
        <p:spPr/>
        <p:txBody>
          <a:bodyPr/>
          <a:lstStyle/>
          <a:p>
            <a:r>
              <a:rPr lang="en-US" dirty="0"/>
              <a:t>Findings</a:t>
            </a:r>
            <a:endParaRPr lang="en-AU" dirty="0"/>
          </a:p>
        </p:txBody>
      </p:sp>
      <p:sp>
        <p:nvSpPr>
          <p:cNvPr id="3" name="Content Placeholder 2">
            <a:extLst>
              <a:ext uri="{FF2B5EF4-FFF2-40B4-BE49-F238E27FC236}">
                <a16:creationId xmlns:a16="http://schemas.microsoft.com/office/drawing/2014/main" id="{0BC759E4-C67B-FC09-F76C-B242AC3A6B2D}"/>
              </a:ext>
            </a:extLst>
          </p:cNvPr>
          <p:cNvSpPr>
            <a:spLocks noGrp="1"/>
          </p:cNvSpPr>
          <p:nvPr>
            <p:ph idx="1"/>
          </p:nvPr>
        </p:nvSpPr>
        <p:spPr>
          <a:xfrm>
            <a:off x="838200" y="1825625"/>
            <a:ext cx="10515600" cy="496661"/>
          </a:xfrm>
        </p:spPr>
        <p:txBody>
          <a:bodyPr/>
          <a:lstStyle/>
          <a:p>
            <a:pPr marL="0" indent="0">
              <a:buNone/>
            </a:pPr>
            <a:r>
              <a:rPr lang="en-US" i="0" dirty="0">
                <a:solidFill>
                  <a:srgbClr val="1F2328"/>
                </a:solidFill>
                <a:effectLst/>
                <a:latin typeface="-apple-system"/>
              </a:rPr>
              <a:t>Is the weather conditions a variable that influences Uber usage?</a:t>
            </a:r>
          </a:p>
        </p:txBody>
      </p:sp>
      <p:sp>
        <p:nvSpPr>
          <p:cNvPr id="4" name="TextBox 3">
            <a:extLst>
              <a:ext uri="{FF2B5EF4-FFF2-40B4-BE49-F238E27FC236}">
                <a16:creationId xmlns:a16="http://schemas.microsoft.com/office/drawing/2014/main" id="{FA68D7BA-33D3-9997-CA2E-258D89909170}"/>
              </a:ext>
            </a:extLst>
          </p:cNvPr>
          <p:cNvSpPr txBox="1"/>
          <p:nvPr/>
        </p:nvSpPr>
        <p:spPr>
          <a:xfrm>
            <a:off x="838199" y="2457223"/>
            <a:ext cx="10515599" cy="923330"/>
          </a:xfrm>
          <a:prstGeom prst="rect">
            <a:avLst/>
          </a:prstGeom>
          <a:noFill/>
        </p:spPr>
        <p:txBody>
          <a:bodyPr wrap="square" rtlCol="0">
            <a:spAutoFit/>
          </a:bodyPr>
          <a:lstStyle/>
          <a:p>
            <a:r>
              <a:rPr lang="en-US" dirty="0"/>
              <a:t>For temperature there is evidence of a statistical relationship between temperature and Uber pickup times. However, the correlation is of moderate significance suggesting that while temperature does have an influence it’s practical relevance in shaping pickup times may be moderate to low.</a:t>
            </a:r>
            <a:endParaRPr lang="en-AU" dirty="0"/>
          </a:p>
        </p:txBody>
      </p:sp>
      <p:sp>
        <p:nvSpPr>
          <p:cNvPr id="6" name="TextBox 5">
            <a:extLst>
              <a:ext uri="{FF2B5EF4-FFF2-40B4-BE49-F238E27FC236}">
                <a16:creationId xmlns:a16="http://schemas.microsoft.com/office/drawing/2014/main" id="{B4598299-39BC-C9DF-8D19-1AF935055455}"/>
              </a:ext>
            </a:extLst>
          </p:cNvPr>
          <p:cNvSpPr txBox="1"/>
          <p:nvPr/>
        </p:nvSpPr>
        <p:spPr>
          <a:xfrm>
            <a:off x="838199" y="3446547"/>
            <a:ext cx="10515599" cy="923330"/>
          </a:xfrm>
          <a:prstGeom prst="rect">
            <a:avLst/>
          </a:prstGeom>
          <a:noFill/>
        </p:spPr>
        <p:txBody>
          <a:bodyPr wrap="square" rtlCol="0">
            <a:spAutoFit/>
          </a:bodyPr>
          <a:lstStyle/>
          <a:p>
            <a:r>
              <a:rPr lang="en-US" dirty="0"/>
              <a:t>Like temperature wind speed also exhibits a statistical relationship with Uber pickup times. However, the correlation again is of moderate significance implying that while wind speed does have an impact its practical relevance in determining pickup times may be moderate to low.</a:t>
            </a:r>
            <a:endParaRPr lang="en-AU" dirty="0"/>
          </a:p>
        </p:txBody>
      </p:sp>
      <p:sp>
        <p:nvSpPr>
          <p:cNvPr id="7" name="TextBox 6">
            <a:extLst>
              <a:ext uri="{FF2B5EF4-FFF2-40B4-BE49-F238E27FC236}">
                <a16:creationId xmlns:a16="http://schemas.microsoft.com/office/drawing/2014/main" id="{4DD3C3FB-EA04-F0D3-9451-CA9107187080}"/>
              </a:ext>
            </a:extLst>
          </p:cNvPr>
          <p:cNvSpPr txBox="1"/>
          <p:nvPr/>
        </p:nvSpPr>
        <p:spPr>
          <a:xfrm>
            <a:off x="838198" y="4435871"/>
            <a:ext cx="10515599" cy="923330"/>
          </a:xfrm>
          <a:prstGeom prst="rect">
            <a:avLst/>
          </a:prstGeom>
          <a:noFill/>
        </p:spPr>
        <p:txBody>
          <a:bodyPr wrap="square" rtlCol="0">
            <a:spAutoFit/>
          </a:bodyPr>
          <a:lstStyle/>
          <a:p>
            <a:r>
              <a:rPr lang="en-US" dirty="0"/>
              <a:t>Weather, represented by temperature and wind speed can be considered a variable that influences Uber usage to some extent. However, the strength and practical significance of this influence are not exceptionally high. Many other factors not considered in this analysis, may also play a role in determining the Uber usage patterns.</a:t>
            </a:r>
            <a:endParaRPr lang="en-AU" dirty="0"/>
          </a:p>
        </p:txBody>
      </p:sp>
    </p:spTree>
    <p:extLst>
      <p:ext uri="{BB962C8B-B14F-4D97-AF65-F5344CB8AC3E}">
        <p14:creationId xmlns:p14="http://schemas.microsoft.com/office/powerpoint/2010/main" val="2230492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6A02-AE4C-CEA2-49E9-8C89B772FE5B}"/>
              </a:ext>
            </a:extLst>
          </p:cNvPr>
          <p:cNvSpPr>
            <a:spLocks noGrp="1"/>
          </p:cNvSpPr>
          <p:nvPr>
            <p:ph type="title"/>
          </p:nvPr>
        </p:nvSpPr>
        <p:spPr/>
        <p:txBody>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9CFDF6A4-FAF0-898C-336F-1F0124BFFC7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806810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4049-F46D-D976-C0B7-515B15BD6E04}"/>
              </a:ext>
            </a:extLst>
          </p:cNvPr>
          <p:cNvSpPr>
            <a:spLocks noGrp="1"/>
          </p:cNvSpPr>
          <p:nvPr>
            <p:ph type="title"/>
          </p:nvPr>
        </p:nvSpPr>
        <p:spPr>
          <a:xfrm>
            <a:off x="838200" y="365125"/>
            <a:ext cx="10515600" cy="737961"/>
          </a:xfrm>
        </p:spPr>
        <p:txBody>
          <a:bodyPr>
            <a:normAutofit/>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DA081115-61A0-EF69-3EDE-E04FBA826A00}"/>
              </a:ext>
            </a:extLst>
          </p:cNvPr>
          <p:cNvSpPr>
            <a:spLocks noGrp="1"/>
          </p:cNvSpPr>
          <p:nvPr>
            <p:ph idx="1"/>
          </p:nvPr>
        </p:nvSpPr>
        <p:spPr>
          <a:xfrm>
            <a:off x="838200" y="1357766"/>
            <a:ext cx="10515600" cy="540204"/>
          </a:xfrm>
        </p:spPr>
        <p:txBody>
          <a:bodyPr/>
          <a:lstStyle/>
          <a:p>
            <a:pPr marL="0" indent="0">
              <a:buNone/>
            </a:pPr>
            <a:r>
              <a:rPr lang="en-US" dirty="0"/>
              <a:t>Is the price of an Uber trip dependent on the weather/season?</a:t>
            </a:r>
            <a:endParaRPr lang="en-AU" dirty="0"/>
          </a:p>
        </p:txBody>
      </p:sp>
      <p:sp>
        <p:nvSpPr>
          <p:cNvPr id="4" name="Content Placeholder 2">
            <a:extLst>
              <a:ext uri="{FF2B5EF4-FFF2-40B4-BE49-F238E27FC236}">
                <a16:creationId xmlns:a16="http://schemas.microsoft.com/office/drawing/2014/main" id="{95F3BB79-93C3-F043-6D18-8A76FF14B6CD}"/>
              </a:ext>
            </a:extLst>
          </p:cNvPr>
          <p:cNvSpPr txBox="1">
            <a:spLocks/>
          </p:cNvSpPr>
          <p:nvPr/>
        </p:nvSpPr>
        <p:spPr>
          <a:xfrm>
            <a:off x="838200" y="2152649"/>
            <a:ext cx="3153229" cy="4340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err="1"/>
              <a:t>Analysing</a:t>
            </a:r>
            <a:r>
              <a:rPr lang="en-US" sz="1800" dirty="0"/>
              <a:t> the average price per trip depending on the season as shown in the graph below. We can conclude that the average price shows a similar behavior in most of the years with Winter being the lowest average price and Autumn with the highest average price. The difference between the highest and the lowest price paid is around XXXX per year. Only 2012 shows a higher difference on the price paid in Autumn but the graph indicates that from 2012 the rates were increased.</a:t>
            </a:r>
            <a:endParaRPr lang="en-AU" sz="1800" dirty="0"/>
          </a:p>
        </p:txBody>
      </p:sp>
      <p:pic>
        <p:nvPicPr>
          <p:cNvPr id="6" name="Picture 5" descr="A graph of different colored bars&#10;&#10;Description automatically generated">
            <a:extLst>
              <a:ext uri="{FF2B5EF4-FFF2-40B4-BE49-F238E27FC236}">
                <a16:creationId xmlns:a16="http://schemas.microsoft.com/office/drawing/2014/main" id="{31978429-0226-005A-DB9C-DC458E493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955" y="1897970"/>
            <a:ext cx="7351845" cy="4594903"/>
          </a:xfrm>
          <a:prstGeom prst="rect">
            <a:avLst/>
          </a:prstGeom>
        </p:spPr>
      </p:pic>
    </p:spTree>
    <p:extLst>
      <p:ext uri="{BB962C8B-B14F-4D97-AF65-F5344CB8AC3E}">
        <p14:creationId xmlns:p14="http://schemas.microsoft.com/office/powerpoint/2010/main" val="2254770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The relationship between the number of passengers and the weather conditions/season when using Uber</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200" y="2560711"/>
            <a:ext cx="2993571" cy="3139321"/>
          </a:xfrm>
          <a:prstGeom prst="rect">
            <a:avLst/>
          </a:prstGeom>
          <a:noFill/>
        </p:spPr>
        <p:txBody>
          <a:bodyPr wrap="square" rtlCol="0">
            <a:spAutoFit/>
          </a:bodyPr>
          <a:lstStyle/>
          <a:p>
            <a:r>
              <a:rPr lang="en-US" b="0" i="0" dirty="0" err="1">
                <a:solidFill>
                  <a:srgbClr val="1F2328"/>
                </a:solidFill>
                <a:effectLst/>
                <a:latin typeface="-apple-system"/>
              </a:rPr>
              <a:t>Analysing</a:t>
            </a:r>
            <a:r>
              <a:rPr lang="en-US" b="0" i="0" dirty="0">
                <a:solidFill>
                  <a:srgbClr val="1F2328"/>
                </a:solidFill>
                <a:effectLst/>
                <a:latin typeface="-apple-system"/>
              </a:rPr>
              <a:t> the relation between the number of passengers and the season. From the graph below, we can conclude that there is no relation between the season and the number of passengers per Uber trip. The values are quite similar independently of the season and the year.</a:t>
            </a:r>
            <a:endParaRPr lang="en-AU" dirty="0"/>
          </a:p>
        </p:txBody>
      </p:sp>
      <p:pic>
        <p:nvPicPr>
          <p:cNvPr id="6" name="Picture 5" descr="A graph of numbers and a number of passengers&#10;&#10;Description automatically generated">
            <a:extLst>
              <a:ext uri="{FF2B5EF4-FFF2-40B4-BE49-F238E27FC236}">
                <a16:creationId xmlns:a16="http://schemas.microsoft.com/office/drawing/2014/main" id="{F0B98B8E-2CE9-D217-59C3-079F487CD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85" y="2188481"/>
            <a:ext cx="7315215" cy="4572009"/>
          </a:xfrm>
          <a:prstGeom prst="rect">
            <a:avLst/>
          </a:prstGeom>
        </p:spPr>
      </p:pic>
    </p:spTree>
    <p:extLst>
      <p:ext uri="{BB962C8B-B14F-4D97-AF65-F5344CB8AC3E}">
        <p14:creationId xmlns:p14="http://schemas.microsoft.com/office/powerpoint/2010/main" val="334725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2EAF-4E3A-6CFF-5F7A-B59B5698A2A8}"/>
              </a:ext>
            </a:extLst>
          </p:cNvPr>
          <p:cNvSpPr>
            <a:spLocks noGrp="1"/>
          </p:cNvSpPr>
          <p:nvPr>
            <p:ph type="title"/>
          </p:nvPr>
        </p:nvSpPr>
        <p:spPr/>
        <p:txBody>
          <a:bodyPr/>
          <a:lstStyle/>
          <a:p>
            <a:r>
              <a:rPr lang="en-US" dirty="0"/>
              <a:t>Dataset provided in link</a:t>
            </a:r>
            <a:endParaRPr lang="en-AU" dirty="0"/>
          </a:p>
        </p:txBody>
      </p:sp>
      <p:sp>
        <p:nvSpPr>
          <p:cNvPr id="3" name="Content Placeholder 2">
            <a:extLst>
              <a:ext uri="{FF2B5EF4-FFF2-40B4-BE49-F238E27FC236}">
                <a16:creationId xmlns:a16="http://schemas.microsoft.com/office/drawing/2014/main" id="{90FEA83C-7A6D-6539-9844-A2A1DFEDDB9D}"/>
              </a:ext>
            </a:extLst>
          </p:cNvPr>
          <p:cNvSpPr>
            <a:spLocks noGrp="1"/>
          </p:cNvSpPr>
          <p:nvPr>
            <p:ph idx="1"/>
          </p:nvPr>
        </p:nvSpPr>
        <p:spPr>
          <a:xfrm>
            <a:off x="838200" y="1825625"/>
            <a:ext cx="10515600" cy="1325563"/>
          </a:xfrm>
        </p:spPr>
        <p:txBody>
          <a:bodyPr/>
          <a:lstStyle/>
          <a:p>
            <a:pPr marL="0" indent="0">
              <a:buNone/>
            </a:pPr>
            <a:r>
              <a:rPr lang="en-US" dirty="0"/>
              <a:t>“Brief overview of why we felt this would not provide enough data…”</a:t>
            </a:r>
            <a:endParaRPr lang="en-AU" dirty="0"/>
          </a:p>
        </p:txBody>
      </p:sp>
      <p:sp>
        <p:nvSpPr>
          <p:cNvPr id="4" name="TextBox 3">
            <a:extLst>
              <a:ext uri="{FF2B5EF4-FFF2-40B4-BE49-F238E27FC236}">
                <a16:creationId xmlns:a16="http://schemas.microsoft.com/office/drawing/2014/main" id="{95D557E3-CDA5-4113-7BBD-A2C365514F55}"/>
              </a:ext>
            </a:extLst>
          </p:cNvPr>
          <p:cNvSpPr txBox="1"/>
          <p:nvPr/>
        </p:nvSpPr>
        <p:spPr>
          <a:xfrm>
            <a:off x="976393" y="2774197"/>
            <a:ext cx="9082007" cy="369332"/>
          </a:xfrm>
          <a:prstGeom prst="rect">
            <a:avLst/>
          </a:prstGeom>
          <a:noFill/>
        </p:spPr>
        <p:txBody>
          <a:bodyPr wrap="square" rtlCol="0">
            <a:spAutoFit/>
          </a:bodyPr>
          <a:lstStyle/>
          <a:p>
            <a:r>
              <a:rPr lang="en-US" dirty="0"/>
              <a:t>“Title of dataset”</a:t>
            </a:r>
            <a:endParaRPr lang="en-AU" dirty="0"/>
          </a:p>
        </p:txBody>
      </p:sp>
    </p:spTree>
    <p:extLst>
      <p:ext uri="{BB962C8B-B14F-4D97-AF65-F5344CB8AC3E}">
        <p14:creationId xmlns:p14="http://schemas.microsoft.com/office/powerpoint/2010/main" val="165136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358E-7F76-08E3-18AC-D20AF8DFE472}"/>
              </a:ext>
            </a:extLst>
          </p:cNvPr>
          <p:cNvSpPr>
            <a:spLocks noGrp="1"/>
          </p:cNvSpPr>
          <p:nvPr>
            <p:ph type="title"/>
          </p:nvPr>
        </p:nvSpPr>
        <p:spPr>
          <a:xfrm>
            <a:off x="838200" y="365126"/>
            <a:ext cx="10515600" cy="708931"/>
          </a:xfrm>
        </p:spPr>
        <p:txBody>
          <a:bodyPr>
            <a:normAutofit/>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68CB4BFA-4EF4-255F-1D2D-A2F0103D37CA}"/>
              </a:ext>
            </a:extLst>
          </p:cNvPr>
          <p:cNvSpPr>
            <a:spLocks noGrp="1"/>
          </p:cNvSpPr>
          <p:nvPr>
            <p:ph idx="1"/>
          </p:nvPr>
        </p:nvSpPr>
        <p:spPr>
          <a:xfrm>
            <a:off x="838200" y="1074058"/>
            <a:ext cx="10515600" cy="1016000"/>
          </a:xfrm>
        </p:spPr>
        <p:txBody>
          <a:bodyPr>
            <a:normAutofit/>
          </a:bodyPr>
          <a:lstStyle/>
          <a:p>
            <a:pPr marL="0" indent="0">
              <a:buNone/>
            </a:pPr>
            <a:r>
              <a:rPr lang="en-US" i="0" dirty="0">
                <a:solidFill>
                  <a:srgbClr val="1F2328"/>
                </a:solidFill>
                <a:effectLst/>
              </a:rPr>
              <a:t>The relationship between the number of passengers and the distance travelled when using Uber</a:t>
            </a:r>
            <a:endParaRPr lang="en-AU" dirty="0"/>
          </a:p>
        </p:txBody>
      </p:sp>
      <p:sp>
        <p:nvSpPr>
          <p:cNvPr id="4" name="TextBox 3">
            <a:extLst>
              <a:ext uri="{FF2B5EF4-FFF2-40B4-BE49-F238E27FC236}">
                <a16:creationId xmlns:a16="http://schemas.microsoft.com/office/drawing/2014/main" id="{ED17293B-F03E-84FA-7A4C-99F2B5861FEE}"/>
              </a:ext>
            </a:extLst>
          </p:cNvPr>
          <p:cNvSpPr txBox="1"/>
          <p:nvPr/>
        </p:nvSpPr>
        <p:spPr>
          <a:xfrm>
            <a:off x="838200" y="2838047"/>
            <a:ext cx="4314371" cy="1477328"/>
          </a:xfrm>
          <a:prstGeom prst="rect">
            <a:avLst/>
          </a:prstGeom>
          <a:noFill/>
        </p:spPr>
        <p:txBody>
          <a:bodyPr wrap="square" rtlCol="0">
            <a:spAutoFit/>
          </a:bodyPr>
          <a:lstStyle/>
          <a:p>
            <a:r>
              <a:rPr lang="en-US" b="0" i="0" dirty="0">
                <a:solidFill>
                  <a:srgbClr val="1F2328"/>
                </a:solidFill>
                <a:effectLst/>
                <a:latin typeface="-apple-system"/>
              </a:rPr>
              <a:t>As shown in the image below, and by getting a 0.0 value for the correlation factor, we can conclude there is no relation between the number of passengers and the distance of the Uber trips.</a:t>
            </a:r>
            <a:endParaRPr lang="en-AU" dirty="0"/>
          </a:p>
        </p:txBody>
      </p:sp>
      <p:pic>
        <p:nvPicPr>
          <p:cNvPr id="6" name="Picture 5" descr="A graph of a number of passengers&#10;&#10;Description automatically generated">
            <a:extLst>
              <a:ext uri="{FF2B5EF4-FFF2-40B4-BE49-F238E27FC236}">
                <a16:creationId xmlns:a16="http://schemas.microsoft.com/office/drawing/2014/main" id="{EF6A7CA4-9D46-5D5C-11C0-DAAE5D975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145" y="2046516"/>
            <a:ext cx="5852172" cy="4389129"/>
          </a:xfrm>
          <a:prstGeom prst="rect">
            <a:avLst/>
          </a:prstGeom>
        </p:spPr>
      </p:pic>
    </p:spTree>
    <p:extLst>
      <p:ext uri="{BB962C8B-B14F-4D97-AF65-F5344CB8AC3E}">
        <p14:creationId xmlns:p14="http://schemas.microsoft.com/office/powerpoint/2010/main" val="2064061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What is the relation between the weather conditions and the distance travelled when using Uber?</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200" y="2188481"/>
            <a:ext cx="2993571"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Additionally, we </a:t>
            </a:r>
            <a:r>
              <a:rPr lang="en-US" b="0" i="0" dirty="0" err="1">
                <a:solidFill>
                  <a:srgbClr val="1F2328"/>
                </a:solidFill>
                <a:effectLst/>
                <a:latin typeface="-apple-system"/>
              </a:rPr>
              <a:t>analysed</a:t>
            </a:r>
            <a:r>
              <a:rPr lang="en-US" b="0" i="0" dirty="0">
                <a:solidFill>
                  <a:srgbClr val="1F2328"/>
                </a:solidFill>
                <a:effectLst/>
                <a:latin typeface="-apple-system"/>
              </a:rPr>
              <a:t> the average distance per trip depending on the season as shown in the graph below. We can conclude that the average shows similar behavior in most of the years having Winter with the shortest average distance and Autum with the longest average distance. The difference between the longest and shortest distance is around XXXX per year.</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graph of different colored bars&#10;&#10;Description automatically generated">
            <a:extLst>
              <a:ext uri="{FF2B5EF4-FFF2-40B4-BE49-F238E27FC236}">
                <a16:creationId xmlns:a16="http://schemas.microsoft.com/office/drawing/2014/main" id="{C9E8C19A-13F6-E0D0-B748-AC7C14992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85" y="1887635"/>
            <a:ext cx="7315215" cy="4572009"/>
          </a:xfrm>
          <a:prstGeom prst="rect">
            <a:avLst/>
          </a:prstGeom>
        </p:spPr>
      </p:pic>
    </p:spTree>
    <p:extLst>
      <p:ext uri="{BB962C8B-B14F-4D97-AF65-F5344CB8AC3E}">
        <p14:creationId xmlns:p14="http://schemas.microsoft.com/office/powerpoint/2010/main" val="3019377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a:bodyPr>
          <a:lstStyle/>
          <a:p>
            <a:pPr marL="0" indent="0">
              <a:buNone/>
            </a:pPr>
            <a:r>
              <a:rPr lang="en-US" dirty="0"/>
              <a:t>What is the relation between the season and the usage of Uber?</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200" y="2551339"/>
            <a:ext cx="271780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As shown in the graph below, the number of trips per season is consistent through the years. Spring and Autumn are the seasons of the year with higher usage of Uber while Winter is the season with fewer trips.</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of different colored bars&#10;&#10;Description automatically generated">
            <a:extLst>
              <a:ext uri="{FF2B5EF4-FFF2-40B4-BE49-F238E27FC236}">
                <a16:creationId xmlns:a16="http://schemas.microsoft.com/office/drawing/2014/main" id="{E7A86A58-8208-9584-EA90-C45597685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85" y="1920865"/>
            <a:ext cx="7315215" cy="4572009"/>
          </a:xfrm>
          <a:prstGeom prst="rect">
            <a:avLst/>
          </a:prstGeom>
        </p:spPr>
      </p:pic>
    </p:spTree>
    <p:extLst>
      <p:ext uri="{BB962C8B-B14F-4D97-AF65-F5344CB8AC3E}">
        <p14:creationId xmlns:p14="http://schemas.microsoft.com/office/powerpoint/2010/main" val="3755175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a:bodyPr>
          <a:lstStyle/>
          <a:p>
            <a:pPr marL="0" indent="0">
              <a:buNone/>
            </a:pPr>
            <a:r>
              <a:rPr lang="en-US" dirty="0"/>
              <a:t>Is the usage of Uber mainly urban or rural?</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36824"/>
            <a:ext cx="10515599"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When suggesting this question, we had not spent enough time working with the data and did not </a:t>
            </a:r>
            <a:r>
              <a:rPr lang="en-US" b="0" i="0" dirty="0" err="1">
                <a:solidFill>
                  <a:srgbClr val="1F2328"/>
                </a:solidFill>
                <a:effectLst/>
                <a:latin typeface="-apple-system"/>
              </a:rPr>
              <a:t>realise</a:t>
            </a:r>
            <a:r>
              <a:rPr lang="en-US" b="0" i="0" dirty="0">
                <a:solidFill>
                  <a:srgbClr val="1F2328"/>
                </a:solidFill>
                <a:effectLst/>
                <a:latin typeface="-apple-system"/>
              </a:rPr>
              <a:t> that the dataset was for trips done in New York City only. All the coordinates are points within the urban area of the city. Instead of </a:t>
            </a:r>
            <a:r>
              <a:rPr lang="en-US" b="0" i="0" dirty="0" err="1">
                <a:solidFill>
                  <a:srgbClr val="1F2328"/>
                </a:solidFill>
                <a:effectLst/>
                <a:latin typeface="-apple-system"/>
              </a:rPr>
              <a:t>characterising</a:t>
            </a:r>
            <a:r>
              <a:rPr lang="en-US" b="0" i="0" dirty="0">
                <a:solidFill>
                  <a:srgbClr val="1F2328"/>
                </a:solidFill>
                <a:effectLst/>
                <a:latin typeface="-apple-system"/>
              </a:rPr>
              <a:t> the data by rural or urban, we decided to use the </a:t>
            </a:r>
            <a:r>
              <a:rPr lang="en-US" b="0" i="0" dirty="0" err="1">
                <a:solidFill>
                  <a:srgbClr val="1F2328"/>
                </a:solidFill>
                <a:effectLst/>
                <a:latin typeface="-apple-system"/>
              </a:rPr>
              <a:t>Geoapify</a:t>
            </a:r>
            <a:r>
              <a:rPr lang="en-US" b="0" i="0" dirty="0">
                <a:solidFill>
                  <a:srgbClr val="1F2328"/>
                </a:solidFill>
                <a:effectLst/>
                <a:latin typeface="-apple-system"/>
              </a:rPr>
              <a:t> service to assign an administrative detail to each coordinate and check which specific area uses Uber the most. As it is a 200k rows dataset, we used only 2015 values.</a:t>
            </a:r>
            <a:br>
              <a:rPr lang="en-US" dirty="0"/>
            </a:br>
            <a:r>
              <a:rPr lang="en-US" b="0" i="0" dirty="0">
                <a:solidFill>
                  <a:srgbClr val="1F2328"/>
                </a:solidFill>
                <a:effectLst/>
                <a:latin typeface="-apple-system"/>
              </a:rPr>
              <a:t>As it is shown below, we plotted the distribution of Uber trips per administrative category of New York City. 77% of the Uber trips are from Manhattan area.</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606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map of a city&#10;&#10;Description automatically generated">
            <a:extLst>
              <a:ext uri="{FF2B5EF4-FFF2-40B4-BE49-F238E27FC236}">
                <a16:creationId xmlns:a16="http://schemas.microsoft.com/office/drawing/2014/main" id="{47DE885D-1F5E-E0E5-10AE-E902312C7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060560"/>
            <a:ext cx="6716272" cy="2736881"/>
          </a:xfrm>
          <a:prstGeom prst="rect">
            <a:avLst/>
          </a:prstGeom>
        </p:spPr>
      </p:pic>
      <p:pic>
        <p:nvPicPr>
          <p:cNvPr id="5" name="Picture 4" descr="A screenshot of a phone&#10;&#10;Description automatically generated">
            <a:extLst>
              <a:ext uri="{FF2B5EF4-FFF2-40B4-BE49-F238E27FC236}">
                <a16:creationId xmlns:a16="http://schemas.microsoft.com/office/drawing/2014/main" id="{D0D8112E-92B6-DE8F-58F8-7D66763CF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5" y="484632"/>
            <a:ext cx="2874136" cy="5888737"/>
          </a:xfrm>
          <a:prstGeom prst="rect">
            <a:avLst/>
          </a:prstGeom>
        </p:spPr>
      </p:pic>
    </p:spTree>
    <p:extLst>
      <p:ext uri="{BB962C8B-B14F-4D97-AF65-F5344CB8AC3E}">
        <p14:creationId xmlns:p14="http://schemas.microsoft.com/office/powerpoint/2010/main" val="1510913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893457"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Considerations: For the purpose of this analysis, we considered weekdays as the period between Monday and Thursday. Therefore, the weekend is the period between Friday and Sunday.</a:t>
            </a:r>
            <a:br>
              <a:rPr lang="en-US" dirty="0"/>
            </a:br>
            <a:r>
              <a:rPr lang="en-US" b="0" i="0" dirty="0">
                <a:solidFill>
                  <a:srgbClr val="1F2328"/>
                </a:solidFill>
                <a:effectLst/>
                <a:latin typeface="-apple-system"/>
              </a:rPr>
              <a:t>As it is shown in the graph below, the usage of Uber is consistently showing around 45% of usage on the weekends. Considering that it is a period of 3 days only, we might conclude that the services are mainly used during the weekends.</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graph of different colored bars&#10;&#10;Description automatically generated">
            <a:extLst>
              <a:ext uri="{FF2B5EF4-FFF2-40B4-BE49-F238E27FC236}">
                <a16:creationId xmlns:a16="http://schemas.microsoft.com/office/drawing/2014/main" id="{87FB545F-E8DE-C9A3-9922-CE7A3C6C1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628" y="2188481"/>
            <a:ext cx="5852172" cy="4389129"/>
          </a:xfrm>
          <a:prstGeom prst="rect">
            <a:avLst/>
          </a:prstGeom>
        </p:spPr>
      </p:pic>
    </p:spTree>
    <p:extLst>
      <p:ext uri="{BB962C8B-B14F-4D97-AF65-F5344CB8AC3E}">
        <p14:creationId xmlns:p14="http://schemas.microsoft.com/office/powerpoint/2010/main" val="3097301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138715"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To go deeper into this analysis, the graph below shows the usage of Uber per day independently of the year. As expected, Friday is the day of the week that users use Uber the most.</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of blue bars&#10;&#10;Description automatically generated">
            <a:extLst>
              <a:ext uri="{FF2B5EF4-FFF2-40B4-BE49-F238E27FC236}">
                <a16:creationId xmlns:a16="http://schemas.microsoft.com/office/drawing/2014/main" id="{853887F0-05DE-7C6B-C884-003DAB2A0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200" y="1988457"/>
            <a:ext cx="5852172" cy="4389129"/>
          </a:xfrm>
          <a:prstGeom prst="rect">
            <a:avLst/>
          </a:prstGeom>
        </p:spPr>
      </p:pic>
    </p:spTree>
    <p:extLst>
      <p:ext uri="{BB962C8B-B14F-4D97-AF65-F5344CB8AC3E}">
        <p14:creationId xmlns:p14="http://schemas.microsoft.com/office/powerpoint/2010/main" val="3594223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13871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Additionally, the price paid during the weekends is consistently higher for all the years as shown on the graph below.</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graph with blue and orange lines&#10;&#10;Description automatically generated">
            <a:extLst>
              <a:ext uri="{FF2B5EF4-FFF2-40B4-BE49-F238E27FC236}">
                <a16:creationId xmlns:a16="http://schemas.microsoft.com/office/drawing/2014/main" id="{DD9BA36F-66ED-4BF8-DB69-BEC7791C6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257" y="1988457"/>
            <a:ext cx="5852172" cy="4389129"/>
          </a:xfrm>
          <a:prstGeom prst="rect">
            <a:avLst/>
          </a:prstGeom>
        </p:spPr>
      </p:pic>
    </p:spTree>
    <p:extLst>
      <p:ext uri="{BB962C8B-B14F-4D97-AF65-F5344CB8AC3E}">
        <p14:creationId xmlns:p14="http://schemas.microsoft.com/office/powerpoint/2010/main" val="3998368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138715"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Furthermore, having Friday as the day of the week with higher Uber trips, we </a:t>
            </a:r>
            <a:r>
              <a:rPr lang="en-US" b="0" i="0" dirty="0" err="1">
                <a:solidFill>
                  <a:srgbClr val="1F2328"/>
                </a:solidFill>
                <a:effectLst/>
                <a:latin typeface="-apple-system"/>
              </a:rPr>
              <a:t>analyse</a:t>
            </a:r>
            <a:r>
              <a:rPr lang="en-US" b="0" i="0" dirty="0">
                <a:solidFill>
                  <a:srgbClr val="1F2328"/>
                </a:solidFill>
                <a:effectLst/>
                <a:latin typeface="-apple-system"/>
              </a:rPr>
              <a:t> the relation between the price and the distance on Friday. The scatter plots below, show that the price during the day is slightly higher than at night. For instance, a 10km trip will cost around $22.11 during the night while during the day it will cost $23.2, 6% more.</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with a red line and a blue line&#10;&#10;Description automatically generated">
            <a:extLst>
              <a:ext uri="{FF2B5EF4-FFF2-40B4-BE49-F238E27FC236}">
                <a16:creationId xmlns:a16="http://schemas.microsoft.com/office/drawing/2014/main" id="{FAD8D251-E346-91D4-4DD4-977BBA249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9947" y="1988457"/>
            <a:ext cx="5852172" cy="4389129"/>
          </a:xfrm>
          <a:prstGeom prst="rect">
            <a:avLst/>
          </a:prstGeom>
        </p:spPr>
      </p:pic>
    </p:spTree>
    <p:extLst>
      <p:ext uri="{BB962C8B-B14F-4D97-AF65-F5344CB8AC3E}">
        <p14:creationId xmlns:p14="http://schemas.microsoft.com/office/powerpoint/2010/main" val="3734386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4326925"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This result was quite surprising as we expected to have higher rates for Friday night trips. Therefore, we bin the data per period during the day and the result was the expected. The average price paid for an Uber trip between midnight and 6 a.m. is $9.54, 7% higher than the cheapest period of time which is between 6 a.m. and mid-day. The results on the linear regressions above might be explained by the number of trips done during the day as this value is 7% higher than the total number of trips done at night pushing the resultant slope of the regression to have a higher value.</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of a graph with a red line and a blue line&#10;&#10;Description automatically generated">
            <a:extLst>
              <a:ext uri="{FF2B5EF4-FFF2-40B4-BE49-F238E27FC236}">
                <a16:creationId xmlns:a16="http://schemas.microsoft.com/office/drawing/2014/main" id="{85DA881A-22F3-1B0F-BC69-395BC7D34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320" y="2188481"/>
            <a:ext cx="5852172" cy="4389129"/>
          </a:xfrm>
          <a:prstGeom prst="rect">
            <a:avLst/>
          </a:prstGeom>
        </p:spPr>
      </p:pic>
    </p:spTree>
    <p:extLst>
      <p:ext uri="{BB962C8B-B14F-4D97-AF65-F5344CB8AC3E}">
        <p14:creationId xmlns:p14="http://schemas.microsoft.com/office/powerpoint/2010/main" val="80373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“DATASET’s considered…”</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962251"/>
            <a:ext cx="10515600" cy="344369"/>
          </a:xfrm>
        </p:spPr>
        <p:txBody>
          <a:bodyPr>
            <a:normAutofit/>
          </a:bodyPr>
          <a:lstStyle/>
          <a:p>
            <a:pPr marL="0" indent="0">
              <a:buNone/>
            </a:pPr>
            <a:r>
              <a:rPr lang="en-US" sz="1800" dirty="0"/>
              <a:t>Attempted to source other </a:t>
            </a:r>
            <a:r>
              <a:rPr lang="en-US" sz="1800" dirty="0" err="1"/>
              <a:t>datsets</a:t>
            </a:r>
            <a:endParaRPr lang="en-AU" sz="1800" dirty="0"/>
          </a:p>
        </p:txBody>
      </p:sp>
      <p:sp>
        <p:nvSpPr>
          <p:cNvPr id="4" name="Content Placeholder 2">
            <a:extLst>
              <a:ext uri="{FF2B5EF4-FFF2-40B4-BE49-F238E27FC236}">
                <a16:creationId xmlns:a16="http://schemas.microsoft.com/office/drawing/2014/main" id="{E5009FE5-E5A6-28C7-7167-E736BE5D128B}"/>
              </a:ext>
            </a:extLst>
          </p:cNvPr>
          <p:cNvSpPr txBox="1">
            <a:spLocks/>
          </p:cNvSpPr>
          <p:nvPr/>
        </p:nvSpPr>
        <p:spPr>
          <a:xfrm>
            <a:off x="838200" y="3656373"/>
            <a:ext cx="10515600" cy="344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“reasons why we didn’t think these datasets would work”</a:t>
            </a:r>
            <a:endParaRPr lang="en-AU" sz="1800" dirty="0"/>
          </a:p>
        </p:txBody>
      </p:sp>
      <p:sp>
        <p:nvSpPr>
          <p:cNvPr id="5" name="Content Placeholder 2">
            <a:extLst>
              <a:ext uri="{FF2B5EF4-FFF2-40B4-BE49-F238E27FC236}">
                <a16:creationId xmlns:a16="http://schemas.microsoft.com/office/drawing/2014/main" id="{EF9E0A1E-5727-E9BB-53EB-D5EBADB3A4DD}"/>
              </a:ext>
            </a:extLst>
          </p:cNvPr>
          <p:cNvSpPr txBox="1">
            <a:spLocks/>
          </p:cNvSpPr>
          <p:nvPr/>
        </p:nvSpPr>
        <p:spPr>
          <a:xfrm>
            <a:off x="838200" y="1598234"/>
            <a:ext cx="10515600" cy="1720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List of sites; </a:t>
            </a:r>
            <a:endParaRPr lang="en-AU" sz="1800" dirty="0"/>
          </a:p>
        </p:txBody>
      </p:sp>
    </p:spTree>
    <p:extLst>
      <p:ext uri="{BB962C8B-B14F-4D97-AF65-F5344CB8AC3E}">
        <p14:creationId xmlns:p14="http://schemas.microsoft.com/office/powerpoint/2010/main" val="15747903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755820" y="2604886"/>
            <a:ext cx="394798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shown the distribution of the number of Uber trips on Friday per period of time.</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screenshot of a graph&#10;&#10;Description automatically generated">
            <a:extLst>
              <a:ext uri="{FF2B5EF4-FFF2-40B4-BE49-F238E27FC236}">
                <a16:creationId xmlns:a16="http://schemas.microsoft.com/office/drawing/2014/main" id="{E400CB2B-82AA-3DEA-5F8E-68B649176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6" y="3867647"/>
            <a:ext cx="4849207" cy="1511662"/>
          </a:xfrm>
          <a:prstGeom prst="rect">
            <a:avLst/>
          </a:prstGeom>
        </p:spPr>
      </p:pic>
      <p:pic>
        <p:nvPicPr>
          <p:cNvPr id="9" name="Picture 8" descr="A pie chart with numbers and a number of days&#10;&#10;Description automatically generated">
            <a:extLst>
              <a:ext uri="{FF2B5EF4-FFF2-40B4-BE49-F238E27FC236}">
                <a16:creationId xmlns:a16="http://schemas.microsoft.com/office/drawing/2014/main" id="{23960DFD-2DC9-E2D8-3EB9-B7F3ED457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579" y="2188481"/>
            <a:ext cx="5341831" cy="4006373"/>
          </a:xfrm>
          <a:prstGeom prst="rect">
            <a:avLst/>
          </a:prstGeom>
        </p:spPr>
      </p:pic>
    </p:spTree>
    <p:extLst>
      <p:ext uri="{BB962C8B-B14F-4D97-AF65-F5344CB8AC3E}">
        <p14:creationId xmlns:p14="http://schemas.microsoft.com/office/powerpoint/2010/main" val="9085676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99DF-273C-845B-C88C-66EE6FCCCFB6}"/>
              </a:ext>
            </a:extLst>
          </p:cNvPr>
          <p:cNvSpPr>
            <a:spLocks noGrp="1"/>
          </p:cNvSpPr>
          <p:nvPr>
            <p:ph type="title"/>
          </p:nvPr>
        </p:nvSpPr>
        <p:spPr/>
        <p:txBody>
          <a:bodyPr/>
          <a:lstStyle/>
          <a:p>
            <a:r>
              <a:rPr lang="en-US" dirty="0"/>
              <a:t>Damian</a:t>
            </a:r>
            <a:br>
              <a:rPr lang="en-US" dirty="0"/>
            </a:br>
            <a:endParaRPr lang="en-AU" dirty="0"/>
          </a:p>
        </p:txBody>
      </p:sp>
      <p:sp>
        <p:nvSpPr>
          <p:cNvPr id="3" name="Content Placeholder 2">
            <a:extLst>
              <a:ext uri="{FF2B5EF4-FFF2-40B4-BE49-F238E27FC236}">
                <a16:creationId xmlns:a16="http://schemas.microsoft.com/office/drawing/2014/main" id="{825FD7FC-9174-422E-8543-BF98079D7653}"/>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146833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F530-DD40-1C0D-047E-CA84F8D1DF1C}"/>
              </a:ext>
            </a:extLst>
          </p:cNvPr>
          <p:cNvSpPr>
            <a:spLocks noGrp="1"/>
          </p:cNvSpPr>
          <p:nvPr>
            <p:ph type="title"/>
          </p:nvPr>
        </p:nvSpPr>
        <p:spPr/>
        <p:txBody>
          <a:bodyPr/>
          <a:lstStyle/>
          <a:p>
            <a:r>
              <a:rPr lang="en-AU" b="1" i="0" dirty="0">
                <a:solidFill>
                  <a:srgbClr val="1F2328"/>
                </a:solidFill>
                <a:effectLst/>
                <a:latin typeface="-apple-system"/>
              </a:rPr>
              <a:t>Datasets and APIs used</a:t>
            </a:r>
            <a:br>
              <a:rPr lang="en-AU" b="1" i="0" dirty="0">
                <a:solidFill>
                  <a:srgbClr val="1F2328"/>
                </a:solidFill>
                <a:effectLst/>
                <a:latin typeface="-apple-system"/>
              </a:rPr>
            </a:br>
            <a:endParaRPr lang="en-AU" dirty="0"/>
          </a:p>
        </p:txBody>
      </p:sp>
      <p:sp>
        <p:nvSpPr>
          <p:cNvPr id="3" name="Content Placeholder 2">
            <a:extLst>
              <a:ext uri="{FF2B5EF4-FFF2-40B4-BE49-F238E27FC236}">
                <a16:creationId xmlns:a16="http://schemas.microsoft.com/office/drawing/2014/main" id="{6E9C9EAB-4E1D-BCD3-81D5-EC49A05FBF2E}"/>
              </a:ext>
            </a:extLst>
          </p:cNvPr>
          <p:cNvSpPr>
            <a:spLocks noGrp="1"/>
          </p:cNvSpPr>
          <p:nvPr>
            <p:ph idx="1"/>
          </p:nvPr>
        </p:nvSpPr>
        <p:spPr/>
        <p:txBody>
          <a:bodyPr>
            <a:normAutofit fontScale="85000" lnSpcReduction="10000"/>
          </a:bodyPr>
          <a:lstStyle/>
          <a:p>
            <a:pPr marL="0" indent="0" algn="l">
              <a:buNone/>
            </a:pPr>
            <a:r>
              <a:rPr lang="en-AU" b="0" i="0" dirty="0">
                <a:solidFill>
                  <a:srgbClr val="1F2328"/>
                </a:solidFill>
                <a:effectLst/>
                <a:latin typeface="-apple-system"/>
              </a:rPr>
              <a:t>• uber.csv</a:t>
            </a:r>
            <a:br>
              <a:rPr lang="en-AU" dirty="0"/>
            </a:br>
            <a:r>
              <a:rPr lang="en-AU" b="0" i="0" dirty="0">
                <a:solidFill>
                  <a:srgbClr val="1F2328"/>
                </a:solidFill>
                <a:effectLst/>
                <a:latin typeface="-apple-system"/>
              </a:rPr>
              <a:t>• </a:t>
            </a:r>
            <a:r>
              <a:rPr lang="en-AU" b="0" i="0" dirty="0" err="1">
                <a:solidFill>
                  <a:srgbClr val="1F2328"/>
                </a:solidFill>
                <a:effectLst/>
                <a:latin typeface="-apple-system"/>
              </a:rPr>
              <a:t>OpenweatherAPI</a:t>
            </a:r>
            <a:br>
              <a:rPr lang="en-AU" dirty="0"/>
            </a:br>
            <a:r>
              <a:rPr lang="en-AU" b="0" i="0" dirty="0">
                <a:solidFill>
                  <a:srgbClr val="1F2328"/>
                </a:solidFill>
                <a:effectLst/>
                <a:latin typeface="-apple-system"/>
              </a:rPr>
              <a:t>• </a:t>
            </a:r>
            <a:r>
              <a:rPr lang="en-AU" b="0" i="0" dirty="0" err="1">
                <a:solidFill>
                  <a:srgbClr val="1F2328"/>
                </a:solidFill>
                <a:effectLst/>
                <a:latin typeface="-apple-system"/>
              </a:rPr>
              <a:t>Geoapify</a:t>
            </a:r>
            <a:endParaRPr lang="en-AU" b="1" i="0" dirty="0">
              <a:solidFill>
                <a:srgbClr val="1F2328"/>
              </a:solidFill>
              <a:effectLst/>
              <a:latin typeface="-apple-system"/>
            </a:endParaRPr>
          </a:p>
          <a:p>
            <a:pPr marL="0" indent="0" algn="l">
              <a:buNone/>
            </a:pPr>
            <a:endParaRPr lang="en-AU" b="1" i="0" dirty="0">
              <a:solidFill>
                <a:srgbClr val="1F2328"/>
              </a:solidFill>
              <a:effectLst/>
              <a:latin typeface="-apple-system"/>
            </a:endParaRPr>
          </a:p>
          <a:p>
            <a:pPr marL="0" indent="0" algn="l">
              <a:buNone/>
            </a:pPr>
            <a:r>
              <a:rPr lang="en-AU" b="1" i="0" dirty="0">
                <a:solidFill>
                  <a:srgbClr val="1F2328"/>
                </a:solidFill>
                <a:effectLst/>
                <a:latin typeface="-apple-system"/>
              </a:rPr>
              <a:t>References</a:t>
            </a:r>
          </a:p>
          <a:p>
            <a:pPr marL="0" indent="0" algn="l">
              <a:buNone/>
            </a:pPr>
            <a:r>
              <a:rPr lang="en-AU" b="0" i="0" u="none" strike="noStrike" dirty="0">
                <a:solidFill>
                  <a:srgbClr val="1F2328"/>
                </a:solidFill>
                <a:effectLst/>
                <a:latin typeface="-apple-system"/>
                <a:hlinkClick r:id="rId2"/>
              </a:rPr>
              <a:t>https://stackoverflow.com/questions/33151463/how-to-bin-time-in-a-pandas-dataframe</a:t>
            </a:r>
            <a:r>
              <a:rPr lang="en-AU" b="0" i="0" dirty="0">
                <a:solidFill>
                  <a:srgbClr val="1F2328"/>
                </a:solidFill>
                <a:effectLst/>
                <a:latin typeface="-apple-system"/>
              </a:rPr>
              <a:t> </a:t>
            </a:r>
            <a:r>
              <a:rPr lang="en-AU" b="0" i="0" u="none" strike="noStrike" dirty="0">
                <a:solidFill>
                  <a:srgbClr val="1F2328"/>
                </a:solidFill>
                <a:effectLst/>
                <a:latin typeface="-apple-system"/>
                <a:hlinkClick r:id="rId3"/>
              </a:rPr>
              <a:t>https://matplotlib.org/stable/gallery/lines_bars_and_markers/bar_label_demo.html#sphx-glr-gallery-lines-bars-and-markers-bar-label-demo-py</a:t>
            </a:r>
            <a:br>
              <a:rPr lang="en-AU" b="0" i="0" dirty="0">
                <a:solidFill>
                  <a:srgbClr val="1F2328"/>
                </a:solidFill>
                <a:effectLst/>
                <a:latin typeface="-apple-system"/>
              </a:rPr>
            </a:br>
            <a:r>
              <a:rPr lang="en-AU" b="0" i="0" u="none" strike="noStrike" dirty="0">
                <a:solidFill>
                  <a:srgbClr val="1F2328"/>
                </a:solidFill>
                <a:effectLst/>
                <a:latin typeface="-apple-system"/>
                <a:hlinkClick r:id="rId4"/>
              </a:rPr>
              <a:t>https://saturncloud.io/blog/how-to-calculate-distance-using-latitude-and-longitude-in-a-pandas-dataframe/#:~:text=Calculating%20Distance%20using%20Pandas%20Dataframe&amp;text=We%20can%20now%20use%20the,longitude%20coordinates%20in%20our%20dataframe</a:t>
            </a:r>
            <a:r>
              <a:rPr lang="en-AU" b="0" i="0" dirty="0">
                <a:solidFill>
                  <a:srgbClr val="1F2328"/>
                </a:solidFill>
                <a:effectLst/>
                <a:latin typeface="-apple-system"/>
              </a:rPr>
              <a:t>.</a:t>
            </a:r>
          </a:p>
          <a:p>
            <a:endParaRPr lang="en-AU" dirty="0"/>
          </a:p>
        </p:txBody>
      </p:sp>
    </p:spTree>
    <p:extLst>
      <p:ext uri="{BB962C8B-B14F-4D97-AF65-F5344CB8AC3E}">
        <p14:creationId xmlns:p14="http://schemas.microsoft.com/office/powerpoint/2010/main" val="110120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B149-15B1-84F3-C733-D81A01124171}"/>
              </a:ext>
            </a:extLst>
          </p:cNvPr>
          <p:cNvSpPr>
            <a:spLocks noGrp="1"/>
          </p:cNvSpPr>
          <p:nvPr>
            <p:ph type="title"/>
          </p:nvPr>
        </p:nvSpPr>
        <p:spPr/>
        <p:txBody>
          <a:bodyPr/>
          <a:lstStyle/>
          <a:p>
            <a:r>
              <a:rPr lang="en-US" dirty="0"/>
              <a:t>Uber App developer data </a:t>
            </a:r>
            <a:r>
              <a:rPr lang="en-US" dirty="0" err="1"/>
              <a:t>APi</a:t>
            </a:r>
            <a:endParaRPr lang="en-AU" dirty="0"/>
          </a:p>
        </p:txBody>
      </p:sp>
      <p:sp>
        <p:nvSpPr>
          <p:cNvPr id="3" name="Content Placeholder 2">
            <a:extLst>
              <a:ext uri="{FF2B5EF4-FFF2-40B4-BE49-F238E27FC236}">
                <a16:creationId xmlns:a16="http://schemas.microsoft.com/office/drawing/2014/main" id="{E2F2934B-AD91-2D2E-9D03-43CC8322BA4F}"/>
              </a:ext>
            </a:extLst>
          </p:cNvPr>
          <p:cNvSpPr>
            <a:spLocks noGrp="1"/>
          </p:cNvSpPr>
          <p:nvPr>
            <p:ph idx="1"/>
          </p:nvPr>
        </p:nvSpPr>
        <p:spPr/>
        <p:txBody>
          <a:bodyPr/>
          <a:lstStyle/>
          <a:p>
            <a:pPr marL="0" indent="0">
              <a:buNone/>
            </a:pPr>
            <a:r>
              <a:rPr lang="en-US" dirty="0"/>
              <a:t>Consideration-</a:t>
            </a:r>
          </a:p>
          <a:p>
            <a:pPr marL="0" indent="0">
              <a:buNone/>
            </a:pPr>
            <a:r>
              <a:rPr lang="en-US" dirty="0"/>
              <a:t>Attempt- </a:t>
            </a:r>
          </a:p>
          <a:p>
            <a:pPr marL="0" indent="0">
              <a:buNone/>
            </a:pPr>
            <a:r>
              <a:rPr lang="en-US" dirty="0"/>
              <a:t>Limitations-</a:t>
            </a:r>
          </a:p>
          <a:p>
            <a:pPr marL="0" indent="0">
              <a:buNone/>
            </a:pPr>
            <a:r>
              <a:rPr lang="en-US" dirty="0"/>
              <a:t>Reasons why ultimately it was not feasible to use the uber </a:t>
            </a:r>
            <a:r>
              <a:rPr lang="en-US" dirty="0" err="1"/>
              <a:t>api</a:t>
            </a:r>
            <a:r>
              <a:rPr lang="en-US" dirty="0"/>
              <a:t>.</a:t>
            </a:r>
            <a:endParaRPr lang="en-AU" dirty="0"/>
          </a:p>
        </p:txBody>
      </p:sp>
    </p:spTree>
    <p:extLst>
      <p:ext uri="{BB962C8B-B14F-4D97-AF65-F5344CB8AC3E}">
        <p14:creationId xmlns:p14="http://schemas.microsoft.com/office/powerpoint/2010/main" val="416501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892B-A8B6-1E9C-43CA-979CC15DDFDE}"/>
              </a:ext>
            </a:extLst>
          </p:cNvPr>
          <p:cNvSpPr>
            <a:spLocks noGrp="1"/>
          </p:cNvSpPr>
          <p:nvPr>
            <p:ph type="title"/>
          </p:nvPr>
        </p:nvSpPr>
        <p:spPr/>
        <p:txBody>
          <a:bodyPr/>
          <a:lstStyle/>
          <a:p>
            <a:r>
              <a:rPr lang="en-US" dirty="0"/>
              <a:t>Dataset </a:t>
            </a:r>
            <a:r>
              <a:rPr lang="en-US" dirty="0" err="1"/>
              <a:t>soloutin</a:t>
            </a:r>
            <a:endParaRPr lang="en-AU" dirty="0"/>
          </a:p>
        </p:txBody>
      </p:sp>
      <p:sp>
        <p:nvSpPr>
          <p:cNvPr id="3" name="Content Placeholder 2">
            <a:extLst>
              <a:ext uri="{FF2B5EF4-FFF2-40B4-BE49-F238E27FC236}">
                <a16:creationId xmlns:a16="http://schemas.microsoft.com/office/drawing/2014/main" id="{5D4987D7-8CB6-E41C-73FB-BD38904E384B}"/>
              </a:ext>
            </a:extLst>
          </p:cNvPr>
          <p:cNvSpPr>
            <a:spLocks noGrp="1"/>
          </p:cNvSpPr>
          <p:nvPr>
            <p:ph idx="1"/>
          </p:nvPr>
        </p:nvSpPr>
        <p:spPr/>
        <p:txBody>
          <a:bodyPr>
            <a:normAutofit fontScale="92500" lnSpcReduction="10000"/>
          </a:bodyPr>
          <a:lstStyle/>
          <a:p>
            <a:pPr marL="0" indent="0">
              <a:buNone/>
            </a:pPr>
            <a:r>
              <a:rPr lang="en-US" dirty="0"/>
              <a:t>Using Kaggle, located a 200000 row </a:t>
            </a:r>
            <a:r>
              <a:rPr lang="en-US" dirty="0" err="1"/>
              <a:t>datset</a:t>
            </a:r>
            <a:r>
              <a:rPr lang="en-US" dirty="0"/>
              <a:t> spanning 2099 to mid 2015. </a:t>
            </a:r>
          </a:p>
          <a:p>
            <a:pPr marL="0" indent="0">
              <a:buNone/>
            </a:pPr>
            <a:endParaRPr lang="en-US" dirty="0"/>
          </a:p>
          <a:p>
            <a:pPr marL="0" indent="0">
              <a:buNone/>
            </a:pPr>
            <a:r>
              <a:rPr lang="en-US" dirty="0"/>
              <a:t>It did not have weather data but it did have latitude and longitude of when passenger was picked up. Using </a:t>
            </a:r>
            <a:r>
              <a:rPr lang="en-US" dirty="0" err="1"/>
              <a:t>th</a:t>
            </a:r>
            <a:r>
              <a:rPr lang="en-US" dirty="0"/>
              <a:t> </a:t>
            </a:r>
            <a:r>
              <a:rPr lang="en-US" dirty="0" err="1"/>
              <a:t>lat</a:t>
            </a:r>
            <a:r>
              <a:rPr lang="en-US" dirty="0"/>
              <a:t> and long a code was built to pull weather details from the </a:t>
            </a:r>
            <a:r>
              <a:rPr lang="en-US" dirty="0" err="1"/>
              <a:t>openweatherapi</a:t>
            </a:r>
            <a:r>
              <a:rPr lang="en-US" dirty="0"/>
              <a:t>. </a:t>
            </a:r>
          </a:p>
          <a:p>
            <a:pPr marL="0" indent="0">
              <a:buNone/>
            </a:pPr>
            <a:endParaRPr lang="en-US" dirty="0"/>
          </a:p>
          <a:p>
            <a:pPr marL="0" indent="0">
              <a:buNone/>
            </a:pPr>
            <a:r>
              <a:rPr lang="en-US" dirty="0"/>
              <a:t>As the csv file already had a lot of data points we decided as a team to divide our efforts. </a:t>
            </a:r>
          </a:p>
          <a:p>
            <a:pPr marL="0" indent="0">
              <a:buNone/>
            </a:pPr>
            <a:r>
              <a:rPr lang="en-US" dirty="0"/>
              <a:t>I would focus on gathering the weather </a:t>
            </a:r>
            <a:r>
              <a:rPr lang="en-US" dirty="0" err="1"/>
              <a:t>condiyon</a:t>
            </a:r>
            <a:r>
              <a:rPr lang="en-US" dirty="0"/>
              <a:t> data, then use the weather data to determine if the weather condition influenced the decision to use the uber service. </a:t>
            </a:r>
            <a:endParaRPr lang="en-AU" dirty="0"/>
          </a:p>
        </p:txBody>
      </p:sp>
    </p:spTree>
    <p:extLst>
      <p:ext uri="{BB962C8B-B14F-4D97-AF65-F5344CB8AC3E}">
        <p14:creationId xmlns:p14="http://schemas.microsoft.com/office/powerpoint/2010/main" val="219939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Uber DATASET</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2827350"/>
            <a:ext cx="10515600" cy="344369"/>
          </a:xfrm>
        </p:spPr>
        <p:txBody>
          <a:bodyPr>
            <a:normAutofit/>
          </a:bodyPr>
          <a:lstStyle/>
          <a:p>
            <a:pPr marL="0" indent="0">
              <a:buNone/>
            </a:pPr>
            <a:r>
              <a:rPr lang="en-US" sz="1800" dirty="0"/>
              <a:t>Head and tail of uber.csv as a </a:t>
            </a:r>
            <a:r>
              <a:rPr lang="en-US" sz="1800" dirty="0" err="1"/>
              <a:t>dataframe</a:t>
            </a:r>
            <a:endParaRPr lang="en-AU" sz="1800" dirty="0"/>
          </a:p>
        </p:txBody>
      </p:sp>
      <p:sp>
        <p:nvSpPr>
          <p:cNvPr id="4" name="Content Placeholder 2">
            <a:extLst>
              <a:ext uri="{FF2B5EF4-FFF2-40B4-BE49-F238E27FC236}">
                <a16:creationId xmlns:a16="http://schemas.microsoft.com/office/drawing/2014/main" id="{EC1A4473-B566-8DCE-1DCE-E77B3AB803DF}"/>
              </a:ext>
            </a:extLst>
          </p:cNvPr>
          <p:cNvSpPr txBox="1">
            <a:spLocks/>
          </p:cNvSpPr>
          <p:nvPr/>
        </p:nvSpPr>
        <p:spPr>
          <a:xfrm>
            <a:off x="838200" y="1130964"/>
            <a:ext cx="10515600" cy="153474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 Uber.csv file along with a </a:t>
            </a:r>
            <a:r>
              <a:rPr lang="en-US" sz="1800" dirty="0" err="1"/>
              <a:t>Jupyter</a:t>
            </a:r>
            <a:r>
              <a:rPr lang="en-US" sz="1800" dirty="0"/>
              <a:t> </a:t>
            </a:r>
            <a:r>
              <a:rPr lang="en-US" sz="1800" dirty="0" err="1"/>
              <a:t>Notebook.ipynb</a:t>
            </a:r>
            <a:r>
              <a:rPr lang="en-US" sz="1800" dirty="0"/>
              <a:t> file was uploaded to GitHub and a project repository created with invites to </a:t>
            </a:r>
            <a:r>
              <a:rPr lang="en-US" sz="1800" dirty="0" err="1"/>
              <a:t>collabraters</a:t>
            </a:r>
            <a:r>
              <a:rPr lang="en-US" sz="1800" dirty="0"/>
              <a:t> </a:t>
            </a:r>
            <a:r>
              <a:rPr lang="en-US" sz="1800" dirty="0" err="1"/>
              <a:t>ssuccesfully</a:t>
            </a:r>
            <a:r>
              <a:rPr lang="en-US" sz="1800" dirty="0"/>
              <a:t> sent.</a:t>
            </a:r>
          </a:p>
          <a:p>
            <a:pPr marL="0" indent="0">
              <a:buFont typeface="Arial" panose="020B0604020202020204" pitchFamily="34" charset="0"/>
              <a:buNone/>
            </a:pPr>
            <a:r>
              <a:rPr lang="en-US" sz="1800" dirty="0" err="1"/>
              <a:t>Branchs</a:t>
            </a:r>
            <a:r>
              <a:rPr lang="en-US" sz="1800" dirty="0"/>
              <a:t> were created by each member of the team, allowing each member to work on the induvial goals</a:t>
            </a:r>
          </a:p>
          <a:p>
            <a:pPr marL="0" indent="0">
              <a:buFont typeface="Arial" panose="020B0604020202020204" pitchFamily="34" charset="0"/>
              <a:buNone/>
            </a:pPr>
            <a:r>
              <a:rPr lang="en-AU" sz="1800" dirty="0"/>
              <a:t>Lee Armstrong – Source then perform data analysis on weather.</a:t>
            </a:r>
          </a:p>
          <a:p>
            <a:pPr marL="0" indent="0">
              <a:buFont typeface="Arial" panose="020B0604020202020204" pitchFamily="34" charset="0"/>
              <a:buNone/>
            </a:pPr>
            <a:r>
              <a:rPr lang="en-AU" sz="1800" dirty="0"/>
              <a:t>Julian </a:t>
            </a:r>
            <a:r>
              <a:rPr lang="en-AU" sz="1800" dirty="0" err="1"/>
              <a:t>Ravelo</a:t>
            </a:r>
            <a:r>
              <a:rPr lang="en-AU" sz="1800" dirty="0"/>
              <a:t> – Clean the uber.csv file then perform data analysis on uber usage </a:t>
            </a:r>
          </a:p>
          <a:p>
            <a:pPr marL="0" indent="0">
              <a:buFont typeface="Arial" panose="020B0604020202020204" pitchFamily="34" charset="0"/>
              <a:buNone/>
            </a:pPr>
            <a:r>
              <a:rPr lang="en-AU" sz="1800" dirty="0"/>
              <a:t>Damian </a:t>
            </a:r>
            <a:r>
              <a:rPr lang="en-AU" sz="1800" dirty="0" err="1"/>
              <a:t>Kifuso</a:t>
            </a:r>
            <a:r>
              <a:rPr lang="en-AU" sz="1800" dirty="0"/>
              <a:t> – Investigate the relationship between cost/peak or off peak and cost/weather</a:t>
            </a:r>
          </a:p>
        </p:txBody>
      </p:sp>
    </p:spTree>
    <p:extLst>
      <p:ext uri="{BB962C8B-B14F-4D97-AF65-F5344CB8AC3E}">
        <p14:creationId xmlns:p14="http://schemas.microsoft.com/office/powerpoint/2010/main" val="31771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3FFA-E03A-9615-CEE6-5FB00142F34E}"/>
              </a:ext>
            </a:extLst>
          </p:cNvPr>
          <p:cNvSpPr>
            <a:spLocks noGrp="1"/>
          </p:cNvSpPr>
          <p:nvPr>
            <p:ph type="title"/>
          </p:nvPr>
        </p:nvSpPr>
        <p:spPr/>
        <p:txBody>
          <a:bodyPr/>
          <a:lstStyle/>
          <a:p>
            <a:r>
              <a:rPr lang="en-US" dirty="0"/>
              <a:t>Calling weather </a:t>
            </a:r>
            <a:r>
              <a:rPr lang="en-US" dirty="0" err="1"/>
              <a:t>APi</a:t>
            </a:r>
            <a:endParaRPr lang="en-AU" dirty="0"/>
          </a:p>
        </p:txBody>
      </p:sp>
      <p:sp>
        <p:nvSpPr>
          <p:cNvPr id="3" name="Content Placeholder 2">
            <a:extLst>
              <a:ext uri="{FF2B5EF4-FFF2-40B4-BE49-F238E27FC236}">
                <a16:creationId xmlns:a16="http://schemas.microsoft.com/office/drawing/2014/main" id="{9093FA31-F7D1-3C28-B43E-2D3CEDB37E84}"/>
              </a:ext>
            </a:extLst>
          </p:cNvPr>
          <p:cNvSpPr>
            <a:spLocks noGrp="1"/>
          </p:cNvSpPr>
          <p:nvPr>
            <p:ph idx="1"/>
          </p:nvPr>
        </p:nvSpPr>
        <p:spPr>
          <a:xfrm>
            <a:off x="838200" y="1825625"/>
            <a:ext cx="10515600" cy="2147859"/>
          </a:xfrm>
        </p:spPr>
        <p:txBody>
          <a:bodyPr/>
          <a:lstStyle/>
          <a:p>
            <a:pPr marL="0" indent="0">
              <a:buNone/>
            </a:pPr>
            <a:r>
              <a:rPr lang="en-US" dirty="0"/>
              <a:t>Using the </a:t>
            </a:r>
            <a:r>
              <a:rPr lang="en-US" dirty="0" err="1"/>
              <a:t>lat</a:t>
            </a:r>
            <a:r>
              <a:rPr lang="en-US" dirty="0"/>
              <a:t> and long from the created </a:t>
            </a:r>
            <a:r>
              <a:rPr lang="en-US" dirty="0" err="1"/>
              <a:t>uber_dataframe</a:t>
            </a:r>
            <a:r>
              <a:rPr lang="en-US" dirty="0"/>
              <a:t>. Code was developed to request Temperature and Wind conditions for each journey. </a:t>
            </a:r>
            <a:endParaRPr lang="en-AU" dirty="0"/>
          </a:p>
        </p:txBody>
      </p:sp>
      <p:sp>
        <p:nvSpPr>
          <p:cNvPr id="4" name="Content Placeholder 2">
            <a:extLst>
              <a:ext uri="{FF2B5EF4-FFF2-40B4-BE49-F238E27FC236}">
                <a16:creationId xmlns:a16="http://schemas.microsoft.com/office/drawing/2014/main" id="{BA55897D-66FD-103F-9AC0-0727CA3BDC1D}"/>
              </a:ext>
            </a:extLst>
          </p:cNvPr>
          <p:cNvSpPr txBox="1">
            <a:spLocks/>
          </p:cNvSpPr>
          <p:nvPr/>
        </p:nvSpPr>
        <p:spPr>
          <a:xfrm>
            <a:off x="838200" y="3967943"/>
            <a:ext cx="10515600" cy="214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Delete and replace = Screenshot of the code and turn this box into an explanation of what the code does??</a:t>
            </a:r>
            <a:endParaRPr lang="en-AU" dirty="0"/>
          </a:p>
        </p:txBody>
      </p:sp>
    </p:spTree>
    <p:extLst>
      <p:ext uri="{BB962C8B-B14F-4D97-AF65-F5344CB8AC3E}">
        <p14:creationId xmlns:p14="http://schemas.microsoft.com/office/powerpoint/2010/main" val="507207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2645</Words>
  <Application>Microsoft Office PowerPoint</Application>
  <PresentationFormat>Widescreen</PresentationFormat>
  <Paragraphs>182</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-apple-system</vt:lpstr>
      <vt:lpstr>Arial</vt:lpstr>
      <vt:lpstr>Calibri</vt:lpstr>
      <vt:lpstr>Calibri Light</vt:lpstr>
      <vt:lpstr>Söhne</vt:lpstr>
      <vt:lpstr>Office Theme</vt:lpstr>
      <vt:lpstr>Characterisation of Uber usage  </vt:lpstr>
      <vt:lpstr>Team Members </vt:lpstr>
      <vt:lpstr>Project description </vt:lpstr>
      <vt:lpstr>Dataset provided in link</vt:lpstr>
      <vt:lpstr>“DATASET’s considered…”</vt:lpstr>
      <vt:lpstr>Uber App developer data APi</vt:lpstr>
      <vt:lpstr>Dataset soloutin</vt:lpstr>
      <vt:lpstr>Uber DATASET</vt:lpstr>
      <vt:lpstr>Calling weather APi</vt:lpstr>
      <vt:lpstr>Calling weather APi</vt:lpstr>
      <vt:lpstr>Weather API answered</vt:lpstr>
      <vt:lpstr>To Uber or not to Uber</vt:lpstr>
      <vt:lpstr>DATA Analysis</vt:lpstr>
      <vt:lpstr>DATA Analysis</vt:lpstr>
      <vt:lpstr>DATA Analysis</vt:lpstr>
      <vt:lpstr>DATA Analysis</vt:lpstr>
      <vt:lpstr>DATA Analysis</vt:lpstr>
      <vt:lpstr>Who would have Uber believed it!</vt:lpstr>
      <vt:lpstr>ANOVA ??</vt:lpstr>
      <vt:lpstr>“Outputs”</vt:lpstr>
      <vt:lpstr>“Outputs”</vt:lpstr>
      <vt:lpstr>“Outputs”</vt:lpstr>
      <vt:lpstr>“Outputs”</vt:lpstr>
      <vt:lpstr>“Outputs”</vt:lpstr>
      <vt:lpstr>“Outputs”</vt:lpstr>
      <vt:lpstr>The other outputs after scatter plots</vt:lpstr>
      <vt:lpstr>The other outputs after scatter plots</vt:lpstr>
      <vt:lpstr>Who would have Uber believed it!</vt:lpstr>
      <vt:lpstr>Slides to break and change over presenter</vt:lpstr>
      <vt:lpstr>Slides to break and change over presenter</vt:lpstr>
      <vt:lpstr>PowerPoint Presentation</vt:lpstr>
      <vt:lpstr>Julian </vt:lpstr>
      <vt:lpstr>DATASET</vt:lpstr>
      <vt:lpstr>DATASET</vt:lpstr>
      <vt:lpstr>Boxplot</vt:lpstr>
      <vt:lpstr>Findings</vt:lpstr>
      <vt:lpstr>Analysis results</vt:lpstr>
      <vt:lpstr>Analysis results</vt:lpstr>
      <vt:lpstr>Analysis results</vt:lpstr>
      <vt:lpstr>Analysis results</vt:lpstr>
      <vt:lpstr>Analysis results</vt:lpstr>
      <vt:lpstr>Analysis results</vt:lpstr>
      <vt:lpstr>Analysis results</vt:lpstr>
      <vt:lpstr>PowerPoint Presentation</vt:lpstr>
      <vt:lpstr>Analysis results</vt:lpstr>
      <vt:lpstr>Analysis results</vt:lpstr>
      <vt:lpstr>Analysis results</vt:lpstr>
      <vt:lpstr>Analysis results</vt:lpstr>
      <vt:lpstr>Analysis results</vt:lpstr>
      <vt:lpstr>Analysis results</vt:lpstr>
      <vt:lpstr>Damian </vt:lpstr>
      <vt:lpstr>Datasets and APIs used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Characterisation of Uber usage  </dc:title>
  <dc:creator>lee armstrong</dc:creator>
  <cp:lastModifiedBy>lee armstrong</cp:lastModifiedBy>
  <cp:revision>14</cp:revision>
  <dcterms:created xsi:type="dcterms:W3CDTF">2023-09-05T12:13:03Z</dcterms:created>
  <dcterms:modified xsi:type="dcterms:W3CDTF">2023-09-06T06:44:30Z</dcterms:modified>
</cp:coreProperties>
</file>