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8" r:id="rId3"/>
    <p:sldId id="271" r:id="rId4"/>
    <p:sldId id="259" r:id="rId5"/>
    <p:sldId id="261" r:id="rId6"/>
    <p:sldId id="272" r:id="rId7"/>
    <p:sldId id="262" r:id="rId8"/>
    <p:sldId id="334" r:id="rId9"/>
    <p:sldId id="336" r:id="rId10"/>
    <p:sldId id="347" r:id="rId11"/>
    <p:sldId id="337" r:id="rId12"/>
    <p:sldId id="270" r:id="rId13"/>
    <p:sldId id="264" r:id="rId14"/>
    <p:sldId id="269" r:id="rId15"/>
    <p:sldId id="340" r:id="rId16"/>
    <p:sldId id="273" r:id="rId17"/>
    <p:sldId id="265" r:id="rId18"/>
    <p:sldId id="343" r:id="rId19"/>
    <p:sldId id="348" r:id="rId20"/>
    <p:sldId id="342" r:id="rId21"/>
    <p:sldId id="351" r:id="rId22"/>
    <p:sldId id="350" r:id="rId23"/>
    <p:sldId id="344" r:id="rId24"/>
    <p:sldId id="349" r:id="rId25"/>
    <p:sldId id="266" r:id="rId26"/>
    <p:sldId id="345" r:id="rId27"/>
    <p:sldId id="346" r:id="rId28"/>
    <p:sldId id="274" r:id="rId29"/>
    <p:sldId id="267" r:id="rId30"/>
    <p:sldId id="268" r:id="rId31"/>
    <p:sldId id="275" r:id="rId32"/>
    <p:sldId id="333" r:id="rId33"/>
    <p:sldId id="339" r:id="rId3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6" autoAdjust="0"/>
    <p:restoredTop sz="95073"/>
  </p:normalViewPr>
  <p:slideViewPr>
    <p:cSldViewPr snapToGrid="0">
      <p:cViewPr varScale="1">
        <p:scale>
          <a:sx n="85" d="100"/>
          <a:sy n="85" d="100"/>
        </p:scale>
        <p:origin x="643"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392DC-9274-264C-8D1D-C009376A87CF}" type="datetimeFigureOut">
              <a:rPr kumimoji="1" lang="ko-Kore-KR" altLang="en-US" smtClean="0"/>
              <a:t>06/02/2021</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3EFF6-7622-D440-BCEA-05DDD9A30BFD}" type="slidenum">
              <a:rPr kumimoji="1" lang="ko-Kore-KR" altLang="en-US" smtClean="0"/>
              <a:t>‹#›</a:t>
            </a:fld>
            <a:endParaRPr kumimoji="1" lang="ko-Kore-KR" altLang="en-US"/>
          </a:p>
        </p:txBody>
      </p:sp>
    </p:spTree>
    <p:extLst>
      <p:ext uri="{BB962C8B-B14F-4D97-AF65-F5344CB8AC3E}">
        <p14:creationId xmlns:p14="http://schemas.microsoft.com/office/powerpoint/2010/main" val="336352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Start the presentation of team ~~~</a:t>
            </a:r>
          </a:p>
          <a:p>
            <a:r>
              <a:rPr kumimoji="1" lang="en-US" altLang="ko-Kore-KR" dirty="0"/>
              <a:t>The title of our research is ~~</a:t>
            </a:r>
          </a:p>
          <a:p>
            <a:r>
              <a:rPr kumimoji="1" lang="en-US" altLang="ko-Kore-KR" dirty="0"/>
              <a:t>Basically it is about placebo effect.</a:t>
            </a:r>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1</a:t>
            </a:fld>
            <a:endParaRPr kumimoji="1" lang="ko-Kore-KR" altLang="en-US"/>
          </a:p>
        </p:txBody>
      </p:sp>
    </p:spTree>
    <p:extLst>
      <p:ext uri="{BB962C8B-B14F-4D97-AF65-F5344CB8AC3E}">
        <p14:creationId xmlns:p14="http://schemas.microsoft.com/office/powerpoint/2010/main" val="191963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This is a structure of a trial. First of all, rated the belief level on the cues, then a cue was presented.</a:t>
            </a:r>
          </a:p>
          <a:p>
            <a:r>
              <a:rPr kumimoji="1" lang="en-US" altLang="ko-Kore-KR" dirty="0"/>
              <a:t>As mentioned before, cue type was counter-balanced across subjects. Then the thermal stimuli is </a:t>
            </a:r>
            <a:r>
              <a:rPr kumimoji="1" lang="en-US" altLang="ko-Kore-KR" dirty="0" err="1"/>
              <a:t>delievered</a:t>
            </a:r>
            <a:r>
              <a:rPr kumimoji="1" lang="en-US" altLang="ko-Kore-KR" dirty="0"/>
              <a:t>, and lastly rated subjective pain</a:t>
            </a:r>
          </a:p>
          <a:p>
            <a:endParaRPr kumimoji="1" lang="en-US" altLang="ko-Kore-KR" dirty="0"/>
          </a:p>
          <a:p>
            <a:r>
              <a:rPr kumimoji="1" lang="en-US" altLang="ko-Kore-KR" dirty="0"/>
              <a:t>Each trial had an independent probability of matching, and the same probability was repeated for 10 times except for 2 hidden pain trials in a random order.</a:t>
            </a:r>
          </a:p>
          <a:p>
            <a:r>
              <a:rPr kumimoji="1" lang="en-US" altLang="ko-Kore-KR" dirty="0"/>
              <a:t>Therefore, there were 2 hidden trials in a confidence condition, 4 trials in a run, and 32 trials in total.</a:t>
            </a:r>
          </a:p>
          <a:p>
            <a:endParaRPr kumimoji="1" lang="en-US" altLang="ko-Kore-KR" dirty="0"/>
          </a:p>
          <a:p>
            <a:endParaRPr kumimoji="1" lang="en-US" altLang="ko-Kore-KR" dirty="0"/>
          </a:p>
          <a:p>
            <a:endParaRPr kumimoji="1" lang="en-US" altLang="ko-Kore-KR"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12</a:t>
            </a:fld>
            <a:endParaRPr kumimoji="1" lang="ko-Kore-KR" altLang="en-US"/>
          </a:p>
        </p:txBody>
      </p:sp>
    </p:spTree>
    <p:extLst>
      <p:ext uri="{BB962C8B-B14F-4D97-AF65-F5344CB8AC3E}">
        <p14:creationId xmlns:p14="http://schemas.microsoft.com/office/powerpoint/2010/main" val="101165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Those are the </a:t>
            </a:r>
            <a:r>
              <a:rPr kumimoji="1" lang="en-US" altLang="ko-Kore-KR" dirty="0" err="1"/>
              <a:t>fmri</a:t>
            </a:r>
            <a:r>
              <a:rPr kumimoji="1" lang="en-US" altLang="ko-Kore-KR" dirty="0"/>
              <a:t> parameters that we used.</a:t>
            </a:r>
          </a:p>
          <a:p>
            <a:endParaRPr kumimoji="1" lang="en-US" altLang="ko-Kore-KR" dirty="0"/>
          </a:p>
          <a:p>
            <a:r>
              <a:rPr kumimoji="1" lang="en-US" altLang="ko-Kore-KR" dirty="0"/>
              <a:t>Any questions until here? If you don’t, </a:t>
            </a:r>
            <a:r>
              <a:rPr kumimoji="1" lang="ko-Kore-KR" altLang="en-US" dirty="0"/>
              <a:t>제영</a:t>
            </a:r>
            <a:r>
              <a:rPr kumimoji="1" lang="ko-KR" altLang="en-US" dirty="0"/>
              <a:t> </a:t>
            </a:r>
            <a:r>
              <a:rPr kumimoji="1" lang="en-US" altLang="ko-KR" dirty="0"/>
              <a:t>will introduce the other part of methods</a:t>
            </a:r>
            <a:br>
              <a:rPr kumimoji="1" lang="en-US" altLang="ko-KR" dirty="0"/>
            </a:br>
            <a:endParaRPr kumimoji="1" lang="en-US" altLang="ko-KR" dirty="0"/>
          </a:p>
          <a:p>
            <a:r>
              <a:rPr kumimoji="1" lang="en-US" altLang="ko-KR" dirty="0"/>
              <a:t>Placebo</a:t>
            </a:r>
            <a:r>
              <a:rPr kumimoji="1" lang="ko-KR" altLang="en-US" dirty="0"/>
              <a:t> 논문들도 그런가</a:t>
            </a:r>
            <a:r>
              <a:rPr kumimoji="1" lang="en-US" altLang="ko-KR" dirty="0"/>
              <a:t>..?</a:t>
            </a:r>
            <a:r>
              <a:rPr kumimoji="1" lang="ko-KR" altLang="en-US" dirty="0"/>
              <a:t> 참고자료 넣으면 좋을 듯</a:t>
            </a:r>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13</a:t>
            </a:fld>
            <a:endParaRPr kumimoji="1" lang="ko-Kore-KR" altLang="en-US"/>
          </a:p>
        </p:txBody>
      </p:sp>
    </p:spTree>
    <p:extLst>
      <p:ext uri="{BB962C8B-B14F-4D97-AF65-F5344CB8AC3E}">
        <p14:creationId xmlns:p14="http://schemas.microsoft.com/office/powerpoint/2010/main" val="2482365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There was a big variability of the temperature range, and temperature itself.</a:t>
            </a:r>
          </a:p>
          <a:p>
            <a:r>
              <a:rPr kumimoji="1" lang="en-US" altLang="ko-Kore-KR" dirty="0"/>
              <a:t>Thus, the calibration procedure is thought to be helpful for the experiment.</a:t>
            </a:r>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17</a:t>
            </a:fld>
            <a:endParaRPr kumimoji="1" lang="ko-Kore-KR" altLang="en-US"/>
          </a:p>
        </p:txBody>
      </p:sp>
    </p:spTree>
    <p:extLst>
      <p:ext uri="{BB962C8B-B14F-4D97-AF65-F5344CB8AC3E}">
        <p14:creationId xmlns:p14="http://schemas.microsoft.com/office/powerpoint/2010/main" val="256739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실제와 다르다 </a:t>
            </a:r>
            <a:r>
              <a:rPr kumimoji="1" lang="en-US" altLang="ko-KR" dirty="0"/>
              <a:t>:</a:t>
            </a:r>
            <a:r>
              <a:rPr kumimoji="1" lang="ko-KR" altLang="en-US" dirty="0"/>
              <a:t> 절반인데</a:t>
            </a:r>
            <a:r>
              <a:rPr kumimoji="1" lang="en-US" altLang="ko-KR" dirty="0"/>
              <a:t>,</a:t>
            </a:r>
            <a:r>
              <a:rPr kumimoji="1" lang="ko-KR" altLang="en-US" dirty="0"/>
              <a:t> </a:t>
            </a:r>
            <a:r>
              <a:rPr kumimoji="1" lang="en-US" altLang="ko-KR" dirty="0"/>
              <a:t>75</a:t>
            </a:r>
            <a:r>
              <a:rPr kumimoji="1" lang="ko-KR" altLang="en-US" dirty="0"/>
              <a:t>로 </a:t>
            </a:r>
            <a:r>
              <a:rPr kumimoji="1" lang="en-US" altLang="ko-KR" dirty="0"/>
              <a:t>rating</a:t>
            </a:r>
          </a:p>
          <a:p>
            <a:r>
              <a:rPr kumimoji="1" lang="en-US" altLang="ko-KR" dirty="0"/>
              <a:t>Rating</a:t>
            </a:r>
            <a:r>
              <a:rPr kumimoji="1" lang="ko-KR" altLang="en-US" dirty="0"/>
              <a:t>을 잘못</a:t>
            </a:r>
            <a:endParaRPr kumimoji="1" lang="en-US" altLang="ko-KR" dirty="0"/>
          </a:p>
          <a:p>
            <a:endParaRPr kumimoji="1" lang="en-US" altLang="ko-KR" dirty="0"/>
          </a:p>
          <a:p>
            <a:endParaRPr kumimoji="1" lang="en-US" altLang="ko-KR" dirty="0"/>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18</a:t>
            </a:fld>
            <a:endParaRPr kumimoji="1" lang="ko-Kore-KR" altLang="en-US"/>
          </a:p>
        </p:txBody>
      </p:sp>
    </p:spTree>
    <p:extLst>
      <p:ext uri="{BB962C8B-B14F-4D97-AF65-F5344CB8AC3E}">
        <p14:creationId xmlns:p14="http://schemas.microsoft.com/office/powerpoint/2010/main" val="169850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Pain</a:t>
            </a:r>
            <a:r>
              <a:rPr kumimoji="1" lang="ko-KR" altLang="en-US" dirty="0"/>
              <a:t> 별로 색깔을 다르게 준 </a:t>
            </a:r>
            <a:r>
              <a:rPr kumimoji="1" lang="en-US" altLang="ko-KR" dirty="0"/>
              <a:t>figure</a:t>
            </a:r>
          </a:p>
          <a:p>
            <a:endParaRPr kumimoji="1" lang="en-US" altLang="ko-KR" dirty="0"/>
          </a:p>
          <a:p>
            <a:endParaRPr kumimoji="1" lang="en-US" altLang="ko-KR" dirty="0"/>
          </a:p>
          <a:p>
            <a:endParaRPr kumimoji="1" lang="en-US" altLang="ko-KR" dirty="0"/>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19</a:t>
            </a:fld>
            <a:endParaRPr kumimoji="1" lang="ko-Kore-KR" altLang="en-US"/>
          </a:p>
        </p:txBody>
      </p:sp>
    </p:spTree>
    <p:extLst>
      <p:ext uri="{BB962C8B-B14F-4D97-AF65-F5344CB8AC3E}">
        <p14:creationId xmlns:p14="http://schemas.microsoft.com/office/powerpoint/2010/main" val="1127440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20</a:t>
            </a:fld>
            <a:endParaRPr kumimoji="1" lang="ko-Kore-KR" altLang="en-US"/>
          </a:p>
        </p:txBody>
      </p:sp>
    </p:spTree>
    <p:extLst>
      <p:ext uri="{BB962C8B-B14F-4D97-AF65-F5344CB8AC3E}">
        <p14:creationId xmlns:p14="http://schemas.microsoft.com/office/powerpoint/2010/main" val="4039595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21</a:t>
            </a:fld>
            <a:endParaRPr kumimoji="1" lang="ko-Kore-KR" altLang="en-US"/>
          </a:p>
        </p:txBody>
      </p:sp>
    </p:spTree>
    <p:extLst>
      <p:ext uri="{BB962C8B-B14F-4D97-AF65-F5344CB8AC3E}">
        <p14:creationId xmlns:p14="http://schemas.microsoft.com/office/powerpoint/2010/main" val="1277309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dirty="0"/>
          </a:p>
          <a:p>
            <a:endParaRPr kumimoji="1" lang="en-US" altLang="ko-KR" dirty="0"/>
          </a:p>
          <a:p>
            <a:endParaRPr kumimoji="1" lang="en-US" altLang="ko-KR" dirty="0"/>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22</a:t>
            </a:fld>
            <a:endParaRPr kumimoji="1" lang="ko-Kore-KR" altLang="en-US"/>
          </a:p>
        </p:txBody>
      </p:sp>
    </p:spTree>
    <p:extLst>
      <p:ext uri="{BB962C8B-B14F-4D97-AF65-F5344CB8AC3E}">
        <p14:creationId xmlns:p14="http://schemas.microsoft.com/office/powerpoint/2010/main" val="1511293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Pain</a:t>
            </a:r>
            <a:r>
              <a:rPr kumimoji="1" lang="ko-KR" altLang="en-US" dirty="0"/>
              <a:t> 별로 색깔을 다르게 준 </a:t>
            </a:r>
            <a:r>
              <a:rPr kumimoji="1" lang="en-US" altLang="ko-KR" dirty="0"/>
              <a:t>figure</a:t>
            </a:r>
          </a:p>
          <a:p>
            <a:endParaRPr kumimoji="1" lang="en-US" altLang="ko-KR" dirty="0"/>
          </a:p>
          <a:p>
            <a:endParaRPr kumimoji="1" lang="en-US" altLang="ko-KR" dirty="0"/>
          </a:p>
          <a:p>
            <a:endParaRPr kumimoji="1" lang="en-US" altLang="ko-KR" dirty="0"/>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23</a:t>
            </a:fld>
            <a:endParaRPr kumimoji="1" lang="ko-Kore-KR" altLang="en-US"/>
          </a:p>
        </p:txBody>
      </p:sp>
    </p:spTree>
    <p:extLst>
      <p:ext uri="{BB962C8B-B14F-4D97-AF65-F5344CB8AC3E}">
        <p14:creationId xmlns:p14="http://schemas.microsoft.com/office/powerpoint/2010/main" val="378113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dirty="0"/>
          </a:p>
          <a:p>
            <a:endParaRPr kumimoji="1" lang="en-US" altLang="ko-KR" dirty="0"/>
          </a:p>
          <a:p>
            <a:endParaRPr kumimoji="1" lang="en-US" altLang="ko-KR" dirty="0"/>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24</a:t>
            </a:fld>
            <a:endParaRPr kumimoji="1" lang="ko-Kore-KR" altLang="en-US"/>
          </a:p>
        </p:txBody>
      </p:sp>
    </p:spTree>
    <p:extLst>
      <p:ext uri="{BB962C8B-B14F-4D97-AF65-F5344CB8AC3E}">
        <p14:creationId xmlns:p14="http://schemas.microsoft.com/office/powerpoint/2010/main" val="405493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This is the overview of today’s presentation.</a:t>
            </a:r>
          </a:p>
          <a:p>
            <a:r>
              <a:rPr kumimoji="1" lang="en-US" altLang="ko-KR" dirty="0" err="1"/>
              <a:t>Gonna</a:t>
            </a:r>
            <a:r>
              <a:rPr kumimoji="1" lang="en-US" altLang="ko-KR" dirty="0"/>
              <a:t> introduce some previous studies and hypotheses. Then explain the experiment and how we processed the data.</a:t>
            </a:r>
          </a:p>
          <a:p>
            <a:r>
              <a:rPr kumimoji="1" lang="en-US" altLang="ko-Kore-KR" dirty="0"/>
              <a:t>Also the analyzed result would be explained in two parts of behavior and </a:t>
            </a:r>
            <a:r>
              <a:rPr kumimoji="1" lang="en-US" altLang="ko-Kore-KR" dirty="0" err="1"/>
              <a:t>fmri</a:t>
            </a:r>
            <a:r>
              <a:rPr kumimoji="1" lang="en-US" altLang="ko-Kore-KR" dirty="0"/>
              <a:t>. Finally w</a:t>
            </a:r>
            <a:r>
              <a:rPr kumimoji="1" lang="en-US" altLang="ko-KR" dirty="0"/>
              <a:t>ill</a:t>
            </a:r>
            <a:r>
              <a:rPr kumimoji="1" lang="en-US" altLang="ko-Kore-KR" dirty="0"/>
              <a:t> discuss about some implications and limits.</a:t>
            </a:r>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2</a:t>
            </a:fld>
            <a:endParaRPr kumimoji="1" lang="ko-Kore-KR" altLang="en-US"/>
          </a:p>
        </p:txBody>
      </p:sp>
    </p:spTree>
    <p:extLst>
      <p:ext uri="{BB962C8B-B14F-4D97-AF65-F5344CB8AC3E}">
        <p14:creationId xmlns:p14="http://schemas.microsoft.com/office/powerpoint/2010/main" val="1563679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err="1"/>
              <a:t>dmPFC</a:t>
            </a:r>
            <a:r>
              <a:rPr kumimoji="1" lang="en-US" altLang="ko-Kore-KR" dirty="0"/>
              <a:t>, visual area</a:t>
            </a:r>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27</a:t>
            </a:fld>
            <a:endParaRPr kumimoji="1" lang="ko-Kore-KR" altLang="en-US"/>
          </a:p>
        </p:txBody>
      </p:sp>
    </p:spTree>
    <p:extLst>
      <p:ext uri="{BB962C8B-B14F-4D97-AF65-F5344CB8AC3E}">
        <p14:creationId xmlns:p14="http://schemas.microsoft.com/office/powerpoint/2010/main" val="336232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implication of this study is that is was a try to understand placebo effects in more naturalistic environment.</a:t>
            </a:r>
          </a:p>
          <a:p>
            <a:r>
              <a:rPr kumimoji="1" lang="en-US" altLang="ko-Kore-KR" dirty="0"/>
              <a:t>There were several limitations,</a:t>
            </a:r>
          </a:p>
          <a:p>
            <a:r>
              <a:rPr kumimoji="1" lang="en-US" altLang="ko-Kore-KR" dirty="0"/>
              <a:t>First of all, as the participants used different </a:t>
            </a:r>
            <a:r>
              <a:rPr kumimoji="1" lang="en-US" altLang="ko-Kore-KR" dirty="0" err="1"/>
              <a:t>schem</a:t>
            </a:r>
            <a:r>
              <a:rPr kumimoji="1" lang="en-US" altLang="ko-Kore-KR" dirty="0"/>
              <a:t> for doing the task, only one participant’s result was meaningful.</a:t>
            </a:r>
          </a:p>
          <a:p>
            <a:r>
              <a:rPr kumimoji="1" lang="en-US" altLang="ko-Kore-KR" dirty="0"/>
              <a:t>Second, in terms of experimental design, trial numbers were all same for the condition, and a run had only two confidence conditions </a:t>
            </a:r>
            <a:r>
              <a:rPr kumimoji="1" lang="en-US" altLang="ko-Kore-KR" dirty="0" err="1"/>
              <a:t>discretly</a:t>
            </a:r>
            <a:r>
              <a:rPr kumimoji="1" lang="en-US" altLang="ko-Kore-KR" dirty="0"/>
              <a:t>. So, the data point of transition was not enough.</a:t>
            </a:r>
          </a:p>
          <a:p>
            <a:r>
              <a:rPr kumimoji="1" lang="en-US" altLang="ko-Kore-KR" dirty="0"/>
              <a:t>And in analysis, the confidence rating of stable confidence state and that of fluctuating confidence state would have different meaning, but it was not considered in this study.</a:t>
            </a:r>
          </a:p>
          <a:p>
            <a:endParaRPr kumimoji="1" lang="en-US" altLang="ko-Kore-KR" dirty="0"/>
          </a:p>
          <a:p>
            <a:r>
              <a:rPr kumimoji="1" lang="en-US" altLang="ko-Kore-KR" dirty="0"/>
              <a:t>R</a:t>
            </a:r>
            <a:r>
              <a:rPr kumimoji="1" lang="en-US" altLang="ko-KR" dirty="0"/>
              <a:t>un</a:t>
            </a:r>
            <a:r>
              <a:rPr kumimoji="1" lang="ko-KR" altLang="en-US" dirty="0"/>
              <a:t>마다 이어지지 않는다는 것을 말해주거나</a:t>
            </a:r>
            <a:r>
              <a:rPr kumimoji="1" lang="en-US" altLang="ko-KR" dirty="0"/>
              <a:t>,</a:t>
            </a:r>
            <a:r>
              <a:rPr kumimoji="1" lang="ko-KR" altLang="en-US" dirty="0"/>
              <a:t> </a:t>
            </a:r>
            <a:r>
              <a:rPr kumimoji="1" lang="en-US" altLang="ko-KR" dirty="0"/>
              <a:t>run</a:t>
            </a:r>
            <a:r>
              <a:rPr kumimoji="1" lang="ko-KR" altLang="en-US" dirty="0"/>
              <a:t>마다 연결되도록 바꿔주면 좋을 것 같음</a:t>
            </a:r>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29</a:t>
            </a:fld>
            <a:endParaRPr kumimoji="1" lang="ko-Kore-KR" altLang="en-US"/>
          </a:p>
        </p:txBody>
      </p:sp>
    </p:spTree>
    <p:extLst>
      <p:ext uri="{BB962C8B-B14F-4D97-AF65-F5344CB8AC3E}">
        <p14:creationId xmlns:p14="http://schemas.microsoft.com/office/powerpoint/2010/main" val="3523044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32</a:t>
            </a:fld>
            <a:endParaRPr kumimoji="1" lang="ko-Kore-KR" altLang="en-US"/>
          </a:p>
        </p:txBody>
      </p:sp>
    </p:spTree>
    <p:extLst>
      <p:ext uri="{BB962C8B-B14F-4D97-AF65-F5344CB8AC3E}">
        <p14:creationId xmlns:p14="http://schemas.microsoft.com/office/powerpoint/2010/main" val="118484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85750" indent="-285750">
              <a:lnSpc>
                <a:spcPct val="150000"/>
              </a:lnSpc>
              <a:buFontTx/>
              <a:buChar char="-"/>
            </a:pPr>
            <a:r>
              <a:rPr kumimoji="1" lang="en-US" altLang="ko-Kore-KR" b="1" dirty="0"/>
              <a:t>As most of you might agree </a:t>
            </a:r>
            <a:r>
              <a:rPr kumimoji="1" lang="en-US" altLang="ko-Kore-KR" sz="1200" b="0" dirty="0">
                <a:latin typeface="NanumGothic" panose="020D0604000000000000" pitchFamily="34" charset="-127"/>
                <a:ea typeface="NanumGothic" panose="020D0604000000000000" pitchFamily="34" charset="-127"/>
              </a:rPr>
              <a:t>Placebo is </a:t>
            </a:r>
            <a:r>
              <a:rPr kumimoji="1" lang="en-US" altLang="ko-Kore-KR" sz="1200" dirty="0">
                <a:latin typeface="NanumGothic" panose="020D0604000000000000" pitchFamily="34" charset="-127"/>
                <a:ea typeface="NanumGothic" panose="020D0604000000000000" pitchFamily="34" charset="-127"/>
              </a:rPr>
              <a:t>one of the effective treatments for pain relief</a:t>
            </a:r>
          </a:p>
          <a:p>
            <a:pPr marL="285750" indent="-285750">
              <a:lnSpc>
                <a:spcPct val="150000"/>
              </a:lnSpc>
              <a:buFontTx/>
              <a:buChar char="-"/>
            </a:pPr>
            <a:r>
              <a:rPr lang="en-US" altLang="ko-Kore-KR" sz="1200" dirty="0">
                <a:latin typeface="NanumGothic" panose="020D0604000000000000" pitchFamily="34" charset="-127"/>
                <a:ea typeface="NanumGothic" panose="020D0604000000000000" pitchFamily="34" charset="-127"/>
              </a:rPr>
              <a:t>It is well known that a </a:t>
            </a:r>
            <a:r>
              <a:rPr lang="en-US" altLang="ko-Kore-KR" sz="1200" b="1" dirty="0">
                <a:latin typeface="NanumGothic" panose="020D0604000000000000" pitchFamily="34" charset="-127"/>
                <a:ea typeface="NanumGothic" panose="020D0604000000000000" pitchFamily="34" charset="-127"/>
              </a:rPr>
              <a:t>cue information</a:t>
            </a:r>
            <a:r>
              <a:rPr lang="en-US" altLang="ko-KR" sz="1200" b="1" dirty="0">
                <a:latin typeface="NanumGothic" panose="020D0604000000000000" pitchFamily="34" charset="-127"/>
                <a:ea typeface="NanumGothic" panose="020D0604000000000000" pitchFamily="34" charset="-127"/>
              </a:rPr>
              <a:t>,</a:t>
            </a:r>
            <a:r>
              <a:rPr lang="en-US" altLang="ko-Kore-KR" sz="1200" b="1" dirty="0">
                <a:latin typeface="NanumGothic" panose="020D0604000000000000" pitchFamily="34" charset="-127"/>
                <a:ea typeface="NanumGothic" panose="020D0604000000000000" pitchFamily="34" charset="-127"/>
              </a:rPr>
              <a:t> </a:t>
            </a:r>
            <a:r>
              <a:rPr lang="en-US" altLang="ko-Kore-KR" sz="1200" dirty="0">
                <a:latin typeface="NanumGothic" panose="020D0604000000000000" pitchFamily="34" charset="-127"/>
                <a:ea typeface="NanumGothic" panose="020D0604000000000000" pitchFamily="34" charset="-127"/>
              </a:rPr>
              <a:t>which elicits expectation</a:t>
            </a:r>
            <a:r>
              <a:rPr lang="en-US" altLang="ko-KR" sz="1200" dirty="0">
                <a:latin typeface="NanumGothic" panose="020D0604000000000000" pitchFamily="34" charset="-127"/>
                <a:ea typeface="NanumGothic" panose="020D0604000000000000" pitchFamily="34" charset="-127"/>
              </a:rPr>
              <a:t>,</a:t>
            </a:r>
            <a:r>
              <a:rPr lang="en-US" altLang="ko-Kore-KR" sz="1200" dirty="0">
                <a:latin typeface="NanumGothic" panose="020D0604000000000000" pitchFamily="34" charset="-127"/>
                <a:ea typeface="NanumGothic" panose="020D0604000000000000" pitchFamily="34" charset="-127"/>
              </a:rPr>
              <a:t> modulates pain perception (Atlas et al., 2010).</a:t>
            </a:r>
          </a:p>
          <a:p>
            <a:pPr marL="285750" marR="0" lvl="0" indent="-285750" algn="l" defTabSz="914400" rtl="0" eaLnBrk="1" fontAlgn="auto" latinLnBrk="0" hangingPunct="1">
              <a:lnSpc>
                <a:spcPct val="150000"/>
              </a:lnSpc>
              <a:spcBef>
                <a:spcPts val="0"/>
              </a:spcBef>
              <a:spcAft>
                <a:spcPts val="0"/>
              </a:spcAft>
              <a:buClrTx/>
              <a:buSzTx/>
              <a:buFontTx/>
              <a:buChar char="-"/>
              <a:tabLst/>
              <a:defRPr/>
            </a:pPr>
            <a:r>
              <a:rPr lang="en-US" altLang="ko-Kore-KR" sz="1200" dirty="0">
                <a:latin typeface="NanumGothic" panose="020D0604000000000000" pitchFamily="34" charset="-127"/>
                <a:ea typeface="NanumGothic" panose="020D0604000000000000" pitchFamily="34" charset="-127"/>
              </a:rPr>
              <a:t>However</a:t>
            </a:r>
            <a:r>
              <a:rPr lang="en-US" altLang="ko-Kore-KR" sz="1200" b="1" dirty="0">
                <a:latin typeface="NanumGothic" panose="020D0604000000000000" pitchFamily="34" charset="-127"/>
                <a:ea typeface="NanumGothic" panose="020D0604000000000000" pitchFamily="34" charset="-127"/>
              </a:rPr>
              <a:t>,</a:t>
            </a:r>
            <a:r>
              <a:rPr kumimoji="1" lang="ko-KR" altLang="en-US" b="1" dirty="0"/>
              <a:t> </a:t>
            </a:r>
            <a:r>
              <a:rPr kumimoji="1" lang="en-US" altLang="ko-KR" b="1" dirty="0"/>
              <a:t>accurate </a:t>
            </a:r>
            <a:r>
              <a:rPr lang="en-US" altLang="ko-Kore-KR" sz="1200" b="1" dirty="0">
                <a:latin typeface="NanumGothic" panose="020D0604000000000000" pitchFamily="34" charset="-127"/>
                <a:ea typeface="NanumGothic" panose="020D0604000000000000" pitchFamily="34" charset="-127"/>
              </a:rPr>
              <a:t>cues </a:t>
            </a:r>
            <a:r>
              <a:rPr lang="en-US" altLang="ko-Kore-KR" sz="1200" b="0" dirty="0">
                <a:latin typeface="NanumGothic" panose="020D0604000000000000" pitchFamily="34" charset="-127"/>
                <a:ea typeface="NanumGothic" panose="020D0604000000000000" pitchFamily="34" charset="-127"/>
              </a:rPr>
              <a:t>of experimental environment would not be enough to understand placebo effect in real life. </a:t>
            </a:r>
            <a:r>
              <a:rPr lang="en-US" altLang="ko-Kore-KR" sz="1200" b="1" dirty="0">
                <a:latin typeface="NanumGothic" panose="020D0604000000000000" pitchFamily="34" charset="-127"/>
                <a:ea typeface="NanumGothic" panose="020D0604000000000000" pitchFamily="34" charset="-127"/>
              </a:rPr>
              <a:t>Because the real life is uncertain and noisy, so it is hard to have 100% sure belief.</a:t>
            </a:r>
            <a:endParaRPr lang="en-US" altLang="ko-Kore-KR" sz="1200" b="0" dirty="0">
              <a:latin typeface="NanumGothic" panose="020D0604000000000000" pitchFamily="34" charset="-127"/>
              <a:ea typeface="NanumGothic" panose="020D0604000000000000" pitchFamily="34" charset="-127"/>
            </a:endParaRPr>
          </a:p>
          <a:p>
            <a:pPr marL="285750" indent="-285750">
              <a:lnSpc>
                <a:spcPct val="150000"/>
              </a:lnSpc>
              <a:buFontTx/>
              <a:buChar char="-"/>
            </a:pPr>
            <a:r>
              <a:rPr lang="en-US" altLang="ko-Kore-KR" sz="1200" b="1" dirty="0">
                <a:latin typeface="NanumGothic" panose="020D0604000000000000" pitchFamily="34" charset="-127"/>
                <a:ea typeface="NanumGothic" panose="020D0604000000000000" pitchFamily="34" charset="-127"/>
              </a:rPr>
              <a:t>Dynamic probabilistic cues </a:t>
            </a:r>
            <a:r>
              <a:rPr lang="en-US" altLang="ko-Kore-KR" sz="1200" dirty="0">
                <a:latin typeface="NanumGothic" panose="020D0604000000000000" pitchFamily="34" charset="-127"/>
                <a:ea typeface="NanumGothic" panose="020D0604000000000000" pitchFamily="34" charset="-127"/>
              </a:rPr>
              <a:t>might help manipulate the environment to be naturalistic. The dynamic change of probability of the cues has been studied (Roy et al., 2014). </a:t>
            </a:r>
          </a:p>
          <a:p>
            <a:pPr marL="285750" indent="-285750">
              <a:lnSpc>
                <a:spcPct val="150000"/>
              </a:lnSpc>
              <a:buFontTx/>
              <a:buChar char="-"/>
            </a:pPr>
            <a:endParaRPr lang="en-US" altLang="ko-Kore-KR" sz="1200" dirty="0">
              <a:latin typeface="NanumGothic" panose="020D0604000000000000" pitchFamily="34" charset="-127"/>
              <a:ea typeface="NanumGothic" panose="020D0604000000000000" pitchFamily="34" charset="-127"/>
            </a:endParaRPr>
          </a:p>
          <a:p>
            <a:pPr marL="285750" indent="-285750">
              <a:lnSpc>
                <a:spcPct val="150000"/>
              </a:lnSpc>
              <a:buFontTx/>
              <a:buChar char="-"/>
            </a:pPr>
            <a:r>
              <a:rPr lang="en-US" altLang="ko-Kore-KR" sz="1200" dirty="0">
                <a:latin typeface="NanumGothic" panose="020D0604000000000000" pitchFamily="34" charset="-127"/>
                <a:ea typeface="NanumGothic" panose="020D0604000000000000" pitchFamily="34" charset="-127"/>
              </a:rPr>
              <a:t>So the aim of this research is to study placebo effect in dynamic condition</a:t>
            </a:r>
          </a:p>
          <a:p>
            <a:pPr marL="285750" indent="-285750">
              <a:lnSpc>
                <a:spcPct val="150000"/>
              </a:lnSpc>
              <a:buFontTx/>
              <a:buChar char="-"/>
            </a:pPr>
            <a:endParaRPr kumimoji="1" lang="en-US" altLang="ko-Kore-KR" sz="1200" dirty="0">
              <a:latin typeface="NanumGothic" panose="020D0604000000000000" pitchFamily="34" charset="-127"/>
              <a:ea typeface="NanumGothic" panose="020D0604000000000000" pitchFamily="34" charset="-127"/>
            </a:endParaRPr>
          </a:p>
          <a:p>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4</a:t>
            </a:fld>
            <a:endParaRPr kumimoji="1" lang="ko-Kore-KR" altLang="en-US"/>
          </a:p>
        </p:txBody>
      </p:sp>
    </p:spTree>
    <p:extLst>
      <p:ext uri="{BB962C8B-B14F-4D97-AF65-F5344CB8AC3E}">
        <p14:creationId xmlns:p14="http://schemas.microsoft.com/office/powerpoint/2010/main" val="1993325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There are largely two hypotheses in this study,</a:t>
            </a:r>
          </a:p>
          <a:p>
            <a:r>
              <a:rPr kumimoji="1" lang="en-US" altLang="ko-Kore-KR" dirty="0"/>
              <a:t>the first one is that ~~.</a:t>
            </a:r>
          </a:p>
          <a:p>
            <a:r>
              <a:rPr kumimoji="1" lang="en-US" altLang="ko-Kore-KR" dirty="0"/>
              <a:t>- We expected that the pain related areas like s1, insula, ACC, amygdala, thalamus etc. would be different according to the belief level and the cue condition. The details are </a:t>
            </a:r>
            <a:r>
              <a:rPr kumimoji="1" lang="en-US" altLang="ko-Kore-KR" dirty="0" err="1"/>
              <a:t>gonna</a:t>
            </a:r>
            <a:r>
              <a:rPr kumimoji="1" lang="en-US" altLang="ko-Kore-KR" dirty="0"/>
              <a:t> be illustrated later.</a:t>
            </a:r>
          </a:p>
          <a:p>
            <a:r>
              <a:rPr kumimoji="1" lang="en-US" altLang="ko-Kore-KR" sz="2000" dirty="0">
                <a:latin typeface="NanumGothic" panose="020D0604000000000000" pitchFamily="34" charset="-127"/>
                <a:ea typeface="NanumGothic" panose="020D0604000000000000" pitchFamily="34" charset="-127"/>
              </a:rPr>
              <a:t>- Also, Some brain areas related to </a:t>
            </a:r>
            <a:r>
              <a:rPr lang="en-US" altLang="ko-Kore-KR" sz="2000" dirty="0">
                <a:latin typeface="NanumGothic" panose="020D0604000000000000" pitchFamily="34" charset="-127"/>
                <a:ea typeface="NanumGothic" panose="020D0604000000000000" pitchFamily="34" charset="-127"/>
              </a:rPr>
              <a:t>Anticipation and belief, such as medial orbitofrontal cortex(OFC) and ventral striatum would mediate this correlation. (more placebo -&gt; stronger mediation)</a:t>
            </a:r>
          </a:p>
          <a:p>
            <a:r>
              <a:rPr lang="en-US" altLang="ko-Kore-KR" sz="2000" dirty="0">
                <a:latin typeface="NanumGothic" panose="020D0604000000000000" pitchFamily="34" charset="-127"/>
                <a:ea typeface="NanumGothic" panose="020D0604000000000000" pitchFamily="34" charset="-127"/>
              </a:rPr>
              <a:t>	: </a:t>
            </a:r>
            <a:r>
              <a:rPr lang="en-US" altLang="ko-KR" sz="2000" dirty="0">
                <a:latin typeface="NanumGothic" panose="020D0604000000000000" pitchFamily="34" charset="-127"/>
                <a:ea typeface="NanumGothic" panose="020D0604000000000000" pitchFamily="34" charset="-127"/>
              </a:rPr>
              <a:t>we</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are</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working</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on</a:t>
            </a:r>
            <a:r>
              <a:rPr lang="ko-KR" altLang="en-US" sz="2000" dirty="0">
                <a:latin typeface="NanumGothic" panose="020D0604000000000000" pitchFamily="34" charset="-127"/>
                <a:ea typeface="NanumGothic" panose="020D0604000000000000" pitchFamily="34" charset="-127"/>
              </a:rPr>
              <a:t> </a:t>
            </a:r>
            <a:r>
              <a:rPr lang="en-US" altLang="ko-Kore-KR" sz="2000" dirty="0">
                <a:latin typeface="NanumGothic" panose="020D0604000000000000" pitchFamily="34" charset="-127"/>
                <a:ea typeface="NanumGothic" panose="020D0604000000000000" pitchFamily="34" charset="-127"/>
              </a:rPr>
              <a:t>mediation analysis, so it is going to be </a:t>
            </a:r>
            <a:r>
              <a:rPr lang="en-US" altLang="ko-KR" sz="2000" dirty="0">
                <a:latin typeface="NanumGothic" panose="020D0604000000000000" pitchFamily="34" charset="-127"/>
                <a:ea typeface="NanumGothic" panose="020D0604000000000000" pitchFamily="34" charset="-127"/>
              </a:rPr>
              <a:t>reported</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in</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the</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final</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report,</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not</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in</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the</a:t>
            </a:r>
            <a:r>
              <a:rPr lang="ko-KR" altLang="en-US" sz="2000" dirty="0">
                <a:latin typeface="NanumGothic" panose="020D0604000000000000" pitchFamily="34" charset="-127"/>
                <a:ea typeface="NanumGothic" panose="020D0604000000000000" pitchFamily="34" charset="-127"/>
              </a:rPr>
              <a:t> </a:t>
            </a:r>
            <a:r>
              <a:rPr lang="en-US" altLang="ko-KR" sz="2000" dirty="0">
                <a:latin typeface="NanumGothic" panose="020D0604000000000000" pitchFamily="34" charset="-127"/>
                <a:ea typeface="NanumGothic" panose="020D0604000000000000" pitchFamily="34" charset="-127"/>
              </a:rPr>
              <a:t>presentation</a:t>
            </a:r>
          </a:p>
          <a:p>
            <a:endParaRPr lang="en-US" altLang="ko-Kore-KR" sz="2000" dirty="0">
              <a:latin typeface="NanumGothic" panose="020D0604000000000000" pitchFamily="34" charset="-127"/>
              <a:ea typeface="NanumGothic" panose="020D0604000000000000" pitchFamily="34" charset="-127"/>
            </a:endParaRPr>
          </a:p>
          <a:p>
            <a:r>
              <a:rPr kumimoji="1" lang="en-US" altLang="ko-Kore-KR" dirty="0"/>
              <a:t>Second, we thought that ~</a:t>
            </a:r>
          </a:p>
          <a:p>
            <a:r>
              <a:rPr kumimoji="1" lang="en-US" altLang="ko-Kore-KR" dirty="0"/>
              <a:t>And this process would be represented in Periaqueductal grey, ~~~</a:t>
            </a:r>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5</a:t>
            </a:fld>
            <a:endParaRPr kumimoji="1" lang="ko-Kore-KR" altLang="en-US"/>
          </a:p>
        </p:txBody>
      </p:sp>
    </p:spTree>
    <p:extLst>
      <p:ext uri="{BB962C8B-B14F-4D97-AF65-F5344CB8AC3E}">
        <p14:creationId xmlns:p14="http://schemas.microsoft.com/office/powerpoint/2010/main" val="3891824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As this study was about placebo effect, we had some hidden part and instructed part in the experiment.</a:t>
            </a:r>
          </a:p>
          <a:p>
            <a:r>
              <a:rPr kumimoji="1" lang="en-US" altLang="ko-Kore-KR" dirty="0"/>
              <a:t>The instructed experiment was that the participants are going to do a belief tracking task, in which, two different cues indicating high or low pain are going to be presented. Also, the cue’s accuracy would be changed over a period of time. For example, although there was a high pain cue, low pain can be </a:t>
            </a:r>
            <a:r>
              <a:rPr kumimoji="1" lang="en-US" altLang="ko-Kore-KR" dirty="0" err="1"/>
              <a:t>delievered</a:t>
            </a:r>
            <a:r>
              <a:rPr kumimoji="1" lang="en-US" altLang="ko-Kore-KR" dirty="0"/>
              <a:t>.</a:t>
            </a:r>
          </a:p>
          <a:p>
            <a:r>
              <a:rPr kumimoji="1" lang="en-US" altLang="ko-Kore-KR" dirty="0"/>
              <a:t>The hidden experiment was that, placebo effect depending on the belief level would be observed, so some hidden moderate pain was given, along with high and low pain.</a:t>
            </a:r>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7</a:t>
            </a:fld>
            <a:endParaRPr kumimoji="1" lang="ko-Kore-KR" altLang="en-US"/>
          </a:p>
        </p:txBody>
      </p:sp>
    </p:spTree>
    <p:extLst>
      <p:ext uri="{BB962C8B-B14F-4D97-AF65-F5344CB8AC3E}">
        <p14:creationId xmlns:p14="http://schemas.microsoft.com/office/powerpoint/2010/main" val="4233378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There were 3 Independent variables. Those are confidence condition, pain cue, and thermal pain. Confidence condition was implicitly manipulated, and pain cues were explicit. The thermal pain was implicit, as the participants didn’t know how many, and how high temperature would be given.</a:t>
            </a:r>
          </a:p>
          <a:p>
            <a:endParaRPr kumimoji="1" lang="en-US" altLang="ko-Kore-KR" dirty="0"/>
          </a:p>
          <a:p>
            <a:r>
              <a:rPr kumimoji="1" lang="en-US" altLang="ko-Kore-KR" dirty="0"/>
              <a:t>There were three levels in confidence condition, 10%, 50%, 90% match of the cue and thermal pain</a:t>
            </a:r>
          </a:p>
          <a:p>
            <a:r>
              <a:rPr kumimoji="1" lang="en-US" altLang="ko-Kore-KR" dirty="0"/>
              <a:t>10% : more </a:t>
            </a:r>
            <a:r>
              <a:rPr kumimoji="1" lang="en-US" altLang="ko-Kore-KR" dirty="0" err="1"/>
              <a:t>unmatch</a:t>
            </a:r>
            <a:r>
              <a:rPr kumimoji="1" lang="en-US" altLang="ko-Kore-KR" dirty="0"/>
              <a:t> of the pain cue and thermal pain than match</a:t>
            </a:r>
          </a:p>
          <a:p>
            <a:endParaRPr kumimoji="1" lang="en-US" altLang="ko-Kore-KR" dirty="0"/>
          </a:p>
          <a:p>
            <a:r>
              <a:rPr kumimoji="1" lang="en-US" altLang="ko-Kore-KR" dirty="0"/>
              <a:t>There were two pain cues of a circle and a star, which were counterbalanced across subjects.</a:t>
            </a:r>
          </a:p>
          <a:p>
            <a:r>
              <a:rPr kumimoji="1" lang="en-US" altLang="ko-Kore-KR" dirty="0"/>
              <a:t>And three different thermal stimuli were given to a subject.</a:t>
            </a:r>
          </a:p>
          <a:p>
            <a:endParaRPr kumimoji="1" lang="en-US" altLang="ko-Kore-KR" dirty="0"/>
          </a:p>
          <a:p>
            <a:r>
              <a:rPr kumimoji="1" lang="en-US" altLang="ko-Kore-KR" dirty="0"/>
              <a:t>Dependent variables were pain rating, belief rating, and brain activation.</a:t>
            </a:r>
          </a:p>
          <a:p>
            <a:r>
              <a:rPr kumimoji="1" lang="en-US" altLang="ko-Kore-KR" dirty="0"/>
              <a:t>For rating the pain, VAS(visual analogue scale) was used with this labels. And for rating the belief level, this</a:t>
            </a:r>
            <a:r>
              <a:rPr kumimoji="1" lang="en-US" altLang="ko-Kore-KR" dirty="0">
                <a:latin typeface="+mn-lt"/>
                <a:ea typeface="+mn-ea"/>
              </a:rPr>
              <a:t> </a:t>
            </a:r>
            <a:r>
              <a:rPr kumimoji="1" lang="en-US" altLang="ko-Kore-KR" dirty="0">
                <a:latin typeface="NanumGothic" panose="020D0604000000000000" pitchFamily="34" charset="-127"/>
                <a:ea typeface="NanumGothic" panose="020D0604000000000000" pitchFamily="34" charset="-127"/>
              </a:rPr>
              <a:t>0~100% continuous rating was used</a:t>
            </a:r>
          </a:p>
          <a:p>
            <a:r>
              <a:rPr kumimoji="1" lang="en-US" altLang="ko-Kore-KR" dirty="0">
                <a:latin typeface="NanumGothic" panose="020D0604000000000000" pitchFamily="34" charset="-127"/>
                <a:ea typeface="NanumGothic" panose="020D0604000000000000" pitchFamily="34" charset="-127"/>
              </a:rPr>
              <a:t>50%: no consistency</a:t>
            </a:r>
            <a:r>
              <a:rPr kumimoji="1" lang="en-US" altLang="ko-KR" dirty="0">
                <a:latin typeface="NanumGothic" panose="020D0604000000000000" pitchFamily="34" charset="-127"/>
                <a:ea typeface="NanumGothic" panose="020D0604000000000000" pitchFamily="34" charset="-127"/>
              </a:rPr>
              <a:t>,</a:t>
            </a:r>
            <a:r>
              <a:rPr kumimoji="1" lang="ko-KR" altLang="en-US" dirty="0">
                <a:latin typeface="NanumGothic" panose="020D0604000000000000" pitchFamily="34" charset="-127"/>
                <a:ea typeface="NanumGothic" panose="020D0604000000000000" pitchFamily="34" charset="-127"/>
              </a:rPr>
              <a:t> </a:t>
            </a:r>
            <a:r>
              <a:rPr kumimoji="1" lang="en-US" altLang="ko-Kore-KR" dirty="0">
                <a:latin typeface="NanumGothic" panose="020D0604000000000000" pitchFamily="34" charset="-127"/>
                <a:ea typeface="NanumGothic" panose="020D0604000000000000" pitchFamily="34" charset="-127"/>
              </a:rPr>
              <a:t>0%: opposite meaning</a:t>
            </a:r>
          </a:p>
          <a:p>
            <a:endParaRPr kumimoji="1" lang="ko-Kore-KR" altLang="en-US" dirty="0"/>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8</a:t>
            </a:fld>
            <a:endParaRPr kumimoji="1" lang="ko-Kore-KR" altLang="en-US"/>
          </a:p>
        </p:txBody>
      </p:sp>
    </p:spTree>
    <p:extLst>
      <p:ext uri="{BB962C8B-B14F-4D97-AF65-F5344CB8AC3E}">
        <p14:creationId xmlns:p14="http://schemas.microsoft.com/office/powerpoint/2010/main" val="1717590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For the experiment we need three temperatures, and the temperatures were calibrated per person.</a:t>
            </a:r>
          </a:p>
          <a:p>
            <a:r>
              <a:rPr kumimoji="1" lang="en-US" altLang="ko-Kore-KR" dirty="0"/>
              <a:t>We used a scale called </a:t>
            </a:r>
            <a:r>
              <a:rPr kumimoji="1" lang="en-US" altLang="ko-Kore-KR" dirty="0" err="1"/>
              <a:t>gLMS</a:t>
            </a:r>
            <a:r>
              <a:rPr kumimoji="1" lang="en-US" altLang="ko-Kore-KR" dirty="0"/>
              <a:t> (general labeled magnitude scale) which is non-linear. The reason why we used different scale in calibration and </a:t>
            </a:r>
            <a:r>
              <a:rPr kumimoji="1" lang="en-US" altLang="ko-Kore-KR" dirty="0" err="1"/>
              <a:t>fmri</a:t>
            </a:r>
            <a:r>
              <a:rPr kumimoji="1" lang="en-US" altLang="ko-Kore-KR" dirty="0"/>
              <a:t> experiment would be illustrated later.</a:t>
            </a:r>
          </a:p>
          <a:p>
            <a:r>
              <a:rPr kumimoji="1" lang="en-US" altLang="ko-Kore-KR" dirty="0"/>
              <a:t>As a result of calibration, we can get a regression line of the score and the temperature per person, and</a:t>
            </a:r>
          </a:p>
          <a:p>
            <a:r>
              <a:rPr kumimoji="1" lang="en-US" altLang="ko-Kore-KR" dirty="0"/>
              <a:t>the three </a:t>
            </a:r>
            <a:r>
              <a:rPr kumimoji="1" lang="en-US" altLang="ko-Kore-KR" dirty="0" err="1"/>
              <a:t>temperautres</a:t>
            </a:r>
            <a:r>
              <a:rPr kumimoji="1" lang="en-US" altLang="ko-Kore-KR" dirty="0"/>
              <a:t> were chosen, which were </a:t>
            </a:r>
            <a:r>
              <a:rPr kumimoji="1" lang="en-US" altLang="ko-Kore-KR" dirty="0" err="1"/>
              <a:t>mateched</a:t>
            </a:r>
            <a:r>
              <a:rPr kumimoji="1" lang="en-US" altLang="ko-Kore-KR" dirty="0"/>
              <a:t> to 17, 34.7, 43.6 in the scale</a:t>
            </a:r>
          </a:p>
          <a:p>
            <a:endParaRPr kumimoji="1" lang="en-US" altLang="ko-Kore-KR" dirty="0"/>
          </a:p>
          <a:p>
            <a:r>
              <a:rPr kumimoji="1" lang="en-US" altLang="ko-Kore-KR" dirty="0"/>
              <a:t>For choosing the temperatures, we wanted the heat to be painful enough, but bearable.</a:t>
            </a:r>
          </a:p>
          <a:p>
            <a:r>
              <a:rPr kumimoji="1" lang="en-US" altLang="ko-Kore-KR" dirty="0"/>
              <a:t>Also the heat to be distanced from each other, and the hidden middle pain to be subtly painful, so that it can be felt like low pain or high pain.</a:t>
            </a:r>
          </a:p>
          <a:p>
            <a:endParaRPr kumimoji="1" lang="en-US" altLang="ko-Kore-KR" dirty="0"/>
          </a:p>
          <a:p>
            <a:r>
              <a:rPr kumimoji="1" lang="en-US" altLang="ko-Kore-KR" dirty="0"/>
              <a:t>+++ At the first try we tried to make the gap between each three temperature really close to make it subtle to be felt like only two temperature. However, after some behavioral experiments, we found out that people think a certain pain cue is composed of several different temperatures. Therefore, we didn’t try to make the temperatures regarded as just two of high and low at the last decision.</a:t>
            </a:r>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9</a:t>
            </a:fld>
            <a:endParaRPr kumimoji="1" lang="ko-Kore-KR" altLang="en-US"/>
          </a:p>
        </p:txBody>
      </p:sp>
    </p:spTree>
    <p:extLst>
      <p:ext uri="{BB962C8B-B14F-4D97-AF65-F5344CB8AC3E}">
        <p14:creationId xmlns:p14="http://schemas.microsoft.com/office/powerpoint/2010/main" val="378578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dirty="0"/>
              <a:t>Here, </a:t>
            </a:r>
            <a:r>
              <a:rPr kumimoji="1" lang="en-US" altLang="ko-Kore-KR" dirty="0" err="1"/>
              <a:t>wanna</a:t>
            </a:r>
            <a:r>
              <a:rPr kumimoji="1" lang="en-US" altLang="ko-Kore-KR" dirty="0"/>
              <a:t> explain why the different type of scale was used.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dirty="0"/>
              <a:t>These days this </a:t>
            </a:r>
            <a:r>
              <a:rPr kumimoji="1" lang="en-US" altLang="ko-Kore-KR" dirty="0" err="1"/>
              <a:t>gLMS</a:t>
            </a:r>
            <a:r>
              <a:rPr kumimoji="1" lang="en-US" altLang="ko-Kore-KR" dirty="0"/>
              <a:t> scale is more used in pain field, as it more well captures the magnitude of pain.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dirty="0"/>
              <a:t>For instance, when the thermal pain is near ‘very strong’, small difference of temperatures makes big difference in the subjective pain.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dirty="0"/>
              <a:t> So non-linear scale is more fit to measure the pain.</a:t>
            </a:r>
          </a:p>
          <a:p>
            <a:endParaRPr kumimoji="1" lang="en-US" altLang="ko-Kore-KR" dirty="0"/>
          </a:p>
          <a:p>
            <a:r>
              <a:rPr kumimoji="1" lang="en-US" altLang="ko-Kore-KR" dirty="0"/>
              <a:t>However, we used the linear scale for rating in the scanner, </a:t>
            </a:r>
          </a:p>
          <a:p>
            <a:pPr marL="228600" indent="-228600">
              <a:buAutoNum type="arabicParenR"/>
            </a:pPr>
            <a:r>
              <a:rPr kumimoji="1" lang="en-US" altLang="ko-Kore-KR" dirty="0"/>
              <a:t>we used a small range of temperatures of from 17 to 43 in </a:t>
            </a:r>
            <a:r>
              <a:rPr kumimoji="1" lang="en-US" altLang="ko-Kore-KR" dirty="0" err="1"/>
              <a:t>gLMS</a:t>
            </a:r>
            <a:r>
              <a:rPr kumimoji="1" lang="en-US" altLang="ko-Kore-KR" dirty="0"/>
              <a:t>, so only 1/3 of the scale would be used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altLang="ko-Kore-KR" dirty="0">
                <a:latin typeface="NanumGothic" panose="020D0604000000000000" pitchFamily="34" charset="-127"/>
                <a:ea typeface="NanumGothic" panose="020D0604000000000000" pitchFamily="34" charset="-127"/>
              </a:rPr>
              <a:t>Previous placebo study, which we referred to, use the VAS scale.</a:t>
            </a:r>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10</a:t>
            </a:fld>
            <a:endParaRPr kumimoji="1" lang="ko-Kore-KR" altLang="en-US"/>
          </a:p>
        </p:txBody>
      </p:sp>
    </p:spTree>
    <p:extLst>
      <p:ext uri="{BB962C8B-B14F-4D97-AF65-F5344CB8AC3E}">
        <p14:creationId xmlns:p14="http://schemas.microsoft.com/office/powerpoint/2010/main" val="258754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the design of our </a:t>
            </a:r>
            <a:r>
              <a:rPr kumimoji="1" lang="en-US" altLang="ko-KR" dirty="0" err="1"/>
              <a:t>fmri</a:t>
            </a:r>
            <a:r>
              <a:rPr kumimoji="1" lang="en-US" altLang="ko-KR" dirty="0"/>
              <a:t> experiment</a:t>
            </a:r>
          </a:p>
          <a:p>
            <a:r>
              <a:rPr kumimoji="1" lang="en-US" altLang="ko-KR" dirty="0"/>
              <a:t>There were 8 runs, and 2 confidence conditions in a run. There were diverse combination of confidence conditions, and the same confidence could be repeated.</a:t>
            </a:r>
          </a:p>
          <a:p>
            <a:r>
              <a:rPr kumimoji="1" lang="en-US" altLang="ko-KR" dirty="0"/>
              <a:t>A run was of 10 trials</a:t>
            </a:r>
          </a:p>
          <a:p>
            <a:r>
              <a:rPr kumimoji="1" lang="en-US" altLang="ko-KR" dirty="0"/>
              <a:t>Also, T1 structural imaging was in the middle of the runs for giving some rest to the participants.</a:t>
            </a:r>
          </a:p>
          <a:p>
            <a:r>
              <a:rPr kumimoji="1" lang="en-US" altLang="ko-KR" dirty="0"/>
              <a:t>A run was about 12 minutes, so around 2 </a:t>
            </a:r>
            <a:r>
              <a:rPr kumimoji="1" lang="en-US" altLang="ko-KR" dirty="0" err="1"/>
              <a:t>hourse</a:t>
            </a:r>
            <a:r>
              <a:rPr kumimoji="1" lang="en-US" altLang="ko-KR" dirty="0"/>
              <a:t> in total.</a:t>
            </a:r>
          </a:p>
          <a:p>
            <a:endParaRPr kumimoji="1"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R" dirty="0"/>
              <a:t>+++ The fMRI experiment of two different participants included</a:t>
            </a:r>
            <a:r>
              <a:rPr kumimoji="1" lang="ko-KR" altLang="en-US" dirty="0"/>
              <a:t> </a:t>
            </a:r>
            <a:r>
              <a:rPr kumimoji="1" lang="en-US" altLang="ko-KR" dirty="0"/>
              <a:t>all</a:t>
            </a:r>
            <a:r>
              <a:rPr kumimoji="1" lang="ko-KR" altLang="en-US" dirty="0"/>
              <a:t> </a:t>
            </a:r>
            <a:r>
              <a:rPr kumimoji="1" lang="en-US" altLang="ko-KR" dirty="0"/>
              <a:t>the</a:t>
            </a:r>
            <a:r>
              <a:rPr kumimoji="1" lang="ko-KR" altLang="en-US" dirty="0"/>
              <a:t> </a:t>
            </a:r>
            <a:r>
              <a:rPr kumimoji="1" lang="en-US" altLang="ko-Kore-KR" dirty="0"/>
              <a:t>combination of confidence condition</a:t>
            </a:r>
            <a:r>
              <a:rPr kumimoji="1" lang="en-US" altLang="ko-KR" dirty="0"/>
              <a:t>:</a:t>
            </a:r>
            <a:r>
              <a:rPr kumimoji="1" lang="ko-KR" altLang="en-US" dirty="0"/>
              <a:t> </a:t>
            </a:r>
            <a:r>
              <a:rPr kumimoji="1" lang="en-US" altLang="ko-KR" dirty="0"/>
              <a:t>like</a:t>
            </a:r>
            <a:r>
              <a:rPr kumimoji="1" lang="ko-KR" altLang="en-US" dirty="0"/>
              <a:t> </a:t>
            </a:r>
            <a:r>
              <a:rPr kumimoji="1" lang="en-US" altLang="ko-KR" dirty="0"/>
              <a:t>HL,</a:t>
            </a:r>
            <a:r>
              <a:rPr kumimoji="1" lang="ko-KR" altLang="en-US" dirty="0"/>
              <a:t> </a:t>
            </a:r>
            <a:r>
              <a:rPr kumimoji="1" lang="en-US" altLang="ko-KR" dirty="0"/>
              <a:t>MM,</a:t>
            </a:r>
            <a:r>
              <a:rPr kumimoji="1" lang="ko-KR" altLang="en-US" dirty="0"/>
              <a:t> </a:t>
            </a:r>
            <a:r>
              <a:rPr kumimoji="1" lang="en-US" altLang="ko-KR" dirty="0"/>
              <a:t>HH</a:t>
            </a:r>
            <a:r>
              <a:rPr kumimoji="1" lang="ko-KR" altLang="en-US" dirty="0"/>
              <a:t> </a:t>
            </a:r>
            <a:r>
              <a:rPr kumimoji="1" lang="en-US" altLang="ko-KR" dirty="0"/>
              <a:t>etc.</a:t>
            </a:r>
          </a:p>
          <a:p>
            <a:r>
              <a:rPr kumimoji="1" lang="en-US" altLang="ko-KR" dirty="0"/>
              <a:t> As</a:t>
            </a:r>
            <a:r>
              <a:rPr kumimoji="1" lang="ko-KR" altLang="en-US" dirty="0"/>
              <a:t> </a:t>
            </a:r>
            <a:r>
              <a:rPr kumimoji="1" lang="en-US" altLang="ko-KR" dirty="0"/>
              <a:t>the</a:t>
            </a:r>
            <a:r>
              <a:rPr kumimoji="1" lang="ko-KR" altLang="en-US" dirty="0"/>
              <a:t> </a:t>
            </a:r>
            <a:r>
              <a:rPr kumimoji="1" lang="en-US" altLang="ko-KR" dirty="0"/>
              <a:t>combination</a:t>
            </a:r>
            <a:r>
              <a:rPr kumimoji="1" lang="ko-KR" altLang="en-US" dirty="0"/>
              <a:t> </a:t>
            </a:r>
            <a:r>
              <a:rPr kumimoji="1" lang="en-US" altLang="ko-KR" dirty="0"/>
              <a:t>numbers(9)</a:t>
            </a:r>
            <a:r>
              <a:rPr kumimoji="1" lang="ko-KR" altLang="en-US" dirty="0"/>
              <a:t> </a:t>
            </a:r>
            <a:r>
              <a:rPr kumimoji="1" lang="en-US" altLang="ko-KR" dirty="0"/>
              <a:t>are</a:t>
            </a:r>
            <a:r>
              <a:rPr kumimoji="1" lang="ko-KR" altLang="en-US" dirty="0"/>
              <a:t> </a:t>
            </a:r>
            <a:r>
              <a:rPr kumimoji="1" lang="en-US" altLang="ko-KR" dirty="0"/>
              <a:t>more</a:t>
            </a:r>
            <a:r>
              <a:rPr kumimoji="1" lang="ko-KR" altLang="en-US" dirty="0"/>
              <a:t> </a:t>
            </a:r>
            <a:r>
              <a:rPr kumimoji="1" lang="en-US" altLang="ko-KR" dirty="0"/>
              <a:t>than</a:t>
            </a:r>
            <a:r>
              <a:rPr kumimoji="1" lang="ko-KR" altLang="en-US" dirty="0"/>
              <a:t> </a:t>
            </a:r>
            <a:r>
              <a:rPr kumimoji="1" lang="en-US" altLang="ko-KR" dirty="0"/>
              <a:t>run</a:t>
            </a:r>
            <a:r>
              <a:rPr kumimoji="1" lang="ko-KR" altLang="en-US" dirty="0"/>
              <a:t> </a:t>
            </a:r>
            <a:r>
              <a:rPr kumimoji="1" lang="en-US" altLang="ko-KR" dirty="0"/>
              <a:t>numbers(8),</a:t>
            </a:r>
            <a:r>
              <a:rPr kumimoji="1" lang="ko-KR" altLang="en-US" dirty="0"/>
              <a:t> </a:t>
            </a:r>
            <a:r>
              <a:rPr kumimoji="1" lang="en-US" altLang="ko-KR" dirty="0"/>
              <a:t>each</a:t>
            </a:r>
            <a:r>
              <a:rPr kumimoji="1" lang="ko-KR" altLang="en-US" dirty="0"/>
              <a:t> </a:t>
            </a:r>
            <a:r>
              <a:rPr kumimoji="1" lang="en-US" altLang="ko-KR" dirty="0"/>
              <a:t>subject</a:t>
            </a:r>
            <a:r>
              <a:rPr kumimoji="1" lang="ko-KR" altLang="en-US" dirty="0"/>
              <a:t> </a:t>
            </a:r>
            <a:r>
              <a:rPr kumimoji="1" lang="en-US" altLang="ko-KR" dirty="0"/>
              <a:t>had</a:t>
            </a:r>
            <a:r>
              <a:rPr kumimoji="1" lang="ko-KR" altLang="en-US" dirty="0"/>
              <a:t> </a:t>
            </a:r>
            <a:r>
              <a:rPr kumimoji="1" lang="en-US" altLang="ko-KR" dirty="0"/>
              <a:t>some</a:t>
            </a:r>
            <a:r>
              <a:rPr kumimoji="1" lang="ko-KR" altLang="en-US" dirty="0"/>
              <a:t> </a:t>
            </a:r>
            <a:r>
              <a:rPr kumimoji="1" lang="en-US" altLang="ko-KR" dirty="0"/>
              <a:t>different</a:t>
            </a:r>
            <a:r>
              <a:rPr kumimoji="1" lang="ko-KR" altLang="en-US" dirty="0"/>
              <a:t> </a:t>
            </a:r>
            <a:r>
              <a:rPr kumimoji="1" lang="en-US" altLang="ko-KR" dirty="0"/>
              <a:t>run</a:t>
            </a:r>
            <a:r>
              <a:rPr kumimoji="1" lang="ko-KR" altLang="en-US" dirty="0"/>
              <a:t> </a:t>
            </a:r>
            <a:r>
              <a:rPr kumimoji="1" lang="en-US" altLang="ko-KR" dirty="0"/>
              <a:t>combinations. Also, the transition type was considered to make a scheme for each subject</a:t>
            </a:r>
          </a:p>
        </p:txBody>
      </p:sp>
      <p:sp>
        <p:nvSpPr>
          <p:cNvPr id="4" name="슬라이드 번호 개체 틀 3"/>
          <p:cNvSpPr>
            <a:spLocks noGrp="1"/>
          </p:cNvSpPr>
          <p:nvPr>
            <p:ph type="sldNum" sz="quarter" idx="5"/>
          </p:nvPr>
        </p:nvSpPr>
        <p:spPr/>
        <p:txBody>
          <a:bodyPr/>
          <a:lstStyle/>
          <a:p>
            <a:fld id="{4263EFF6-7622-D440-BCEA-05DDD9A30BFD}" type="slidenum">
              <a:rPr kumimoji="1" lang="ko-Kore-KR" altLang="en-US" smtClean="0"/>
              <a:t>11</a:t>
            </a:fld>
            <a:endParaRPr kumimoji="1" lang="ko-Kore-KR" altLang="en-US"/>
          </a:p>
        </p:txBody>
      </p:sp>
    </p:spTree>
    <p:extLst>
      <p:ext uri="{BB962C8B-B14F-4D97-AF65-F5344CB8AC3E}">
        <p14:creationId xmlns:p14="http://schemas.microsoft.com/office/powerpoint/2010/main" val="394591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54959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64757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6649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27771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91798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9663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76436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67549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99155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30371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79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2021-06-02</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991456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2961564" y="1495048"/>
            <a:ext cx="6433630" cy="3301634"/>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ore-KR" sz="2800" b="1" dirty="0">
                <a:solidFill>
                  <a:schemeClr val="tx1"/>
                </a:solidFill>
                <a:latin typeface="NanumGothic" panose="020D0604000000000000" pitchFamily="34" charset="-127"/>
                <a:ea typeface="NanumGothic" panose="020D0604000000000000" pitchFamily="34" charset="-127"/>
              </a:rPr>
              <a:t>Expectation and placebo effect</a:t>
            </a:r>
          </a:p>
          <a:p>
            <a:pPr algn="ctr"/>
            <a:r>
              <a:rPr lang="en-US" altLang="ko-Kore-KR" sz="2000" b="1" dirty="0">
                <a:solidFill>
                  <a:schemeClr val="tx1"/>
                </a:solidFill>
                <a:latin typeface="NanumGothic" panose="020D0604000000000000" pitchFamily="34" charset="-127"/>
                <a:ea typeface="NanumGothic" panose="020D0604000000000000" pitchFamily="34" charset="-127"/>
              </a:rPr>
              <a:t>: tracking the degree of belief and its transition</a:t>
            </a:r>
            <a:endParaRPr lang="ko-Kore-KR" altLang="ko-Kore-KR" sz="2000">
              <a:solidFill>
                <a:schemeClr val="tx1"/>
              </a:solidFill>
              <a:latin typeface="NanumGothic" panose="020D0604000000000000" pitchFamily="34" charset="-127"/>
              <a:ea typeface="NanumGothic" panose="020D0604000000000000" pitchFamily="34" charset="-127"/>
            </a:endParaRPr>
          </a:p>
        </p:txBody>
      </p:sp>
      <p:sp>
        <p:nvSpPr>
          <p:cNvPr id="19" name="직사각형 18">
            <a:extLst>
              <a:ext uri="{FF2B5EF4-FFF2-40B4-BE49-F238E27FC236}">
                <a16:creationId xmlns:a16="http://schemas.microsoft.com/office/drawing/2014/main" id="{68C6DD9F-0B26-48A9-B11F-55A6B5FF6560}"/>
              </a:ext>
            </a:extLst>
          </p:cNvPr>
          <p:cNvSpPr/>
          <p:nvPr/>
        </p:nvSpPr>
        <p:spPr>
          <a:xfrm>
            <a:off x="3561355" y="5171362"/>
            <a:ext cx="5234048" cy="646331"/>
          </a:xfrm>
          <a:prstGeom prst="rect">
            <a:avLst/>
          </a:prstGeom>
        </p:spPr>
        <p:txBody>
          <a:bodyPr wrap="square">
            <a:spAutoFit/>
          </a:bodyPr>
          <a:lstStyle/>
          <a:p>
            <a:pPr algn="ctr"/>
            <a:r>
              <a:rPr lang="ko-KR" altLang="en-US" kern="0" dirty="0">
                <a:ln w="3175">
                  <a:noFill/>
                </a:ln>
                <a:latin typeface="NanumGothic" panose="020D0604000000000000" pitchFamily="34" charset="-127"/>
                <a:ea typeface="NanumGothic" panose="020D0604000000000000" pitchFamily="34" charset="-127"/>
              </a:rPr>
              <a:t>전제영 이동희 신혜민</a:t>
            </a:r>
            <a:endParaRPr lang="en-US" altLang="ko-KR" kern="0" dirty="0">
              <a:ln w="3175">
                <a:noFill/>
              </a:ln>
              <a:latin typeface="NanumGothic" panose="020D0604000000000000" pitchFamily="34" charset="-127"/>
              <a:ea typeface="NanumGothic" panose="020D0604000000000000" pitchFamily="34" charset="-127"/>
            </a:endParaRPr>
          </a:p>
          <a:p>
            <a:pPr algn="ctr"/>
            <a:r>
              <a:rPr lang="en-US" altLang="ko-KR" kern="0" dirty="0">
                <a:ln w="3175">
                  <a:noFill/>
                </a:ln>
                <a:latin typeface="NanumGothic" panose="020D0604000000000000" pitchFamily="34" charset="-127"/>
                <a:ea typeface="NanumGothic" panose="020D0604000000000000" pitchFamily="34" charset="-127"/>
              </a:rPr>
              <a:t>Human</a:t>
            </a:r>
            <a:r>
              <a:rPr lang="ko-KR" altLang="en-US" kern="0" dirty="0">
                <a:ln w="3175">
                  <a:noFill/>
                </a:ln>
                <a:latin typeface="NanumGothic" panose="020D0604000000000000" pitchFamily="34" charset="-127"/>
                <a:ea typeface="NanumGothic" panose="020D0604000000000000" pitchFamily="34" charset="-127"/>
              </a:rPr>
              <a:t> </a:t>
            </a:r>
            <a:r>
              <a:rPr lang="en-US" altLang="ko-KR" kern="0" dirty="0">
                <a:ln w="3175">
                  <a:noFill/>
                </a:ln>
                <a:latin typeface="NanumGothic" panose="020D0604000000000000" pitchFamily="34" charset="-127"/>
                <a:ea typeface="NanumGothic" panose="020D0604000000000000" pitchFamily="34" charset="-127"/>
              </a:rPr>
              <a:t>Brain</a:t>
            </a:r>
            <a:r>
              <a:rPr lang="ko-KR" altLang="en-US" kern="0" dirty="0">
                <a:ln w="3175">
                  <a:noFill/>
                </a:ln>
                <a:latin typeface="NanumGothic" panose="020D0604000000000000" pitchFamily="34" charset="-127"/>
                <a:ea typeface="NanumGothic" panose="020D0604000000000000" pitchFamily="34" charset="-127"/>
              </a:rPr>
              <a:t> </a:t>
            </a:r>
            <a:r>
              <a:rPr lang="en-US" altLang="ko-KR" kern="0" dirty="0">
                <a:ln w="3175">
                  <a:noFill/>
                </a:ln>
                <a:latin typeface="NanumGothic" panose="020D0604000000000000" pitchFamily="34" charset="-127"/>
                <a:ea typeface="NanumGothic" panose="020D0604000000000000" pitchFamily="34" charset="-127"/>
              </a:rPr>
              <a:t>Mapping</a:t>
            </a:r>
          </a:p>
        </p:txBody>
      </p:sp>
      <p:sp>
        <p:nvSpPr>
          <p:cNvPr id="36" name="자유형: 도형 35">
            <a:extLst>
              <a:ext uri="{FF2B5EF4-FFF2-40B4-BE49-F238E27FC236}">
                <a16:creationId xmlns:a16="http://schemas.microsoft.com/office/drawing/2014/main" id="{EF1659F1-BDC6-4797-AAC3-D9102E8FA417}"/>
              </a:ext>
            </a:extLst>
          </p:cNvPr>
          <p:cNvSpPr/>
          <p:nvPr/>
        </p:nvSpPr>
        <p:spPr>
          <a:xfrm rot="16049166">
            <a:off x="5921000" y="846557"/>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Tree>
    <p:extLst>
      <p:ext uri="{BB962C8B-B14F-4D97-AF65-F5344CB8AC3E}">
        <p14:creationId xmlns:p14="http://schemas.microsoft.com/office/powerpoint/2010/main" val="388574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Methods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1) Experimental Design</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4890369"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500137"/>
          </a:xfrm>
          <a:prstGeom prst="rect">
            <a:avLst/>
          </a:prstGeom>
          <a:noFill/>
        </p:spPr>
        <p:txBody>
          <a:bodyPr wrap="square" rtlCol="0">
            <a:spAutoFit/>
          </a:bodyPr>
          <a:lstStyle/>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Why the different type of scale was used</a:t>
            </a:r>
          </a:p>
        </p:txBody>
      </p:sp>
      <p:sp>
        <p:nvSpPr>
          <p:cNvPr id="266" name="TextBox 265">
            <a:extLst>
              <a:ext uri="{FF2B5EF4-FFF2-40B4-BE49-F238E27FC236}">
                <a16:creationId xmlns:a16="http://schemas.microsoft.com/office/drawing/2014/main" id="{BE969826-717B-AA42-960B-BA31B7838D74}"/>
              </a:ext>
            </a:extLst>
          </p:cNvPr>
          <p:cNvSpPr txBox="1"/>
          <p:nvPr/>
        </p:nvSpPr>
        <p:spPr>
          <a:xfrm>
            <a:off x="1721097" y="1767924"/>
            <a:ext cx="3768058" cy="500137"/>
          </a:xfrm>
          <a:prstGeom prst="rect">
            <a:avLst/>
          </a:prstGeom>
          <a:noFill/>
        </p:spPr>
        <p:txBody>
          <a:bodyPr wrap="square" rtlCol="0">
            <a:spAutoFit/>
          </a:bodyPr>
          <a:lstStyle/>
          <a:p>
            <a:pPr algn="ctr">
              <a:lnSpc>
                <a:spcPct val="150000"/>
              </a:lnSpc>
            </a:pPr>
            <a:r>
              <a:rPr kumimoji="1" lang="en-US" altLang="ko-Kore-KR" sz="2000" dirty="0">
                <a:latin typeface="NanumGothic" panose="020D0604000000000000" pitchFamily="34" charset="-127"/>
                <a:ea typeface="NanumGothic" panose="020D0604000000000000" pitchFamily="34" charset="-127"/>
              </a:rPr>
              <a:t>&lt;Pain Calibration: </a:t>
            </a:r>
            <a:r>
              <a:rPr kumimoji="1" lang="en-US" altLang="ko-Kore-KR" sz="2000" dirty="0" err="1">
                <a:latin typeface="NanumGothic" panose="020D0604000000000000" pitchFamily="34" charset="-127"/>
                <a:ea typeface="NanumGothic" panose="020D0604000000000000" pitchFamily="34" charset="-127"/>
              </a:rPr>
              <a:t>gLMS</a:t>
            </a:r>
            <a:r>
              <a:rPr kumimoji="1" lang="en-US" altLang="ko-Kore-KR" sz="2000" dirty="0">
                <a:latin typeface="NanumGothic" panose="020D0604000000000000" pitchFamily="34" charset="-127"/>
                <a:ea typeface="NanumGothic" panose="020D0604000000000000" pitchFamily="34" charset="-127"/>
              </a:rPr>
              <a:t> &gt;</a:t>
            </a:r>
          </a:p>
        </p:txBody>
      </p:sp>
      <p:pic>
        <p:nvPicPr>
          <p:cNvPr id="267" name="그림 266">
            <a:extLst>
              <a:ext uri="{FF2B5EF4-FFF2-40B4-BE49-F238E27FC236}">
                <a16:creationId xmlns:a16="http://schemas.microsoft.com/office/drawing/2014/main" id="{3DC87F7B-514B-EB4E-A272-E4B6684D2967}"/>
              </a:ext>
            </a:extLst>
          </p:cNvPr>
          <p:cNvPicPr>
            <a:picLocks noChangeAspect="1"/>
          </p:cNvPicPr>
          <p:nvPr/>
        </p:nvPicPr>
        <p:blipFill>
          <a:blip r:embed="rId3"/>
          <a:stretch>
            <a:fillRect/>
          </a:stretch>
        </p:blipFill>
        <p:spPr>
          <a:xfrm>
            <a:off x="1734036" y="2460353"/>
            <a:ext cx="3782591" cy="2081018"/>
          </a:xfrm>
          <a:prstGeom prst="rect">
            <a:avLst/>
          </a:prstGeom>
        </p:spPr>
      </p:pic>
      <p:pic>
        <p:nvPicPr>
          <p:cNvPr id="21" name="그림 20">
            <a:extLst>
              <a:ext uri="{FF2B5EF4-FFF2-40B4-BE49-F238E27FC236}">
                <a16:creationId xmlns:a16="http://schemas.microsoft.com/office/drawing/2014/main" id="{589ADE04-BDF5-BC42-963F-28708839CC77}"/>
              </a:ext>
            </a:extLst>
          </p:cNvPr>
          <p:cNvPicPr>
            <a:picLocks noChangeAspect="1"/>
          </p:cNvPicPr>
          <p:nvPr/>
        </p:nvPicPr>
        <p:blipFill>
          <a:blip r:embed="rId4"/>
          <a:stretch>
            <a:fillRect/>
          </a:stretch>
        </p:blipFill>
        <p:spPr>
          <a:xfrm>
            <a:off x="6731767" y="2462460"/>
            <a:ext cx="3744970" cy="2060911"/>
          </a:xfrm>
          <a:prstGeom prst="rect">
            <a:avLst/>
          </a:prstGeom>
        </p:spPr>
      </p:pic>
      <p:sp>
        <p:nvSpPr>
          <p:cNvPr id="22" name="TextBox 21">
            <a:extLst>
              <a:ext uri="{FF2B5EF4-FFF2-40B4-BE49-F238E27FC236}">
                <a16:creationId xmlns:a16="http://schemas.microsoft.com/office/drawing/2014/main" id="{337E383F-276E-4B45-8310-203733EAE9A6}"/>
              </a:ext>
            </a:extLst>
          </p:cNvPr>
          <p:cNvSpPr txBox="1"/>
          <p:nvPr/>
        </p:nvSpPr>
        <p:spPr>
          <a:xfrm>
            <a:off x="6708195" y="1747708"/>
            <a:ext cx="3438924" cy="500137"/>
          </a:xfrm>
          <a:prstGeom prst="rect">
            <a:avLst/>
          </a:prstGeom>
          <a:noFill/>
        </p:spPr>
        <p:txBody>
          <a:bodyPr wrap="square" rtlCol="0">
            <a:spAutoFit/>
          </a:bodyPr>
          <a:lstStyle/>
          <a:p>
            <a:pPr algn="ctr">
              <a:lnSpc>
                <a:spcPct val="150000"/>
              </a:lnSpc>
            </a:pPr>
            <a:r>
              <a:rPr kumimoji="1" lang="en-US" altLang="ko-Kore-KR" sz="2000" dirty="0">
                <a:latin typeface="NanumGothic" panose="020D0604000000000000" pitchFamily="34" charset="-127"/>
                <a:ea typeface="NanumGothic" panose="020D0604000000000000" pitchFamily="34" charset="-127"/>
              </a:rPr>
              <a:t>&lt;Pain rating: VAS&gt; </a:t>
            </a:r>
          </a:p>
        </p:txBody>
      </p:sp>
      <p:sp>
        <p:nvSpPr>
          <p:cNvPr id="23" name="TextBox 22">
            <a:extLst>
              <a:ext uri="{FF2B5EF4-FFF2-40B4-BE49-F238E27FC236}">
                <a16:creationId xmlns:a16="http://schemas.microsoft.com/office/drawing/2014/main" id="{EAF08986-C48D-A146-B633-7952097AFB67}"/>
              </a:ext>
            </a:extLst>
          </p:cNvPr>
          <p:cNvSpPr txBox="1"/>
          <p:nvPr/>
        </p:nvSpPr>
        <p:spPr>
          <a:xfrm>
            <a:off x="819551" y="4820054"/>
            <a:ext cx="10407249" cy="1290353"/>
          </a:xfrm>
          <a:prstGeom prst="rect">
            <a:avLst/>
          </a:prstGeom>
          <a:noFill/>
        </p:spPr>
        <p:txBody>
          <a:bodyPr wrap="square" rtlCol="0">
            <a:spAutoFit/>
          </a:bodyPr>
          <a:lstStyle/>
          <a:p>
            <a:pPr>
              <a:lnSpc>
                <a:spcPct val="150000"/>
              </a:lnSpc>
            </a:pPr>
            <a:r>
              <a:rPr lang="en-US" altLang="ko-Kore-KR" dirty="0">
                <a:latin typeface="NanumGothic" panose="020D0604000000000000" pitchFamily="34" charset="-127"/>
                <a:ea typeface="NanumGothic" panose="020D0604000000000000" pitchFamily="34" charset="-127"/>
              </a:rPr>
              <a:t>1) A small range of temperatures were used in fMRI experiment</a:t>
            </a:r>
          </a:p>
          <a:p>
            <a:pPr>
              <a:lnSpc>
                <a:spcPct val="150000"/>
              </a:lnSpc>
            </a:pPr>
            <a:r>
              <a:rPr lang="en-US" altLang="ko-Kore-KR" dirty="0">
                <a:latin typeface="NanumGothic" panose="020D0604000000000000" pitchFamily="34" charset="-127"/>
                <a:ea typeface="NanumGothic" panose="020D0604000000000000" pitchFamily="34" charset="-127"/>
              </a:rPr>
              <a:t>	: if we use </a:t>
            </a:r>
            <a:r>
              <a:rPr lang="en-US" altLang="ko-Kore-KR" dirty="0" err="1">
                <a:latin typeface="NanumGothic" panose="020D0604000000000000" pitchFamily="34" charset="-127"/>
                <a:ea typeface="NanumGothic" panose="020D0604000000000000" pitchFamily="34" charset="-127"/>
              </a:rPr>
              <a:t>gLMS</a:t>
            </a:r>
            <a:r>
              <a:rPr lang="en-US" altLang="ko-Kore-KR" dirty="0">
                <a:latin typeface="NanumGothic" panose="020D0604000000000000" pitchFamily="34" charset="-127"/>
                <a:ea typeface="NanumGothic" panose="020D0604000000000000" pitchFamily="34" charset="-127"/>
              </a:rPr>
              <a:t>, only 1/3 of the scale would be used</a:t>
            </a:r>
          </a:p>
          <a:p>
            <a:pPr>
              <a:lnSpc>
                <a:spcPct val="150000"/>
              </a:lnSpc>
            </a:pPr>
            <a:r>
              <a:rPr lang="en-US" altLang="ko-Kore-KR" dirty="0">
                <a:latin typeface="NanumGothic" panose="020D0604000000000000" pitchFamily="34" charset="-127"/>
                <a:ea typeface="NanumGothic" panose="020D0604000000000000" pitchFamily="34" charset="-127"/>
              </a:rPr>
              <a:t>2) Previous placebo study that we referred to use the VAS scale</a:t>
            </a:r>
          </a:p>
        </p:txBody>
      </p:sp>
    </p:spTree>
    <p:extLst>
      <p:ext uri="{BB962C8B-B14F-4D97-AF65-F5344CB8AC3E}">
        <p14:creationId xmlns:p14="http://schemas.microsoft.com/office/powerpoint/2010/main" val="319285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Methods </a:t>
            </a:r>
            <a:r>
              <a:rPr lang="en-US" altLang="ko-KR" b="1" kern="0">
                <a:ln w="3175">
                  <a:noFill/>
                </a:ln>
                <a:solidFill>
                  <a:srgbClr val="E7E6E6">
                    <a:lumMod val="25000"/>
                  </a:srgbClr>
                </a:solidFill>
                <a:latin typeface="NanumGothic" panose="020D0604000000000000" pitchFamily="34" charset="-127"/>
                <a:ea typeface="NanumGothic" panose="020D0604000000000000" pitchFamily="34" charset="-127"/>
              </a:rPr>
              <a:t>1) Experimental Design</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4890369"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500137"/>
          </a:xfrm>
          <a:prstGeom prst="rect">
            <a:avLst/>
          </a:prstGeom>
          <a:noFill/>
        </p:spPr>
        <p:txBody>
          <a:bodyPr wrap="square" rtlCol="0">
            <a:spAutoFit/>
          </a:bodyPr>
          <a:lstStyle/>
          <a:p>
            <a:pPr marL="285750" indent="-285750">
              <a:lnSpc>
                <a:spcPct val="150000"/>
              </a:lnSpc>
              <a:buFontTx/>
              <a:buChar char="-"/>
            </a:pPr>
            <a:r>
              <a:rPr kumimoji="1" lang="en-US" altLang="ko-Kore-KR" sz="2000" b="1">
                <a:latin typeface="NanumGothic" panose="020D0604000000000000" pitchFamily="34" charset="-127"/>
                <a:ea typeface="NanumGothic" panose="020D0604000000000000" pitchFamily="34" charset="-127"/>
              </a:rPr>
              <a:t>Day2: fMRI experiment</a:t>
            </a:r>
            <a:endParaRPr kumimoji="1" lang="ko-Kore-KR" altLang="en-US" sz="2000" b="1">
              <a:latin typeface="NanumGothic" panose="020D0604000000000000" pitchFamily="34" charset="-127"/>
              <a:ea typeface="NanumGothic" panose="020D0604000000000000" pitchFamily="34" charset="-127"/>
            </a:endParaRPr>
          </a:p>
        </p:txBody>
      </p:sp>
      <p:grpSp>
        <p:nvGrpSpPr>
          <p:cNvPr id="231" name="그룹 230">
            <a:extLst>
              <a:ext uri="{FF2B5EF4-FFF2-40B4-BE49-F238E27FC236}">
                <a16:creationId xmlns:a16="http://schemas.microsoft.com/office/drawing/2014/main" id="{DCCCCD10-8916-204D-9D70-BE03C44BE60B}"/>
              </a:ext>
            </a:extLst>
          </p:cNvPr>
          <p:cNvGrpSpPr/>
          <p:nvPr/>
        </p:nvGrpSpPr>
        <p:grpSpPr>
          <a:xfrm>
            <a:off x="873869" y="1469352"/>
            <a:ext cx="10372157" cy="4844944"/>
            <a:chOff x="251020" y="914604"/>
            <a:chExt cx="10372157" cy="4844944"/>
          </a:xfrm>
        </p:grpSpPr>
        <p:grpSp>
          <p:nvGrpSpPr>
            <p:cNvPr id="232" name="그룹 231">
              <a:extLst>
                <a:ext uri="{FF2B5EF4-FFF2-40B4-BE49-F238E27FC236}">
                  <a16:creationId xmlns:a16="http://schemas.microsoft.com/office/drawing/2014/main" id="{C8398607-9FBC-8E4D-B4FA-75F1B1BE4405}"/>
                </a:ext>
              </a:extLst>
            </p:cNvPr>
            <p:cNvGrpSpPr/>
            <p:nvPr/>
          </p:nvGrpSpPr>
          <p:grpSpPr>
            <a:xfrm>
              <a:off x="251020" y="914604"/>
              <a:ext cx="10372155" cy="4844944"/>
              <a:chOff x="251020" y="914604"/>
              <a:chExt cx="10372155" cy="4844944"/>
            </a:xfrm>
          </p:grpSpPr>
          <p:grpSp>
            <p:nvGrpSpPr>
              <p:cNvPr id="234" name="그룹 233">
                <a:extLst>
                  <a:ext uri="{FF2B5EF4-FFF2-40B4-BE49-F238E27FC236}">
                    <a16:creationId xmlns:a16="http://schemas.microsoft.com/office/drawing/2014/main" id="{B1895B3A-847B-4C4E-9CAB-867DA80FFBF2}"/>
                  </a:ext>
                </a:extLst>
              </p:cNvPr>
              <p:cNvGrpSpPr/>
              <p:nvPr/>
            </p:nvGrpSpPr>
            <p:grpSpPr>
              <a:xfrm>
                <a:off x="251020" y="914604"/>
                <a:ext cx="10372155" cy="4844944"/>
                <a:chOff x="251020" y="914604"/>
                <a:chExt cx="10372155" cy="4844944"/>
              </a:xfrm>
            </p:grpSpPr>
            <p:cxnSp>
              <p:nvCxnSpPr>
                <p:cNvPr id="240" name="직선 연결선[R] 239">
                  <a:extLst>
                    <a:ext uri="{FF2B5EF4-FFF2-40B4-BE49-F238E27FC236}">
                      <a16:creationId xmlns:a16="http://schemas.microsoft.com/office/drawing/2014/main" id="{97EE1B63-ED56-FE42-A9CC-A284F622E327}"/>
                    </a:ext>
                  </a:extLst>
                </p:cNvPr>
                <p:cNvCxnSpPr/>
                <p:nvPr/>
              </p:nvCxnSpPr>
              <p:spPr>
                <a:xfrm>
                  <a:off x="1559858" y="4493286"/>
                  <a:ext cx="905435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1" name="직선 연결선[R] 240">
                  <a:extLst>
                    <a:ext uri="{FF2B5EF4-FFF2-40B4-BE49-F238E27FC236}">
                      <a16:creationId xmlns:a16="http://schemas.microsoft.com/office/drawing/2014/main" id="{61AC8AD2-0085-9D4E-A618-3921EA487526}"/>
                    </a:ext>
                  </a:extLst>
                </p:cNvPr>
                <p:cNvCxnSpPr>
                  <a:cxnSpLocks/>
                </p:cNvCxnSpPr>
                <p:nvPr/>
              </p:nvCxnSpPr>
              <p:spPr>
                <a:xfrm>
                  <a:off x="1559858" y="4303059"/>
                  <a:ext cx="0" cy="340659"/>
                </a:xfrm>
                <a:prstGeom prst="line">
                  <a:avLst/>
                </a:prstGeom>
              </p:spPr>
              <p:style>
                <a:lnRef idx="1">
                  <a:schemeClr val="dk1"/>
                </a:lnRef>
                <a:fillRef idx="0">
                  <a:schemeClr val="dk1"/>
                </a:fillRef>
                <a:effectRef idx="0">
                  <a:schemeClr val="dk1"/>
                </a:effectRef>
                <a:fontRef idx="minor">
                  <a:schemeClr val="tx1"/>
                </a:fontRef>
              </p:style>
            </p:cxnSp>
            <p:cxnSp>
              <p:nvCxnSpPr>
                <p:cNvPr id="242" name="직선 연결선[R] 241">
                  <a:extLst>
                    <a:ext uri="{FF2B5EF4-FFF2-40B4-BE49-F238E27FC236}">
                      <a16:creationId xmlns:a16="http://schemas.microsoft.com/office/drawing/2014/main" id="{0F6AF919-392C-F847-AB1D-CA8C88C03B8E}"/>
                    </a:ext>
                  </a:extLst>
                </p:cNvPr>
                <p:cNvCxnSpPr>
                  <a:cxnSpLocks/>
                </p:cNvCxnSpPr>
                <p:nvPr/>
              </p:nvCxnSpPr>
              <p:spPr>
                <a:xfrm>
                  <a:off x="10623175" y="4340886"/>
                  <a:ext cx="0" cy="340659"/>
                </a:xfrm>
                <a:prstGeom prst="line">
                  <a:avLst/>
                </a:prstGeom>
              </p:spPr>
              <p:style>
                <a:lnRef idx="1">
                  <a:schemeClr val="dk1"/>
                </a:lnRef>
                <a:fillRef idx="0">
                  <a:schemeClr val="dk1"/>
                </a:fillRef>
                <a:effectRef idx="0">
                  <a:schemeClr val="dk1"/>
                </a:effectRef>
                <a:fontRef idx="minor">
                  <a:schemeClr val="tx1"/>
                </a:fontRef>
              </p:style>
            </p:cxnSp>
            <p:sp>
              <p:nvSpPr>
                <p:cNvPr id="243" name="모서리가 둥근 직사각형 242">
                  <a:extLst>
                    <a:ext uri="{FF2B5EF4-FFF2-40B4-BE49-F238E27FC236}">
                      <a16:creationId xmlns:a16="http://schemas.microsoft.com/office/drawing/2014/main" id="{A9588537-D00E-D646-B2CA-408F39C47545}"/>
                    </a:ext>
                  </a:extLst>
                </p:cNvPr>
                <p:cNvSpPr/>
                <p:nvPr/>
              </p:nvSpPr>
              <p:spPr>
                <a:xfrm>
                  <a:off x="1559858" y="3429000"/>
                  <a:ext cx="1165414" cy="874059"/>
                </a:xfrm>
                <a:prstGeom prst="round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Run 1</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sp>
              <p:nvSpPr>
                <p:cNvPr id="244" name="TextBox 243">
                  <a:extLst>
                    <a:ext uri="{FF2B5EF4-FFF2-40B4-BE49-F238E27FC236}">
                      <a16:creationId xmlns:a16="http://schemas.microsoft.com/office/drawing/2014/main" id="{0F41E4BD-EDF0-9841-BE72-8179BBA172D8}"/>
                    </a:ext>
                  </a:extLst>
                </p:cNvPr>
                <p:cNvSpPr txBox="1"/>
                <p:nvPr/>
              </p:nvSpPr>
              <p:spPr>
                <a:xfrm>
                  <a:off x="3155580" y="3635196"/>
                  <a:ext cx="627529" cy="461665"/>
                </a:xfrm>
                <a:prstGeom prst="rect">
                  <a:avLst/>
                </a:prstGeom>
                <a:noFill/>
              </p:spPr>
              <p:txBody>
                <a:bodyPr wrap="square" rtlCol="0">
                  <a:spAutoFit/>
                </a:bodyPr>
                <a:lstStyle/>
                <a:p>
                  <a:r>
                    <a:rPr kumimoji="1" lang="en-US" altLang="ko-Kore-KR" sz="2400">
                      <a:latin typeface="NanumGothic" panose="020D0604000000000000" pitchFamily="34" charset="-127"/>
                      <a:ea typeface="NanumGothic" panose="020D0604000000000000" pitchFamily="34" charset="-127"/>
                    </a:rPr>
                    <a:t>…</a:t>
                  </a:r>
                  <a:endParaRPr kumimoji="1" lang="ko-Kore-KR" altLang="en-US" sz="2400">
                    <a:latin typeface="NanumGothic" panose="020D0604000000000000" pitchFamily="34" charset="-127"/>
                    <a:ea typeface="NanumGothic" panose="020D0604000000000000" pitchFamily="34" charset="-127"/>
                  </a:endParaRPr>
                </a:p>
              </p:txBody>
            </p:sp>
            <p:sp>
              <p:nvSpPr>
                <p:cNvPr id="245" name="모서리가 둥근 직사각형 244">
                  <a:extLst>
                    <a:ext uri="{FF2B5EF4-FFF2-40B4-BE49-F238E27FC236}">
                      <a16:creationId xmlns:a16="http://schemas.microsoft.com/office/drawing/2014/main" id="{2620D18C-9DF5-0C41-86CE-692D0EF6BDD1}"/>
                    </a:ext>
                  </a:extLst>
                </p:cNvPr>
                <p:cNvSpPr/>
                <p:nvPr/>
              </p:nvSpPr>
              <p:spPr>
                <a:xfrm>
                  <a:off x="5298145" y="3421014"/>
                  <a:ext cx="1595709" cy="874059"/>
                </a:xfrm>
                <a:prstGeom prst="roundRect">
                  <a:avLst/>
                </a:prstGeom>
                <a:solidFill>
                  <a:srgbClr val="00B0F0">
                    <a:alpha val="20188"/>
                  </a:srgbClr>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T1</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sp>
              <p:nvSpPr>
                <p:cNvPr id="246" name="모서리가 둥근 직사각형 245">
                  <a:extLst>
                    <a:ext uri="{FF2B5EF4-FFF2-40B4-BE49-F238E27FC236}">
                      <a16:creationId xmlns:a16="http://schemas.microsoft.com/office/drawing/2014/main" id="{6441C88C-56BF-F14B-821B-4B3F8C2A106D}"/>
                    </a:ext>
                  </a:extLst>
                </p:cNvPr>
                <p:cNvSpPr/>
                <p:nvPr/>
              </p:nvSpPr>
              <p:spPr>
                <a:xfrm>
                  <a:off x="3998258" y="3421013"/>
                  <a:ext cx="1165414" cy="874059"/>
                </a:xfrm>
                <a:prstGeom prst="round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Run 4</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sp>
              <p:nvSpPr>
                <p:cNvPr id="247" name="모서리가 둥근 직사각형 246">
                  <a:extLst>
                    <a:ext uri="{FF2B5EF4-FFF2-40B4-BE49-F238E27FC236}">
                      <a16:creationId xmlns:a16="http://schemas.microsoft.com/office/drawing/2014/main" id="{AB5276F1-BE6D-8547-9CB9-1D23BE19AAF2}"/>
                    </a:ext>
                  </a:extLst>
                </p:cNvPr>
                <p:cNvSpPr/>
                <p:nvPr/>
              </p:nvSpPr>
              <p:spPr>
                <a:xfrm>
                  <a:off x="7028327" y="3417020"/>
                  <a:ext cx="1165414" cy="874059"/>
                </a:xfrm>
                <a:prstGeom prst="round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Run 5</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sp>
              <p:nvSpPr>
                <p:cNvPr id="248" name="TextBox 247">
                  <a:extLst>
                    <a:ext uri="{FF2B5EF4-FFF2-40B4-BE49-F238E27FC236}">
                      <a16:creationId xmlns:a16="http://schemas.microsoft.com/office/drawing/2014/main" id="{8A8BAA2B-D3E8-2941-82AD-70A5AC7EE0B2}"/>
                    </a:ext>
                  </a:extLst>
                </p:cNvPr>
                <p:cNvSpPr txBox="1"/>
                <p:nvPr/>
              </p:nvSpPr>
              <p:spPr>
                <a:xfrm>
                  <a:off x="8556811" y="3635196"/>
                  <a:ext cx="627529" cy="461665"/>
                </a:xfrm>
                <a:prstGeom prst="rect">
                  <a:avLst/>
                </a:prstGeom>
                <a:noFill/>
              </p:spPr>
              <p:txBody>
                <a:bodyPr wrap="square" rtlCol="0">
                  <a:spAutoFit/>
                </a:bodyPr>
                <a:lstStyle/>
                <a:p>
                  <a:r>
                    <a:rPr kumimoji="1" lang="en-US" altLang="ko-Kore-KR" sz="2400">
                      <a:latin typeface="NanumGothic" panose="020D0604000000000000" pitchFamily="34" charset="-127"/>
                      <a:ea typeface="NanumGothic" panose="020D0604000000000000" pitchFamily="34" charset="-127"/>
                    </a:rPr>
                    <a:t>…</a:t>
                  </a:r>
                  <a:endParaRPr kumimoji="1" lang="ko-Kore-KR" altLang="en-US" sz="2400">
                    <a:latin typeface="NanumGothic" panose="020D0604000000000000" pitchFamily="34" charset="-127"/>
                    <a:ea typeface="NanumGothic" panose="020D0604000000000000" pitchFamily="34" charset="-127"/>
                  </a:endParaRPr>
                </a:p>
              </p:txBody>
            </p:sp>
            <p:sp>
              <p:nvSpPr>
                <p:cNvPr id="249" name="모서리가 둥근 직사각형 248">
                  <a:extLst>
                    <a:ext uri="{FF2B5EF4-FFF2-40B4-BE49-F238E27FC236}">
                      <a16:creationId xmlns:a16="http://schemas.microsoft.com/office/drawing/2014/main" id="{9E6F1533-4A2F-7140-A109-AC4386F08D29}"/>
                    </a:ext>
                  </a:extLst>
                </p:cNvPr>
                <p:cNvSpPr/>
                <p:nvPr/>
              </p:nvSpPr>
              <p:spPr>
                <a:xfrm>
                  <a:off x="9448797" y="3428998"/>
                  <a:ext cx="1165414" cy="874059"/>
                </a:xfrm>
                <a:prstGeom prst="round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Run 8</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cxnSp>
              <p:nvCxnSpPr>
                <p:cNvPr id="250" name="직선 연결선[R] 249">
                  <a:extLst>
                    <a:ext uri="{FF2B5EF4-FFF2-40B4-BE49-F238E27FC236}">
                      <a16:creationId xmlns:a16="http://schemas.microsoft.com/office/drawing/2014/main" id="{5BA06E30-DBFD-8745-B2E9-A17F20FC8A93}"/>
                    </a:ext>
                  </a:extLst>
                </p:cNvPr>
                <p:cNvCxnSpPr>
                  <a:cxnSpLocks/>
                </p:cNvCxnSpPr>
                <p:nvPr/>
              </p:nvCxnSpPr>
              <p:spPr>
                <a:xfrm>
                  <a:off x="2725272" y="4303059"/>
                  <a:ext cx="0" cy="340659"/>
                </a:xfrm>
                <a:prstGeom prst="line">
                  <a:avLst/>
                </a:prstGeom>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9629E4FE-D947-EC46-9C1E-08EDBA058BF4}"/>
                    </a:ext>
                  </a:extLst>
                </p:cNvPr>
                <p:cNvSpPr txBox="1"/>
                <p:nvPr/>
              </p:nvSpPr>
              <p:spPr>
                <a:xfrm>
                  <a:off x="1694326" y="4596166"/>
                  <a:ext cx="896467" cy="338554"/>
                </a:xfrm>
                <a:prstGeom prst="rect">
                  <a:avLst/>
                </a:prstGeom>
                <a:noFill/>
              </p:spPr>
              <p:txBody>
                <a:bodyPr wrap="square" rtlCol="0">
                  <a:spAutoFit/>
                </a:bodyPr>
                <a:lstStyle/>
                <a:p>
                  <a:pPr algn="ctr"/>
                  <a:r>
                    <a:rPr kumimoji="1" lang="en-US" altLang="ko-Kore-KR" sz="1600">
                      <a:latin typeface="NanumGothic" panose="020D0604000000000000" pitchFamily="34" charset="-127"/>
                      <a:ea typeface="NanumGothic" panose="020D0604000000000000" pitchFamily="34" charset="-127"/>
                    </a:rPr>
                    <a:t>12min</a:t>
                  </a:r>
                  <a:endParaRPr kumimoji="1" lang="ko-Kore-KR" altLang="en-US" sz="1600">
                    <a:latin typeface="NanumGothic" panose="020D0604000000000000" pitchFamily="34" charset="-127"/>
                    <a:ea typeface="NanumGothic" panose="020D0604000000000000" pitchFamily="34" charset="-127"/>
                  </a:endParaRPr>
                </a:p>
              </p:txBody>
            </p:sp>
            <p:sp>
              <p:nvSpPr>
                <p:cNvPr id="252" name="TextBox 251">
                  <a:extLst>
                    <a:ext uri="{FF2B5EF4-FFF2-40B4-BE49-F238E27FC236}">
                      <a16:creationId xmlns:a16="http://schemas.microsoft.com/office/drawing/2014/main" id="{211D8B07-7C61-4748-8386-8B3871A22931}"/>
                    </a:ext>
                  </a:extLst>
                </p:cNvPr>
                <p:cNvSpPr txBox="1"/>
                <p:nvPr/>
              </p:nvSpPr>
              <p:spPr>
                <a:xfrm>
                  <a:off x="5921194" y="5420994"/>
                  <a:ext cx="1792941" cy="338554"/>
                </a:xfrm>
                <a:prstGeom prst="rect">
                  <a:avLst/>
                </a:prstGeom>
                <a:noFill/>
              </p:spPr>
              <p:txBody>
                <a:bodyPr wrap="square" rtlCol="0">
                  <a:spAutoFit/>
                </a:bodyPr>
                <a:lstStyle/>
                <a:p>
                  <a:pPr algn="ctr"/>
                  <a:r>
                    <a:rPr kumimoji="1" lang="en-US" altLang="ko-Kore-KR" sz="1600">
                      <a:latin typeface="NanumGothic" panose="020D0604000000000000" pitchFamily="34" charset="-127"/>
                      <a:ea typeface="NanumGothic" panose="020D0604000000000000" pitchFamily="34" charset="-127"/>
                    </a:rPr>
                    <a:t>2h, 160 trials</a:t>
                  </a:r>
                  <a:endParaRPr kumimoji="1" lang="ko-Kore-KR" altLang="en-US" sz="1600">
                    <a:latin typeface="NanumGothic" panose="020D0604000000000000" pitchFamily="34" charset="-127"/>
                    <a:ea typeface="NanumGothic" panose="020D0604000000000000" pitchFamily="34" charset="-127"/>
                  </a:endParaRPr>
                </a:p>
              </p:txBody>
            </p:sp>
            <p:cxnSp>
              <p:nvCxnSpPr>
                <p:cNvPr id="253" name="직선 연결선[R] 252">
                  <a:extLst>
                    <a:ext uri="{FF2B5EF4-FFF2-40B4-BE49-F238E27FC236}">
                      <a16:creationId xmlns:a16="http://schemas.microsoft.com/office/drawing/2014/main" id="{F9F4EABE-33B6-DF43-85C7-37826952BE55}"/>
                    </a:ext>
                  </a:extLst>
                </p:cNvPr>
                <p:cNvCxnSpPr>
                  <a:cxnSpLocks/>
                </p:cNvCxnSpPr>
                <p:nvPr/>
              </p:nvCxnSpPr>
              <p:spPr>
                <a:xfrm flipH="1" flipV="1">
                  <a:off x="448239" y="2812176"/>
                  <a:ext cx="1111618" cy="466393"/>
                </a:xfrm>
                <a:prstGeom prst="line">
                  <a:avLst/>
                </a:prstGeom>
              </p:spPr>
              <p:style>
                <a:lnRef idx="1">
                  <a:schemeClr val="dk1"/>
                </a:lnRef>
                <a:fillRef idx="0">
                  <a:schemeClr val="dk1"/>
                </a:fillRef>
                <a:effectRef idx="0">
                  <a:schemeClr val="dk1"/>
                </a:effectRef>
                <a:fontRef idx="minor">
                  <a:schemeClr val="tx1"/>
                </a:fontRef>
              </p:style>
            </p:cxnSp>
            <p:cxnSp>
              <p:nvCxnSpPr>
                <p:cNvPr id="254" name="직선 연결선[R] 253">
                  <a:extLst>
                    <a:ext uri="{FF2B5EF4-FFF2-40B4-BE49-F238E27FC236}">
                      <a16:creationId xmlns:a16="http://schemas.microsoft.com/office/drawing/2014/main" id="{1E1CD93F-E9D6-6640-BB10-02554B7E8D3D}"/>
                    </a:ext>
                  </a:extLst>
                </p:cNvPr>
                <p:cNvCxnSpPr>
                  <a:cxnSpLocks/>
                </p:cNvCxnSpPr>
                <p:nvPr/>
              </p:nvCxnSpPr>
              <p:spPr>
                <a:xfrm flipV="1">
                  <a:off x="2277035" y="2761987"/>
                  <a:ext cx="519956" cy="516582"/>
                </a:xfrm>
                <a:prstGeom prst="line">
                  <a:avLst/>
                </a:prstGeom>
              </p:spPr>
              <p:style>
                <a:lnRef idx="1">
                  <a:schemeClr val="dk1"/>
                </a:lnRef>
                <a:fillRef idx="0">
                  <a:schemeClr val="dk1"/>
                </a:fillRef>
                <a:effectRef idx="0">
                  <a:schemeClr val="dk1"/>
                </a:effectRef>
                <a:fontRef idx="minor">
                  <a:schemeClr val="tx1"/>
                </a:fontRef>
              </p:style>
            </p:cxnSp>
            <p:sp>
              <p:nvSpPr>
                <p:cNvPr id="255" name="모서리가 둥근 직사각형 254">
                  <a:extLst>
                    <a:ext uri="{FF2B5EF4-FFF2-40B4-BE49-F238E27FC236}">
                      <a16:creationId xmlns:a16="http://schemas.microsoft.com/office/drawing/2014/main" id="{7FDE7516-3BA0-C44E-8C7C-DAE09D25A31E}"/>
                    </a:ext>
                  </a:extLst>
                </p:cNvPr>
                <p:cNvSpPr/>
                <p:nvPr/>
              </p:nvSpPr>
              <p:spPr>
                <a:xfrm>
                  <a:off x="251020" y="1717984"/>
                  <a:ext cx="1362635" cy="874059"/>
                </a:xfrm>
                <a:prstGeom prst="roundRect">
                  <a:avLst/>
                </a:prstGeom>
                <a:solidFill>
                  <a:srgbClr val="FF26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H</a:t>
                  </a:r>
                </a:p>
                <a:p>
                  <a:pPr algn="ctr"/>
                  <a:r>
                    <a:rPr kumimoji="1" lang="en-US" altLang="ko-Kore-KR" sz="1600">
                      <a:solidFill>
                        <a:schemeClr val="tx1"/>
                      </a:solidFill>
                      <a:latin typeface="NanumGothic" panose="020D0604000000000000" pitchFamily="34" charset="-127"/>
                      <a:ea typeface="NanumGothic" panose="020D0604000000000000" pitchFamily="34" charset="-127"/>
                    </a:rPr>
                    <a:t>(90%)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sp>
              <p:nvSpPr>
                <p:cNvPr id="256" name="모서리가 둥근 직사각형 255">
                  <a:extLst>
                    <a:ext uri="{FF2B5EF4-FFF2-40B4-BE49-F238E27FC236}">
                      <a16:creationId xmlns:a16="http://schemas.microsoft.com/office/drawing/2014/main" id="{10686206-BCEA-D840-835C-1AEB3D117934}"/>
                    </a:ext>
                  </a:extLst>
                </p:cNvPr>
                <p:cNvSpPr/>
                <p:nvPr/>
              </p:nvSpPr>
              <p:spPr>
                <a:xfrm>
                  <a:off x="1622623" y="1726235"/>
                  <a:ext cx="1362635" cy="874059"/>
                </a:xfrm>
                <a:prstGeom prst="roundRect">
                  <a:avLst/>
                </a:prstGeom>
                <a:solidFill>
                  <a:schemeClr val="accent6">
                    <a:alpha val="20211"/>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L </a:t>
                  </a:r>
                </a:p>
                <a:p>
                  <a:pPr algn="ctr"/>
                  <a:r>
                    <a:rPr kumimoji="1" lang="en-US" altLang="ko-Kore-KR" sz="1600">
                      <a:solidFill>
                        <a:schemeClr val="tx1"/>
                      </a:solidFill>
                      <a:latin typeface="NanumGothic" panose="020D0604000000000000" pitchFamily="34" charset="-127"/>
                      <a:ea typeface="NanumGothic" panose="020D0604000000000000" pitchFamily="34" charset="-127"/>
                    </a:rPr>
                    <a:t>(10%)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cxnSp>
              <p:nvCxnSpPr>
                <p:cNvPr id="257" name="직선 연결선[R] 256">
                  <a:extLst>
                    <a:ext uri="{FF2B5EF4-FFF2-40B4-BE49-F238E27FC236}">
                      <a16:creationId xmlns:a16="http://schemas.microsoft.com/office/drawing/2014/main" id="{69973DD6-FC68-7C4B-B46C-25DEC502340C}"/>
                    </a:ext>
                  </a:extLst>
                </p:cNvPr>
                <p:cNvCxnSpPr>
                  <a:cxnSpLocks/>
                </p:cNvCxnSpPr>
                <p:nvPr/>
              </p:nvCxnSpPr>
              <p:spPr>
                <a:xfrm flipH="1" flipV="1">
                  <a:off x="8628079" y="2824120"/>
                  <a:ext cx="838644" cy="456552"/>
                </a:xfrm>
                <a:prstGeom prst="line">
                  <a:avLst/>
                </a:prstGeom>
              </p:spPr>
              <p:style>
                <a:lnRef idx="1">
                  <a:schemeClr val="dk1"/>
                </a:lnRef>
                <a:fillRef idx="0">
                  <a:schemeClr val="dk1"/>
                </a:fillRef>
                <a:effectRef idx="0">
                  <a:schemeClr val="dk1"/>
                </a:effectRef>
                <a:fontRef idx="minor">
                  <a:schemeClr val="tx1"/>
                </a:fontRef>
              </p:style>
            </p:cxnSp>
            <p:cxnSp>
              <p:nvCxnSpPr>
                <p:cNvPr id="258" name="직선 연결선[R] 257">
                  <a:extLst>
                    <a:ext uri="{FF2B5EF4-FFF2-40B4-BE49-F238E27FC236}">
                      <a16:creationId xmlns:a16="http://schemas.microsoft.com/office/drawing/2014/main" id="{E6475A04-E467-0347-AB8F-7E81E2436BF0}"/>
                    </a:ext>
                  </a:extLst>
                </p:cNvPr>
                <p:cNvCxnSpPr>
                  <a:cxnSpLocks/>
                </p:cNvCxnSpPr>
                <p:nvPr/>
              </p:nvCxnSpPr>
              <p:spPr>
                <a:xfrm flipV="1">
                  <a:off x="10338100" y="2716068"/>
                  <a:ext cx="159578" cy="602066"/>
                </a:xfrm>
                <a:prstGeom prst="line">
                  <a:avLst/>
                </a:prstGeom>
              </p:spPr>
              <p:style>
                <a:lnRef idx="1">
                  <a:schemeClr val="dk1"/>
                </a:lnRef>
                <a:fillRef idx="0">
                  <a:schemeClr val="dk1"/>
                </a:fillRef>
                <a:effectRef idx="0">
                  <a:schemeClr val="dk1"/>
                </a:effectRef>
                <a:fontRef idx="minor">
                  <a:schemeClr val="tx1"/>
                </a:fontRef>
              </p:style>
            </p:cxnSp>
            <p:sp>
              <p:nvSpPr>
                <p:cNvPr id="259" name="모서리가 둥근 직사각형 258">
                  <a:extLst>
                    <a:ext uri="{FF2B5EF4-FFF2-40B4-BE49-F238E27FC236}">
                      <a16:creationId xmlns:a16="http://schemas.microsoft.com/office/drawing/2014/main" id="{E413A8F6-9C1B-EC4F-9422-D5FB4F34A63F}"/>
                    </a:ext>
                  </a:extLst>
                </p:cNvPr>
                <p:cNvSpPr/>
                <p:nvPr/>
              </p:nvSpPr>
              <p:spPr>
                <a:xfrm>
                  <a:off x="7844720" y="1730879"/>
                  <a:ext cx="1362635" cy="874059"/>
                </a:xfrm>
                <a:prstGeom prst="roundRect">
                  <a:avLst/>
                </a:prstGeom>
                <a:solidFill>
                  <a:schemeClr val="accent4">
                    <a:alpha val="20112"/>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a:t>
                  </a:r>
                  <a:r>
                    <a:rPr kumimoji="1" lang="en-US" altLang="ko-Kore-KR" sz="1200">
                      <a:solidFill>
                        <a:schemeClr val="tx1"/>
                      </a:solidFill>
                      <a:latin typeface="NanumGothic" panose="020D0604000000000000" pitchFamily="34" charset="-127"/>
                      <a:ea typeface="NanumGothic" panose="020D0604000000000000" pitchFamily="34" charset="-127"/>
                    </a:rPr>
                    <a:t>M</a:t>
                  </a:r>
                </a:p>
                <a:p>
                  <a:pPr algn="ctr"/>
                  <a:r>
                    <a:rPr kumimoji="1" lang="en-US" altLang="ko-Kore-KR" sz="1600">
                      <a:solidFill>
                        <a:schemeClr val="tx1"/>
                      </a:solidFill>
                      <a:latin typeface="NanumGothic" panose="020D0604000000000000" pitchFamily="34" charset="-127"/>
                      <a:ea typeface="NanumGothic" panose="020D0604000000000000" pitchFamily="34" charset="-127"/>
                    </a:rPr>
                    <a:t>(50%)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sp>
              <p:nvSpPr>
                <p:cNvPr id="260" name="모서리가 둥근 직사각형 259">
                  <a:extLst>
                    <a:ext uri="{FF2B5EF4-FFF2-40B4-BE49-F238E27FC236}">
                      <a16:creationId xmlns:a16="http://schemas.microsoft.com/office/drawing/2014/main" id="{32DA586F-2901-3047-8C08-90F92C1055A1}"/>
                    </a:ext>
                  </a:extLst>
                </p:cNvPr>
                <p:cNvSpPr/>
                <p:nvPr/>
              </p:nvSpPr>
              <p:spPr>
                <a:xfrm>
                  <a:off x="9216323" y="1718810"/>
                  <a:ext cx="1362635" cy="874059"/>
                </a:xfrm>
                <a:prstGeom prst="roundRect">
                  <a:avLst/>
                </a:prstGeom>
                <a:solidFill>
                  <a:schemeClr val="accent6">
                    <a:alpha val="2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L </a:t>
                  </a:r>
                </a:p>
                <a:p>
                  <a:pPr algn="ctr"/>
                  <a:r>
                    <a:rPr kumimoji="1" lang="en-US" altLang="ko-Kore-KR" sz="1600">
                      <a:solidFill>
                        <a:schemeClr val="tx1"/>
                      </a:solidFill>
                      <a:latin typeface="NanumGothic" panose="020D0604000000000000" pitchFamily="34" charset="-127"/>
                      <a:ea typeface="NanumGothic" panose="020D0604000000000000" pitchFamily="34" charset="-127"/>
                    </a:rPr>
                    <a:t>(10%)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sp>
              <p:nvSpPr>
                <p:cNvPr id="261" name="오른쪽 중괄호[R] 260">
                  <a:extLst>
                    <a:ext uri="{FF2B5EF4-FFF2-40B4-BE49-F238E27FC236}">
                      <a16:creationId xmlns:a16="http://schemas.microsoft.com/office/drawing/2014/main" id="{902FBBBC-18B8-5047-876B-21D443AFE5D8}"/>
                    </a:ext>
                  </a:extLst>
                </p:cNvPr>
                <p:cNvSpPr/>
                <p:nvPr/>
              </p:nvSpPr>
              <p:spPr>
                <a:xfrm rot="16200000">
                  <a:off x="9750704" y="906615"/>
                  <a:ext cx="293865" cy="116540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ko-Kore-KR" altLang="en-US"/>
                </a:p>
              </p:txBody>
            </p:sp>
            <p:sp>
              <p:nvSpPr>
                <p:cNvPr id="262" name="TextBox 261">
                  <a:extLst>
                    <a:ext uri="{FF2B5EF4-FFF2-40B4-BE49-F238E27FC236}">
                      <a16:creationId xmlns:a16="http://schemas.microsoft.com/office/drawing/2014/main" id="{A30AA59E-B7A9-784F-A519-A5B57FA1758F}"/>
                    </a:ext>
                  </a:extLst>
                </p:cNvPr>
                <p:cNvSpPr txBox="1"/>
                <p:nvPr/>
              </p:nvSpPr>
              <p:spPr>
                <a:xfrm>
                  <a:off x="9382482" y="914604"/>
                  <a:ext cx="1036898" cy="338554"/>
                </a:xfrm>
                <a:prstGeom prst="rect">
                  <a:avLst/>
                </a:prstGeom>
                <a:noFill/>
              </p:spPr>
              <p:txBody>
                <a:bodyPr wrap="square" rtlCol="0">
                  <a:spAutoFit/>
                </a:bodyPr>
                <a:lstStyle/>
                <a:p>
                  <a:pPr algn="ctr"/>
                  <a:r>
                    <a:rPr kumimoji="1" lang="en-US" altLang="ko-Kore-KR" sz="1600">
                      <a:latin typeface="NanumGothic" panose="020D0604000000000000" pitchFamily="34" charset="-127"/>
                      <a:ea typeface="NanumGothic" panose="020D0604000000000000" pitchFamily="34" charset="-127"/>
                    </a:rPr>
                    <a:t>10 trials</a:t>
                  </a:r>
                  <a:endParaRPr kumimoji="1" lang="ko-Kore-KR" altLang="en-US" sz="1600">
                    <a:latin typeface="NanumGothic" panose="020D0604000000000000" pitchFamily="34" charset="-127"/>
                    <a:ea typeface="NanumGothic" panose="020D0604000000000000" pitchFamily="34" charset="-127"/>
                  </a:endParaRPr>
                </a:p>
              </p:txBody>
            </p:sp>
          </p:grpSp>
          <p:sp>
            <p:nvSpPr>
              <p:cNvPr id="235" name="TextBox 234">
                <a:extLst>
                  <a:ext uri="{FF2B5EF4-FFF2-40B4-BE49-F238E27FC236}">
                    <a16:creationId xmlns:a16="http://schemas.microsoft.com/office/drawing/2014/main" id="{1F48D685-1BBE-D442-B7A9-E799D1BCD372}"/>
                  </a:ext>
                </a:extLst>
              </p:cNvPr>
              <p:cNvSpPr txBox="1"/>
              <p:nvPr/>
            </p:nvSpPr>
            <p:spPr>
              <a:xfrm>
                <a:off x="6728020" y="1945326"/>
                <a:ext cx="627529" cy="461665"/>
              </a:xfrm>
              <a:prstGeom prst="rect">
                <a:avLst/>
              </a:prstGeom>
              <a:noFill/>
            </p:spPr>
            <p:txBody>
              <a:bodyPr wrap="square" rtlCol="0">
                <a:spAutoFit/>
              </a:bodyPr>
              <a:lstStyle/>
              <a:p>
                <a:r>
                  <a:rPr kumimoji="1" lang="en-US" altLang="ko-Kore-KR" sz="2400">
                    <a:latin typeface="NanumGothic" panose="020D0604000000000000" pitchFamily="34" charset="-127"/>
                    <a:ea typeface="NanumGothic" panose="020D0604000000000000" pitchFamily="34" charset="-127"/>
                  </a:rPr>
                  <a:t>…</a:t>
                </a:r>
                <a:endParaRPr kumimoji="1" lang="ko-Kore-KR" altLang="en-US" sz="2400">
                  <a:latin typeface="NanumGothic" panose="020D0604000000000000" pitchFamily="34" charset="-127"/>
                  <a:ea typeface="NanumGothic" panose="020D0604000000000000" pitchFamily="34" charset="-127"/>
                </a:endParaRPr>
              </a:p>
            </p:txBody>
          </p:sp>
          <p:cxnSp>
            <p:nvCxnSpPr>
              <p:cNvPr id="236" name="직선 연결선[R] 235">
                <a:extLst>
                  <a:ext uri="{FF2B5EF4-FFF2-40B4-BE49-F238E27FC236}">
                    <a16:creationId xmlns:a16="http://schemas.microsoft.com/office/drawing/2014/main" id="{F8FA0B1F-056B-564F-99EC-CBE638017C83}"/>
                  </a:ext>
                </a:extLst>
              </p:cNvPr>
              <p:cNvCxnSpPr>
                <a:cxnSpLocks/>
              </p:cNvCxnSpPr>
              <p:nvPr/>
            </p:nvCxnSpPr>
            <p:spPr>
              <a:xfrm flipH="1" flipV="1">
                <a:off x="3435722" y="2824120"/>
                <a:ext cx="562536" cy="444822"/>
              </a:xfrm>
              <a:prstGeom prst="line">
                <a:avLst/>
              </a:prstGeom>
            </p:spPr>
            <p:style>
              <a:lnRef idx="1">
                <a:schemeClr val="dk1"/>
              </a:lnRef>
              <a:fillRef idx="0">
                <a:schemeClr val="dk1"/>
              </a:fillRef>
              <a:effectRef idx="0">
                <a:schemeClr val="dk1"/>
              </a:effectRef>
              <a:fontRef idx="minor">
                <a:schemeClr val="tx1"/>
              </a:fontRef>
            </p:style>
          </p:cxnSp>
          <p:cxnSp>
            <p:nvCxnSpPr>
              <p:cNvPr id="237" name="직선 연결선[R] 236">
                <a:extLst>
                  <a:ext uri="{FF2B5EF4-FFF2-40B4-BE49-F238E27FC236}">
                    <a16:creationId xmlns:a16="http://schemas.microsoft.com/office/drawing/2014/main" id="{97EF04FA-C0EC-5844-BAA4-8B16A9B90B7A}"/>
                  </a:ext>
                </a:extLst>
              </p:cNvPr>
              <p:cNvCxnSpPr>
                <a:cxnSpLocks/>
              </p:cNvCxnSpPr>
              <p:nvPr/>
            </p:nvCxnSpPr>
            <p:spPr>
              <a:xfrm flipV="1">
                <a:off x="4991104" y="2773930"/>
                <a:ext cx="793369" cy="544204"/>
              </a:xfrm>
              <a:prstGeom prst="line">
                <a:avLst/>
              </a:prstGeom>
            </p:spPr>
            <p:style>
              <a:lnRef idx="1">
                <a:schemeClr val="dk1"/>
              </a:lnRef>
              <a:fillRef idx="0">
                <a:schemeClr val="dk1"/>
              </a:fillRef>
              <a:effectRef idx="0">
                <a:schemeClr val="dk1"/>
              </a:effectRef>
              <a:fontRef idx="minor">
                <a:schemeClr val="tx1"/>
              </a:fontRef>
            </p:style>
          </p:cxnSp>
          <p:sp>
            <p:nvSpPr>
              <p:cNvPr id="238" name="모서리가 둥근 직사각형 237">
                <a:extLst>
                  <a:ext uri="{FF2B5EF4-FFF2-40B4-BE49-F238E27FC236}">
                    <a16:creationId xmlns:a16="http://schemas.microsoft.com/office/drawing/2014/main" id="{1C91CE17-8940-4041-BDD0-578072901FD6}"/>
                  </a:ext>
                </a:extLst>
              </p:cNvPr>
              <p:cNvSpPr/>
              <p:nvPr/>
            </p:nvSpPr>
            <p:spPr>
              <a:xfrm>
                <a:off x="3238502" y="1729927"/>
                <a:ext cx="1362635" cy="874059"/>
              </a:xfrm>
              <a:prstGeom prst="roundRect">
                <a:avLst/>
              </a:prstGeom>
              <a:solidFill>
                <a:srgbClr val="FF0000">
                  <a:alpha val="20227"/>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H</a:t>
                </a:r>
              </a:p>
              <a:p>
                <a:pPr algn="ctr"/>
                <a:r>
                  <a:rPr kumimoji="1" lang="en-US" altLang="ko-Kore-KR" sz="1600">
                    <a:solidFill>
                      <a:schemeClr val="tx1"/>
                    </a:solidFill>
                    <a:latin typeface="NanumGothic" panose="020D0604000000000000" pitchFamily="34" charset="-127"/>
                    <a:ea typeface="NanumGothic" panose="020D0604000000000000" pitchFamily="34" charset="-127"/>
                  </a:rPr>
                  <a:t>(90%)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sp>
            <p:nvSpPr>
              <p:cNvPr id="239" name="모서리가 둥근 직사각형 238">
                <a:extLst>
                  <a:ext uri="{FF2B5EF4-FFF2-40B4-BE49-F238E27FC236}">
                    <a16:creationId xmlns:a16="http://schemas.microsoft.com/office/drawing/2014/main" id="{F901F8AB-BF47-8544-9F83-4654271C4616}"/>
                  </a:ext>
                </a:extLst>
              </p:cNvPr>
              <p:cNvSpPr/>
              <p:nvPr/>
            </p:nvSpPr>
            <p:spPr>
              <a:xfrm>
                <a:off x="4610105" y="1717858"/>
                <a:ext cx="1362635" cy="874059"/>
              </a:xfrm>
              <a:prstGeom prst="round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H </a:t>
                </a:r>
              </a:p>
              <a:p>
                <a:pPr algn="ctr"/>
                <a:r>
                  <a:rPr kumimoji="1" lang="en-US" altLang="ko-Kore-KR" sz="1600">
                    <a:solidFill>
                      <a:schemeClr val="tx1"/>
                    </a:solidFill>
                    <a:latin typeface="NanumGothic" panose="020D0604000000000000" pitchFamily="34" charset="-127"/>
                    <a:ea typeface="NanumGothic" panose="020D0604000000000000" pitchFamily="34" charset="-127"/>
                  </a:rPr>
                  <a:t>(90%)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grpSp>
        <p:sp>
          <p:nvSpPr>
            <p:cNvPr id="233" name="왼쪽 중괄호[L] 232">
              <a:extLst>
                <a:ext uri="{FF2B5EF4-FFF2-40B4-BE49-F238E27FC236}">
                  <a16:creationId xmlns:a16="http://schemas.microsoft.com/office/drawing/2014/main" id="{AE839CF6-16B3-1642-8096-3E63EB6BD3F2}"/>
                </a:ext>
              </a:extLst>
            </p:cNvPr>
            <p:cNvSpPr/>
            <p:nvPr/>
          </p:nvSpPr>
          <p:spPr>
            <a:xfrm rot="16200000">
              <a:off x="5858813" y="607194"/>
              <a:ext cx="496789" cy="9031939"/>
            </a:xfrm>
            <a:prstGeom prst="leftBrace">
              <a:avLst>
                <a:gd name="adj1" fmla="val 29595"/>
                <a:gd name="adj2" fmla="val 57964"/>
              </a:avLst>
            </a:prstGeom>
            <a:ln w="3175"/>
          </p:spPr>
          <p:style>
            <a:lnRef idx="1">
              <a:schemeClr val="dk1"/>
            </a:lnRef>
            <a:fillRef idx="0">
              <a:schemeClr val="dk1"/>
            </a:fillRef>
            <a:effectRef idx="0">
              <a:schemeClr val="dk1"/>
            </a:effectRef>
            <a:fontRef idx="minor">
              <a:schemeClr val="tx1"/>
            </a:fontRef>
          </p:style>
          <p:txBody>
            <a:bodyPr rtlCol="0" anchor="ctr"/>
            <a:lstStyle/>
            <a:p>
              <a:pPr algn="ctr"/>
              <a:endParaRPr kumimoji="1" lang="ko-Kore-KR" altLang="en-US"/>
            </a:p>
          </p:txBody>
        </p:sp>
      </p:grpSp>
    </p:spTree>
    <p:extLst>
      <p:ext uri="{BB962C8B-B14F-4D97-AF65-F5344CB8AC3E}">
        <p14:creationId xmlns:p14="http://schemas.microsoft.com/office/powerpoint/2010/main" val="279304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Methods </a:t>
            </a:r>
            <a:r>
              <a:rPr lang="en-US" altLang="ko-KR" b="1" kern="0">
                <a:ln w="3175">
                  <a:noFill/>
                </a:ln>
                <a:solidFill>
                  <a:srgbClr val="E7E6E6">
                    <a:lumMod val="25000"/>
                  </a:srgbClr>
                </a:solidFill>
                <a:latin typeface="NanumGothic" panose="020D0604000000000000" pitchFamily="34" charset="-127"/>
                <a:ea typeface="NanumGothic" panose="020D0604000000000000" pitchFamily="34" charset="-127"/>
              </a:rPr>
              <a:t>1) Experimental Design</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4890369"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500137"/>
          </a:xfrm>
          <a:prstGeom prst="rect">
            <a:avLst/>
          </a:prstGeom>
          <a:noFill/>
        </p:spPr>
        <p:txBody>
          <a:bodyPr wrap="square" rtlCol="0">
            <a:spAutoFit/>
          </a:bodyPr>
          <a:lstStyle/>
          <a:p>
            <a:pPr marL="285750" indent="-285750">
              <a:lnSpc>
                <a:spcPct val="150000"/>
              </a:lnSpc>
              <a:buFontTx/>
              <a:buChar char="-"/>
            </a:pPr>
            <a:r>
              <a:rPr kumimoji="1" lang="en-US" altLang="ko-Kore-KR" sz="2000">
                <a:latin typeface="NanumGothic" panose="020D0604000000000000" pitchFamily="34" charset="-127"/>
                <a:ea typeface="NanumGothic" panose="020D0604000000000000" pitchFamily="34" charset="-127"/>
              </a:rPr>
              <a:t>Structure of a trial</a:t>
            </a:r>
          </a:p>
        </p:txBody>
      </p:sp>
      <p:pic>
        <p:nvPicPr>
          <p:cNvPr id="3" name="그림 2">
            <a:extLst>
              <a:ext uri="{FF2B5EF4-FFF2-40B4-BE49-F238E27FC236}">
                <a16:creationId xmlns:a16="http://schemas.microsoft.com/office/drawing/2014/main" id="{D1AE7864-B793-B34F-9CE7-DCB692E1C437}"/>
              </a:ext>
            </a:extLst>
          </p:cNvPr>
          <p:cNvPicPr>
            <a:picLocks noChangeAspect="1"/>
          </p:cNvPicPr>
          <p:nvPr/>
        </p:nvPicPr>
        <p:blipFill>
          <a:blip r:embed="rId3"/>
          <a:stretch>
            <a:fillRect/>
          </a:stretch>
        </p:blipFill>
        <p:spPr>
          <a:xfrm>
            <a:off x="765764" y="2053553"/>
            <a:ext cx="6134100" cy="3530600"/>
          </a:xfrm>
          <a:prstGeom prst="rect">
            <a:avLst/>
          </a:prstGeom>
        </p:spPr>
      </p:pic>
      <p:sp>
        <p:nvSpPr>
          <p:cNvPr id="20" name="TextBox 19">
            <a:extLst>
              <a:ext uri="{FF2B5EF4-FFF2-40B4-BE49-F238E27FC236}">
                <a16:creationId xmlns:a16="http://schemas.microsoft.com/office/drawing/2014/main" id="{2FFDB29C-F178-1B4B-B1E5-3A517B4B95BA}"/>
              </a:ext>
            </a:extLst>
          </p:cNvPr>
          <p:cNvSpPr txBox="1"/>
          <p:nvPr/>
        </p:nvSpPr>
        <p:spPr>
          <a:xfrm>
            <a:off x="6943745" y="2124768"/>
            <a:ext cx="4670602" cy="3731791"/>
          </a:xfrm>
          <a:prstGeom prst="rect">
            <a:avLst/>
          </a:prstGeom>
          <a:noFill/>
        </p:spPr>
        <p:txBody>
          <a:bodyPr wrap="square" rtlCol="0">
            <a:spAutoFit/>
          </a:bodyPr>
          <a:lstStyle/>
          <a:p>
            <a:pPr marL="285750" indent="-28575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Cue type(</a:t>
            </a:r>
            <a:r>
              <a:rPr lang="ko-Kore-KR" altLang="en-US" dirty="0"/>
              <a:t>●</a:t>
            </a:r>
            <a:r>
              <a:rPr lang="en-US" altLang="ko-Kore-KR" dirty="0"/>
              <a:t>,</a:t>
            </a:r>
            <a:r>
              <a:rPr lang="ko-Kore-KR" altLang="en-US" dirty="0"/>
              <a:t> ★</a:t>
            </a:r>
            <a:r>
              <a:rPr kumimoji="1" lang="en-US" altLang="ko-Kore-KR" sz="2000" dirty="0">
                <a:latin typeface="NanumGothic" panose="020D0604000000000000" pitchFamily="34" charset="-127"/>
                <a:ea typeface="NanumGothic" panose="020D0604000000000000" pitchFamily="34" charset="-127"/>
              </a:rPr>
              <a:t>) is counter-balanced across subjects</a:t>
            </a:r>
          </a:p>
          <a:p>
            <a:pPr marL="285750" indent="-285750">
              <a:lnSpc>
                <a:spcPct val="150000"/>
              </a:lnSpc>
              <a:buFontTx/>
              <a:buChar char="-"/>
            </a:pPr>
            <a:r>
              <a:rPr kumimoji="1" lang="en-US" altLang="ko-KR" sz="2000" dirty="0">
                <a:latin typeface="NanumGothic" panose="020D0604000000000000" pitchFamily="34" charset="-127"/>
                <a:ea typeface="NanumGothic" panose="020D0604000000000000" pitchFamily="34" charset="-127"/>
              </a:rPr>
              <a:t>Each trial has an independent probability of matching (10%,50%,90%), and the same probability is repeated for 10 times (except</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for 2 hidden pain trials in a random order)</a:t>
            </a:r>
          </a:p>
        </p:txBody>
      </p:sp>
    </p:spTree>
    <p:extLst>
      <p:ext uri="{BB962C8B-B14F-4D97-AF65-F5344CB8AC3E}">
        <p14:creationId xmlns:p14="http://schemas.microsoft.com/office/powerpoint/2010/main" val="339209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Methods </a:t>
            </a:r>
            <a:r>
              <a:rPr lang="en-US" altLang="ko-KR" b="1" kern="0">
                <a:ln w="3175">
                  <a:noFill/>
                </a:ln>
                <a:solidFill>
                  <a:srgbClr val="E7E6E6">
                    <a:lumMod val="25000"/>
                  </a:srgbClr>
                </a:solidFill>
                <a:latin typeface="NanumGothic" panose="020D0604000000000000" pitchFamily="34" charset="-127"/>
                <a:ea typeface="NanumGothic" panose="020D0604000000000000" pitchFamily="34" charset="-127"/>
              </a:rPr>
              <a:t>2) Measurements</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699349" cy="3731791"/>
          </a:xfrm>
          <a:prstGeom prst="rect">
            <a:avLst/>
          </a:prstGeom>
          <a:noFill/>
        </p:spPr>
        <p:txBody>
          <a:bodyPr wrap="square" rtlCol="0">
            <a:spAutoFit/>
          </a:bodyPr>
          <a:lstStyle/>
          <a:p>
            <a:pPr marL="342900" indent="-34290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fMRI parameters</a:t>
            </a:r>
          </a:p>
          <a:p>
            <a:pPr marL="342900" indent="-342900">
              <a:lnSpc>
                <a:spcPct val="150000"/>
              </a:lnSpc>
              <a:buAutoNum type="arabicPeriod"/>
            </a:pPr>
            <a:r>
              <a:rPr lang="en-US" altLang="ko-Kore-KR" sz="2000" b="1" dirty="0">
                <a:latin typeface="NanumGothic" panose="020D0604000000000000" pitchFamily="34" charset="-127"/>
                <a:ea typeface="NanumGothic" panose="020D0604000000000000" pitchFamily="34" charset="-127"/>
              </a:rPr>
              <a:t>Structural T1-weighted images</a:t>
            </a:r>
            <a:r>
              <a:rPr lang="en-US" altLang="ko-Kore-KR" sz="2000" dirty="0">
                <a:latin typeface="NanumGothic" panose="020D0604000000000000" pitchFamily="34" charset="-127"/>
                <a:ea typeface="NanumGothic" panose="020D0604000000000000" pitchFamily="34" charset="-127"/>
              </a:rPr>
              <a:t>: magnetization-prepared rapid gradient echo sequence (0.7 ✕ 0.7 ✕ 0.7 mm</a:t>
            </a:r>
            <a:r>
              <a:rPr lang="en-US" altLang="ko-Kore-KR" sz="2000" baseline="30000" dirty="0">
                <a:latin typeface="NanumGothic" panose="020D0604000000000000" pitchFamily="34" charset="-127"/>
                <a:ea typeface="NanumGothic" panose="020D0604000000000000" pitchFamily="34" charset="-127"/>
              </a:rPr>
              <a:t>3</a:t>
            </a:r>
            <a:r>
              <a:rPr lang="en-US" altLang="ko-Kore-KR" sz="2000" dirty="0">
                <a:latin typeface="NanumGothic" panose="020D0604000000000000" pitchFamily="34" charset="-127"/>
                <a:ea typeface="NanumGothic" panose="020D0604000000000000" pitchFamily="34" charset="-127"/>
              </a:rPr>
              <a:t> voxel size, TR: 2,400 </a:t>
            </a:r>
            <a:r>
              <a:rPr lang="en-US" altLang="ko-Kore-KR" sz="2000" dirty="0" err="1">
                <a:latin typeface="NanumGothic" panose="020D0604000000000000" pitchFamily="34" charset="-127"/>
                <a:ea typeface="NanumGothic" panose="020D0604000000000000" pitchFamily="34" charset="-127"/>
              </a:rPr>
              <a:t>ms</a:t>
            </a:r>
            <a:r>
              <a:rPr lang="en-US" altLang="ko-Kore-KR" sz="2000" dirty="0">
                <a:latin typeface="NanumGothic" panose="020D0604000000000000" pitchFamily="34" charset="-127"/>
                <a:ea typeface="NanumGothic" panose="020D0604000000000000" pitchFamily="34" charset="-127"/>
              </a:rPr>
              <a:t>, TE: 2.34 </a:t>
            </a:r>
            <a:r>
              <a:rPr lang="en-US" altLang="ko-Kore-KR" sz="2000" dirty="0" err="1">
                <a:latin typeface="NanumGothic" panose="020D0604000000000000" pitchFamily="34" charset="-127"/>
                <a:ea typeface="NanumGothic" panose="020D0604000000000000" pitchFamily="34" charset="-127"/>
              </a:rPr>
              <a:t>ms</a:t>
            </a:r>
            <a:r>
              <a:rPr lang="en-US" altLang="ko-Kore-KR" sz="2000" dirty="0">
                <a:latin typeface="NanumGothic" panose="020D0604000000000000" pitchFamily="34" charset="-127"/>
                <a:ea typeface="NanumGothic" panose="020D0604000000000000" pitchFamily="34" charset="-127"/>
              </a:rPr>
              <a:t>, slice thickness: 0.70 mm, flip angle: 8°, </a:t>
            </a:r>
            <a:r>
              <a:rPr lang="en-US" altLang="ko-Kore-KR" sz="2000" dirty="0" err="1">
                <a:latin typeface="NanumGothic" panose="020D0604000000000000" pitchFamily="34" charset="-127"/>
                <a:ea typeface="NanumGothic" panose="020D0604000000000000" pitchFamily="34" charset="-127"/>
              </a:rPr>
              <a:t>FoV</a:t>
            </a:r>
            <a:r>
              <a:rPr lang="en-US" altLang="ko-Kore-KR" sz="2000" dirty="0">
                <a:latin typeface="NanumGothic" panose="020D0604000000000000" pitchFamily="34" charset="-127"/>
                <a:ea typeface="NanumGothic" panose="020D0604000000000000" pitchFamily="34" charset="-127"/>
              </a:rPr>
              <a:t>: 224 ✕ 224 mm</a:t>
            </a:r>
            <a:r>
              <a:rPr lang="en-US" altLang="ko-Kore-KR" sz="2000" baseline="30000" dirty="0">
                <a:latin typeface="NanumGothic" panose="020D0604000000000000" pitchFamily="34" charset="-127"/>
                <a:ea typeface="NanumGothic" panose="020D0604000000000000" pitchFamily="34" charset="-127"/>
              </a:rPr>
              <a:t>2</a:t>
            </a:r>
            <a:r>
              <a:rPr lang="en-US" altLang="ko-Kore-KR" sz="2000" dirty="0">
                <a:latin typeface="NanumGothic" panose="020D0604000000000000" pitchFamily="34" charset="-127"/>
                <a:ea typeface="NanumGothic" panose="020D0604000000000000" pitchFamily="34" charset="-127"/>
              </a:rPr>
              <a:t>). </a:t>
            </a:r>
          </a:p>
          <a:p>
            <a:pPr marL="342900" indent="-342900">
              <a:lnSpc>
                <a:spcPct val="150000"/>
              </a:lnSpc>
              <a:buAutoNum type="arabicPeriod"/>
            </a:pPr>
            <a:r>
              <a:rPr lang="en-US" altLang="ko-Kore-KR" sz="2000" b="1" dirty="0">
                <a:latin typeface="NanumGothic" panose="020D0604000000000000" pitchFamily="34" charset="-127"/>
                <a:ea typeface="NanumGothic" panose="020D0604000000000000" pitchFamily="34" charset="-127"/>
              </a:rPr>
              <a:t>Functional data</a:t>
            </a:r>
            <a:r>
              <a:rPr lang="en-US" altLang="ko-Kore-KR" sz="2000" dirty="0">
                <a:latin typeface="NanumGothic" panose="020D0604000000000000" pitchFamily="34" charset="-127"/>
                <a:ea typeface="NanumGothic" panose="020D0604000000000000" pitchFamily="34" charset="-127"/>
              </a:rPr>
              <a:t>: gradient echo-planar imaging (EPI) sequence (2.7 ✕ 2.7 ✕ 2.7 mm</a:t>
            </a:r>
            <a:r>
              <a:rPr lang="en-US" altLang="ko-Kore-KR" sz="2000" baseline="30000" dirty="0">
                <a:latin typeface="NanumGothic" panose="020D0604000000000000" pitchFamily="34" charset="-127"/>
                <a:ea typeface="NanumGothic" panose="020D0604000000000000" pitchFamily="34" charset="-127"/>
              </a:rPr>
              <a:t>3 </a:t>
            </a:r>
            <a:r>
              <a:rPr lang="en-US" altLang="ko-Kore-KR" sz="2000" dirty="0">
                <a:latin typeface="NanumGothic" panose="020D0604000000000000" pitchFamily="34" charset="-127"/>
                <a:ea typeface="NanumGothic" panose="020D0604000000000000" pitchFamily="34" charset="-127"/>
              </a:rPr>
              <a:t>voxel size, TR: 460 </a:t>
            </a:r>
            <a:r>
              <a:rPr lang="en-US" altLang="ko-Kore-KR" sz="2000" dirty="0" err="1">
                <a:latin typeface="NanumGothic" panose="020D0604000000000000" pitchFamily="34" charset="-127"/>
                <a:ea typeface="NanumGothic" panose="020D0604000000000000" pitchFamily="34" charset="-127"/>
              </a:rPr>
              <a:t>ms</a:t>
            </a:r>
            <a:r>
              <a:rPr lang="en-US" altLang="ko-Kore-KR" sz="2000" dirty="0">
                <a:latin typeface="NanumGothic" panose="020D0604000000000000" pitchFamily="34" charset="-127"/>
                <a:ea typeface="NanumGothic" panose="020D0604000000000000" pitchFamily="34" charset="-127"/>
              </a:rPr>
              <a:t>, TE: 27.20 </a:t>
            </a:r>
            <a:r>
              <a:rPr lang="en-US" altLang="ko-Kore-KR" sz="2000" dirty="0" err="1">
                <a:latin typeface="NanumGothic" panose="020D0604000000000000" pitchFamily="34" charset="-127"/>
                <a:ea typeface="NanumGothic" panose="020D0604000000000000" pitchFamily="34" charset="-127"/>
              </a:rPr>
              <a:t>ms</a:t>
            </a:r>
            <a:r>
              <a:rPr lang="en-US" altLang="ko-Kore-KR" sz="2000" dirty="0">
                <a:latin typeface="NanumGothic" panose="020D0604000000000000" pitchFamily="34" charset="-127"/>
                <a:ea typeface="NanumGothic" panose="020D0604000000000000" pitchFamily="34" charset="-127"/>
              </a:rPr>
              <a:t>, flip angle: 44° slice thickness: 2.7 mm, slices, </a:t>
            </a:r>
            <a:r>
              <a:rPr lang="en-US" altLang="ko-Kore-KR" sz="2000" dirty="0" err="1">
                <a:latin typeface="NanumGothic" panose="020D0604000000000000" pitchFamily="34" charset="-127"/>
                <a:ea typeface="NanumGothic" panose="020D0604000000000000" pitchFamily="34" charset="-127"/>
              </a:rPr>
              <a:t>FoV</a:t>
            </a:r>
            <a:r>
              <a:rPr lang="en-US" altLang="ko-Kore-KR" sz="2000" dirty="0">
                <a:latin typeface="NanumGothic" panose="020D0604000000000000" pitchFamily="34" charset="-127"/>
                <a:ea typeface="NanumGothic" panose="020D0604000000000000" pitchFamily="34" charset="-127"/>
              </a:rPr>
              <a:t>: 220 ✕ 220 mm</a:t>
            </a:r>
            <a:r>
              <a:rPr lang="en-US" altLang="ko-Kore-KR" sz="2000" baseline="30000" dirty="0">
                <a:latin typeface="NanumGothic" panose="020D0604000000000000" pitchFamily="34" charset="-127"/>
                <a:ea typeface="NanumGothic" panose="020D0604000000000000" pitchFamily="34" charset="-127"/>
              </a:rPr>
              <a:t>2</a:t>
            </a:r>
            <a:r>
              <a:rPr lang="en-US" altLang="ko-Kore-KR" sz="2000" dirty="0">
                <a:latin typeface="NanumGothic" panose="020D0604000000000000" pitchFamily="34" charset="-127"/>
                <a:ea typeface="NanumGothic" panose="020D0604000000000000" pitchFamily="34" charset="-127"/>
              </a:rPr>
              <a:t>, slice orientation: 15 degree off of AC-PC axis, order of slice accession: interleaved).</a:t>
            </a:r>
            <a:endParaRPr kumimoji="1" lang="en-US" altLang="ko-Kore-KR" sz="2000" dirty="0">
              <a:latin typeface="NanumGothic" panose="020D0604000000000000" pitchFamily="34" charset="-127"/>
              <a:ea typeface="NanumGothic" panose="020D0604000000000000" pitchFamily="34" charset="-127"/>
            </a:endParaRPr>
          </a:p>
        </p:txBody>
      </p:sp>
      <p:cxnSp>
        <p:nvCxnSpPr>
          <p:cNvPr id="18" name="직선 연결선 29">
            <a:extLst>
              <a:ext uri="{FF2B5EF4-FFF2-40B4-BE49-F238E27FC236}">
                <a16:creationId xmlns:a16="http://schemas.microsoft.com/office/drawing/2014/main" id="{F8212AE7-B0E1-E444-80D6-0F0A4CEFDF7A}"/>
              </a:ext>
            </a:extLst>
          </p:cNvPr>
          <p:cNvCxnSpPr>
            <a:cxnSpLocks/>
          </p:cNvCxnSpPr>
          <p:nvPr/>
        </p:nvCxnSpPr>
        <p:spPr>
          <a:xfrm>
            <a:off x="819551" y="659642"/>
            <a:ext cx="4319199"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54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Methods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3) Data Analysis: Behavioral data</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flipV="1">
            <a:off x="819551" y="659642"/>
            <a:ext cx="5869116" cy="1"/>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899074"/>
            <a:ext cx="10407249" cy="5572808"/>
          </a:xfrm>
          <a:prstGeom prst="rect">
            <a:avLst/>
          </a:prstGeom>
          <a:noFill/>
        </p:spPr>
        <p:txBody>
          <a:bodyPr wrap="square" rtlCol="0">
            <a:spAutoFit/>
          </a:bodyPr>
          <a:lstStyle/>
          <a:p>
            <a:pPr marL="457200" indent="-457200">
              <a:lnSpc>
                <a:spcPct val="150000"/>
              </a:lnSpc>
              <a:buAutoNum type="arabicParenR"/>
            </a:pPr>
            <a:r>
              <a:rPr lang="en-US" altLang="ko-Kore-KR" sz="2000" dirty="0">
                <a:latin typeface="NanumGothic" panose="020D0604000000000000" pitchFamily="34" charset="-127"/>
                <a:ea typeface="NanumGothic" panose="020D0604000000000000" pitchFamily="34" charset="-127"/>
              </a:rPr>
              <a:t>Exclusion of the data</a:t>
            </a:r>
          </a:p>
          <a:p>
            <a:pPr>
              <a:lnSpc>
                <a:spcPct val="150000"/>
              </a:lnSpc>
            </a:pPr>
            <a:r>
              <a:rPr lang="ko-KR" altLang="en-US" sz="2000" dirty="0">
                <a:latin typeface="NanumGothic" panose="020D0604000000000000" pitchFamily="34" charset="-127"/>
                <a:ea typeface="NanumGothic" panose="020D0604000000000000" pitchFamily="34" charset="-127"/>
              </a:rPr>
              <a:t>       </a:t>
            </a:r>
            <a:r>
              <a:rPr lang="en-US" altLang="ko-Kore-KR" sz="2000" dirty="0">
                <a:latin typeface="NanumGothic" panose="020D0604000000000000" pitchFamily="34" charset="-127"/>
                <a:ea typeface="NanumGothic" panose="020D0604000000000000" pitchFamily="34" charset="-127"/>
              </a:rPr>
              <a:t>The first run of was excluded: big variability in the </a:t>
            </a:r>
          </a:p>
          <a:p>
            <a:pPr>
              <a:lnSpc>
                <a:spcPct val="150000"/>
              </a:lnSpc>
            </a:pPr>
            <a:r>
              <a:rPr lang="en-US" altLang="ko-Kore-KR" sz="2000" dirty="0">
                <a:latin typeface="NanumGothic" panose="020D0604000000000000" pitchFamily="34" charset="-127"/>
                <a:ea typeface="NanumGothic" panose="020D0604000000000000" pitchFamily="34" charset="-127"/>
              </a:rPr>
              <a:t>       belief rating and pain rating</a:t>
            </a:r>
          </a:p>
          <a:p>
            <a:pPr>
              <a:lnSpc>
                <a:spcPct val="150000"/>
              </a:lnSpc>
            </a:pPr>
            <a:r>
              <a:rPr lang="en-US" altLang="ko-Kore-KR" sz="2000" dirty="0">
                <a:latin typeface="NanumGothic" panose="020D0604000000000000" pitchFamily="34" charset="-127"/>
                <a:ea typeface="NanumGothic" panose="020D0604000000000000" pitchFamily="34" charset="-127"/>
              </a:rPr>
              <a:t>	: would be due to the unfamiliarity to the task, </a:t>
            </a:r>
          </a:p>
          <a:p>
            <a:pPr>
              <a:lnSpc>
                <a:spcPct val="150000"/>
              </a:lnSpc>
            </a:pPr>
            <a:r>
              <a:rPr lang="en-US" altLang="ko-Kore-KR" sz="2000" dirty="0">
                <a:latin typeface="NanumGothic" panose="020D0604000000000000" pitchFamily="34" charset="-127"/>
                <a:ea typeface="NanumGothic" panose="020D0604000000000000" pitchFamily="34" charset="-127"/>
              </a:rPr>
              <a:t>	the absence of anchors to refer to, </a:t>
            </a:r>
          </a:p>
          <a:p>
            <a:pPr>
              <a:lnSpc>
                <a:spcPct val="150000"/>
              </a:lnSpc>
            </a:pPr>
            <a:r>
              <a:rPr lang="en-US" altLang="ko-Kore-KR" sz="2000" dirty="0">
                <a:latin typeface="NanumGothic" panose="020D0604000000000000" pitchFamily="34" charset="-127"/>
                <a:ea typeface="NanumGothic" panose="020D0604000000000000" pitchFamily="34" charset="-127"/>
              </a:rPr>
              <a:t>          or the delivery of inexperienced thermal pain.</a:t>
            </a:r>
          </a:p>
          <a:p>
            <a:pPr>
              <a:lnSpc>
                <a:spcPct val="150000"/>
              </a:lnSpc>
            </a:pPr>
            <a:r>
              <a:rPr lang="en-US" altLang="ko-Kore-KR" sz="2000" dirty="0">
                <a:latin typeface="NanumGothic" panose="020D0604000000000000" pitchFamily="34" charset="-127"/>
                <a:ea typeface="NanumGothic" panose="020D0604000000000000" pitchFamily="34" charset="-127"/>
              </a:rPr>
              <a:t>2) Categorization of belief rating</a:t>
            </a:r>
          </a:p>
          <a:p>
            <a:pPr>
              <a:lnSpc>
                <a:spcPct val="150000"/>
              </a:lnSpc>
            </a:pPr>
            <a:r>
              <a:rPr lang="en-US" altLang="ko-Kore-KR" sz="2000" dirty="0">
                <a:latin typeface="NanumGothic" panose="020D0604000000000000" pitchFamily="34" charset="-127"/>
                <a:ea typeface="NanumGothic" panose="020D0604000000000000" pitchFamily="34" charset="-127"/>
              </a:rPr>
              <a:t>	Belief rating: continuous scale </a:t>
            </a:r>
            <a:r>
              <a:rPr lang="en-US" altLang="ko-Kore-KR" sz="2000" dirty="0">
                <a:latin typeface="NanumGothic" panose="020D0604000000000000" pitchFamily="34" charset="-127"/>
                <a:ea typeface="NanumGothic" panose="020D0604000000000000" pitchFamily="34" charset="-127"/>
                <a:sym typeface="Wingdings" pitchFamily="2" charset="2"/>
              </a:rPr>
              <a:t> discrete scale</a:t>
            </a:r>
          </a:p>
          <a:p>
            <a:pPr>
              <a:lnSpc>
                <a:spcPct val="150000"/>
              </a:lnSpc>
            </a:pPr>
            <a:r>
              <a:rPr lang="en-US" altLang="ko-Kore-KR" sz="2000" dirty="0">
                <a:latin typeface="NanumGothic" panose="020D0604000000000000" pitchFamily="34" charset="-127"/>
                <a:ea typeface="NanumGothic" panose="020D0604000000000000" pitchFamily="34" charset="-127"/>
                <a:sym typeface="Wingdings" pitchFamily="2" charset="2"/>
              </a:rPr>
              <a:t>	: base on the histogram of belief rating</a:t>
            </a:r>
          </a:p>
          <a:p>
            <a:pPr>
              <a:lnSpc>
                <a:spcPct val="150000"/>
              </a:lnSpc>
            </a:pPr>
            <a:r>
              <a:rPr lang="en-US" altLang="ko-Kore-KR" sz="2000" dirty="0">
                <a:latin typeface="NanumGothic" panose="020D0604000000000000" pitchFamily="34" charset="-127"/>
                <a:ea typeface="NanumGothic" panose="020D0604000000000000" pitchFamily="34" charset="-127"/>
                <a:sym typeface="Wingdings" pitchFamily="2" charset="2"/>
              </a:rPr>
              <a:t>	0~0.3: low belief </a:t>
            </a:r>
          </a:p>
          <a:p>
            <a:pPr>
              <a:lnSpc>
                <a:spcPct val="150000"/>
              </a:lnSpc>
            </a:pPr>
            <a:r>
              <a:rPr lang="en-US" altLang="ko-Kore-KR" sz="2000" dirty="0">
                <a:latin typeface="NanumGothic" panose="020D0604000000000000" pitchFamily="34" charset="-127"/>
                <a:ea typeface="NanumGothic" panose="020D0604000000000000" pitchFamily="34" charset="-127"/>
                <a:sym typeface="Wingdings" pitchFamily="2" charset="2"/>
              </a:rPr>
              <a:t>	0.3~0.7: middle belief </a:t>
            </a:r>
          </a:p>
          <a:p>
            <a:pPr>
              <a:lnSpc>
                <a:spcPct val="150000"/>
              </a:lnSpc>
            </a:pPr>
            <a:r>
              <a:rPr lang="en-US" altLang="ko-Kore-KR" sz="2000" dirty="0">
                <a:latin typeface="NanumGothic" panose="020D0604000000000000" pitchFamily="34" charset="-127"/>
                <a:ea typeface="NanumGothic" panose="020D0604000000000000" pitchFamily="34" charset="-127"/>
                <a:sym typeface="Wingdings" pitchFamily="2" charset="2"/>
              </a:rPr>
              <a:t>	0.7~1: high belief</a:t>
            </a:r>
            <a:endParaRPr lang="en-US" altLang="ko-Kore-KR" sz="2000" dirty="0">
              <a:latin typeface="NanumGothic" panose="020D0604000000000000" pitchFamily="34" charset="-127"/>
              <a:ea typeface="NanumGothic" panose="020D0604000000000000" pitchFamily="34" charset="-127"/>
            </a:endParaRPr>
          </a:p>
        </p:txBody>
      </p:sp>
      <p:pic>
        <p:nvPicPr>
          <p:cNvPr id="4" name="그림 3">
            <a:extLst>
              <a:ext uri="{FF2B5EF4-FFF2-40B4-BE49-F238E27FC236}">
                <a16:creationId xmlns:a16="http://schemas.microsoft.com/office/drawing/2014/main" id="{F1550E0D-60ED-0A4A-A72F-B8C019697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399" y="3825690"/>
            <a:ext cx="3393730" cy="2517929"/>
          </a:xfrm>
          <a:prstGeom prst="rect">
            <a:avLst/>
          </a:prstGeom>
        </p:spPr>
      </p:pic>
      <p:pic>
        <p:nvPicPr>
          <p:cNvPr id="3074" name="Picture 2">
            <a:extLst>
              <a:ext uri="{FF2B5EF4-FFF2-40B4-BE49-F238E27FC236}">
                <a16:creationId xmlns:a16="http://schemas.microsoft.com/office/drawing/2014/main" id="{1483ED7E-6311-456E-AF68-A338DFEAF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2157" y="1218256"/>
            <a:ext cx="354330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0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Methods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3) Data Analysis: fMRI data</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flipV="1">
            <a:off x="819551" y="659643"/>
            <a:ext cx="5428849" cy="1"/>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5111143"/>
          </a:xfrm>
          <a:prstGeom prst="rect">
            <a:avLst/>
          </a:prstGeom>
          <a:noFill/>
        </p:spPr>
        <p:txBody>
          <a:bodyPr wrap="square" rtlCol="0">
            <a:spAutoFit/>
          </a:bodyPr>
          <a:lstStyle/>
          <a:p>
            <a:pPr>
              <a:lnSpc>
                <a:spcPct val="150000"/>
              </a:lnSpc>
            </a:pPr>
            <a:r>
              <a:rPr kumimoji="1" lang="en-US" altLang="ko-Kore-KR" sz="2000" b="1" dirty="0">
                <a:latin typeface="NanumGothic" panose="020D0604000000000000" pitchFamily="34" charset="-127"/>
                <a:ea typeface="NanumGothic" panose="020D0604000000000000" pitchFamily="34" charset="-127"/>
              </a:rPr>
              <a:t> Preprocessing</a:t>
            </a:r>
          </a:p>
          <a:p>
            <a:pPr marL="742950" lvl="1" indent="-285750">
              <a:lnSpc>
                <a:spcPct val="150000"/>
              </a:lnSpc>
              <a:buFontTx/>
              <a:buChar char="-"/>
            </a:pPr>
            <a:r>
              <a:rPr lang="en-US" altLang="ko-Kore-KR" dirty="0">
                <a:latin typeface="NanumGothic" panose="020D0604000000000000" pitchFamily="34" charset="-127"/>
                <a:ea typeface="NanumGothic" panose="020D0604000000000000" pitchFamily="34" charset="-127"/>
              </a:rPr>
              <a:t>Used </a:t>
            </a:r>
            <a:r>
              <a:rPr lang="en-US" altLang="ko-Kore-KR" dirty="0" err="1">
                <a:latin typeface="NanumGothic" panose="020D0604000000000000" pitchFamily="34" charset="-127"/>
                <a:ea typeface="NanumGothic" panose="020D0604000000000000" pitchFamily="34" charset="-127"/>
              </a:rPr>
              <a:t>Cocoan</a:t>
            </a:r>
            <a:r>
              <a:rPr lang="en-US" altLang="ko-Kore-KR" dirty="0">
                <a:latin typeface="NanumGothic" panose="020D0604000000000000" pitchFamily="34" charset="-127"/>
                <a:ea typeface="NanumGothic" panose="020D0604000000000000" pitchFamily="34" charset="-127"/>
              </a:rPr>
              <a:t> Lab preprocessing pipeline, which is based on SPM12 and FSL. </a:t>
            </a:r>
          </a:p>
          <a:p>
            <a:pPr marL="285750" indent="-285750">
              <a:lnSpc>
                <a:spcPct val="150000"/>
              </a:lnSpc>
              <a:buFontTx/>
              <a:buChar char="-"/>
            </a:pPr>
            <a:r>
              <a:rPr lang="en-US" altLang="ko-Kore-KR" b="1" dirty="0">
                <a:latin typeface="NanumGothic" panose="020D0604000000000000" pitchFamily="34" charset="-127"/>
                <a:ea typeface="NanumGothic" panose="020D0604000000000000" pitchFamily="34" charset="-127"/>
              </a:rPr>
              <a:t>Structural T1-weighted images</a:t>
            </a:r>
            <a:r>
              <a:rPr lang="en-US" altLang="ko-Kore-KR" dirty="0">
                <a:latin typeface="NanumGothic" panose="020D0604000000000000" pitchFamily="34" charset="-127"/>
                <a:ea typeface="NanumGothic" panose="020D0604000000000000" pitchFamily="34" charset="-127"/>
              </a:rPr>
              <a:t>: </a:t>
            </a:r>
          </a:p>
          <a:p>
            <a:pPr marL="742950" lvl="1" indent="-285750">
              <a:lnSpc>
                <a:spcPct val="150000"/>
              </a:lnSpc>
              <a:buFontTx/>
              <a:buChar char="-"/>
            </a:pPr>
            <a:r>
              <a:rPr lang="en-US" altLang="ko-Kore-KR" dirty="0">
                <a:latin typeface="NanumGothic" panose="020D0604000000000000" pitchFamily="34" charset="-127"/>
                <a:ea typeface="NanumGothic" panose="020D0604000000000000" pitchFamily="34" charset="-127"/>
              </a:rPr>
              <a:t>Co-registered to the functional image for each subject </a:t>
            </a:r>
          </a:p>
          <a:p>
            <a:pPr marL="742950" lvl="1" indent="-285750">
              <a:lnSpc>
                <a:spcPct val="150000"/>
              </a:lnSpc>
              <a:buFontTx/>
              <a:buChar char="-"/>
            </a:pPr>
            <a:r>
              <a:rPr lang="en-US" altLang="ko-Kore-KR" dirty="0">
                <a:latin typeface="NanumGothic" panose="020D0604000000000000" pitchFamily="34" charset="-127"/>
                <a:ea typeface="NanumGothic" panose="020D0604000000000000" pitchFamily="34" charset="-127"/>
              </a:rPr>
              <a:t>Normalized to the MNI space. </a:t>
            </a:r>
          </a:p>
          <a:p>
            <a:pPr marL="285750" indent="-285750">
              <a:lnSpc>
                <a:spcPct val="150000"/>
              </a:lnSpc>
              <a:buFontTx/>
              <a:buChar char="-"/>
            </a:pPr>
            <a:r>
              <a:rPr lang="en-US" altLang="ko-Kore-KR" b="1" dirty="0">
                <a:latin typeface="NanumGothic" panose="020D0604000000000000" pitchFamily="34" charset="-127"/>
                <a:ea typeface="NanumGothic" panose="020D0604000000000000" pitchFamily="34" charset="-127"/>
              </a:rPr>
              <a:t>Functional EPI images</a:t>
            </a:r>
            <a:r>
              <a:rPr lang="en-US" altLang="ko-Kore-KR" dirty="0">
                <a:latin typeface="NanumGothic" panose="020D0604000000000000" pitchFamily="34" charset="-127"/>
                <a:ea typeface="NanumGothic" panose="020D0604000000000000" pitchFamily="34" charset="-127"/>
              </a:rPr>
              <a:t>: </a:t>
            </a:r>
          </a:p>
          <a:p>
            <a:pPr marL="742950" lvl="1" indent="-285750">
              <a:lnSpc>
                <a:spcPct val="150000"/>
              </a:lnSpc>
              <a:buFontTx/>
              <a:buChar char="-"/>
            </a:pPr>
            <a:r>
              <a:rPr lang="en-US" altLang="ko-Kore-KR" dirty="0">
                <a:latin typeface="NanumGothic" panose="020D0604000000000000" pitchFamily="34" charset="-127"/>
                <a:ea typeface="NanumGothic" panose="020D0604000000000000" pitchFamily="34" charset="-127"/>
              </a:rPr>
              <a:t>Motion correction (realignment)</a:t>
            </a:r>
          </a:p>
          <a:p>
            <a:pPr marL="742950" lvl="1" indent="-285750">
              <a:lnSpc>
                <a:spcPct val="150000"/>
              </a:lnSpc>
              <a:buFontTx/>
              <a:buChar char="-"/>
            </a:pPr>
            <a:r>
              <a:rPr lang="en-US" altLang="ko-Kore-KR" dirty="0">
                <a:latin typeface="NanumGothic" panose="020D0604000000000000" pitchFamily="34" charset="-127"/>
                <a:ea typeface="NanumGothic" panose="020D0604000000000000" pitchFamily="34" charset="-127"/>
              </a:rPr>
              <a:t>Distortion correction using FSL’s top-up </a:t>
            </a:r>
          </a:p>
          <a:p>
            <a:pPr marL="742950" lvl="1" indent="-285750">
              <a:lnSpc>
                <a:spcPct val="150000"/>
              </a:lnSpc>
              <a:buFontTx/>
              <a:buChar char="-"/>
            </a:pPr>
            <a:r>
              <a:rPr lang="en-US" altLang="ko-Kore-KR" dirty="0">
                <a:latin typeface="NanumGothic" panose="020D0604000000000000" pitchFamily="34" charset="-127"/>
                <a:ea typeface="NanumGothic" panose="020D0604000000000000" pitchFamily="34" charset="-127"/>
              </a:rPr>
              <a:t>Co-registration, spatial normalization to MNI space using structural T1-weighted images </a:t>
            </a:r>
          </a:p>
          <a:p>
            <a:pPr lvl="1">
              <a:lnSpc>
                <a:spcPct val="150000"/>
              </a:lnSpc>
            </a:pPr>
            <a:r>
              <a:rPr lang="en-US" altLang="ko-Kore-KR" dirty="0">
                <a:latin typeface="NanumGothic" panose="020D0604000000000000" pitchFamily="34" charset="-127"/>
                <a:ea typeface="NanumGothic" panose="020D0604000000000000" pitchFamily="34" charset="-127"/>
              </a:rPr>
              <a:t>    with the interpolation to 2x2x2 voxels</a:t>
            </a:r>
          </a:p>
          <a:p>
            <a:pPr marL="742950" lvl="1" indent="-285750">
              <a:lnSpc>
                <a:spcPct val="150000"/>
              </a:lnSpc>
              <a:buFontTx/>
              <a:buChar char="-"/>
            </a:pPr>
            <a:r>
              <a:rPr lang="en-US" altLang="ko-Kore-KR" dirty="0">
                <a:latin typeface="NanumGothic" panose="020D0604000000000000" pitchFamily="34" charset="-127"/>
                <a:ea typeface="NanumGothic" panose="020D0604000000000000" pitchFamily="34" charset="-127"/>
              </a:rPr>
              <a:t>S</a:t>
            </a:r>
            <a:r>
              <a:rPr lang="en-US" altLang="ko-Kore-KR">
                <a:latin typeface="NanumGothic" panose="020D0604000000000000" pitchFamily="34" charset="-127"/>
                <a:ea typeface="NanumGothic" panose="020D0604000000000000" pitchFamily="34" charset="-127"/>
              </a:rPr>
              <a:t>patial </a:t>
            </a:r>
            <a:r>
              <a:rPr lang="en-US" altLang="ko-Kore-KR" dirty="0">
                <a:latin typeface="NanumGothic" panose="020D0604000000000000" pitchFamily="34" charset="-127"/>
                <a:ea typeface="NanumGothic" panose="020D0604000000000000" pitchFamily="34" charset="-127"/>
              </a:rPr>
              <a:t>smoothing with a Gaussian kernel (5 mm Full-Width Half-Maximum).</a:t>
            </a:r>
          </a:p>
          <a:p>
            <a:pPr>
              <a:lnSpc>
                <a:spcPct val="150000"/>
              </a:lnSpc>
            </a:pPr>
            <a:endParaRPr kumimoji="1" lang="ko-Kore-KR" altLang="en-US" sz="20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47255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2961564" y="1495048"/>
            <a:ext cx="6433630" cy="3301634"/>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ore-KR" sz="4000" b="1">
                <a:solidFill>
                  <a:schemeClr val="tx1"/>
                </a:solidFill>
                <a:latin typeface="NanumGothic" panose="020D0604000000000000" pitchFamily="34" charset="-127"/>
                <a:ea typeface="NanumGothic" panose="020D0604000000000000" pitchFamily="34" charset="-127"/>
              </a:rPr>
              <a:t>Results</a:t>
            </a:r>
            <a:endParaRPr lang="ko-Kore-KR" altLang="ko-Kore-KR" sz="4000">
              <a:solidFill>
                <a:schemeClr val="tx1"/>
              </a:solidFill>
              <a:latin typeface="NanumGothic" panose="020D0604000000000000" pitchFamily="34" charset="-127"/>
              <a:ea typeface="NanumGothic" panose="020D0604000000000000" pitchFamily="34" charset="-127"/>
            </a:endParaRPr>
          </a:p>
        </p:txBody>
      </p:sp>
      <p:sp>
        <p:nvSpPr>
          <p:cNvPr id="36" name="자유형: 도형 35">
            <a:extLst>
              <a:ext uri="{FF2B5EF4-FFF2-40B4-BE49-F238E27FC236}">
                <a16:creationId xmlns:a16="http://schemas.microsoft.com/office/drawing/2014/main" id="{EF1659F1-BDC6-4797-AAC3-D9102E8FA417}"/>
              </a:ext>
            </a:extLst>
          </p:cNvPr>
          <p:cNvSpPr/>
          <p:nvPr/>
        </p:nvSpPr>
        <p:spPr>
          <a:xfrm rot="16049166">
            <a:off x="5921000" y="846557"/>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187847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a:ln w="3175">
                  <a:noFill/>
                </a:ln>
                <a:solidFill>
                  <a:srgbClr val="E7E6E6">
                    <a:lumMod val="25000"/>
                  </a:srgbClr>
                </a:solidFill>
                <a:latin typeface="NanumGothic" panose="020D0604000000000000" pitchFamily="34" charset="-127"/>
                <a:ea typeface="NanumGothic" panose="020D0604000000000000" pitchFamily="34" charset="-127"/>
              </a:rPr>
              <a:t>1) behavior</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500137"/>
          </a:xfrm>
          <a:prstGeom prst="rect">
            <a:avLst/>
          </a:prstGeom>
          <a:noFill/>
        </p:spPr>
        <p:txBody>
          <a:bodyPr wrap="square" rtlCol="0">
            <a:spAutoFit/>
          </a:bodyPr>
          <a:lstStyle/>
          <a:p>
            <a:pPr marL="285750" indent="-28575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Calibration result</a:t>
            </a:r>
            <a:endParaRPr kumimoji="1" lang="ko-Kore-KR" altLang="en-US" sz="2000" dirty="0">
              <a:latin typeface="NanumGothic" panose="020D0604000000000000" pitchFamily="34" charset="-127"/>
              <a:ea typeface="NanumGothic" panose="020D0604000000000000" pitchFamily="34" charset="-127"/>
            </a:endParaRPr>
          </a:p>
        </p:txBody>
      </p:sp>
      <p:cxnSp>
        <p:nvCxnSpPr>
          <p:cNvPr id="20" name="직선 연결선 29">
            <a:extLst>
              <a:ext uri="{FF2B5EF4-FFF2-40B4-BE49-F238E27FC236}">
                <a16:creationId xmlns:a16="http://schemas.microsoft.com/office/drawing/2014/main" id="{5E8BF9AA-DAD3-1945-A3AE-AAB6CCB09C2A}"/>
              </a:ext>
            </a:extLst>
          </p:cNvPr>
          <p:cNvCxnSpPr>
            <a:cxnSpLocks/>
          </p:cNvCxnSpPr>
          <p:nvPr/>
        </p:nvCxnSpPr>
        <p:spPr>
          <a:xfrm flipV="1">
            <a:off x="819551" y="647625"/>
            <a:ext cx="3244449" cy="12017"/>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75B14477-D696-B94A-A6ED-E9979DF4788A}"/>
              </a:ext>
            </a:extLst>
          </p:cNvPr>
          <p:cNvPicPr>
            <a:picLocks noChangeAspect="1"/>
          </p:cNvPicPr>
          <p:nvPr/>
        </p:nvPicPr>
        <p:blipFill>
          <a:blip r:embed="rId3"/>
          <a:stretch>
            <a:fillRect/>
          </a:stretch>
        </p:blipFill>
        <p:spPr>
          <a:xfrm>
            <a:off x="754316" y="2134249"/>
            <a:ext cx="3374917" cy="2710051"/>
          </a:xfrm>
          <a:prstGeom prst="rect">
            <a:avLst/>
          </a:prstGeom>
        </p:spPr>
      </p:pic>
      <p:pic>
        <p:nvPicPr>
          <p:cNvPr id="4" name="그림 3">
            <a:extLst>
              <a:ext uri="{FF2B5EF4-FFF2-40B4-BE49-F238E27FC236}">
                <a16:creationId xmlns:a16="http://schemas.microsoft.com/office/drawing/2014/main" id="{6961117C-3F23-D640-B745-017CDDB58ADA}"/>
              </a:ext>
            </a:extLst>
          </p:cNvPr>
          <p:cNvPicPr>
            <a:picLocks noChangeAspect="1"/>
          </p:cNvPicPr>
          <p:nvPr/>
        </p:nvPicPr>
        <p:blipFill>
          <a:blip r:embed="rId4"/>
          <a:stretch>
            <a:fillRect/>
          </a:stretch>
        </p:blipFill>
        <p:spPr>
          <a:xfrm>
            <a:off x="4293900" y="2117121"/>
            <a:ext cx="3436737" cy="2742078"/>
          </a:xfrm>
          <a:prstGeom prst="rect">
            <a:avLst/>
          </a:prstGeom>
        </p:spPr>
      </p:pic>
      <p:sp>
        <p:nvSpPr>
          <p:cNvPr id="21" name="TextBox 20">
            <a:extLst>
              <a:ext uri="{FF2B5EF4-FFF2-40B4-BE49-F238E27FC236}">
                <a16:creationId xmlns:a16="http://schemas.microsoft.com/office/drawing/2014/main" id="{059C4DE4-C49A-3042-9785-F826CF7ED81A}"/>
              </a:ext>
            </a:extLst>
          </p:cNvPr>
          <p:cNvSpPr txBox="1"/>
          <p:nvPr/>
        </p:nvSpPr>
        <p:spPr>
          <a:xfrm>
            <a:off x="-1111165" y="4994391"/>
            <a:ext cx="10480795" cy="500137"/>
          </a:xfrm>
          <a:prstGeom prst="rect">
            <a:avLst/>
          </a:prstGeom>
          <a:noFill/>
        </p:spPr>
        <p:txBody>
          <a:bodyPr wrap="square" rtlCol="0">
            <a:spAutoFit/>
          </a:bodyPr>
          <a:lstStyle/>
          <a:p>
            <a:pPr algn="ctr">
              <a:lnSpc>
                <a:spcPct val="150000"/>
              </a:lnSpc>
            </a:pPr>
            <a:r>
              <a:rPr kumimoji="1" lang="en-US" altLang="ko-Kore-KR" sz="2000" dirty="0">
                <a:latin typeface="NanumGothic" panose="020D0604000000000000" pitchFamily="34" charset="-127"/>
                <a:ea typeface="NanumGothic" panose="020D0604000000000000" pitchFamily="34" charset="-127"/>
              </a:rPr>
              <a:t>42.4 / 46.2 / 48.2	           44.8 / 46.2 / 47</a:t>
            </a:r>
            <a:endParaRPr kumimoji="1" lang="ko-Kore-KR" altLang="en-US" sz="2000" dirty="0">
              <a:latin typeface="NanumGothic" panose="020D0604000000000000" pitchFamily="34" charset="-127"/>
              <a:ea typeface="NanumGothic" panose="020D0604000000000000" pitchFamily="34" charset="-127"/>
            </a:endParaRPr>
          </a:p>
        </p:txBody>
      </p:sp>
      <p:pic>
        <p:nvPicPr>
          <p:cNvPr id="22" name="Picture 2">
            <a:extLst>
              <a:ext uri="{FF2B5EF4-FFF2-40B4-BE49-F238E27FC236}">
                <a16:creationId xmlns:a16="http://schemas.microsoft.com/office/drawing/2014/main" id="{5DA4EF05-16E4-4A95-80ED-3AB465769A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5303" y="2132898"/>
            <a:ext cx="3679691" cy="2742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57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flipV="1">
            <a:off x="819551" y="647625"/>
            <a:ext cx="3244449" cy="12017"/>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a:ln w="3175">
                  <a:noFill/>
                </a:ln>
                <a:solidFill>
                  <a:srgbClr val="E7E6E6">
                    <a:lumMod val="25000"/>
                  </a:srgbClr>
                </a:solidFill>
                <a:latin typeface="NanumGothic" panose="020D0604000000000000" pitchFamily="34" charset="-127"/>
                <a:ea typeface="NanumGothic" panose="020D0604000000000000" pitchFamily="34" charset="-127"/>
              </a:rPr>
              <a:t>1) behavior</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928771" y="1279674"/>
            <a:ext cx="9191840" cy="2254463"/>
          </a:xfrm>
          <a:prstGeom prst="rect">
            <a:avLst/>
          </a:prstGeom>
          <a:noFill/>
        </p:spPr>
        <p:txBody>
          <a:bodyPr wrap="square" rtlCol="0">
            <a:spAutoFit/>
          </a:bodyPr>
          <a:lstStyle/>
          <a:p>
            <a:pPr marL="285750" indent="-28575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Exclusion of sub1</a:t>
            </a:r>
          </a:p>
          <a:p>
            <a:pPr marL="800100" lvl="1" indent="-34290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mean of belief rating :  0.703</a:t>
            </a:r>
          </a:p>
          <a:p>
            <a:pPr marL="800100" lvl="1" indent="-34290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Belief rating x </a:t>
            </a:r>
            <a:r>
              <a:rPr kumimoji="1" lang="en-US" altLang="ko-KR" sz="2000" dirty="0">
                <a:latin typeface="NanumGothic" panose="020D0604000000000000" pitchFamily="34" charset="-127"/>
                <a:ea typeface="NanumGothic" panose="020D0604000000000000" pitchFamily="34" charset="-127"/>
              </a:rPr>
              <a:t>reflected</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the</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real</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belief</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or</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actual</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err="1">
                <a:latin typeface="NanumGothic" panose="020D0604000000000000" pitchFamily="34" charset="-127"/>
                <a:ea typeface="NanumGothic" panose="020D0604000000000000" pitchFamily="34" charset="-127"/>
              </a:rPr>
              <a:t>match&amp;mismatch</a:t>
            </a:r>
            <a:r>
              <a:rPr kumimoji="1" lang="ko-KR" altLang="en-US" sz="2000" dirty="0">
                <a:latin typeface="NanumGothic" panose="020D0604000000000000" pitchFamily="34" charset="-127"/>
                <a:ea typeface="NanumGothic" panose="020D0604000000000000" pitchFamily="34" charset="-127"/>
              </a:rPr>
              <a:t> </a:t>
            </a:r>
            <a:endParaRPr kumimoji="1" lang="en-US" altLang="ko-Kore-KR" sz="2000" dirty="0">
              <a:latin typeface="NanumGothic" panose="020D0604000000000000" pitchFamily="34" charset="-127"/>
              <a:ea typeface="NanumGothic" panose="020D0604000000000000" pitchFamily="34" charset="-127"/>
            </a:endParaRPr>
          </a:p>
          <a:p>
            <a:pPr marL="1257300" lvl="2" indent="-342900">
              <a:lnSpc>
                <a:spcPct val="150000"/>
              </a:lnSpc>
              <a:buFontTx/>
              <a:buChar char="-"/>
            </a:pPr>
            <a:r>
              <a:rPr kumimoji="1" lang="en-US" altLang="ko-Kore-KR" sz="1600" dirty="0">
                <a:latin typeface="NanumGothic" panose="020D0604000000000000" pitchFamily="34" charset="-127"/>
                <a:ea typeface="NanumGothic" panose="020D0604000000000000" pitchFamily="34" charset="-127"/>
              </a:rPr>
              <a:t>Actual numbers of match&amp; mismatch</a:t>
            </a:r>
            <a:r>
              <a:rPr kumimoji="1" lang="ko-KR" altLang="en-US" sz="1600" dirty="0">
                <a:latin typeface="NanumGothic" panose="020D0604000000000000" pitchFamily="34" charset="-127"/>
                <a:ea typeface="NanumGothic" panose="020D0604000000000000" pitchFamily="34" charset="-127"/>
              </a:rPr>
              <a:t> </a:t>
            </a:r>
            <a:r>
              <a:rPr kumimoji="1" lang="en-US" altLang="ko-Kore-KR" sz="1600" dirty="0">
                <a:latin typeface="NanumGothic" panose="020D0604000000000000" pitchFamily="34" charset="-127"/>
                <a:ea typeface="NanumGothic" panose="020D0604000000000000" pitchFamily="34" charset="-127"/>
              </a:rPr>
              <a:t>: match 51, mismatch 61</a:t>
            </a:r>
          </a:p>
          <a:p>
            <a:pPr marL="800100" lvl="1" indent="-342900">
              <a:lnSpc>
                <a:spcPct val="150000"/>
              </a:lnSpc>
              <a:buFontTx/>
              <a:buChar char="-"/>
            </a:pPr>
            <a:endParaRPr kumimoji="1" lang="ko-Kore-KR" altLang="en-US" sz="2000" dirty="0">
              <a:latin typeface="NanumGothic" panose="020D0604000000000000" pitchFamily="34" charset="-127"/>
              <a:ea typeface="NanumGothic" panose="020D0604000000000000" pitchFamily="34" charset="-127"/>
            </a:endParaRPr>
          </a:p>
        </p:txBody>
      </p:sp>
      <p:pic>
        <p:nvPicPr>
          <p:cNvPr id="18" name="그림 17">
            <a:extLst>
              <a:ext uri="{FF2B5EF4-FFF2-40B4-BE49-F238E27FC236}">
                <a16:creationId xmlns:a16="http://schemas.microsoft.com/office/drawing/2014/main" id="{D42D7F83-3205-A649-92DE-D8FA7622C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971" y="3330570"/>
            <a:ext cx="3736472" cy="2705339"/>
          </a:xfrm>
          <a:prstGeom prst="rect">
            <a:avLst/>
          </a:prstGeom>
        </p:spPr>
      </p:pic>
      <p:pic>
        <p:nvPicPr>
          <p:cNvPr id="21" name="그림 20">
            <a:extLst>
              <a:ext uri="{FF2B5EF4-FFF2-40B4-BE49-F238E27FC236}">
                <a16:creationId xmlns:a16="http://schemas.microsoft.com/office/drawing/2014/main" id="{599AA958-C774-8F49-AD58-66FEEB431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32" y="3310670"/>
            <a:ext cx="6981904" cy="2723882"/>
          </a:xfrm>
          <a:prstGeom prst="rect">
            <a:avLst/>
          </a:prstGeom>
        </p:spPr>
      </p:pic>
    </p:spTree>
    <p:extLst>
      <p:ext uri="{BB962C8B-B14F-4D97-AF65-F5344CB8AC3E}">
        <p14:creationId xmlns:p14="http://schemas.microsoft.com/office/powerpoint/2010/main" val="309652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flipV="1">
            <a:off x="819551" y="647625"/>
            <a:ext cx="3244449" cy="12017"/>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1) behavior</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pic>
        <p:nvPicPr>
          <p:cNvPr id="20" name="그림 19">
            <a:extLst>
              <a:ext uri="{FF2B5EF4-FFF2-40B4-BE49-F238E27FC236}">
                <a16:creationId xmlns:a16="http://schemas.microsoft.com/office/drawing/2014/main" id="{C48CD548-2174-D541-8FEC-30E2277DD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077" y="2634425"/>
            <a:ext cx="3155297" cy="2200281"/>
          </a:xfrm>
          <a:prstGeom prst="rect">
            <a:avLst/>
          </a:prstGeom>
        </p:spPr>
      </p:pic>
      <p:sp>
        <p:nvSpPr>
          <p:cNvPr id="23" name="TextBox 22">
            <a:extLst>
              <a:ext uri="{FF2B5EF4-FFF2-40B4-BE49-F238E27FC236}">
                <a16:creationId xmlns:a16="http://schemas.microsoft.com/office/drawing/2014/main" id="{A1EC1CFB-D570-2F4D-A248-A720E6BDC9AE}"/>
              </a:ext>
            </a:extLst>
          </p:cNvPr>
          <p:cNvSpPr txBox="1"/>
          <p:nvPr/>
        </p:nvSpPr>
        <p:spPr>
          <a:xfrm>
            <a:off x="819551" y="1146412"/>
            <a:ext cx="10480795" cy="500137"/>
          </a:xfrm>
          <a:prstGeom prst="rect">
            <a:avLst/>
          </a:prstGeom>
          <a:noFill/>
        </p:spPr>
        <p:txBody>
          <a:bodyPr wrap="square" rtlCol="0">
            <a:spAutoFit/>
          </a:bodyPr>
          <a:lstStyle/>
          <a:p>
            <a:pPr marL="342900" indent="-34290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The distribution of pain rating (sub2)</a:t>
            </a:r>
            <a:endParaRPr kumimoji="1" lang="ko-Kore-KR" altLang="en-US" sz="2000" dirty="0">
              <a:latin typeface="NanumGothic" panose="020D0604000000000000" pitchFamily="34" charset="-127"/>
              <a:ea typeface="NanumGothic" panose="020D0604000000000000" pitchFamily="34" charset="-127"/>
            </a:endParaRPr>
          </a:p>
        </p:txBody>
      </p:sp>
      <p:pic>
        <p:nvPicPr>
          <p:cNvPr id="2050" name="Picture 2">
            <a:extLst>
              <a:ext uri="{FF2B5EF4-FFF2-40B4-BE49-F238E27FC236}">
                <a16:creationId xmlns:a16="http://schemas.microsoft.com/office/drawing/2014/main" id="{BEC38427-B80E-4873-B757-1AE5FEA4C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2454839"/>
            <a:ext cx="7085306" cy="2761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69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2414968"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Overview</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4932119"/>
          </a:xfrm>
          <a:prstGeom prst="rect">
            <a:avLst/>
          </a:prstGeom>
          <a:noFill/>
        </p:spPr>
        <p:txBody>
          <a:bodyPr wrap="square" rtlCol="0">
            <a:spAutoFit/>
          </a:bodyPr>
          <a:lstStyle/>
          <a:p>
            <a:pPr marL="285750" indent="-285750">
              <a:lnSpc>
                <a:spcPct val="150000"/>
              </a:lnSpc>
              <a:buFontTx/>
              <a:buChar char="-"/>
            </a:pPr>
            <a:r>
              <a:rPr kumimoji="1" lang="en-US" altLang="ko-KR" sz="2000" b="1" dirty="0">
                <a:latin typeface="NanumGothic" panose="020D0604000000000000" pitchFamily="34" charset="-127"/>
                <a:ea typeface="NanumGothic" panose="020D0604000000000000" pitchFamily="34" charset="-127"/>
              </a:rPr>
              <a:t>Introduction</a:t>
            </a:r>
          </a:p>
          <a:p>
            <a:pPr marL="914400" lvl="1" indent="-457200">
              <a:lnSpc>
                <a:spcPct val="150000"/>
              </a:lnSpc>
              <a:buAutoNum type="arabicParenR"/>
            </a:pPr>
            <a:r>
              <a:rPr kumimoji="1" lang="en-US" altLang="ko-KR" sz="1600" dirty="0">
                <a:latin typeface="NanumGothic" panose="020D0604000000000000" pitchFamily="34" charset="-127"/>
                <a:ea typeface="NanumGothic" panose="020D0604000000000000" pitchFamily="34" charset="-127"/>
              </a:rPr>
              <a:t>Background</a:t>
            </a:r>
          </a:p>
          <a:p>
            <a:pPr marL="914400" lvl="1" indent="-457200">
              <a:lnSpc>
                <a:spcPct val="150000"/>
              </a:lnSpc>
              <a:buAutoNum type="arabicParenR"/>
            </a:pPr>
            <a:r>
              <a:rPr kumimoji="1" lang="en-US" altLang="ko-KR" sz="1600" dirty="0">
                <a:latin typeface="NanumGothic" panose="020D0604000000000000" pitchFamily="34" charset="-127"/>
                <a:ea typeface="NanumGothic" panose="020D0604000000000000" pitchFamily="34" charset="-127"/>
              </a:rPr>
              <a:t>Hypotheses</a:t>
            </a:r>
          </a:p>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Methods</a:t>
            </a:r>
          </a:p>
          <a:p>
            <a:pPr marL="914400" lvl="1" indent="-457200">
              <a:lnSpc>
                <a:spcPct val="150000"/>
              </a:lnSpc>
              <a:buAutoNum type="arabicParenR"/>
            </a:pPr>
            <a:r>
              <a:rPr kumimoji="1" lang="en-US" altLang="ko-Kore-KR" sz="1600" dirty="0">
                <a:latin typeface="NanumGothic" panose="020D0604000000000000" pitchFamily="34" charset="-127"/>
                <a:ea typeface="NanumGothic" panose="020D0604000000000000" pitchFamily="34" charset="-127"/>
              </a:rPr>
              <a:t>Experimental Design</a:t>
            </a:r>
          </a:p>
          <a:p>
            <a:pPr marL="914400" lvl="1" indent="-457200">
              <a:lnSpc>
                <a:spcPct val="150000"/>
              </a:lnSpc>
              <a:buAutoNum type="arabicParenR"/>
            </a:pPr>
            <a:r>
              <a:rPr kumimoji="1" lang="en-US" altLang="ko-Kore-KR" sz="1600" dirty="0">
                <a:latin typeface="NanumGothic" panose="020D0604000000000000" pitchFamily="34" charset="-127"/>
                <a:ea typeface="NanumGothic" panose="020D0604000000000000" pitchFamily="34" charset="-127"/>
              </a:rPr>
              <a:t>Measurements</a:t>
            </a:r>
          </a:p>
          <a:p>
            <a:pPr marL="914400" lvl="1" indent="-457200">
              <a:lnSpc>
                <a:spcPct val="150000"/>
              </a:lnSpc>
              <a:buAutoNum type="arabicParenR"/>
            </a:pPr>
            <a:r>
              <a:rPr kumimoji="1" lang="en-US" altLang="ko-Kore-KR" sz="1600" dirty="0">
                <a:latin typeface="NanumGothic" panose="020D0604000000000000" pitchFamily="34" charset="-127"/>
                <a:ea typeface="NanumGothic" panose="020D0604000000000000" pitchFamily="34" charset="-127"/>
              </a:rPr>
              <a:t>Data Analysis</a:t>
            </a:r>
          </a:p>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Results</a:t>
            </a:r>
          </a:p>
          <a:p>
            <a:pPr marL="914400" lvl="1" indent="-457200">
              <a:lnSpc>
                <a:spcPct val="150000"/>
              </a:lnSpc>
              <a:buAutoNum type="arabicParenR"/>
            </a:pPr>
            <a:r>
              <a:rPr kumimoji="1" lang="en-US" altLang="ko-Kore-KR" sz="1600" dirty="0">
                <a:latin typeface="NanumGothic" panose="020D0604000000000000" pitchFamily="34" charset="-127"/>
                <a:ea typeface="NanumGothic" panose="020D0604000000000000" pitchFamily="34" charset="-127"/>
              </a:rPr>
              <a:t>Behavior</a:t>
            </a:r>
          </a:p>
          <a:p>
            <a:pPr marL="914400" lvl="1" indent="-457200">
              <a:lnSpc>
                <a:spcPct val="150000"/>
              </a:lnSpc>
              <a:buAutoNum type="arabicParenR"/>
            </a:pPr>
            <a:r>
              <a:rPr kumimoji="1" lang="en-US" altLang="ko-Kore-KR" sz="1600" dirty="0">
                <a:latin typeface="NanumGothic" panose="020D0604000000000000" pitchFamily="34" charset="-127"/>
                <a:ea typeface="NanumGothic" panose="020D0604000000000000" pitchFamily="34" charset="-127"/>
              </a:rPr>
              <a:t>fMRI</a:t>
            </a:r>
          </a:p>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Discussion</a:t>
            </a:r>
          </a:p>
          <a:p>
            <a:pPr marL="285750" indent="-285750">
              <a:lnSpc>
                <a:spcPct val="150000"/>
              </a:lnSpc>
              <a:buFontTx/>
              <a:buChar char="-"/>
            </a:pPr>
            <a:endParaRPr kumimoji="1" lang="ko-Kore-KR" altLang="en-US" sz="2000" dirty="0">
              <a:latin typeface="NanumGothic" panose="020D0604000000000000" pitchFamily="34" charset="-127"/>
              <a:ea typeface="NanumGothic" panose="020D0604000000000000" pitchFamily="34" charset="-127"/>
            </a:endParaRPr>
          </a:p>
        </p:txBody>
      </p:sp>
      <p:pic>
        <p:nvPicPr>
          <p:cNvPr id="24" name="그림 23" descr="텍스트이(가) 표시된 사진&#10;&#10;자동 생성된 설명">
            <a:extLst>
              <a:ext uri="{FF2B5EF4-FFF2-40B4-BE49-F238E27FC236}">
                <a16:creationId xmlns:a16="http://schemas.microsoft.com/office/drawing/2014/main" id="{9180C423-805E-F743-B5BF-CA6087BFA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834" y="3128000"/>
            <a:ext cx="4330700" cy="2540000"/>
          </a:xfrm>
          <a:prstGeom prst="rect">
            <a:avLst/>
          </a:prstGeom>
        </p:spPr>
      </p:pic>
    </p:spTree>
    <p:extLst>
      <p:ext uri="{BB962C8B-B14F-4D97-AF65-F5344CB8AC3E}">
        <p14:creationId xmlns:p14="http://schemas.microsoft.com/office/powerpoint/2010/main" val="25853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flipV="1">
            <a:off x="819551" y="647625"/>
            <a:ext cx="3244449" cy="12017"/>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1) behavior</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TextBox 19">
            <a:extLst>
              <a:ext uri="{FF2B5EF4-FFF2-40B4-BE49-F238E27FC236}">
                <a16:creationId xmlns:a16="http://schemas.microsoft.com/office/drawing/2014/main" id="{322B2FAA-4B30-424C-98DD-150C04927CBB}"/>
              </a:ext>
            </a:extLst>
          </p:cNvPr>
          <p:cNvSpPr txBox="1"/>
          <p:nvPr/>
        </p:nvSpPr>
        <p:spPr>
          <a:xfrm>
            <a:off x="819551" y="985992"/>
            <a:ext cx="10480795" cy="500137"/>
          </a:xfrm>
          <a:prstGeom prst="rect">
            <a:avLst/>
          </a:prstGeom>
          <a:noFill/>
        </p:spPr>
        <p:txBody>
          <a:bodyPr wrap="square" rtlCol="0">
            <a:spAutoFit/>
          </a:bodyPr>
          <a:lstStyle/>
          <a:p>
            <a:pPr marL="342900" indent="-34290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Placebo</a:t>
            </a:r>
          </a:p>
        </p:txBody>
      </p:sp>
      <p:pic>
        <p:nvPicPr>
          <p:cNvPr id="25" name="그림 24">
            <a:extLst>
              <a:ext uri="{FF2B5EF4-FFF2-40B4-BE49-F238E27FC236}">
                <a16:creationId xmlns:a16="http://schemas.microsoft.com/office/drawing/2014/main" id="{AEDD5DEB-1A4B-5544-B1FF-B422C9ED5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256" y="1471747"/>
            <a:ext cx="3143106" cy="2311596"/>
          </a:xfrm>
          <a:prstGeom prst="rect">
            <a:avLst/>
          </a:prstGeom>
        </p:spPr>
      </p:pic>
      <p:pic>
        <p:nvPicPr>
          <p:cNvPr id="26" name="그림 25">
            <a:extLst>
              <a:ext uri="{FF2B5EF4-FFF2-40B4-BE49-F238E27FC236}">
                <a16:creationId xmlns:a16="http://schemas.microsoft.com/office/drawing/2014/main" id="{7B1A464B-EF57-CD4D-8AE7-ECF7AB9D0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9565" y="4044255"/>
            <a:ext cx="3143106" cy="2348881"/>
          </a:xfrm>
          <a:prstGeom prst="rect">
            <a:avLst/>
          </a:prstGeom>
        </p:spPr>
      </p:pic>
      <p:pic>
        <p:nvPicPr>
          <p:cNvPr id="28" name="그림 27">
            <a:extLst>
              <a:ext uri="{FF2B5EF4-FFF2-40B4-BE49-F238E27FC236}">
                <a16:creationId xmlns:a16="http://schemas.microsoft.com/office/drawing/2014/main" id="{E38233D1-6DA3-D94E-9CBC-53E846959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9740" y="1473827"/>
            <a:ext cx="3143105" cy="2275477"/>
          </a:xfrm>
          <a:prstGeom prst="rect">
            <a:avLst/>
          </a:prstGeom>
        </p:spPr>
      </p:pic>
      <p:pic>
        <p:nvPicPr>
          <p:cNvPr id="37" name="그림 36">
            <a:extLst>
              <a:ext uri="{FF2B5EF4-FFF2-40B4-BE49-F238E27FC236}">
                <a16:creationId xmlns:a16="http://schemas.microsoft.com/office/drawing/2014/main" id="{B4A3C943-6C62-BC44-8C11-1ADF334C74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7680" y="1477647"/>
            <a:ext cx="3143106" cy="2311596"/>
          </a:xfrm>
          <a:prstGeom prst="rect">
            <a:avLst/>
          </a:prstGeom>
        </p:spPr>
      </p:pic>
      <p:pic>
        <p:nvPicPr>
          <p:cNvPr id="40" name="그림 39">
            <a:extLst>
              <a:ext uri="{FF2B5EF4-FFF2-40B4-BE49-F238E27FC236}">
                <a16:creationId xmlns:a16="http://schemas.microsoft.com/office/drawing/2014/main" id="{C13E9D95-0A2A-1F4C-9193-90748F03BF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9739" y="4066374"/>
            <a:ext cx="3168133" cy="2293596"/>
          </a:xfrm>
          <a:prstGeom prst="rect">
            <a:avLst/>
          </a:prstGeom>
        </p:spPr>
      </p:pic>
      <p:pic>
        <p:nvPicPr>
          <p:cNvPr id="42" name="그림 41">
            <a:extLst>
              <a:ext uri="{FF2B5EF4-FFF2-40B4-BE49-F238E27FC236}">
                <a16:creationId xmlns:a16="http://schemas.microsoft.com/office/drawing/2014/main" id="{9E2AB709-6E70-3945-9652-1393258F0A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9064" y="4053310"/>
            <a:ext cx="3178586" cy="2375395"/>
          </a:xfrm>
          <a:prstGeom prst="rect">
            <a:avLst/>
          </a:prstGeom>
        </p:spPr>
      </p:pic>
    </p:spTree>
    <p:extLst>
      <p:ext uri="{BB962C8B-B14F-4D97-AF65-F5344CB8AC3E}">
        <p14:creationId xmlns:p14="http://schemas.microsoft.com/office/powerpoint/2010/main" val="63196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flipV="1">
            <a:off x="819551" y="647625"/>
            <a:ext cx="3244449" cy="12017"/>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1) behavior</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2206476" y="5042436"/>
            <a:ext cx="3889524" cy="418576"/>
          </a:xfrm>
          <a:prstGeom prst="rect">
            <a:avLst/>
          </a:prstGeom>
          <a:noFill/>
        </p:spPr>
        <p:txBody>
          <a:bodyPr wrap="square" rtlCol="0">
            <a:spAutoFit/>
          </a:bodyPr>
          <a:lstStyle/>
          <a:p>
            <a:pPr>
              <a:lnSpc>
                <a:spcPct val="150000"/>
              </a:lnSpc>
            </a:pPr>
            <a:r>
              <a:rPr kumimoji="1" lang="en-US" altLang="ko-Kore-KR" sz="1600" i="1" dirty="0">
                <a:latin typeface="NanumGothic" panose="020D0604000000000000" pitchFamily="34" charset="-127"/>
                <a:ea typeface="NanumGothic" panose="020D0604000000000000" pitchFamily="34" charset="-127"/>
              </a:rPr>
              <a:t>(F</a:t>
            </a:r>
            <a:r>
              <a:rPr kumimoji="1" lang="en-US" altLang="ko-Kore-KR" sz="1600" dirty="0">
                <a:latin typeface="NanumGothic" panose="020D0604000000000000" pitchFamily="34" charset="-127"/>
                <a:ea typeface="NanumGothic" panose="020D0604000000000000" pitchFamily="34" charset="-127"/>
              </a:rPr>
              <a:t> = 0.6, p = 0.59119)</a:t>
            </a:r>
            <a:endParaRPr kumimoji="1" lang="ko-Kore-KR" altLang="en-US" sz="1600" dirty="0">
              <a:latin typeface="NanumGothic" panose="020D0604000000000000" pitchFamily="34" charset="-127"/>
              <a:ea typeface="NanumGothic" panose="020D0604000000000000" pitchFamily="34" charset="-127"/>
            </a:endParaRPr>
          </a:p>
        </p:txBody>
      </p:sp>
      <p:sp>
        <p:nvSpPr>
          <p:cNvPr id="20" name="TextBox 19">
            <a:extLst>
              <a:ext uri="{FF2B5EF4-FFF2-40B4-BE49-F238E27FC236}">
                <a16:creationId xmlns:a16="http://schemas.microsoft.com/office/drawing/2014/main" id="{322B2FAA-4B30-424C-98DD-150C04927CBB}"/>
              </a:ext>
            </a:extLst>
          </p:cNvPr>
          <p:cNvSpPr txBox="1"/>
          <p:nvPr/>
        </p:nvSpPr>
        <p:spPr>
          <a:xfrm>
            <a:off x="819551" y="985992"/>
            <a:ext cx="10480795" cy="961802"/>
          </a:xfrm>
          <a:prstGeom prst="rect">
            <a:avLst/>
          </a:prstGeom>
          <a:noFill/>
        </p:spPr>
        <p:txBody>
          <a:bodyPr wrap="square" rtlCol="0">
            <a:spAutoFit/>
          </a:bodyPr>
          <a:lstStyle/>
          <a:p>
            <a:pPr marL="342900" indent="-34290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Placebo</a:t>
            </a:r>
          </a:p>
          <a:p>
            <a:pPr marL="342900" indent="-34290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Pain rating of each belief group in middle pain</a:t>
            </a:r>
            <a:endParaRPr kumimoji="1" lang="ko-Kore-KR" altLang="en-US" sz="2000" dirty="0">
              <a:latin typeface="NanumGothic" panose="020D0604000000000000" pitchFamily="34" charset="-127"/>
              <a:ea typeface="NanumGothic" panose="020D0604000000000000" pitchFamily="34" charset="-127"/>
            </a:endParaRPr>
          </a:p>
        </p:txBody>
      </p:sp>
      <p:sp>
        <p:nvSpPr>
          <p:cNvPr id="24" name="TextBox 23">
            <a:extLst>
              <a:ext uri="{FF2B5EF4-FFF2-40B4-BE49-F238E27FC236}">
                <a16:creationId xmlns:a16="http://schemas.microsoft.com/office/drawing/2014/main" id="{6C76EF56-D3B1-AB49-BA06-64CE47BCB54C}"/>
              </a:ext>
            </a:extLst>
          </p:cNvPr>
          <p:cNvSpPr txBox="1"/>
          <p:nvPr/>
        </p:nvSpPr>
        <p:spPr>
          <a:xfrm>
            <a:off x="7296937" y="5012443"/>
            <a:ext cx="3889524" cy="418576"/>
          </a:xfrm>
          <a:prstGeom prst="rect">
            <a:avLst/>
          </a:prstGeom>
          <a:noFill/>
        </p:spPr>
        <p:txBody>
          <a:bodyPr wrap="square" rtlCol="0">
            <a:spAutoFit/>
          </a:bodyPr>
          <a:lstStyle/>
          <a:p>
            <a:pPr>
              <a:lnSpc>
                <a:spcPct val="150000"/>
              </a:lnSpc>
            </a:pPr>
            <a:r>
              <a:rPr kumimoji="1" lang="en-US" altLang="ko-Kore-KR" sz="1600" i="1" dirty="0">
                <a:latin typeface="NanumGothic" panose="020D0604000000000000" pitchFamily="34" charset="-127"/>
                <a:ea typeface="NanumGothic" panose="020D0604000000000000" pitchFamily="34" charset="-127"/>
              </a:rPr>
              <a:t>(F</a:t>
            </a:r>
            <a:r>
              <a:rPr kumimoji="1" lang="en-US" altLang="ko-Kore-KR" sz="1600" dirty="0">
                <a:latin typeface="NanumGothic" panose="020D0604000000000000" pitchFamily="34" charset="-127"/>
                <a:ea typeface="NanumGothic" panose="020D0604000000000000" pitchFamily="34" charset="-127"/>
              </a:rPr>
              <a:t> = 8.4, p = 0.00607)</a:t>
            </a:r>
            <a:endParaRPr kumimoji="1" lang="ko-Kore-KR" altLang="en-US" sz="1600" dirty="0">
              <a:latin typeface="NanumGothic" panose="020D0604000000000000" pitchFamily="34" charset="-127"/>
              <a:ea typeface="NanumGothic" panose="020D0604000000000000" pitchFamily="34" charset="-127"/>
            </a:endParaRPr>
          </a:p>
        </p:txBody>
      </p:sp>
      <p:pic>
        <p:nvPicPr>
          <p:cNvPr id="6" name="그림 5">
            <a:extLst>
              <a:ext uri="{FF2B5EF4-FFF2-40B4-BE49-F238E27FC236}">
                <a16:creationId xmlns:a16="http://schemas.microsoft.com/office/drawing/2014/main" id="{E11F9B1A-8CE8-7249-B27E-C6BE4518F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315" y="2261740"/>
            <a:ext cx="3756417" cy="2807215"/>
          </a:xfrm>
          <a:prstGeom prst="rect">
            <a:avLst/>
          </a:prstGeom>
        </p:spPr>
      </p:pic>
      <p:pic>
        <p:nvPicPr>
          <p:cNvPr id="22" name="그림 21">
            <a:extLst>
              <a:ext uri="{FF2B5EF4-FFF2-40B4-BE49-F238E27FC236}">
                <a16:creationId xmlns:a16="http://schemas.microsoft.com/office/drawing/2014/main" id="{413D3432-F2E5-BC45-B614-CC30AAEC5C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907" y="2269249"/>
            <a:ext cx="3824733" cy="2812899"/>
          </a:xfrm>
          <a:prstGeom prst="rect">
            <a:avLst/>
          </a:prstGeom>
        </p:spPr>
      </p:pic>
    </p:spTree>
    <p:extLst>
      <p:ext uri="{BB962C8B-B14F-4D97-AF65-F5344CB8AC3E}">
        <p14:creationId xmlns:p14="http://schemas.microsoft.com/office/powerpoint/2010/main" val="216432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flipV="1">
            <a:off x="819551" y="647625"/>
            <a:ext cx="3244449" cy="12017"/>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a:ln w="3175">
                  <a:noFill/>
                </a:ln>
                <a:solidFill>
                  <a:srgbClr val="E7E6E6">
                    <a:lumMod val="25000"/>
                  </a:srgbClr>
                </a:solidFill>
                <a:latin typeface="NanumGothic" panose="020D0604000000000000" pitchFamily="34" charset="-127"/>
                <a:ea typeface="NanumGothic" panose="020D0604000000000000" pitchFamily="34" charset="-127"/>
              </a:rPr>
              <a:t>1) behavior</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928771" y="1307446"/>
            <a:ext cx="9538128" cy="500137"/>
          </a:xfrm>
          <a:prstGeom prst="rect">
            <a:avLst/>
          </a:prstGeom>
          <a:noFill/>
        </p:spPr>
        <p:txBody>
          <a:bodyPr wrap="square" rtlCol="0">
            <a:spAutoFit/>
          </a:bodyPr>
          <a:lstStyle/>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Belief update</a:t>
            </a:r>
          </a:p>
        </p:txBody>
      </p:sp>
      <p:pic>
        <p:nvPicPr>
          <p:cNvPr id="4" name="그림 3">
            <a:extLst>
              <a:ext uri="{FF2B5EF4-FFF2-40B4-BE49-F238E27FC236}">
                <a16:creationId xmlns:a16="http://schemas.microsoft.com/office/drawing/2014/main" id="{D7015ABC-6A29-A549-9CDD-75BB881BDDD3}"/>
              </a:ext>
            </a:extLst>
          </p:cNvPr>
          <p:cNvPicPr>
            <a:picLocks noChangeAspect="1"/>
          </p:cNvPicPr>
          <p:nvPr/>
        </p:nvPicPr>
        <p:blipFill rotWithShape="1">
          <a:blip r:embed="rId3">
            <a:extLst>
              <a:ext uri="{28A0092B-C50C-407E-A947-70E740481C1C}">
                <a14:useLocalDpi xmlns:a14="http://schemas.microsoft.com/office/drawing/2010/main" val="0"/>
              </a:ext>
            </a:extLst>
          </a:blip>
          <a:srcRect r="21420" b="53114"/>
          <a:stretch/>
        </p:blipFill>
        <p:spPr>
          <a:xfrm>
            <a:off x="1500337" y="2344519"/>
            <a:ext cx="4727270" cy="3206034"/>
          </a:xfrm>
          <a:prstGeom prst="rect">
            <a:avLst/>
          </a:prstGeom>
        </p:spPr>
      </p:pic>
      <p:sp>
        <p:nvSpPr>
          <p:cNvPr id="22" name="TextBox 21">
            <a:extLst>
              <a:ext uri="{FF2B5EF4-FFF2-40B4-BE49-F238E27FC236}">
                <a16:creationId xmlns:a16="http://schemas.microsoft.com/office/drawing/2014/main" id="{682D1E27-7853-9E42-9823-4B6BE39C3EB2}"/>
              </a:ext>
            </a:extLst>
          </p:cNvPr>
          <p:cNvSpPr txBox="1"/>
          <p:nvPr/>
        </p:nvSpPr>
        <p:spPr>
          <a:xfrm>
            <a:off x="6557342" y="2600228"/>
            <a:ext cx="4727269" cy="3085460"/>
          </a:xfrm>
          <a:prstGeom prst="rect">
            <a:avLst/>
          </a:prstGeom>
          <a:noFill/>
        </p:spPr>
        <p:txBody>
          <a:bodyPr wrap="square" rtlCol="0">
            <a:spAutoFit/>
          </a:bodyPr>
          <a:lstStyle/>
          <a:p>
            <a:pPr>
              <a:lnSpc>
                <a:spcPct val="150000"/>
              </a:lnSpc>
            </a:pPr>
            <a:r>
              <a:rPr kumimoji="1" lang="en-US" altLang="ko-Kore-KR" sz="2000" dirty="0">
                <a:latin typeface="NanumGothic" panose="020D0604000000000000" pitchFamily="34" charset="-127"/>
                <a:ea typeface="NanumGothic" panose="020D0604000000000000" pitchFamily="34" charset="-127"/>
              </a:rPr>
              <a:t>Belief updating conditions (combined)</a:t>
            </a:r>
          </a:p>
          <a:p>
            <a:pPr marL="342900" indent="-342900">
              <a:lnSpc>
                <a:spcPct val="150000"/>
              </a:lnSpc>
              <a:buFontTx/>
              <a:buChar char="-"/>
            </a:pPr>
            <a:r>
              <a:rPr kumimoji="1" lang="en-US" altLang="ko-Kore-KR" sz="1600" dirty="0">
                <a:latin typeface="NanumGothic" panose="020D0604000000000000" pitchFamily="34" charset="-127"/>
                <a:ea typeface="NanumGothic" panose="020D0604000000000000" pitchFamily="34" charset="-127"/>
              </a:rPr>
              <a:t>Low belief, match</a:t>
            </a:r>
          </a:p>
          <a:p>
            <a:pPr marL="342900" indent="-342900">
              <a:lnSpc>
                <a:spcPct val="150000"/>
              </a:lnSpc>
              <a:buFontTx/>
              <a:buChar char="-"/>
            </a:pPr>
            <a:r>
              <a:rPr kumimoji="1" lang="en-US" altLang="ko-Kore-KR" sz="1600" dirty="0">
                <a:latin typeface="NanumGothic" panose="020D0604000000000000" pitchFamily="34" charset="-127"/>
                <a:ea typeface="NanumGothic" panose="020D0604000000000000" pitchFamily="34" charset="-127"/>
              </a:rPr>
              <a:t>High belief, mismatch</a:t>
            </a:r>
          </a:p>
          <a:p>
            <a:pPr>
              <a:lnSpc>
                <a:spcPct val="150000"/>
              </a:lnSpc>
            </a:pPr>
            <a:endParaRPr kumimoji="1" lang="en-US" altLang="ko-Kore-KR" sz="2000" dirty="0">
              <a:latin typeface="NanumGothic" panose="020D0604000000000000" pitchFamily="34" charset="-127"/>
              <a:ea typeface="NanumGothic" panose="020D0604000000000000" pitchFamily="34" charset="-127"/>
            </a:endParaRPr>
          </a:p>
          <a:p>
            <a:pPr>
              <a:lnSpc>
                <a:spcPct val="150000"/>
              </a:lnSpc>
            </a:pPr>
            <a:r>
              <a:rPr kumimoji="1" lang="en-US" altLang="ko-Kore-KR" sz="2000" dirty="0">
                <a:latin typeface="NanumGothic" panose="020D0604000000000000" pitchFamily="34" charset="-127"/>
                <a:ea typeface="NanumGothic" panose="020D0604000000000000" pitchFamily="34" charset="-127"/>
              </a:rPr>
              <a:t>=&gt; More update in high pain</a:t>
            </a:r>
          </a:p>
          <a:p>
            <a:pPr>
              <a:lnSpc>
                <a:spcPct val="150000"/>
              </a:lnSpc>
            </a:pPr>
            <a:r>
              <a:rPr kumimoji="1" lang="en-US" altLang="ko-Kore-KR" sz="2000" dirty="0">
                <a:latin typeface="NanumGothic" panose="020D0604000000000000" pitchFamily="34" charset="-127"/>
                <a:ea typeface="NanumGothic" panose="020D0604000000000000" pitchFamily="34" charset="-127"/>
              </a:rPr>
              <a:t>(</a:t>
            </a:r>
            <a:r>
              <a:rPr kumimoji="1" lang="en-US" altLang="ko-Kore-KR" sz="2000" i="1" dirty="0">
                <a:latin typeface="NanumGothic" panose="020D0604000000000000" pitchFamily="34" charset="-127"/>
                <a:ea typeface="NanumGothic" panose="020D0604000000000000" pitchFamily="34" charset="-127"/>
              </a:rPr>
              <a:t>t</a:t>
            </a:r>
            <a:r>
              <a:rPr kumimoji="1" lang="en-US" altLang="ko-Kore-KR" sz="2000" dirty="0">
                <a:latin typeface="NanumGothic" panose="020D0604000000000000" pitchFamily="34" charset="-127"/>
                <a:ea typeface="NanumGothic" panose="020D0604000000000000" pitchFamily="34" charset="-127"/>
              </a:rPr>
              <a:t> = -1.7701, p = 0.0970)</a:t>
            </a:r>
          </a:p>
          <a:p>
            <a:pPr>
              <a:lnSpc>
                <a:spcPct val="150000"/>
              </a:lnSpc>
            </a:pPr>
            <a:endParaRPr kumimoji="1" lang="en-US" altLang="ko-Kore-KR" sz="20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292323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flipV="1">
            <a:off x="819551" y="647625"/>
            <a:ext cx="3244449" cy="12017"/>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a:ln w="3175">
                  <a:noFill/>
                </a:ln>
                <a:solidFill>
                  <a:srgbClr val="E7E6E6">
                    <a:lumMod val="25000"/>
                  </a:srgbClr>
                </a:solidFill>
                <a:latin typeface="NanumGothic" panose="020D0604000000000000" pitchFamily="34" charset="-127"/>
                <a:ea typeface="NanumGothic" panose="020D0604000000000000" pitchFamily="34" charset="-127"/>
              </a:rPr>
              <a:t>1) behavior</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928771" y="1021439"/>
            <a:ext cx="9538128" cy="500137"/>
          </a:xfrm>
          <a:prstGeom prst="rect">
            <a:avLst/>
          </a:prstGeom>
          <a:noFill/>
        </p:spPr>
        <p:txBody>
          <a:bodyPr wrap="square" rtlCol="0">
            <a:spAutoFit/>
          </a:bodyPr>
          <a:lstStyle/>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Belief update </a:t>
            </a:r>
            <a:r>
              <a:rPr kumimoji="1" lang="en-US" altLang="ko-Kore-KR" sz="2000" dirty="0">
                <a:latin typeface="NanumGothic" panose="020D0604000000000000" pitchFamily="34" charset="-127"/>
                <a:ea typeface="NanumGothic" panose="020D0604000000000000" pitchFamily="34" charset="-127"/>
              </a:rPr>
              <a:t>: belief tracking model</a:t>
            </a:r>
          </a:p>
        </p:txBody>
      </p:sp>
      <p:pic>
        <p:nvPicPr>
          <p:cNvPr id="23" name="그림 22">
            <a:extLst>
              <a:ext uri="{FF2B5EF4-FFF2-40B4-BE49-F238E27FC236}">
                <a16:creationId xmlns:a16="http://schemas.microsoft.com/office/drawing/2014/main" id="{0308AE07-4A50-D04E-AA34-3A1A65C98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747" y="4197257"/>
            <a:ext cx="5354853" cy="2089113"/>
          </a:xfrm>
          <a:prstGeom prst="rect">
            <a:avLst/>
          </a:prstGeom>
        </p:spPr>
      </p:pic>
      <p:sp>
        <p:nvSpPr>
          <p:cNvPr id="25" name="TextBox 24">
            <a:extLst>
              <a:ext uri="{FF2B5EF4-FFF2-40B4-BE49-F238E27FC236}">
                <a16:creationId xmlns:a16="http://schemas.microsoft.com/office/drawing/2014/main" id="{5B0100C8-F4B6-3140-BEC1-AAF7240392E8}"/>
              </a:ext>
            </a:extLst>
          </p:cNvPr>
          <p:cNvSpPr txBox="1"/>
          <p:nvPr/>
        </p:nvSpPr>
        <p:spPr>
          <a:xfrm>
            <a:off x="7906758" y="1652986"/>
            <a:ext cx="3475709" cy="1983685"/>
          </a:xfrm>
          <a:prstGeom prst="rect">
            <a:avLst/>
          </a:prstGeom>
          <a:noFill/>
        </p:spPr>
        <p:txBody>
          <a:bodyPr wrap="square" rtlCol="0">
            <a:spAutoFit/>
          </a:bodyPr>
          <a:lstStyle/>
          <a:p>
            <a:pPr lvl="1" algn="just">
              <a:lnSpc>
                <a:spcPct val="150000"/>
              </a:lnSpc>
            </a:pPr>
            <a:r>
              <a:rPr kumimoji="1" lang="en-US" altLang="ko-Kore-KR" sz="2000" dirty="0">
                <a:latin typeface="NanumGothic" panose="020D0604000000000000" pitchFamily="34" charset="-127"/>
                <a:ea typeface="NanumGothic" panose="020D0604000000000000" pitchFamily="34" charset="-127"/>
              </a:rPr>
              <a:t>&lt;parameters&gt;</a:t>
            </a:r>
            <a:endParaRPr kumimoji="1" lang="en-US" altLang="ko-Kore-KR" sz="1600" dirty="0">
              <a:latin typeface="NanumGothic" panose="020D0604000000000000" pitchFamily="34" charset="-127"/>
              <a:ea typeface="NanumGothic" panose="020D0604000000000000" pitchFamily="34" charset="-127"/>
            </a:endParaRPr>
          </a:p>
          <a:p>
            <a:pPr lvl="1">
              <a:lnSpc>
                <a:spcPct val="150000"/>
              </a:lnSpc>
            </a:pPr>
            <a:r>
              <a:rPr kumimoji="1" lang="en-US" altLang="ko-Kore-KR" sz="1600" dirty="0">
                <a:latin typeface="NanumGothic" panose="020D0604000000000000" pitchFamily="34" charset="-127"/>
                <a:ea typeface="NanumGothic" panose="020D0604000000000000" pitchFamily="34" charset="-127"/>
              </a:rPr>
              <a:t>Memory size</a:t>
            </a:r>
          </a:p>
          <a:p>
            <a:pPr lvl="1">
              <a:lnSpc>
                <a:spcPct val="150000"/>
              </a:lnSpc>
            </a:pPr>
            <a:r>
              <a:rPr kumimoji="1" lang="en-US" altLang="ko-Kore-KR" sz="1600" dirty="0">
                <a:latin typeface="NanumGothic" panose="020D0604000000000000" pitchFamily="34" charset="-127"/>
                <a:ea typeface="NanumGothic" panose="020D0604000000000000" pitchFamily="34" charset="-127"/>
              </a:rPr>
              <a:t>Learning rate</a:t>
            </a:r>
          </a:p>
          <a:p>
            <a:pPr lvl="1">
              <a:lnSpc>
                <a:spcPct val="150000"/>
              </a:lnSpc>
            </a:pPr>
            <a:r>
              <a:rPr kumimoji="1" lang="en-US" altLang="ko-Kore-KR" sz="1600" dirty="0">
                <a:latin typeface="NanumGothic" panose="020D0604000000000000" pitchFamily="34" charset="-127"/>
                <a:ea typeface="NanumGothic" panose="020D0604000000000000" pitchFamily="34" charset="-127"/>
              </a:rPr>
              <a:t>Discount factor</a:t>
            </a:r>
          </a:p>
          <a:p>
            <a:pPr lvl="1">
              <a:lnSpc>
                <a:spcPct val="150000"/>
              </a:lnSpc>
            </a:pPr>
            <a:r>
              <a:rPr kumimoji="1" lang="en-US" altLang="ko-Kore-KR" sz="1600" dirty="0">
                <a:latin typeface="NanumGothic" panose="020D0604000000000000" pitchFamily="34" charset="-127"/>
                <a:ea typeface="NanumGothic" panose="020D0604000000000000" pitchFamily="34" charset="-127"/>
              </a:rPr>
              <a:t>Belief ratio</a:t>
            </a:r>
          </a:p>
        </p:txBody>
      </p:sp>
      <p:pic>
        <p:nvPicPr>
          <p:cNvPr id="1026" name="Picture 2">
            <a:extLst>
              <a:ext uri="{FF2B5EF4-FFF2-40B4-BE49-F238E27FC236}">
                <a16:creationId xmlns:a16="http://schemas.microsoft.com/office/drawing/2014/main" id="{7259980D-A3E9-4A7A-9A14-6C640BC67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37" y="1521576"/>
            <a:ext cx="6762011" cy="263514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a:extLst>
              <a:ext uri="{FF2B5EF4-FFF2-40B4-BE49-F238E27FC236}">
                <a16:creationId xmlns:a16="http://schemas.microsoft.com/office/drawing/2014/main" id="{28020FF8-9D01-4DD7-B265-4A3E0DB2AC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8" name="그림 17">
            <a:extLst>
              <a:ext uri="{FF2B5EF4-FFF2-40B4-BE49-F238E27FC236}">
                <a16:creationId xmlns:a16="http://schemas.microsoft.com/office/drawing/2014/main" id="{6DE96937-D8B4-4DEB-96EF-0A55765519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6524" y="4156716"/>
            <a:ext cx="5475943" cy="2133961"/>
          </a:xfrm>
          <a:prstGeom prst="rect">
            <a:avLst/>
          </a:prstGeom>
        </p:spPr>
      </p:pic>
    </p:spTree>
    <p:extLst>
      <p:ext uri="{BB962C8B-B14F-4D97-AF65-F5344CB8AC3E}">
        <p14:creationId xmlns:p14="http://schemas.microsoft.com/office/powerpoint/2010/main" val="420543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flipV="1">
            <a:off x="819551" y="647625"/>
            <a:ext cx="3244449" cy="12017"/>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a:ln w="3175">
                  <a:noFill/>
                </a:ln>
                <a:solidFill>
                  <a:srgbClr val="E7E6E6">
                    <a:lumMod val="25000"/>
                  </a:srgbClr>
                </a:solidFill>
                <a:latin typeface="NanumGothic" panose="020D0604000000000000" pitchFamily="34" charset="-127"/>
                <a:ea typeface="NanumGothic" panose="020D0604000000000000" pitchFamily="34" charset="-127"/>
              </a:rPr>
              <a:t>1) behavior</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928771" y="1307446"/>
            <a:ext cx="9538128" cy="500137"/>
          </a:xfrm>
          <a:prstGeom prst="rect">
            <a:avLst/>
          </a:prstGeom>
          <a:noFill/>
        </p:spPr>
        <p:txBody>
          <a:bodyPr wrap="square" rtlCol="0">
            <a:spAutoFit/>
          </a:bodyPr>
          <a:lstStyle/>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Belief update</a:t>
            </a:r>
            <a:r>
              <a:rPr kumimoji="1" lang="en-US" altLang="ko-Kore-KR" sz="2000" dirty="0">
                <a:latin typeface="NanumGothic" panose="020D0604000000000000" pitchFamily="34" charset="-127"/>
                <a:ea typeface="NanumGothic" panose="020D0604000000000000" pitchFamily="34" charset="-127"/>
              </a:rPr>
              <a:t>: belief tracking model</a:t>
            </a:r>
          </a:p>
        </p:txBody>
      </p:sp>
      <p:pic>
        <p:nvPicPr>
          <p:cNvPr id="18" name="그림 17">
            <a:extLst>
              <a:ext uri="{FF2B5EF4-FFF2-40B4-BE49-F238E27FC236}">
                <a16:creationId xmlns:a16="http://schemas.microsoft.com/office/drawing/2014/main" id="{1767A36F-ECD8-674E-AA96-AB65EC346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365" y="1807583"/>
            <a:ext cx="3821984" cy="3926048"/>
          </a:xfrm>
          <a:prstGeom prst="rect">
            <a:avLst/>
          </a:prstGeom>
        </p:spPr>
      </p:pic>
      <p:sp>
        <p:nvSpPr>
          <p:cNvPr id="20" name="TextBox 19">
            <a:extLst>
              <a:ext uri="{FF2B5EF4-FFF2-40B4-BE49-F238E27FC236}">
                <a16:creationId xmlns:a16="http://schemas.microsoft.com/office/drawing/2014/main" id="{D3E82FB4-86FF-5143-BEE8-4870259CEABB}"/>
              </a:ext>
            </a:extLst>
          </p:cNvPr>
          <p:cNvSpPr txBox="1"/>
          <p:nvPr/>
        </p:nvSpPr>
        <p:spPr>
          <a:xfrm>
            <a:off x="1273354" y="2897089"/>
            <a:ext cx="3475709" cy="1618905"/>
          </a:xfrm>
          <a:prstGeom prst="rect">
            <a:avLst/>
          </a:prstGeom>
          <a:noFill/>
        </p:spPr>
        <p:txBody>
          <a:bodyPr wrap="square" rtlCol="0">
            <a:spAutoFit/>
          </a:bodyPr>
          <a:lstStyle/>
          <a:p>
            <a:pPr lvl="1" algn="just">
              <a:lnSpc>
                <a:spcPct val="150000"/>
              </a:lnSpc>
            </a:pPr>
            <a:r>
              <a:rPr kumimoji="1" lang="en-US" altLang="ko-Kore-KR" sz="2000" dirty="0">
                <a:latin typeface="NanumGothic" panose="020D0604000000000000" pitchFamily="34" charset="-127"/>
                <a:ea typeface="NanumGothic" panose="020D0604000000000000" pitchFamily="34" charset="-127"/>
              </a:rPr>
              <a:t>&lt;Parameters&gt;</a:t>
            </a:r>
          </a:p>
          <a:p>
            <a:pPr lvl="1">
              <a:lnSpc>
                <a:spcPct val="150000"/>
              </a:lnSpc>
            </a:pPr>
            <a:r>
              <a:rPr kumimoji="1" lang="en-US" altLang="ko-Kore-KR" sz="1600" dirty="0">
                <a:latin typeface="NanumGothic" panose="020D0604000000000000" pitchFamily="34" charset="-127"/>
                <a:ea typeface="NanumGothic" panose="020D0604000000000000" pitchFamily="34" charset="-127"/>
              </a:rPr>
              <a:t>Memory size</a:t>
            </a:r>
          </a:p>
          <a:p>
            <a:pPr lvl="1">
              <a:lnSpc>
                <a:spcPct val="150000"/>
              </a:lnSpc>
            </a:pPr>
            <a:r>
              <a:rPr kumimoji="1" lang="en-US" altLang="ko-Kore-KR" sz="1600" dirty="0">
                <a:latin typeface="NanumGothic" panose="020D0604000000000000" pitchFamily="34" charset="-127"/>
                <a:ea typeface="NanumGothic" panose="020D0604000000000000" pitchFamily="34" charset="-127"/>
              </a:rPr>
              <a:t>Learning rate</a:t>
            </a:r>
          </a:p>
          <a:p>
            <a:pPr lvl="1">
              <a:lnSpc>
                <a:spcPct val="150000"/>
              </a:lnSpc>
            </a:pPr>
            <a:r>
              <a:rPr kumimoji="1" lang="en-US" altLang="ko-Kore-KR" sz="1600" dirty="0">
                <a:latin typeface="NanumGothic" panose="020D0604000000000000" pitchFamily="34" charset="-127"/>
                <a:ea typeface="NanumGothic" panose="020D0604000000000000" pitchFamily="34" charset="-127"/>
              </a:rPr>
              <a:t>Decay</a:t>
            </a:r>
          </a:p>
        </p:txBody>
      </p:sp>
    </p:spTree>
    <p:extLst>
      <p:ext uri="{BB962C8B-B14F-4D97-AF65-F5344CB8AC3E}">
        <p14:creationId xmlns:p14="http://schemas.microsoft.com/office/powerpoint/2010/main" val="3320135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2804182"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2) fMRI</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961802"/>
          </a:xfrm>
          <a:prstGeom prst="rect">
            <a:avLst/>
          </a:prstGeom>
          <a:noFill/>
        </p:spPr>
        <p:txBody>
          <a:bodyPr wrap="square" rtlCol="0">
            <a:spAutoFit/>
          </a:bodyPr>
          <a:lstStyle/>
          <a:p>
            <a:pPr marL="342900" indent="-342900">
              <a:lnSpc>
                <a:spcPct val="150000"/>
              </a:lnSpc>
              <a:buFontTx/>
              <a:buChar char="-"/>
            </a:pPr>
            <a:r>
              <a:rPr lang="en-US" altLang="ko-Kore-KR" sz="2000" b="1" dirty="0">
                <a:latin typeface="NanumGothic" panose="020D0604000000000000" pitchFamily="34" charset="-127"/>
                <a:ea typeface="NanumGothic" panose="020D0604000000000000" pitchFamily="34" charset="-127"/>
              </a:rPr>
              <a:t>Placebo effect</a:t>
            </a:r>
          </a:p>
          <a:p>
            <a:pPr marL="342900" indent="-342900">
              <a:lnSpc>
                <a:spcPct val="150000"/>
              </a:lnSpc>
              <a:buFontTx/>
              <a:buChar char="-"/>
            </a:pPr>
            <a:r>
              <a:rPr lang="en-US" altLang="ko-Kore-KR" sz="2000" dirty="0">
                <a:latin typeface="NanumGothic" panose="020D0604000000000000" pitchFamily="34" charset="-127"/>
                <a:ea typeface="NanumGothic" panose="020D0604000000000000" pitchFamily="34" charset="-127"/>
              </a:rPr>
              <a:t>Mid pain + High cue, </a:t>
            </a:r>
            <a:r>
              <a:rPr lang="en-US" altLang="ko-Kore-KR" sz="2000" b="1" dirty="0">
                <a:latin typeface="NanumGothic" panose="020D0604000000000000" pitchFamily="34" charset="-127"/>
                <a:ea typeface="NanumGothic" panose="020D0604000000000000" pitchFamily="34" charset="-127"/>
              </a:rPr>
              <a:t>high belief - low belief t test</a:t>
            </a:r>
            <a:r>
              <a:rPr lang="en-US" altLang="ko-Kore-KR" sz="2000" dirty="0">
                <a:latin typeface="NanumGothic" panose="020D0604000000000000" pitchFamily="34" charset="-127"/>
                <a:ea typeface="NanumGothic" panose="020D0604000000000000" pitchFamily="34" charset="-127"/>
              </a:rPr>
              <a:t> (uncorrected, p&lt;0.005) + pruning</a:t>
            </a:r>
            <a:endParaRPr kumimoji="1" lang="en-US" altLang="ko-Kore-KR" sz="2000" dirty="0">
              <a:latin typeface="NanumGothic" panose="020D0604000000000000" pitchFamily="34" charset="-127"/>
              <a:ea typeface="NanumGothic" panose="020D0604000000000000" pitchFamily="34" charset="-127"/>
            </a:endParaRPr>
          </a:p>
        </p:txBody>
      </p:sp>
      <p:pic>
        <p:nvPicPr>
          <p:cNvPr id="4" name="그림 3" descr="사슬, 자기이(가) 표시된 사진&#10;&#10;자동 생성된 설명">
            <a:extLst>
              <a:ext uri="{FF2B5EF4-FFF2-40B4-BE49-F238E27FC236}">
                <a16:creationId xmlns:a16="http://schemas.microsoft.com/office/drawing/2014/main" id="{7DEB14F2-3D35-3644-BC37-90ABC707F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71" y="2096046"/>
            <a:ext cx="10764253" cy="2045906"/>
          </a:xfrm>
          <a:prstGeom prst="rect">
            <a:avLst/>
          </a:prstGeom>
        </p:spPr>
      </p:pic>
      <p:sp>
        <p:nvSpPr>
          <p:cNvPr id="20" name="TextBox 19">
            <a:extLst>
              <a:ext uri="{FF2B5EF4-FFF2-40B4-BE49-F238E27FC236}">
                <a16:creationId xmlns:a16="http://schemas.microsoft.com/office/drawing/2014/main" id="{19B83AC8-5F6B-0449-AD1A-47996FEB084A}"/>
              </a:ext>
            </a:extLst>
          </p:cNvPr>
          <p:cNvSpPr txBox="1"/>
          <p:nvPr/>
        </p:nvSpPr>
        <p:spPr>
          <a:xfrm>
            <a:off x="933642" y="4489253"/>
            <a:ext cx="10480795" cy="500137"/>
          </a:xfrm>
          <a:prstGeom prst="rect">
            <a:avLst/>
          </a:prstGeom>
          <a:noFill/>
        </p:spPr>
        <p:txBody>
          <a:bodyPr wrap="square" rtlCol="0">
            <a:spAutoFit/>
          </a:bodyPr>
          <a:lstStyle/>
          <a:p>
            <a:pPr>
              <a:lnSpc>
                <a:spcPct val="150000"/>
              </a:lnSpc>
            </a:pPr>
            <a:r>
              <a:rPr kumimoji="1" lang="en-US" altLang="ko-Kore-KR" sz="2000" dirty="0">
                <a:latin typeface="NanumGothic" panose="020D0604000000000000" pitchFamily="34" charset="-127"/>
                <a:ea typeface="NanumGothic" panose="020D0604000000000000" pitchFamily="34" charset="-127"/>
              </a:rPr>
              <a:t>: Insula, S1, Amygdala, etc.</a:t>
            </a:r>
          </a:p>
        </p:txBody>
      </p:sp>
    </p:spTree>
    <p:extLst>
      <p:ext uri="{BB962C8B-B14F-4D97-AF65-F5344CB8AC3E}">
        <p14:creationId xmlns:p14="http://schemas.microsoft.com/office/powerpoint/2010/main" val="4983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prstClr val="white"/>
                </a:solidFill>
              </a:rPr>
              <a:t>ㅁ</a:t>
            </a:r>
            <a:endParaRPr lang="ko-KR" altLang="en-US" dirty="0">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2804182"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2) fMRI</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500137"/>
          </a:xfrm>
          <a:prstGeom prst="rect">
            <a:avLst/>
          </a:prstGeom>
          <a:noFill/>
        </p:spPr>
        <p:txBody>
          <a:bodyPr wrap="square" rtlCol="0">
            <a:spAutoFit/>
          </a:bodyPr>
          <a:lstStyle/>
          <a:p>
            <a:pPr marL="342900" indent="-342900">
              <a:lnSpc>
                <a:spcPct val="150000"/>
              </a:lnSpc>
              <a:buFontTx/>
              <a:buChar char="-"/>
            </a:pPr>
            <a:r>
              <a:rPr kumimoji="1" lang="en-US" altLang="ko-KR" sz="2000" dirty="0">
                <a:latin typeface="NanumGothic" panose="020D0604000000000000" pitchFamily="34" charset="-127"/>
                <a:ea typeface="NanumGothic" panose="020D0604000000000000" pitchFamily="34" charset="-127"/>
              </a:rPr>
              <a:t>Mediation</a:t>
            </a:r>
          </a:p>
        </p:txBody>
      </p:sp>
      <p:pic>
        <p:nvPicPr>
          <p:cNvPr id="18" name="그림 17" descr="텍스트이(가) 표시된 사진&#10;&#10;자동 생성된 설명">
            <a:extLst>
              <a:ext uri="{FF2B5EF4-FFF2-40B4-BE49-F238E27FC236}">
                <a16:creationId xmlns:a16="http://schemas.microsoft.com/office/drawing/2014/main" id="{64ED736D-2C1D-B148-B6DE-28641DAABCF8}"/>
              </a:ext>
            </a:extLst>
          </p:cNvPr>
          <p:cNvPicPr>
            <a:picLocks noChangeAspect="1"/>
          </p:cNvPicPr>
          <p:nvPr/>
        </p:nvPicPr>
        <p:blipFill rotWithShape="1">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l="30053" t="19065" r="29669" b="13360"/>
          <a:stretch/>
        </p:blipFill>
        <p:spPr>
          <a:xfrm>
            <a:off x="4379895" y="1092056"/>
            <a:ext cx="2952579" cy="2913508"/>
          </a:xfrm>
          <a:prstGeom prst="rect">
            <a:avLst/>
          </a:prstGeom>
        </p:spPr>
      </p:pic>
      <p:sp>
        <p:nvSpPr>
          <p:cNvPr id="20" name="모서리가 둥근 직사각형 19">
            <a:extLst>
              <a:ext uri="{FF2B5EF4-FFF2-40B4-BE49-F238E27FC236}">
                <a16:creationId xmlns:a16="http://schemas.microsoft.com/office/drawing/2014/main" id="{E7ABE865-E256-6543-A80C-0AD24FF3DFD4}"/>
              </a:ext>
            </a:extLst>
          </p:cNvPr>
          <p:cNvSpPr/>
          <p:nvPr/>
        </p:nvSpPr>
        <p:spPr>
          <a:xfrm>
            <a:off x="1211188" y="3828369"/>
            <a:ext cx="2020743" cy="152190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ysClr val="windowText" lastClr="000000"/>
                </a:solidFill>
              </a:rPr>
              <a:t>Heat Stimulus</a:t>
            </a:r>
          </a:p>
          <a:p>
            <a:pPr algn="ctr"/>
            <a:r>
              <a:rPr kumimoji="1" lang="en-US" altLang="ko-Kore-KR" dirty="0">
                <a:solidFill>
                  <a:sysClr val="windowText" lastClr="000000"/>
                </a:solidFill>
              </a:rPr>
              <a:t>Levels</a:t>
            </a:r>
          </a:p>
          <a:p>
            <a:pPr algn="ctr"/>
            <a:r>
              <a:rPr kumimoji="1" lang="en-US" altLang="ko-Kore-KR" dirty="0">
                <a:solidFill>
                  <a:sysClr val="windowText" lastClr="000000"/>
                </a:solidFill>
              </a:rPr>
              <a:t>(Low, Medium, High)</a:t>
            </a:r>
            <a:endParaRPr kumimoji="1" lang="ko-Kore-KR" altLang="en-US" dirty="0">
              <a:solidFill>
                <a:sysClr val="windowText" lastClr="000000"/>
              </a:solidFill>
            </a:endParaRPr>
          </a:p>
        </p:txBody>
      </p:sp>
      <p:sp>
        <p:nvSpPr>
          <p:cNvPr id="23" name="모서리가 둥근 직사각형 22">
            <a:extLst>
              <a:ext uri="{FF2B5EF4-FFF2-40B4-BE49-F238E27FC236}">
                <a16:creationId xmlns:a16="http://schemas.microsoft.com/office/drawing/2014/main" id="{99F7D97B-7C33-1F4F-A55A-54339D865137}"/>
              </a:ext>
            </a:extLst>
          </p:cNvPr>
          <p:cNvSpPr/>
          <p:nvPr/>
        </p:nvSpPr>
        <p:spPr>
          <a:xfrm>
            <a:off x="8559409" y="3766007"/>
            <a:ext cx="2020743" cy="152190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ysClr val="windowText" lastClr="000000"/>
                </a:solidFill>
              </a:rPr>
              <a:t>Pain Experience</a:t>
            </a:r>
          </a:p>
          <a:p>
            <a:pPr algn="ctr"/>
            <a:r>
              <a:rPr kumimoji="1" lang="en-US" altLang="ko-Kore-KR" dirty="0">
                <a:solidFill>
                  <a:sysClr val="windowText" lastClr="000000"/>
                </a:solidFill>
              </a:rPr>
              <a:t>(Pain Ratings)</a:t>
            </a:r>
            <a:endParaRPr kumimoji="1" lang="ko-Kore-KR" altLang="en-US" dirty="0">
              <a:solidFill>
                <a:sysClr val="windowText" lastClr="000000"/>
              </a:solidFill>
            </a:endParaRPr>
          </a:p>
        </p:txBody>
      </p:sp>
      <p:cxnSp>
        <p:nvCxnSpPr>
          <p:cNvPr id="22" name="직선 화살표 연결선 21">
            <a:extLst>
              <a:ext uri="{FF2B5EF4-FFF2-40B4-BE49-F238E27FC236}">
                <a16:creationId xmlns:a16="http://schemas.microsoft.com/office/drawing/2014/main" id="{C4B278DA-D95B-1D47-A837-996584CCFC19}"/>
              </a:ext>
            </a:extLst>
          </p:cNvPr>
          <p:cNvCxnSpPr/>
          <p:nvPr/>
        </p:nvCxnSpPr>
        <p:spPr>
          <a:xfrm flipV="1">
            <a:off x="3623733" y="3054096"/>
            <a:ext cx="1019342" cy="71191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F273F9D8-5F34-EA4E-A92C-052D1B42339B}"/>
              </a:ext>
            </a:extLst>
          </p:cNvPr>
          <p:cNvCxnSpPr>
            <a:cxnSpLocks/>
          </p:cNvCxnSpPr>
          <p:nvPr/>
        </p:nvCxnSpPr>
        <p:spPr>
          <a:xfrm>
            <a:off x="3752019" y="4521787"/>
            <a:ext cx="4379504"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D5ECF583-FB44-7A45-9D9F-834E0FA3E545}"/>
              </a:ext>
            </a:extLst>
          </p:cNvPr>
          <p:cNvCxnSpPr>
            <a:cxnSpLocks/>
          </p:cNvCxnSpPr>
          <p:nvPr/>
        </p:nvCxnSpPr>
        <p:spPr>
          <a:xfrm>
            <a:off x="7378329" y="3004823"/>
            <a:ext cx="753194" cy="5580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2FFC5A-01B3-CA40-ABC6-E7EFB993A794}"/>
              </a:ext>
            </a:extLst>
          </p:cNvPr>
          <p:cNvSpPr txBox="1"/>
          <p:nvPr/>
        </p:nvSpPr>
        <p:spPr>
          <a:xfrm>
            <a:off x="1551347" y="2246089"/>
            <a:ext cx="3007555" cy="830997"/>
          </a:xfrm>
          <a:prstGeom prst="rect">
            <a:avLst/>
          </a:prstGeom>
          <a:noFill/>
        </p:spPr>
        <p:txBody>
          <a:bodyPr wrap="none" rtlCol="0">
            <a:spAutoFit/>
          </a:bodyPr>
          <a:lstStyle/>
          <a:p>
            <a:pPr algn="ctr"/>
            <a:r>
              <a:rPr kumimoji="1" lang="en-US" altLang="ko-Kore-KR" sz="2400" dirty="0">
                <a:latin typeface="PT Sans" panose="020B0503020203020204" pitchFamily="34" charset="0"/>
              </a:rPr>
              <a:t>Path a</a:t>
            </a:r>
          </a:p>
          <a:p>
            <a:pPr algn="ctr"/>
            <a:r>
              <a:rPr kumimoji="1" lang="en-US" altLang="ko-Kore-KR" sz="2400" dirty="0">
                <a:latin typeface="PT Sans" panose="020B0503020203020204" pitchFamily="34" charset="0"/>
              </a:rPr>
              <a:t>Coeff=0.06(p=0.0092)</a:t>
            </a:r>
            <a:endParaRPr kumimoji="1" lang="ko-Kore-KR" altLang="en-US" sz="2400" dirty="0">
              <a:latin typeface="PT Sans" panose="020B0503020203020204" pitchFamily="34" charset="0"/>
            </a:endParaRPr>
          </a:p>
        </p:txBody>
      </p:sp>
      <p:sp>
        <p:nvSpPr>
          <p:cNvPr id="32" name="TextBox 31">
            <a:extLst>
              <a:ext uri="{FF2B5EF4-FFF2-40B4-BE49-F238E27FC236}">
                <a16:creationId xmlns:a16="http://schemas.microsoft.com/office/drawing/2014/main" id="{95525763-65E7-574D-9AEF-D05CB371533B}"/>
              </a:ext>
            </a:extLst>
          </p:cNvPr>
          <p:cNvSpPr txBox="1"/>
          <p:nvPr/>
        </p:nvSpPr>
        <p:spPr>
          <a:xfrm>
            <a:off x="7624574" y="2143236"/>
            <a:ext cx="3087768" cy="830997"/>
          </a:xfrm>
          <a:prstGeom prst="rect">
            <a:avLst/>
          </a:prstGeom>
          <a:noFill/>
        </p:spPr>
        <p:txBody>
          <a:bodyPr wrap="none" rtlCol="0">
            <a:spAutoFit/>
          </a:bodyPr>
          <a:lstStyle/>
          <a:p>
            <a:pPr algn="ctr"/>
            <a:r>
              <a:rPr kumimoji="1" lang="en-US" altLang="ko-Kore-KR" sz="2400" dirty="0">
                <a:latin typeface="PT Sans" panose="020B0503020203020204" pitchFamily="34" charset="0"/>
              </a:rPr>
              <a:t>Path b</a:t>
            </a:r>
          </a:p>
          <a:p>
            <a:pPr algn="ctr"/>
            <a:r>
              <a:rPr kumimoji="1" lang="en-US" altLang="ko-Kore-KR" sz="2400" dirty="0">
                <a:latin typeface="PT Sans" panose="020B0503020203020204" pitchFamily="34" charset="0"/>
              </a:rPr>
              <a:t>(</a:t>
            </a:r>
            <a:r>
              <a:rPr kumimoji="1" lang="en-US" altLang="ko-Kore-KR" sz="2400" dirty="0" err="1">
                <a:latin typeface="PT Sans" panose="020B0503020203020204" pitchFamily="34" charset="0"/>
              </a:rPr>
              <a:t>coeff</a:t>
            </a:r>
            <a:r>
              <a:rPr kumimoji="1" lang="en-US" altLang="ko-Kore-KR" sz="2400" dirty="0">
                <a:latin typeface="PT Sans" panose="020B0503020203020204" pitchFamily="34" charset="0"/>
              </a:rPr>
              <a:t>=0.14, p=0.0000)</a:t>
            </a:r>
            <a:endParaRPr kumimoji="1" lang="ko-Kore-KR" altLang="en-US" sz="2400" dirty="0">
              <a:latin typeface="PT Sans" panose="020B0503020203020204" pitchFamily="34" charset="0"/>
            </a:endParaRPr>
          </a:p>
        </p:txBody>
      </p:sp>
      <p:sp>
        <p:nvSpPr>
          <p:cNvPr id="33" name="TextBox 32">
            <a:extLst>
              <a:ext uri="{FF2B5EF4-FFF2-40B4-BE49-F238E27FC236}">
                <a16:creationId xmlns:a16="http://schemas.microsoft.com/office/drawing/2014/main" id="{AE6A3540-510D-EA48-BDAC-09DE9E230584}"/>
              </a:ext>
            </a:extLst>
          </p:cNvPr>
          <p:cNvSpPr txBox="1"/>
          <p:nvPr/>
        </p:nvSpPr>
        <p:spPr>
          <a:xfrm>
            <a:off x="4474419" y="4814682"/>
            <a:ext cx="3171061" cy="830997"/>
          </a:xfrm>
          <a:prstGeom prst="rect">
            <a:avLst/>
          </a:prstGeom>
          <a:noFill/>
        </p:spPr>
        <p:txBody>
          <a:bodyPr wrap="none" rtlCol="0">
            <a:spAutoFit/>
          </a:bodyPr>
          <a:lstStyle/>
          <a:p>
            <a:pPr algn="ctr"/>
            <a:r>
              <a:rPr kumimoji="1" lang="en-US" altLang="ko-Kore-KR" sz="2400" dirty="0">
                <a:latin typeface="PT Sans" panose="020B0503020203020204" pitchFamily="34" charset="0"/>
              </a:rPr>
              <a:t>Path c’</a:t>
            </a:r>
          </a:p>
          <a:p>
            <a:pPr algn="ctr"/>
            <a:r>
              <a:rPr kumimoji="1" lang="en-US" altLang="ko-Kore-KR" sz="2400" dirty="0">
                <a:latin typeface="PT Sans" panose="020B0503020203020204" pitchFamily="34" charset="0"/>
              </a:rPr>
              <a:t>Coeff=0.28 (p=0.0006)</a:t>
            </a:r>
            <a:endParaRPr kumimoji="1" lang="ko-Kore-KR" altLang="en-US" sz="2400" dirty="0">
              <a:latin typeface="PT Sans" panose="020B0503020203020204" pitchFamily="34" charset="0"/>
            </a:endParaRPr>
          </a:p>
        </p:txBody>
      </p:sp>
      <p:sp>
        <p:nvSpPr>
          <p:cNvPr id="36" name="TextBox 35">
            <a:extLst>
              <a:ext uri="{FF2B5EF4-FFF2-40B4-BE49-F238E27FC236}">
                <a16:creationId xmlns:a16="http://schemas.microsoft.com/office/drawing/2014/main" id="{7CA0DA77-3ACC-7347-8213-D44F1FC9AD5D}"/>
              </a:ext>
            </a:extLst>
          </p:cNvPr>
          <p:cNvSpPr txBox="1"/>
          <p:nvPr/>
        </p:nvSpPr>
        <p:spPr>
          <a:xfrm>
            <a:off x="5315064" y="2174998"/>
            <a:ext cx="1283428" cy="369332"/>
          </a:xfrm>
          <a:prstGeom prst="rect">
            <a:avLst/>
          </a:prstGeom>
          <a:solidFill>
            <a:schemeClr val="bg1">
              <a:alpha val="55666"/>
            </a:schemeClr>
          </a:solidFill>
        </p:spPr>
        <p:txBody>
          <a:bodyPr wrap="none" rtlCol="0">
            <a:spAutoFit/>
          </a:bodyPr>
          <a:lstStyle/>
          <a:p>
            <a:r>
              <a:rPr kumimoji="1" lang="en-US" altLang="ko-Kore-KR" b="1" dirty="0"/>
              <a:t>Amygdala</a:t>
            </a:r>
            <a:endParaRPr kumimoji="1" lang="ko-Kore-KR" altLang="en-US" b="1" dirty="0"/>
          </a:p>
        </p:txBody>
      </p:sp>
      <p:sp>
        <p:nvSpPr>
          <p:cNvPr id="37" name="TextBox 36">
            <a:extLst>
              <a:ext uri="{FF2B5EF4-FFF2-40B4-BE49-F238E27FC236}">
                <a16:creationId xmlns:a16="http://schemas.microsoft.com/office/drawing/2014/main" id="{54B11896-15F0-604F-B5F8-A4A8D34857CD}"/>
              </a:ext>
            </a:extLst>
          </p:cNvPr>
          <p:cNvSpPr txBox="1"/>
          <p:nvPr/>
        </p:nvSpPr>
        <p:spPr>
          <a:xfrm>
            <a:off x="8960338" y="5869786"/>
            <a:ext cx="2042547" cy="369332"/>
          </a:xfrm>
          <a:prstGeom prst="rect">
            <a:avLst/>
          </a:prstGeom>
          <a:noFill/>
        </p:spPr>
        <p:txBody>
          <a:bodyPr wrap="none" rtlCol="0">
            <a:spAutoFit/>
          </a:bodyPr>
          <a:lstStyle/>
          <a:p>
            <a:r>
              <a:rPr kumimoji="1" lang="en-US" altLang="ko-Kore-KR" dirty="0"/>
              <a:t>Bootstrap : 20000</a:t>
            </a:r>
            <a:endParaRPr kumimoji="1" lang="ko-Kore-KR" altLang="en-US" dirty="0"/>
          </a:p>
        </p:txBody>
      </p:sp>
    </p:spTree>
    <p:extLst>
      <p:ext uri="{BB962C8B-B14F-4D97-AF65-F5344CB8AC3E}">
        <p14:creationId xmlns:p14="http://schemas.microsoft.com/office/powerpoint/2010/main" val="3871323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2804182"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Results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2) fMRI</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956159"/>
          </a:xfrm>
          <a:prstGeom prst="rect">
            <a:avLst/>
          </a:prstGeom>
          <a:noFill/>
        </p:spPr>
        <p:txBody>
          <a:bodyPr wrap="square" rtlCol="0">
            <a:spAutoFit/>
          </a:bodyPr>
          <a:lstStyle/>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Belief update</a:t>
            </a:r>
          </a:p>
          <a:p>
            <a:pPr marL="285750" indent="-285750">
              <a:lnSpc>
                <a:spcPct val="150000"/>
              </a:lnSpc>
              <a:buFontTx/>
              <a:buChar char="-"/>
            </a:pPr>
            <a:r>
              <a:rPr lang="en-US" altLang="ko-Kore-KR" sz="2000" b="1" dirty="0">
                <a:latin typeface="NanumGothic" panose="020D0604000000000000" pitchFamily="34" charset="-127"/>
                <a:ea typeface="NanumGothic" panose="020D0604000000000000" pitchFamily="34" charset="-127"/>
              </a:rPr>
              <a:t>High pain</a:t>
            </a:r>
            <a:r>
              <a:rPr lang="en-US" altLang="ko-Kore-KR" sz="2000" dirty="0">
                <a:latin typeface="NanumGothic" panose="020D0604000000000000" pitchFamily="34" charset="-127"/>
                <a:ea typeface="NanumGothic" panose="020D0604000000000000" pitchFamily="34" charset="-127"/>
              </a:rPr>
              <a:t>, high update vs.</a:t>
            </a:r>
            <a:r>
              <a:rPr lang="ko-KR" altLang="en-US" sz="2000" dirty="0">
                <a:latin typeface="NanumGothic" panose="020D0604000000000000" pitchFamily="34" charset="-127"/>
                <a:ea typeface="NanumGothic" panose="020D0604000000000000" pitchFamily="34" charset="-127"/>
              </a:rPr>
              <a:t> </a:t>
            </a:r>
            <a:r>
              <a:rPr lang="en-US" altLang="ko-Kore-KR" sz="2000" dirty="0">
                <a:latin typeface="NanumGothic" panose="020D0604000000000000" pitchFamily="34" charset="-127"/>
                <a:ea typeface="NanumGothic" panose="020D0604000000000000" pitchFamily="34" charset="-127"/>
              </a:rPr>
              <a:t>low update </a:t>
            </a:r>
            <a:r>
              <a:rPr lang="en-US" altLang="ko-KR" sz="2000" dirty="0">
                <a:latin typeface="NanumGothic" panose="020D0604000000000000" pitchFamily="34" charset="-127"/>
                <a:ea typeface="NanumGothic" panose="020D0604000000000000" pitchFamily="34" charset="-127"/>
              </a:rPr>
              <a:t>(</a:t>
            </a:r>
            <a:r>
              <a:rPr lang="en-US" altLang="ko-Kore-KR" sz="2000" dirty="0">
                <a:latin typeface="NanumGothic" panose="020D0604000000000000" pitchFamily="34" charset="-127"/>
                <a:ea typeface="NanumGothic" panose="020D0604000000000000" pitchFamily="34" charset="-127"/>
              </a:rPr>
              <a:t>uncorrected, p &lt; 0.05) + pruning</a:t>
            </a:r>
            <a:endParaRPr kumimoji="1" lang="ko-Kore-KR" altLang="en-US" sz="2000" dirty="0">
              <a:latin typeface="NanumGothic" panose="020D0604000000000000" pitchFamily="34" charset="-127"/>
              <a:ea typeface="NanumGothic" panose="020D0604000000000000" pitchFamily="34" charset="-127"/>
            </a:endParaRPr>
          </a:p>
        </p:txBody>
      </p:sp>
      <p:pic>
        <p:nvPicPr>
          <p:cNvPr id="4" name="그림 3" descr="텍스트, 보석박힌머리장식, 자기이(가) 표시된 사진&#10;&#10;자동 생성된 설명">
            <a:extLst>
              <a:ext uri="{FF2B5EF4-FFF2-40B4-BE49-F238E27FC236}">
                <a16:creationId xmlns:a16="http://schemas.microsoft.com/office/drawing/2014/main" id="{FC257331-DBE1-C94C-A990-95E1C54B7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2059811"/>
            <a:ext cx="10796337" cy="2052004"/>
          </a:xfrm>
          <a:prstGeom prst="rect">
            <a:avLst/>
          </a:prstGeom>
        </p:spPr>
      </p:pic>
      <p:sp>
        <p:nvSpPr>
          <p:cNvPr id="21" name="TextBox 20">
            <a:extLst>
              <a:ext uri="{FF2B5EF4-FFF2-40B4-BE49-F238E27FC236}">
                <a16:creationId xmlns:a16="http://schemas.microsoft.com/office/drawing/2014/main" id="{314F3161-2368-6B44-997B-4ECFEAB86461}"/>
              </a:ext>
            </a:extLst>
          </p:cNvPr>
          <p:cNvSpPr txBox="1"/>
          <p:nvPr/>
        </p:nvSpPr>
        <p:spPr>
          <a:xfrm>
            <a:off x="923662" y="4064489"/>
            <a:ext cx="10480795" cy="400110"/>
          </a:xfrm>
          <a:prstGeom prst="rect">
            <a:avLst/>
          </a:prstGeom>
          <a:noFill/>
        </p:spPr>
        <p:txBody>
          <a:bodyPr wrap="square" rtlCol="0">
            <a:spAutoFit/>
          </a:bodyPr>
          <a:lstStyle/>
          <a:p>
            <a:pPr marL="342900" indent="-342900">
              <a:buFontTx/>
              <a:buChar char="-"/>
            </a:pPr>
            <a:r>
              <a:rPr lang="en-US" altLang="ko-Kore-KR" sz="2000" b="1" dirty="0">
                <a:solidFill>
                  <a:srgbClr val="1D1C1D"/>
                </a:solidFill>
                <a:latin typeface="NanumGothic" panose="020D0604000000000000" pitchFamily="34" charset="-127"/>
                <a:ea typeface="NanumGothic" panose="020D0604000000000000" pitchFamily="34" charset="-127"/>
              </a:rPr>
              <a:t>Low pain</a:t>
            </a:r>
            <a:r>
              <a:rPr lang="en-US" altLang="ko-Kore-KR" sz="2000" dirty="0">
                <a:solidFill>
                  <a:srgbClr val="1D1C1D"/>
                </a:solidFill>
                <a:latin typeface="NanumGothic" panose="020D0604000000000000" pitchFamily="34" charset="-127"/>
                <a:ea typeface="NanumGothic" panose="020D0604000000000000" pitchFamily="34" charset="-127"/>
              </a:rPr>
              <a:t>, high update vs. low update </a:t>
            </a:r>
            <a:r>
              <a:rPr lang="en-US" altLang="ko-KR" sz="2000" dirty="0">
                <a:solidFill>
                  <a:srgbClr val="1D1C1D"/>
                </a:solidFill>
                <a:latin typeface="NanumGothic" panose="020D0604000000000000" pitchFamily="34" charset="-127"/>
                <a:ea typeface="NanumGothic" panose="020D0604000000000000" pitchFamily="34" charset="-127"/>
              </a:rPr>
              <a:t>(</a:t>
            </a:r>
            <a:r>
              <a:rPr lang="en-US" altLang="ko-Kore-KR" sz="2000" dirty="0">
                <a:solidFill>
                  <a:srgbClr val="1D1C1D"/>
                </a:solidFill>
                <a:latin typeface="NanumGothic" panose="020D0604000000000000" pitchFamily="34" charset="-127"/>
                <a:ea typeface="NanumGothic" panose="020D0604000000000000" pitchFamily="34" charset="-127"/>
              </a:rPr>
              <a:t>uncorrected, p &lt; 0.05) + pruning</a:t>
            </a:r>
          </a:p>
        </p:txBody>
      </p:sp>
      <p:pic>
        <p:nvPicPr>
          <p:cNvPr id="20" name="그림 19" descr="텍스트, 사슬, 자기, 도자기류이(가) 표시된 사진&#10;&#10;자동 생성된 설명">
            <a:extLst>
              <a:ext uri="{FF2B5EF4-FFF2-40B4-BE49-F238E27FC236}">
                <a16:creationId xmlns:a16="http://schemas.microsoft.com/office/drawing/2014/main" id="{31A36FF4-42EC-C144-844F-245482160178}"/>
              </a:ext>
            </a:extLst>
          </p:cNvPr>
          <p:cNvPicPr>
            <a:picLocks noChangeAspect="1"/>
          </p:cNvPicPr>
          <p:nvPr/>
        </p:nvPicPr>
        <p:blipFill rotWithShape="1">
          <a:blip r:embed="rId4">
            <a:extLst>
              <a:ext uri="{28A0092B-C50C-407E-A947-70E740481C1C}">
                <a14:useLocalDpi xmlns:a14="http://schemas.microsoft.com/office/drawing/2010/main" val="0"/>
              </a:ext>
            </a:extLst>
          </a:blip>
          <a:srcRect b="18973"/>
          <a:stretch/>
        </p:blipFill>
        <p:spPr>
          <a:xfrm>
            <a:off x="722562" y="4489481"/>
            <a:ext cx="10796338" cy="1662683"/>
          </a:xfrm>
          <a:prstGeom prst="rect">
            <a:avLst/>
          </a:prstGeom>
        </p:spPr>
      </p:pic>
    </p:spTree>
    <p:extLst>
      <p:ext uri="{BB962C8B-B14F-4D97-AF65-F5344CB8AC3E}">
        <p14:creationId xmlns:p14="http://schemas.microsoft.com/office/powerpoint/2010/main" val="3320105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2961564" y="1495048"/>
            <a:ext cx="6433630" cy="3301634"/>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ore-KR" sz="4000" b="1">
                <a:solidFill>
                  <a:schemeClr val="tx1"/>
                </a:solidFill>
                <a:latin typeface="NanumGothic" panose="020D0604000000000000" pitchFamily="34" charset="-127"/>
                <a:ea typeface="NanumGothic" panose="020D0604000000000000" pitchFamily="34" charset="-127"/>
              </a:rPr>
              <a:t>Discussion</a:t>
            </a:r>
            <a:endParaRPr lang="ko-Kore-KR" altLang="ko-Kore-KR" sz="4000">
              <a:solidFill>
                <a:schemeClr val="tx1"/>
              </a:solidFill>
              <a:latin typeface="NanumGothic" panose="020D0604000000000000" pitchFamily="34" charset="-127"/>
              <a:ea typeface="NanumGothic" panose="020D0604000000000000" pitchFamily="34" charset="-127"/>
            </a:endParaRPr>
          </a:p>
        </p:txBody>
      </p:sp>
      <p:sp>
        <p:nvSpPr>
          <p:cNvPr id="36" name="자유형: 도형 35">
            <a:extLst>
              <a:ext uri="{FF2B5EF4-FFF2-40B4-BE49-F238E27FC236}">
                <a16:creationId xmlns:a16="http://schemas.microsoft.com/office/drawing/2014/main" id="{EF1659F1-BDC6-4797-AAC3-D9102E8FA417}"/>
              </a:ext>
            </a:extLst>
          </p:cNvPr>
          <p:cNvSpPr/>
          <p:nvPr/>
        </p:nvSpPr>
        <p:spPr>
          <a:xfrm rot="16049166">
            <a:off x="5921000" y="846557"/>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3361112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2674276"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Discussion</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883020" cy="4747453"/>
          </a:xfrm>
          <a:prstGeom prst="rect">
            <a:avLst/>
          </a:prstGeom>
          <a:noFill/>
        </p:spPr>
        <p:txBody>
          <a:bodyPr wrap="square" lIns="90000" rtlCol="0">
            <a:spAutoFit/>
          </a:bodyPr>
          <a:lstStyle/>
          <a:p>
            <a:pPr marL="285750" indent="-285750" latinLnBrk="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Implications</a:t>
            </a:r>
          </a:p>
          <a:p>
            <a:pPr marL="800100" lvl="1" indent="-342900" latinLnBrk="0">
              <a:lnSpc>
                <a:spcPct val="150000"/>
              </a:lnSpc>
              <a:buFont typeface="Arial" panose="020B0604020202020204" pitchFamily="34" charset="0"/>
              <a:buChar char="•"/>
            </a:pPr>
            <a:r>
              <a:rPr kumimoji="1" lang="en-US" altLang="ko-KR" dirty="0">
                <a:latin typeface="NanumGothic" panose="020D0604000000000000" pitchFamily="34" charset="-127"/>
                <a:ea typeface="NanumGothic" panose="020D0604000000000000" pitchFamily="34" charset="-127"/>
              </a:rPr>
              <a:t>A try to understand</a:t>
            </a:r>
            <a:r>
              <a:rPr kumimoji="1" lang="ko-KR" altLang="en-US" dirty="0">
                <a:latin typeface="NanumGothic" panose="020D0604000000000000" pitchFamily="34" charset="-127"/>
                <a:ea typeface="NanumGothic" panose="020D0604000000000000" pitchFamily="34" charset="-127"/>
              </a:rPr>
              <a:t> </a:t>
            </a:r>
            <a:r>
              <a:rPr kumimoji="1" lang="en-US" altLang="ko-KR" dirty="0">
                <a:latin typeface="NanumGothic" panose="020D0604000000000000" pitchFamily="34" charset="-127"/>
                <a:ea typeface="NanumGothic" panose="020D0604000000000000" pitchFamily="34" charset="-127"/>
              </a:rPr>
              <a:t>placebo</a:t>
            </a:r>
            <a:r>
              <a:rPr kumimoji="1" lang="ko-KR" altLang="en-US" dirty="0">
                <a:latin typeface="NanumGothic" panose="020D0604000000000000" pitchFamily="34" charset="-127"/>
                <a:ea typeface="NanumGothic" panose="020D0604000000000000" pitchFamily="34" charset="-127"/>
              </a:rPr>
              <a:t> </a:t>
            </a:r>
            <a:r>
              <a:rPr kumimoji="1" lang="en-US" altLang="ko-KR" dirty="0">
                <a:latin typeface="NanumGothic" panose="020D0604000000000000" pitchFamily="34" charset="-127"/>
                <a:ea typeface="NanumGothic" panose="020D0604000000000000" pitchFamily="34" charset="-127"/>
              </a:rPr>
              <a:t>effects</a:t>
            </a:r>
            <a:r>
              <a:rPr kumimoji="1" lang="ko-KR" altLang="en-US" dirty="0">
                <a:latin typeface="NanumGothic" panose="020D0604000000000000" pitchFamily="34" charset="-127"/>
                <a:ea typeface="NanumGothic" panose="020D0604000000000000" pitchFamily="34" charset="-127"/>
              </a:rPr>
              <a:t> </a:t>
            </a:r>
            <a:r>
              <a:rPr kumimoji="1" lang="en-US" altLang="ko-KR" dirty="0">
                <a:latin typeface="NanumGothic" panose="020D0604000000000000" pitchFamily="34" charset="-127"/>
                <a:ea typeface="NanumGothic" panose="020D0604000000000000" pitchFamily="34" charset="-127"/>
              </a:rPr>
              <a:t>in</a:t>
            </a:r>
            <a:r>
              <a:rPr kumimoji="1" lang="ko-KR" altLang="en-US" dirty="0">
                <a:latin typeface="NanumGothic" panose="020D0604000000000000" pitchFamily="34" charset="-127"/>
                <a:ea typeface="NanumGothic" panose="020D0604000000000000" pitchFamily="34" charset="-127"/>
              </a:rPr>
              <a:t> </a:t>
            </a:r>
            <a:r>
              <a:rPr kumimoji="1" lang="en-US" altLang="ko-KR" dirty="0">
                <a:latin typeface="NanumGothic" panose="020D0604000000000000" pitchFamily="34" charset="-127"/>
                <a:ea typeface="NanumGothic" panose="020D0604000000000000" pitchFamily="34" charset="-127"/>
              </a:rPr>
              <a:t>more</a:t>
            </a:r>
            <a:r>
              <a:rPr kumimoji="1" lang="ko-KR" altLang="en-US" dirty="0">
                <a:latin typeface="NanumGothic" panose="020D0604000000000000" pitchFamily="34" charset="-127"/>
                <a:ea typeface="NanumGothic" panose="020D0604000000000000" pitchFamily="34" charset="-127"/>
              </a:rPr>
              <a:t> </a:t>
            </a:r>
            <a:r>
              <a:rPr kumimoji="1" lang="en-US" altLang="ko-KR" dirty="0">
                <a:latin typeface="NanumGothic" panose="020D0604000000000000" pitchFamily="34" charset="-127"/>
                <a:ea typeface="NanumGothic" panose="020D0604000000000000" pitchFamily="34" charset="-127"/>
              </a:rPr>
              <a:t>naturalistic</a:t>
            </a:r>
            <a:r>
              <a:rPr kumimoji="1" lang="ko-KR" altLang="en-US" dirty="0">
                <a:latin typeface="NanumGothic" panose="020D0604000000000000" pitchFamily="34" charset="-127"/>
                <a:ea typeface="NanumGothic" panose="020D0604000000000000" pitchFamily="34" charset="-127"/>
              </a:rPr>
              <a:t> </a:t>
            </a:r>
            <a:r>
              <a:rPr kumimoji="1" lang="en-US" altLang="ko-KR" dirty="0">
                <a:latin typeface="NanumGothic" panose="020D0604000000000000" pitchFamily="34" charset="-127"/>
                <a:ea typeface="NanumGothic" panose="020D0604000000000000" pitchFamily="34" charset="-127"/>
              </a:rPr>
              <a:t>environment</a:t>
            </a:r>
            <a:endParaRPr kumimoji="1" lang="en-US" altLang="ko-Kore-KR" dirty="0">
              <a:latin typeface="NanumGothic" panose="020D0604000000000000" pitchFamily="34" charset="-127"/>
              <a:ea typeface="NanumGothic" panose="020D0604000000000000" pitchFamily="34" charset="-127"/>
            </a:endParaRPr>
          </a:p>
          <a:p>
            <a:pPr marL="285750" indent="-285750" latinLnBrk="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Limitations</a:t>
            </a:r>
          </a:p>
          <a:p>
            <a:pPr marL="800100" lvl="1" indent="-342900" latinLnBrk="0">
              <a:lnSpc>
                <a:spcPct val="150000"/>
              </a:lnSpc>
              <a:buFont typeface="Arial" panose="020B0604020202020204" pitchFamily="34" charset="0"/>
              <a:buChar char="•"/>
            </a:pPr>
            <a:r>
              <a:rPr kumimoji="1" lang="en-US" altLang="ko-Kore-KR" dirty="0">
                <a:latin typeface="NanumGothic" panose="020D0604000000000000" pitchFamily="34" charset="-127"/>
                <a:ea typeface="NanumGothic" panose="020D0604000000000000" pitchFamily="34" charset="-127"/>
              </a:rPr>
              <a:t>Participants: used different scheme for doing the task</a:t>
            </a:r>
          </a:p>
          <a:p>
            <a:pPr marL="800100" lvl="1" indent="-342900" latinLnBrk="0">
              <a:lnSpc>
                <a:spcPct val="150000"/>
              </a:lnSpc>
              <a:buFont typeface="Arial" panose="020B0604020202020204" pitchFamily="34" charset="0"/>
              <a:buChar char="•"/>
            </a:pPr>
            <a:r>
              <a:rPr kumimoji="1" lang="en-US" altLang="ko-Kore-KR" dirty="0">
                <a:latin typeface="NanumGothic" panose="020D0604000000000000" pitchFamily="34" charset="-127"/>
                <a:ea typeface="NanumGothic" panose="020D0604000000000000" pitchFamily="34" charset="-127"/>
              </a:rPr>
              <a:t>Experimental design</a:t>
            </a:r>
          </a:p>
          <a:p>
            <a:pPr marL="1257300" lvl="2" indent="-342900" latinLnBrk="0">
              <a:lnSpc>
                <a:spcPct val="150000"/>
              </a:lnSpc>
              <a:buFont typeface="시스템 서체 일반체"/>
              <a:buChar char="-"/>
            </a:pPr>
            <a:r>
              <a:rPr kumimoji="1" lang="en-US" altLang="ko-Kore-KR" dirty="0">
                <a:latin typeface="NanumGothic" panose="020D0604000000000000" pitchFamily="34" charset="-127"/>
                <a:ea typeface="NanumGothic" panose="020D0604000000000000" pitchFamily="34" charset="-127"/>
              </a:rPr>
              <a:t>Trial numbers didn’t have jitter, a run had only two confidence conditions discretely</a:t>
            </a:r>
          </a:p>
          <a:p>
            <a:pPr marL="1257300" lvl="2" indent="-342900" latinLnBrk="0">
              <a:lnSpc>
                <a:spcPct val="150000"/>
              </a:lnSpc>
              <a:buFont typeface="시스템 서체 일반체"/>
              <a:buChar char="-"/>
            </a:pPr>
            <a:r>
              <a:rPr kumimoji="1" lang="en-US" altLang="ko-KR" dirty="0">
                <a:latin typeface="NanumGothic" panose="020D0604000000000000" pitchFamily="34" charset="-127"/>
                <a:ea typeface="NanumGothic" panose="020D0604000000000000" pitchFamily="34" charset="-127"/>
              </a:rPr>
              <a:t>The</a:t>
            </a:r>
            <a:r>
              <a:rPr kumimoji="1" lang="ko-KR" altLang="en-US" dirty="0">
                <a:latin typeface="NanumGothic" panose="020D0604000000000000" pitchFamily="34" charset="-127"/>
                <a:ea typeface="NanumGothic" panose="020D0604000000000000" pitchFamily="34" charset="-127"/>
              </a:rPr>
              <a:t> </a:t>
            </a:r>
            <a:r>
              <a:rPr kumimoji="1" lang="en-US" altLang="ko-KR" dirty="0">
                <a:latin typeface="NanumGothic" panose="020D0604000000000000" pitchFamily="34" charset="-127"/>
                <a:ea typeface="NanumGothic" panose="020D0604000000000000" pitchFamily="34" charset="-127"/>
              </a:rPr>
              <a:t>complexity</a:t>
            </a:r>
            <a:r>
              <a:rPr kumimoji="1" lang="ko-KR" altLang="en-US" dirty="0">
                <a:latin typeface="NanumGothic" panose="020D0604000000000000" pitchFamily="34" charset="-127"/>
                <a:ea typeface="NanumGothic" panose="020D0604000000000000" pitchFamily="34" charset="-127"/>
              </a:rPr>
              <a:t> </a:t>
            </a:r>
            <a:r>
              <a:rPr kumimoji="1" lang="en-US" altLang="ko-KR" dirty="0">
                <a:latin typeface="NanumGothic" panose="020D0604000000000000" pitchFamily="34" charset="-127"/>
                <a:ea typeface="NanumGothic" panose="020D0604000000000000" pitchFamily="34" charset="-127"/>
              </a:rPr>
              <a:t>of conditions could cause c</a:t>
            </a:r>
            <a:r>
              <a:rPr kumimoji="1" lang="en-US" altLang="ko-Kore-KR" dirty="0">
                <a:latin typeface="NanumGothic" panose="020D0604000000000000" pitchFamily="34" charset="-127"/>
                <a:ea typeface="NanumGothic" panose="020D0604000000000000" pitchFamily="34" charset="-127"/>
              </a:rPr>
              <a:t>ognitive load in some conditions, which might have affected the result</a:t>
            </a:r>
          </a:p>
          <a:p>
            <a:pPr marL="800100" lvl="1" indent="-342900" latinLnBrk="0">
              <a:lnSpc>
                <a:spcPct val="150000"/>
              </a:lnSpc>
              <a:buFont typeface="Arial" panose="020B0604020202020204" pitchFamily="34" charset="0"/>
              <a:buChar char="•"/>
            </a:pPr>
            <a:r>
              <a:rPr kumimoji="1" lang="en-US" altLang="ko-Kore-KR" dirty="0">
                <a:latin typeface="NanumGothic" panose="020D0604000000000000" pitchFamily="34" charset="-127"/>
                <a:ea typeface="NanumGothic" panose="020D0604000000000000" pitchFamily="34" charset="-127"/>
              </a:rPr>
              <a:t>Analysis: The confidence rating of stable confidence state and that of fluctuating confidence state would have different meaning, but it was not considered in this study</a:t>
            </a:r>
          </a:p>
          <a:p>
            <a:pPr marL="800100" lvl="1" indent="-342900" latinLnBrk="0">
              <a:lnSpc>
                <a:spcPct val="150000"/>
              </a:lnSpc>
              <a:buFont typeface="Arial" panose="020B0604020202020204" pitchFamily="34" charset="0"/>
              <a:buChar char="•"/>
            </a:pPr>
            <a:endParaRPr kumimoji="1" lang="ko-Kore-KR" altLang="en-US" sz="20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32012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2961564" y="1495048"/>
            <a:ext cx="6433630" cy="3301634"/>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ore-KR" sz="4000" b="1" dirty="0">
                <a:solidFill>
                  <a:schemeClr val="tx1"/>
                </a:solidFill>
                <a:latin typeface="NanumGothic" panose="020D0604000000000000" pitchFamily="34" charset="-127"/>
                <a:ea typeface="NanumGothic" panose="020D0604000000000000" pitchFamily="34" charset="-127"/>
              </a:rPr>
              <a:t>Introduction</a:t>
            </a:r>
            <a:endParaRPr lang="ko-Kore-KR" altLang="ko-Kore-KR" sz="4000">
              <a:solidFill>
                <a:schemeClr val="tx1"/>
              </a:solidFill>
              <a:latin typeface="NanumGothic" panose="020D0604000000000000" pitchFamily="34" charset="-127"/>
              <a:ea typeface="NanumGothic" panose="020D0604000000000000" pitchFamily="34" charset="-127"/>
            </a:endParaRPr>
          </a:p>
        </p:txBody>
      </p:sp>
      <p:sp>
        <p:nvSpPr>
          <p:cNvPr id="36" name="자유형: 도형 35">
            <a:extLst>
              <a:ext uri="{FF2B5EF4-FFF2-40B4-BE49-F238E27FC236}">
                <a16:creationId xmlns:a16="http://schemas.microsoft.com/office/drawing/2014/main" id="{EF1659F1-BDC6-4797-AAC3-D9102E8FA417}"/>
              </a:ext>
            </a:extLst>
          </p:cNvPr>
          <p:cNvSpPr/>
          <p:nvPr/>
        </p:nvSpPr>
        <p:spPr>
          <a:xfrm rot="16049166">
            <a:off x="5921000" y="846557"/>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Tree>
    <p:extLst>
      <p:ext uri="{BB962C8B-B14F-4D97-AF65-F5344CB8AC3E}">
        <p14:creationId xmlns:p14="http://schemas.microsoft.com/office/powerpoint/2010/main" val="3097721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2551446"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a:ln w="3175">
                  <a:noFill/>
                </a:ln>
                <a:solidFill>
                  <a:srgbClr val="E7E6E6">
                    <a:lumMod val="25000"/>
                  </a:srgbClr>
                </a:solidFill>
                <a:latin typeface="NanumGothic" panose="020D0604000000000000" pitchFamily="34" charset="-127"/>
                <a:ea typeface="NanumGothic" panose="020D0604000000000000" pitchFamily="34" charset="-127"/>
              </a:rPr>
              <a:t>Reference</a:t>
            </a:r>
            <a:endParaRPr lang="en-US" altLang="ko-KR" sz="800" b="1" kern="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5170646"/>
          </a:xfrm>
          <a:prstGeom prst="rect">
            <a:avLst/>
          </a:prstGeom>
          <a:noFill/>
        </p:spPr>
        <p:txBody>
          <a:bodyPr wrap="square" rtlCol="0">
            <a:spAutoFit/>
          </a:bodyPr>
          <a:lstStyle/>
          <a:p>
            <a:r>
              <a:rPr lang="en-US" altLang="ko-Kore-KR">
                <a:latin typeface="NanumGothic" panose="020D0604000000000000" pitchFamily="34" charset="-127"/>
                <a:ea typeface="NanumGothic" panose="020D0604000000000000" pitchFamily="34" charset="-127"/>
              </a:rPr>
              <a:t>Atlas, L. Y., Bolger, N., Lindquist, M. A., &amp; Wager, T. D. (2010). Brain mediators of predictive cue effects on perceived pain. </a:t>
            </a:r>
            <a:r>
              <a:rPr lang="en-US" altLang="ko-Kore-KR" i="1">
                <a:latin typeface="NanumGothic" panose="020D0604000000000000" pitchFamily="34" charset="-127"/>
                <a:ea typeface="NanumGothic" panose="020D0604000000000000" pitchFamily="34" charset="-127"/>
              </a:rPr>
              <a:t>Journal of Neuroscience</a:t>
            </a:r>
            <a:r>
              <a:rPr lang="en-US" altLang="ko-Kore-KR">
                <a:latin typeface="NanumGothic" panose="020D0604000000000000" pitchFamily="34" charset="-127"/>
                <a:ea typeface="NanumGothic" panose="020D0604000000000000" pitchFamily="34" charset="-127"/>
              </a:rPr>
              <a:t>, </a:t>
            </a:r>
            <a:r>
              <a:rPr lang="en-US" altLang="ko-Kore-KR" i="1">
                <a:latin typeface="NanumGothic" panose="020D0604000000000000" pitchFamily="34" charset="-127"/>
                <a:ea typeface="NanumGothic" panose="020D0604000000000000" pitchFamily="34" charset="-127"/>
              </a:rPr>
              <a:t>30</a:t>
            </a:r>
            <a:r>
              <a:rPr lang="en-US" altLang="ko-Kore-KR">
                <a:latin typeface="NanumGothic" panose="020D0604000000000000" pitchFamily="34" charset="-127"/>
                <a:ea typeface="NanumGothic" panose="020D0604000000000000" pitchFamily="34" charset="-127"/>
              </a:rPr>
              <a:t>(39), 12964-12977.</a:t>
            </a:r>
          </a:p>
          <a:p>
            <a:br>
              <a:rPr lang="en-US" altLang="ko-Kore-KR">
                <a:latin typeface="NanumGothic" panose="020D0604000000000000" pitchFamily="34" charset="-127"/>
                <a:ea typeface="NanumGothic" panose="020D0604000000000000" pitchFamily="34" charset="-127"/>
              </a:rPr>
            </a:br>
            <a:r>
              <a:rPr lang="en-US" altLang="ko-Kore-KR">
                <a:latin typeface="NanumGothic" panose="020D0604000000000000" pitchFamily="34" charset="-127"/>
                <a:ea typeface="NanumGothic" panose="020D0604000000000000" pitchFamily="34" charset="-127"/>
              </a:rPr>
              <a:t>Benedetti, F. (2014). Placebo Effects: From the Neurobiological Paradigm to Translational Implications. </a:t>
            </a:r>
            <a:r>
              <a:rPr lang="en-US" altLang="ko-Kore-KR" i="1">
                <a:latin typeface="NanumGothic" panose="020D0604000000000000" pitchFamily="34" charset="-127"/>
                <a:ea typeface="NanumGothic" panose="020D0604000000000000" pitchFamily="34" charset="-127"/>
              </a:rPr>
              <a:t>Neuron</a:t>
            </a:r>
            <a:r>
              <a:rPr lang="en-US" altLang="ko-Kore-KR">
                <a:latin typeface="NanumGothic" panose="020D0604000000000000" pitchFamily="34" charset="-127"/>
                <a:ea typeface="NanumGothic" panose="020D0604000000000000" pitchFamily="34" charset="-127"/>
              </a:rPr>
              <a:t>, 84(3), 623–637.</a:t>
            </a:r>
          </a:p>
          <a:p>
            <a:br>
              <a:rPr lang="en-US" altLang="ko-Kore-KR">
                <a:latin typeface="NanumGothic" panose="020D0604000000000000" pitchFamily="34" charset="-127"/>
                <a:ea typeface="NanumGothic" panose="020D0604000000000000" pitchFamily="34" charset="-127"/>
              </a:rPr>
            </a:br>
            <a:r>
              <a:rPr lang="en-US" altLang="ko-Kore-KR" err="1">
                <a:latin typeface="NanumGothic" panose="020D0604000000000000" pitchFamily="34" charset="-127"/>
                <a:ea typeface="NanumGothic" panose="020D0604000000000000" pitchFamily="34" charset="-127"/>
              </a:rPr>
              <a:t>Büchel</a:t>
            </a:r>
            <a:r>
              <a:rPr lang="en-US" altLang="ko-Kore-KR">
                <a:latin typeface="NanumGothic" panose="020D0604000000000000" pitchFamily="34" charset="-127"/>
                <a:ea typeface="NanumGothic" panose="020D0604000000000000" pitchFamily="34" charset="-127"/>
              </a:rPr>
              <a:t>, C., </a:t>
            </a:r>
            <a:r>
              <a:rPr lang="en-US" altLang="ko-Kore-KR" err="1">
                <a:latin typeface="NanumGothic" panose="020D0604000000000000" pitchFamily="34" charset="-127"/>
                <a:ea typeface="NanumGothic" panose="020D0604000000000000" pitchFamily="34" charset="-127"/>
              </a:rPr>
              <a:t>Geuter</a:t>
            </a:r>
            <a:r>
              <a:rPr lang="en-US" altLang="ko-Kore-KR">
                <a:latin typeface="NanumGothic" panose="020D0604000000000000" pitchFamily="34" charset="-127"/>
                <a:ea typeface="NanumGothic" panose="020D0604000000000000" pitchFamily="34" charset="-127"/>
              </a:rPr>
              <a:t>, S., Sprenger, C., &amp; </a:t>
            </a:r>
            <a:r>
              <a:rPr lang="en-US" altLang="ko-Kore-KR" err="1">
                <a:latin typeface="NanumGothic" panose="020D0604000000000000" pitchFamily="34" charset="-127"/>
                <a:ea typeface="NanumGothic" panose="020D0604000000000000" pitchFamily="34" charset="-127"/>
              </a:rPr>
              <a:t>Eippert</a:t>
            </a:r>
            <a:r>
              <a:rPr lang="en-US" altLang="ko-Kore-KR">
                <a:latin typeface="NanumGothic" panose="020D0604000000000000" pitchFamily="34" charset="-127"/>
                <a:ea typeface="NanumGothic" panose="020D0604000000000000" pitchFamily="34" charset="-127"/>
              </a:rPr>
              <a:t>, F. (2014). Placebo analgesia: a predictive coding perspective. </a:t>
            </a:r>
            <a:r>
              <a:rPr lang="en-US" altLang="ko-Kore-KR" i="1">
                <a:latin typeface="NanumGothic" panose="020D0604000000000000" pitchFamily="34" charset="-127"/>
                <a:ea typeface="NanumGothic" panose="020D0604000000000000" pitchFamily="34" charset="-127"/>
              </a:rPr>
              <a:t>Neuron</a:t>
            </a:r>
            <a:r>
              <a:rPr lang="en-US" altLang="ko-Kore-KR">
                <a:latin typeface="NanumGothic" panose="020D0604000000000000" pitchFamily="34" charset="-127"/>
                <a:ea typeface="NanumGothic" panose="020D0604000000000000" pitchFamily="34" charset="-127"/>
              </a:rPr>
              <a:t>, </a:t>
            </a:r>
            <a:r>
              <a:rPr lang="en-US" altLang="ko-Kore-KR" i="1">
                <a:latin typeface="NanumGothic" panose="020D0604000000000000" pitchFamily="34" charset="-127"/>
                <a:ea typeface="NanumGothic" panose="020D0604000000000000" pitchFamily="34" charset="-127"/>
              </a:rPr>
              <a:t>81</a:t>
            </a:r>
            <a:r>
              <a:rPr lang="en-US" altLang="ko-Kore-KR">
                <a:latin typeface="NanumGothic" panose="020D0604000000000000" pitchFamily="34" charset="-127"/>
                <a:ea typeface="NanumGothic" panose="020D0604000000000000" pitchFamily="34" charset="-127"/>
              </a:rPr>
              <a:t>(6), 1223-1239.</a:t>
            </a:r>
          </a:p>
          <a:p>
            <a:br>
              <a:rPr lang="en-US" altLang="ko-Kore-KR">
                <a:latin typeface="NanumGothic" panose="020D0604000000000000" pitchFamily="34" charset="-127"/>
                <a:ea typeface="NanumGothic" panose="020D0604000000000000" pitchFamily="34" charset="-127"/>
              </a:rPr>
            </a:br>
            <a:r>
              <a:rPr lang="en-US" altLang="ko-Kore-KR" err="1">
                <a:latin typeface="NanumGothic" panose="020D0604000000000000" pitchFamily="34" charset="-127"/>
                <a:ea typeface="NanumGothic" panose="020D0604000000000000" pitchFamily="34" charset="-127"/>
              </a:rPr>
              <a:t>Geuter</a:t>
            </a:r>
            <a:r>
              <a:rPr lang="en-US" altLang="ko-Kore-KR">
                <a:latin typeface="NanumGothic" panose="020D0604000000000000" pitchFamily="34" charset="-127"/>
                <a:ea typeface="NanumGothic" panose="020D0604000000000000" pitchFamily="34" charset="-127"/>
              </a:rPr>
              <a:t>, S., Boll, S., </a:t>
            </a:r>
            <a:r>
              <a:rPr lang="en-US" altLang="ko-Kore-KR" err="1">
                <a:latin typeface="NanumGothic" panose="020D0604000000000000" pitchFamily="34" charset="-127"/>
                <a:ea typeface="NanumGothic" panose="020D0604000000000000" pitchFamily="34" charset="-127"/>
              </a:rPr>
              <a:t>Eippert</a:t>
            </a:r>
            <a:r>
              <a:rPr lang="en-US" altLang="ko-Kore-KR">
                <a:latin typeface="NanumGothic" panose="020D0604000000000000" pitchFamily="34" charset="-127"/>
                <a:ea typeface="NanumGothic" panose="020D0604000000000000" pitchFamily="34" charset="-127"/>
              </a:rPr>
              <a:t>, F., &amp; </a:t>
            </a:r>
            <a:r>
              <a:rPr lang="en-US" altLang="ko-Kore-KR" err="1">
                <a:latin typeface="NanumGothic" panose="020D0604000000000000" pitchFamily="34" charset="-127"/>
                <a:ea typeface="NanumGothic" panose="020D0604000000000000" pitchFamily="34" charset="-127"/>
              </a:rPr>
              <a:t>Büchel</a:t>
            </a:r>
            <a:r>
              <a:rPr lang="en-US" altLang="ko-Kore-KR">
                <a:latin typeface="NanumGothic" panose="020D0604000000000000" pitchFamily="34" charset="-127"/>
                <a:ea typeface="NanumGothic" panose="020D0604000000000000" pitchFamily="34" charset="-127"/>
              </a:rPr>
              <a:t>, C. (2017). Functional dissociation of stimulus intensity encoding and predictive coding of pain in the insula. </a:t>
            </a:r>
            <a:r>
              <a:rPr lang="en-US" altLang="ko-Kore-KR" i="1" err="1">
                <a:latin typeface="NanumGothic" panose="020D0604000000000000" pitchFamily="34" charset="-127"/>
                <a:ea typeface="NanumGothic" panose="020D0604000000000000" pitchFamily="34" charset="-127"/>
              </a:rPr>
              <a:t>Elife</a:t>
            </a:r>
            <a:r>
              <a:rPr lang="en-US" altLang="ko-Kore-KR">
                <a:latin typeface="NanumGothic" panose="020D0604000000000000" pitchFamily="34" charset="-127"/>
                <a:ea typeface="NanumGothic" panose="020D0604000000000000" pitchFamily="34" charset="-127"/>
              </a:rPr>
              <a:t>, </a:t>
            </a:r>
            <a:r>
              <a:rPr lang="en-US" altLang="ko-Kore-KR" i="1">
                <a:latin typeface="NanumGothic" panose="020D0604000000000000" pitchFamily="34" charset="-127"/>
                <a:ea typeface="NanumGothic" panose="020D0604000000000000" pitchFamily="34" charset="-127"/>
              </a:rPr>
              <a:t>6</a:t>
            </a:r>
            <a:r>
              <a:rPr lang="en-US" altLang="ko-Kore-KR">
                <a:latin typeface="NanumGothic" panose="020D0604000000000000" pitchFamily="34" charset="-127"/>
                <a:ea typeface="NanumGothic" panose="020D0604000000000000" pitchFamily="34" charset="-127"/>
              </a:rPr>
              <a:t>, e24770.</a:t>
            </a:r>
          </a:p>
          <a:p>
            <a:br>
              <a:rPr lang="en-US" altLang="ko-Kore-KR">
                <a:latin typeface="NanumGothic" panose="020D0604000000000000" pitchFamily="34" charset="-127"/>
                <a:ea typeface="NanumGothic" panose="020D0604000000000000" pitchFamily="34" charset="-127"/>
              </a:rPr>
            </a:br>
            <a:r>
              <a:rPr lang="en-US" altLang="ko-Kore-KR">
                <a:latin typeface="NanumGothic" panose="020D0604000000000000" pitchFamily="34" charset="-127"/>
                <a:ea typeface="NanumGothic" panose="020D0604000000000000" pitchFamily="34" charset="-127"/>
              </a:rPr>
              <a:t>Roy, M., </a:t>
            </a:r>
            <a:r>
              <a:rPr lang="en-US" altLang="ko-Kore-KR" err="1">
                <a:latin typeface="NanumGothic" panose="020D0604000000000000" pitchFamily="34" charset="-127"/>
                <a:ea typeface="NanumGothic" panose="020D0604000000000000" pitchFamily="34" charset="-127"/>
              </a:rPr>
              <a:t>Shohamy</a:t>
            </a:r>
            <a:r>
              <a:rPr lang="en-US" altLang="ko-Kore-KR">
                <a:latin typeface="NanumGothic" panose="020D0604000000000000" pitchFamily="34" charset="-127"/>
                <a:ea typeface="NanumGothic" panose="020D0604000000000000" pitchFamily="34" charset="-127"/>
              </a:rPr>
              <a:t>, D., </a:t>
            </a:r>
            <a:r>
              <a:rPr lang="en-US" altLang="ko-Kore-KR" err="1">
                <a:latin typeface="NanumGothic" panose="020D0604000000000000" pitchFamily="34" charset="-127"/>
                <a:ea typeface="NanumGothic" panose="020D0604000000000000" pitchFamily="34" charset="-127"/>
              </a:rPr>
              <a:t>Daw</a:t>
            </a:r>
            <a:r>
              <a:rPr lang="en-US" altLang="ko-Kore-KR">
                <a:latin typeface="NanumGothic" panose="020D0604000000000000" pitchFamily="34" charset="-127"/>
                <a:ea typeface="NanumGothic" panose="020D0604000000000000" pitchFamily="34" charset="-127"/>
              </a:rPr>
              <a:t>, N., </a:t>
            </a:r>
            <a:r>
              <a:rPr lang="en-US" altLang="ko-Kore-KR" err="1">
                <a:latin typeface="NanumGothic" panose="020D0604000000000000" pitchFamily="34" charset="-127"/>
                <a:ea typeface="NanumGothic" panose="020D0604000000000000" pitchFamily="34" charset="-127"/>
              </a:rPr>
              <a:t>Jepma</a:t>
            </a:r>
            <a:r>
              <a:rPr lang="en-US" altLang="ko-Kore-KR">
                <a:latin typeface="NanumGothic" panose="020D0604000000000000" pitchFamily="34" charset="-127"/>
                <a:ea typeface="NanumGothic" panose="020D0604000000000000" pitchFamily="34" charset="-127"/>
              </a:rPr>
              <a:t>, M., </a:t>
            </a:r>
            <a:r>
              <a:rPr lang="en-US" altLang="ko-Kore-KR" err="1">
                <a:latin typeface="NanumGothic" panose="020D0604000000000000" pitchFamily="34" charset="-127"/>
                <a:ea typeface="NanumGothic" panose="020D0604000000000000" pitchFamily="34" charset="-127"/>
              </a:rPr>
              <a:t>Wimmer</a:t>
            </a:r>
            <a:r>
              <a:rPr lang="en-US" altLang="ko-Kore-KR">
                <a:latin typeface="NanumGothic" panose="020D0604000000000000" pitchFamily="34" charset="-127"/>
                <a:ea typeface="NanumGothic" panose="020D0604000000000000" pitchFamily="34" charset="-127"/>
              </a:rPr>
              <a:t>, G. E., &amp; Wager, T. D. (2014). Representation of aversive prediction errors in the human periaqueductal gray. </a:t>
            </a:r>
            <a:r>
              <a:rPr lang="en-US" altLang="ko-Kore-KR" i="1">
                <a:latin typeface="NanumGothic" panose="020D0604000000000000" pitchFamily="34" charset="-127"/>
                <a:ea typeface="NanumGothic" panose="020D0604000000000000" pitchFamily="34" charset="-127"/>
              </a:rPr>
              <a:t>Nature neuroscience</a:t>
            </a:r>
            <a:r>
              <a:rPr lang="en-US" altLang="ko-Kore-KR">
                <a:latin typeface="NanumGothic" panose="020D0604000000000000" pitchFamily="34" charset="-127"/>
                <a:ea typeface="NanumGothic" panose="020D0604000000000000" pitchFamily="34" charset="-127"/>
              </a:rPr>
              <a:t>, </a:t>
            </a:r>
            <a:r>
              <a:rPr lang="en-US" altLang="ko-Kore-KR" i="1">
                <a:latin typeface="NanumGothic" panose="020D0604000000000000" pitchFamily="34" charset="-127"/>
                <a:ea typeface="NanumGothic" panose="020D0604000000000000" pitchFamily="34" charset="-127"/>
              </a:rPr>
              <a:t>17</a:t>
            </a:r>
            <a:r>
              <a:rPr lang="en-US" altLang="ko-Kore-KR">
                <a:latin typeface="NanumGothic" panose="020D0604000000000000" pitchFamily="34" charset="-127"/>
                <a:ea typeface="NanumGothic" panose="020D0604000000000000" pitchFamily="34" charset="-127"/>
              </a:rPr>
              <a:t>(11), 1607-1612.</a:t>
            </a:r>
          </a:p>
          <a:p>
            <a:br>
              <a:rPr lang="en-US" altLang="ko-Kore-KR" sz="2000"/>
            </a:br>
            <a:br>
              <a:rPr lang="en-US" altLang="ko-Kore-KR" sz="2000"/>
            </a:br>
            <a:endParaRPr kumimoji="1" lang="ko-Kore-KR" altLang="en-US" sz="200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4113458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2961564" y="1495048"/>
            <a:ext cx="6433630" cy="3301634"/>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ore-KR" sz="4000" b="1">
                <a:solidFill>
                  <a:schemeClr val="tx1"/>
                </a:solidFill>
                <a:latin typeface="NanumGothic" panose="020D0604000000000000" pitchFamily="34" charset="-127"/>
                <a:ea typeface="NanumGothic" panose="020D0604000000000000" pitchFamily="34" charset="-127"/>
              </a:rPr>
              <a:t>Thank you </a:t>
            </a:r>
            <a:r>
              <a:rPr lang="en-US" altLang="ko-Kore-KR" sz="4000" b="1">
                <a:solidFill>
                  <a:schemeClr val="tx1"/>
                </a:solidFill>
                <a:latin typeface="NanumGothic" panose="020D0604000000000000" pitchFamily="34" charset="-127"/>
                <a:ea typeface="NanumGothic" panose="020D0604000000000000" pitchFamily="34" charset="-127"/>
                <a:sym typeface="Wingdings" pitchFamily="2" charset="2"/>
              </a:rPr>
              <a:t></a:t>
            </a:r>
            <a:endParaRPr lang="ko-Kore-KR" altLang="ko-Kore-KR" sz="4000">
              <a:solidFill>
                <a:schemeClr val="tx1"/>
              </a:solidFill>
              <a:latin typeface="NanumGothic" panose="020D0604000000000000" pitchFamily="34" charset="-127"/>
              <a:ea typeface="NanumGothic" panose="020D0604000000000000" pitchFamily="34" charset="-127"/>
            </a:endParaRPr>
          </a:p>
        </p:txBody>
      </p:sp>
      <p:sp>
        <p:nvSpPr>
          <p:cNvPr id="36" name="자유형: 도형 35">
            <a:extLst>
              <a:ext uri="{FF2B5EF4-FFF2-40B4-BE49-F238E27FC236}">
                <a16:creationId xmlns:a16="http://schemas.microsoft.com/office/drawing/2014/main" id="{EF1659F1-BDC6-4797-AAC3-D9102E8FA417}"/>
              </a:ext>
            </a:extLst>
          </p:cNvPr>
          <p:cNvSpPr/>
          <p:nvPr/>
        </p:nvSpPr>
        <p:spPr>
          <a:xfrm rot="16049166">
            <a:off x="5921000" y="846557"/>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813256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5" name="그룹 74">
            <a:extLst>
              <a:ext uri="{FF2B5EF4-FFF2-40B4-BE49-F238E27FC236}">
                <a16:creationId xmlns:a16="http://schemas.microsoft.com/office/drawing/2014/main" id="{09540027-4A59-1F4B-9F4B-C77192456986}"/>
              </a:ext>
            </a:extLst>
          </p:cNvPr>
          <p:cNvGrpSpPr/>
          <p:nvPr/>
        </p:nvGrpSpPr>
        <p:grpSpPr>
          <a:xfrm>
            <a:off x="251020" y="914604"/>
            <a:ext cx="10372157" cy="4844944"/>
            <a:chOff x="251020" y="914604"/>
            <a:chExt cx="10372157" cy="4844944"/>
          </a:xfrm>
        </p:grpSpPr>
        <p:grpSp>
          <p:nvGrpSpPr>
            <p:cNvPr id="73" name="그룹 72">
              <a:extLst>
                <a:ext uri="{FF2B5EF4-FFF2-40B4-BE49-F238E27FC236}">
                  <a16:creationId xmlns:a16="http://schemas.microsoft.com/office/drawing/2014/main" id="{64E8566C-62E1-7947-8904-99012CCBEF23}"/>
                </a:ext>
              </a:extLst>
            </p:cNvPr>
            <p:cNvGrpSpPr/>
            <p:nvPr/>
          </p:nvGrpSpPr>
          <p:grpSpPr>
            <a:xfrm>
              <a:off x="251020" y="914604"/>
              <a:ext cx="10372155" cy="4844944"/>
              <a:chOff x="251020" y="914604"/>
              <a:chExt cx="10372155" cy="4844944"/>
            </a:xfrm>
          </p:grpSpPr>
          <p:grpSp>
            <p:nvGrpSpPr>
              <p:cNvPr id="57" name="그룹 56">
                <a:extLst>
                  <a:ext uri="{FF2B5EF4-FFF2-40B4-BE49-F238E27FC236}">
                    <a16:creationId xmlns:a16="http://schemas.microsoft.com/office/drawing/2014/main" id="{6E64FD01-ADAB-B343-BA98-A1AA48534B9F}"/>
                  </a:ext>
                </a:extLst>
              </p:cNvPr>
              <p:cNvGrpSpPr/>
              <p:nvPr/>
            </p:nvGrpSpPr>
            <p:grpSpPr>
              <a:xfrm>
                <a:off x="251020" y="914604"/>
                <a:ext cx="10372155" cy="4844944"/>
                <a:chOff x="251020" y="914604"/>
                <a:chExt cx="10372155" cy="4844944"/>
              </a:xfrm>
            </p:grpSpPr>
            <p:cxnSp>
              <p:nvCxnSpPr>
                <p:cNvPr id="4" name="직선 연결선[R] 3">
                  <a:extLst>
                    <a:ext uri="{FF2B5EF4-FFF2-40B4-BE49-F238E27FC236}">
                      <a16:creationId xmlns:a16="http://schemas.microsoft.com/office/drawing/2014/main" id="{8773B324-C95F-874E-9F50-6234F171DDC3}"/>
                    </a:ext>
                  </a:extLst>
                </p:cNvPr>
                <p:cNvCxnSpPr/>
                <p:nvPr/>
              </p:nvCxnSpPr>
              <p:spPr>
                <a:xfrm>
                  <a:off x="1559858" y="4493286"/>
                  <a:ext cx="905435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직선 연결선[R] 4">
                  <a:extLst>
                    <a:ext uri="{FF2B5EF4-FFF2-40B4-BE49-F238E27FC236}">
                      <a16:creationId xmlns:a16="http://schemas.microsoft.com/office/drawing/2014/main" id="{9FD324B1-54EE-E146-B2F1-7686E2782B13}"/>
                    </a:ext>
                  </a:extLst>
                </p:cNvPr>
                <p:cNvCxnSpPr>
                  <a:cxnSpLocks/>
                </p:cNvCxnSpPr>
                <p:nvPr/>
              </p:nvCxnSpPr>
              <p:spPr>
                <a:xfrm>
                  <a:off x="1559858" y="4303059"/>
                  <a:ext cx="0" cy="340659"/>
                </a:xfrm>
                <a:prstGeom prst="line">
                  <a:avLst/>
                </a:prstGeom>
              </p:spPr>
              <p:style>
                <a:lnRef idx="1">
                  <a:schemeClr val="dk1"/>
                </a:lnRef>
                <a:fillRef idx="0">
                  <a:schemeClr val="dk1"/>
                </a:fillRef>
                <a:effectRef idx="0">
                  <a:schemeClr val="dk1"/>
                </a:effectRef>
                <a:fontRef idx="minor">
                  <a:schemeClr val="tx1"/>
                </a:fontRef>
              </p:style>
            </p:cxnSp>
            <p:cxnSp>
              <p:nvCxnSpPr>
                <p:cNvPr id="6" name="직선 연결선[R] 5">
                  <a:extLst>
                    <a:ext uri="{FF2B5EF4-FFF2-40B4-BE49-F238E27FC236}">
                      <a16:creationId xmlns:a16="http://schemas.microsoft.com/office/drawing/2014/main" id="{53052B76-4150-C241-8AFC-663E484164F0}"/>
                    </a:ext>
                  </a:extLst>
                </p:cNvPr>
                <p:cNvCxnSpPr>
                  <a:cxnSpLocks/>
                </p:cNvCxnSpPr>
                <p:nvPr/>
              </p:nvCxnSpPr>
              <p:spPr>
                <a:xfrm>
                  <a:off x="10623175" y="4340886"/>
                  <a:ext cx="0" cy="340659"/>
                </a:xfrm>
                <a:prstGeom prst="line">
                  <a:avLst/>
                </a:prstGeom>
              </p:spPr>
              <p:style>
                <a:lnRef idx="1">
                  <a:schemeClr val="dk1"/>
                </a:lnRef>
                <a:fillRef idx="0">
                  <a:schemeClr val="dk1"/>
                </a:fillRef>
                <a:effectRef idx="0">
                  <a:schemeClr val="dk1"/>
                </a:effectRef>
                <a:fontRef idx="minor">
                  <a:schemeClr val="tx1"/>
                </a:fontRef>
              </p:style>
            </p:cxnSp>
            <p:sp>
              <p:nvSpPr>
                <p:cNvPr id="7" name="모서리가 둥근 직사각형 6">
                  <a:extLst>
                    <a:ext uri="{FF2B5EF4-FFF2-40B4-BE49-F238E27FC236}">
                      <a16:creationId xmlns:a16="http://schemas.microsoft.com/office/drawing/2014/main" id="{EEB2F82C-951A-8E4E-9007-6CF45A2E14B6}"/>
                    </a:ext>
                  </a:extLst>
                </p:cNvPr>
                <p:cNvSpPr/>
                <p:nvPr/>
              </p:nvSpPr>
              <p:spPr>
                <a:xfrm>
                  <a:off x="1559858" y="3429000"/>
                  <a:ext cx="1165414" cy="874059"/>
                </a:xfrm>
                <a:prstGeom prst="round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Run 1</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sp>
              <p:nvSpPr>
                <p:cNvPr id="8" name="TextBox 7">
                  <a:extLst>
                    <a:ext uri="{FF2B5EF4-FFF2-40B4-BE49-F238E27FC236}">
                      <a16:creationId xmlns:a16="http://schemas.microsoft.com/office/drawing/2014/main" id="{D6CCD628-E736-A04F-8878-990C962F706A}"/>
                    </a:ext>
                  </a:extLst>
                </p:cNvPr>
                <p:cNvSpPr txBox="1"/>
                <p:nvPr/>
              </p:nvSpPr>
              <p:spPr>
                <a:xfrm>
                  <a:off x="3155580" y="3635196"/>
                  <a:ext cx="627529" cy="461665"/>
                </a:xfrm>
                <a:prstGeom prst="rect">
                  <a:avLst/>
                </a:prstGeom>
                <a:noFill/>
              </p:spPr>
              <p:txBody>
                <a:bodyPr wrap="square" rtlCol="0">
                  <a:spAutoFit/>
                </a:bodyPr>
                <a:lstStyle/>
                <a:p>
                  <a:r>
                    <a:rPr kumimoji="1" lang="en-US" altLang="ko-Kore-KR" sz="2400">
                      <a:latin typeface="NanumGothic" panose="020D0604000000000000" pitchFamily="34" charset="-127"/>
                      <a:ea typeface="NanumGothic" panose="020D0604000000000000" pitchFamily="34" charset="-127"/>
                    </a:rPr>
                    <a:t>…</a:t>
                  </a:r>
                  <a:endParaRPr kumimoji="1" lang="ko-Kore-KR" altLang="en-US" sz="2400">
                    <a:latin typeface="NanumGothic" panose="020D0604000000000000" pitchFamily="34" charset="-127"/>
                    <a:ea typeface="NanumGothic" panose="020D0604000000000000" pitchFamily="34" charset="-127"/>
                  </a:endParaRPr>
                </a:p>
              </p:txBody>
            </p:sp>
            <p:sp>
              <p:nvSpPr>
                <p:cNvPr id="9" name="모서리가 둥근 직사각형 8">
                  <a:extLst>
                    <a:ext uri="{FF2B5EF4-FFF2-40B4-BE49-F238E27FC236}">
                      <a16:creationId xmlns:a16="http://schemas.microsoft.com/office/drawing/2014/main" id="{AFEF9A64-5D09-C24B-A269-85C5A0989D43}"/>
                    </a:ext>
                  </a:extLst>
                </p:cNvPr>
                <p:cNvSpPr/>
                <p:nvPr/>
              </p:nvSpPr>
              <p:spPr>
                <a:xfrm>
                  <a:off x="5298145" y="3421014"/>
                  <a:ext cx="1595709" cy="874059"/>
                </a:xfrm>
                <a:prstGeom prst="roundRect">
                  <a:avLst/>
                </a:prstGeom>
                <a:solidFill>
                  <a:srgbClr val="00B0F0">
                    <a:alpha val="20188"/>
                  </a:srgbClr>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T1</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sp>
              <p:nvSpPr>
                <p:cNvPr id="10" name="모서리가 둥근 직사각형 9">
                  <a:extLst>
                    <a:ext uri="{FF2B5EF4-FFF2-40B4-BE49-F238E27FC236}">
                      <a16:creationId xmlns:a16="http://schemas.microsoft.com/office/drawing/2014/main" id="{90A19A5E-A6FE-E246-89F7-3FDA2DFFCE00}"/>
                    </a:ext>
                  </a:extLst>
                </p:cNvPr>
                <p:cNvSpPr/>
                <p:nvPr/>
              </p:nvSpPr>
              <p:spPr>
                <a:xfrm>
                  <a:off x="3998258" y="3421013"/>
                  <a:ext cx="1165414" cy="874059"/>
                </a:xfrm>
                <a:prstGeom prst="round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Run 4</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sp>
              <p:nvSpPr>
                <p:cNvPr id="11" name="모서리가 둥근 직사각형 10">
                  <a:extLst>
                    <a:ext uri="{FF2B5EF4-FFF2-40B4-BE49-F238E27FC236}">
                      <a16:creationId xmlns:a16="http://schemas.microsoft.com/office/drawing/2014/main" id="{D293990F-75A3-904E-82E1-B3A0947C6FA3}"/>
                    </a:ext>
                  </a:extLst>
                </p:cNvPr>
                <p:cNvSpPr/>
                <p:nvPr/>
              </p:nvSpPr>
              <p:spPr>
                <a:xfrm>
                  <a:off x="7028327" y="3417020"/>
                  <a:ext cx="1165414" cy="874059"/>
                </a:xfrm>
                <a:prstGeom prst="round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Run 5</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sp>
              <p:nvSpPr>
                <p:cNvPr id="12" name="TextBox 11">
                  <a:extLst>
                    <a:ext uri="{FF2B5EF4-FFF2-40B4-BE49-F238E27FC236}">
                      <a16:creationId xmlns:a16="http://schemas.microsoft.com/office/drawing/2014/main" id="{D9E2850E-32AE-D549-B49D-97433FA4E53D}"/>
                    </a:ext>
                  </a:extLst>
                </p:cNvPr>
                <p:cNvSpPr txBox="1"/>
                <p:nvPr/>
              </p:nvSpPr>
              <p:spPr>
                <a:xfrm>
                  <a:off x="8556811" y="3635196"/>
                  <a:ext cx="627529" cy="461665"/>
                </a:xfrm>
                <a:prstGeom prst="rect">
                  <a:avLst/>
                </a:prstGeom>
                <a:noFill/>
              </p:spPr>
              <p:txBody>
                <a:bodyPr wrap="square" rtlCol="0">
                  <a:spAutoFit/>
                </a:bodyPr>
                <a:lstStyle/>
                <a:p>
                  <a:r>
                    <a:rPr kumimoji="1" lang="en-US" altLang="ko-Kore-KR" sz="2400">
                      <a:latin typeface="NanumGothic" panose="020D0604000000000000" pitchFamily="34" charset="-127"/>
                      <a:ea typeface="NanumGothic" panose="020D0604000000000000" pitchFamily="34" charset="-127"/>
                    </a:rPr>
                    <a:t>…</a:t>
                  </a:r>
                  <a:endParaRPr kumimoji="1" lang="ko-Kore-KR" altLang="en-US" sz="2400">
                    <a:latin typeface="NanumGothic" panose="020D0604000000000000" pitchFamily="34" charset="-127"/>
                    <a:ea typeface="NanumGothic" panose="020D0604000000000000" pitchFamily="34" charset="-127"/>
                  </a:endParaRPr>
                </a:p>
              </p:txBody>
            </p:sp>
            <p:sp>
              <p:nvSpPr>
                <p:cNvPr id="13" name="모서리가 둥근 직사각형 12">
                  <a:extLst>
                    <a:ext uri="{FF2B5EF4-FFF2-40B4-BE49-F238E27FC236}">
                      <a16:creationId xmlns:a16="http://schemas.microsoft.com/office/drawing/2014/main" id="{E0621094-7A8C-1D46-95C6-74F7A429EB44}"/>
                    </a:ext>
                  </a:extLst>
                </p:cNvPr>
                <p:cNvSpPr/>
                <p:nvPr/>
              </p:nvSpPr>
              <p:spPr>
                <a:xfrm>
                  <a:off x="9448797" y="3428998"/>
                  <a:ext cx="1165414" cy="874059"/>
                </a:xfrm>
                <a:prstGeom prst="round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a:solidFill>
                        <a:schemeClr val="tx1"/>
                      </a:solidFill>
                      <a:latin typeface="NanumGothic" panose="020D0604000000000000" pitchFamily="34" charset="-127"/>
                      <a:ea typeface="NanumGothic" panose="020D0604000000000000" pitchFamily="34" charset="-127"/>
                    </a:rPr>
                    <a:t>Run 8</a:t>
                  </a:r>
                  <a:endParaRPr kumimoji="1" lang="ko-Kore-KR" altLang="en-US" sz="2400">
                    <a:solidFill>
                      <a:schemeClr val="tx1"/>
                    </a:solidFill>
                    <a:latin typeface="NanumGothic" panose="020D0604000000000000" pitchFamily="34" charset="-127"/>
                    <a:ea typeface="NanumGothic" panose="020D0604000000000000" pitchFamily="34" charset="-127"/>
                  </a:endParaRPr>
                </a:p>
              </p:txBody>
            </p:sp>
            <p:cxnSp>
              <p:nvCxnSpPr>
                <p:cNvPr id="14" name="직선 연결선[R] 13">
                  <a:extLst>
                    <a:ext uri="{FF2B5EF4-FFF2-40B4-BE49-F238E27FC236}">
                      <a16:creationId xmlns:a16="http://schemas.microsoft.com/office/drawing/2014/main" id="{84AB57CA-3598-7E41-A803-ABDA1CCA5E87}"/>
                    </a:ext>
                  </a:extLst>
                </p:cNvPr>
                <p:cNvCxnSpPr>
                  <a:cxnSpLocks/>
                </p:cNvCxnSpPr>
                <p:nvPr/>
              </p:nvCxnSpPr>
              <p:spPr>
                <a:xfrm>
                  <a:off x="2725272" y="4303059"/>
                  <a:ext cx="0" cy="340659"/>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E4D331E-9EA1-4F47-89CD-FE0352661CB1}"/>
                    </a:ext>
                  </a:extLst>
                </p:cNvPr>
                <p:cNvSpPr txBox="1"/>
                <p:nvPr/>
              </p:nvSpPr>
              <p:spPr>
                <a:xfrm>
                  <a:off x="1694326" y="4596166"/>
                  <a:ext cx="896467" cy="338554"/>
                </a:xfrm>
                <a:prstGeom prst="rect">
                  <a:avLst/>
                </a:prstGeom>
                <a:noFill/>
              </p:spPr>
              <p:txBody>
                <a:bodyPr wrap="square" rtlCol="0">
                  <a:spAutoFit/>
                </a:bodyPr>
                <a:lstStyle/>
                <a:p>
                  <a:pPr algn="ctr"/>
                  <a:r>
                    <a:rPr kumimoji="1" lang="en-US" altLang="ko-Kore-KR" sz="1600">
                      <a:latin typeface="NanumGothic" panose="020D0604000000000000" pitchFamily="34" charset="-127"/>
                      <a:ea typeface="NanumGothic" panose="020D0604000000000000" pitchFamily="34" charset="-127"/>
                    </a:rPr>
                    <a:t>12min</a:t>
                  </a:r>
                  <a:endParaRPr kumimoji="1" lang="ko-Kore-KR" altLang="en-US" sz="1600">
                    <a:latin typeface="NanumGothic" panose="020D0604000000000000" pitchFamily="34" charset="-127"/>
                    <a:ea typeface="NanumGothic" panose="020D0604000000000000" pitchFamily="34" charset="-127"/>
                  </a:endParaRPr>
                </a:p>
              </p:txBody>
            </p:sp>
            <p:sp>
              <p:nvSpPr>
                <p:cNvPr id="18" name="TextBox 17">
                  <a:extLst>
                    <a:ext uri="{FF2B5EF4-FFF2-40B4-BE49-F238E27FC236}">
                      <a16:creationId xmlns:a16="http://schemas.microsoft.com/office/drawing/2014/main" id="{53E87A47-CC8A-FF42-96AB-1794093FAE6E}"/>
                    </a:ext>
                  </a:extLst>
                </p:cNvPr>
                <p:cNvSpPr txBox="1"/>
                <p:nvPr/>
              </p:nvSpPr>
              <p:spPr>
                <a:xfrm>
                  <a:off x="5921194" y="5420994"/>
                  <a:ext cx="1792941" cy="338554"/>
                </a:xfrm>
                <a:prstGeom prst="rect">
                  <a:avLst/>
                </a:prstGeom>
                <a:noFill/>
              </p:spPr>
              <p:txBody>
                <a:bodyPr wrap="square" rtlCol="0">
                  <a:spAutoFit/>
                </a:bodyPr>
                <a:lstStyle/>
                <a:p>
                  <a:pPr algn="ctr"/>
                  <a:r>
                    <a:rPr kumimoji="1" lang="en-US" altLang="ko-Kore-KR" sz="1600">
                      <a:latin typeface="NanumGothic" panose="020D0604000000000000" pitchFamily="34" charset="-127"/>
                      <a:ea typeface="NanumGothic" panose="020D0604000000000000" pitchFamily="34" charset="-127"/>
                    </a:rPr>
                    <a:t>2h, 160 trials</a:t>
                  </a:r>
                  <a:endParaRPr kumimoji="1" lang="ko-Kore-KR" altLang="en-US" sz="1600">
                    <a:latin typeface="NanumGothic" panose="020D0604000000000000" pitchFamily="34" charset="-127"/>
                    <a:ea typeface="NanumGothic" panose="020D0604000000000000" pitchFamily="34" charset="-127"/>
                  </a:endParaRPr>
                </a:p>
              </p:txBody>
            </p:sp>
            <p:cxnSp>
              <p:nvCxnSpPr>
                <p:cNvPr id="20" name="직선 연결선[R] 19">
                  <a:extLst>
                    <a:ext uri="{FF2B5EF4-FFF2-40B4-BE49-F238E27FC236}">
                      <a16:creationId xmlns:a16="http://schemas.microsoft.com/office/drawing/2014/main" id="{AEEB623E-585B-2844-B50D-734FF2CB2BC8}"/>
                    </a:ext>
                  </a:extLst>
                </p:cNvPr>
                <p:cNvCxnSpPr>
                  <a:cxnSpLocks/>
                </p:cNvCxnSpPr>
                <p:nvPr/>
              </p:nvCxnSpPr>
              <p:spPr>
                <a:xfrm flipH="1" flipV="1">
                  <a:off x="448239" y="2812176"/>
                  <a:ext cx="1111618" cy="466393"/>
                </a:xfrm>
                <a:prstGeom prst="line">
                  <a:avLst/>
                </a:prstGeom>
              </p:spPr>
              <p:style>
                <a:lnRef idx="1">
                  <a:schemeClr val="dk1"/>
                </a:lnRef>
                <a:fillRef idx="0">
                  <a:schemeClr val="dk1"/>
                </a:fillRef>
                <a:effectRef idx="0">
                  <a:schemeClr val="dk1"/>
                </a:effectRef>
                <a:fontRef idx="minor">
                  <a:schemeClr val="tx1"/>
                </a:fontRef>
              </p:style>
            </p:cxnSp>
            <p:cxnSp>
              <p:nvCxnSpPr>
                <p:cNvPr id="21" name="직선 연결선[R] 20">
                  <a:extLst>
                    <a:ext uri="{FF2B5EF4-FFF2-40B4-BE49-F238E27FC236}">
                      <a16:creationId xmlns:a16="http://schemas.microsoft.com/office/drawing/2014/main" id="{B5D71FE0-DEE1-2649-AFD4-E1AD7ADED624}"/>
                    </a:ext>
                  </a:extLst>
                </p:cNvPr>
                <p:cNvCxnSpPr>
                  <a:cxnSpLocks/>
                </p:cNvCxnSpPr>
                <p:nvPr/>
              </p:nvCxnSpPr>
              <p:spPr>
                <a:xfrm flipV="1">
                  <a:off x="2277035" y="2761987"/>
                  <a:ext cx="519956" cy="516582"/>
                </a:xfrm>
                <a:prstGeom prst="line">
                  <a:avLst/>
                </a:prstGeom>
              </p:spPr>
              <p:style>
                <a:lnRef idx="1">
                  <a:schemeClr val="dk1"/>
                </a:lnRef>
                <a:fillRef idx="0">
                  <a:schemeClr val="dk1"/>
                </a:fillRef>
                <a:effectRef idx="0">
                  <a:schemeClr val="dk1"/>
                </a:effectRef>
                <a:fontRef idx="minor">
                  <a:schemeClr val="tx1"/>
                </a:fontRef>
              </p:style>
            </p:cxnSp>
            <p:sp>
              <p:nvSpPr>
                <p:cNvPr id="27" name="모서리가 둥근 직사각형 26">
                  <a:extLst>
                    <a:ext uri="{FF2B5EF4-FFF2-40B4-BE49-F238E27FC236}">
                      <a16:creationId xmlns:a16="http://schemas.microsoft.com/office/drawing/2014/main" id="{1AA36343-5EEF-204B-874D-DBB3834D73A9}"/>
                    </a:ext>
                  </a:extLst>
                </p:cNvPr>
                <p:cNvSpPr/>
                <p:nvPr/>
              </p:nvSpPr>
              <p:spPr>
                <a:xfrm>
                  <a:off x="251020" y="1717984"/>
                  <a:ext cx="1362635" cy="874059"/>
                </a:xfrm>
                <a:prstGeom prst="roundRect">
                  <a:avLst/>
                </a:prstGeom>
                <a:solidFill>
                  <a:srgbClr val="FF26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H</a:t>
                  </a:r>
                </a:p>
                <a:p>
                  <a:pPr algn="ctr"/>
                  <a:r>
                    <a:rPr kumimoji="1" lang="en-US" altLang="ko-Kore-KR" sz="1600">
                      <a:solidFill>
                        <a:schemeClr val="tx1"/>
                      </a:solidFill>
                      <a:latin typeface="NanumGothic" panose="020D0604000000000000" pitchFamily="34" charset="-127"/>
                      <a:ea typeface="NanumGothic" panose="020D0604000000000000" pitchFamily="34" charset="-127"/>
                    </a:rPr>
                    <a:t>(90%)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sp>
              <p:nvSpPr>
                <p:cNvPr id="29" name="모서리가 둥근 직사각형 28">
                  <a:extLst>
                    <a:ext uri="{FF2B5EF4-FFF2-40B4-BE49-F238E27FC236}">
                      <a16:creationId xmlns:a16="http://schemas.microsoft.com/office/drawing/2014/main" id="{6E9321D4-32A5-5840-8133-64AD36C4B3CA}"/>
                    </a:ext>
                  </a:extLst>
                </p:cNvPr>
                <p:cNvSpPr/>
                <p:nvPr/>
              </p:nvSpPr>
              <p:spPr>
                <a:xfrm>
                  <a:off x="1622623" y="1726235"/>
                  <a:ext cx="1362635" cy="874059"/>
                </a:xfrm>
                <a:prstGeom prst="roundRect">
                  <a:avLst/>
                </a:prstGeom>
                <a:solidFill>
                  <a:schemeClr val="accent6">
                    <a:alpha val="20211"/>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L </a:t>
                  </a:r>
                </a:p>
                <a:p>
                  <a:pPr algn="ctr"/>
                  <a:r>
                    <a:rPr kumimoji="1" lang="en-US" altLang="ko-Kore-KR" sz="1600">
                      <a:solidFill>
                        <a:schemeClr val="tx1"/>
                      </a:solidFill>
                      <a:latin typeface="NanumGothic" panose="020D0604000000000000" pitchFamily="34" charset="-127"/>
                      <a:ea typeface="NanumGothic" panose="020D0604000000000000" pitchFamily="34" charset="-127"/>
                    </a:rPr>
                    <a:t>(10%)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cxnSp>
              <p:nvCxnSpPr>
                <p:cNvPr id="33" name="직선 연결선[R] 32">
                  <a:extLst>
                    <a:ext uri="{FF2B5EF4-FFF2-40B4-BE49-F238E27FC236}">
                      <a16:creationId xmlns:a16="http://schemas.microsoft.com/office/drawing/2014/main" id="{B4F23D87-E723-BC49-B853-D93433629EAC}"/>
                    </a:ext>
                  </a:extLst>
                </p:cNvPr>
                <p:cNvCxnSpPr>
                  <a:cxnSpLocks/>
                </p:cNvCxnSpPr>
                <p:nvPr/>
              </p:nvCxnSpPr>
              <p:spPr>
                <a:xfrm flipH="1" flipV="1">
                  <a:off x="8628079" y="2824120"/>
                  <a:ext cx="838644" cy="456552"/>
                </a:xfrm>
                <a:prstGeom prst="line">
                  <a:avLst/>
                </a:prstGeom>
              </p:spPr>
              <p:style>
                <a:lnRef idx="1">
                  <a:schemeClr val="dk1"/>
                </a:lnRef>
                <a:fillRef idx="0">
                  <a:schemeClr val="dk1"/>
                </a:fillRef>
                <a:effectRef idx="0">
                  <a:schemeClr val="dk1"/>
                </a:effectRef>
                <a:fontRef idx="minor">
                  <a:schemeClr val="tx1"/>
                </a:fontRef>
              </p:style>
            </p:cxnSp>
            <p:cxnSp>
              <p:nvCxnSpPr>
                <p:cNvPr id="34" name="직선 연결선[R] 33">
                  <a:extLst>
                    <a:ext uri="{FF2B5EF4-FFF2-40B4-BE49-F238E27FC236}">
                      <a16:creationId xmlns:a16="http://schemas.microsoft.com/office/drawing/2014/main" id="{C3F37FE7-1031-AD4F-8F3B-4BBC4C625AFB}"/>
                    </a:ext>
                  </a:extLst>
                </p:cNvPr>
                <p:cNvCxnSpPr>
                  <a:cxnSpLocks/>
                </p:cNvCxnSpPr>
                <p:nvPr/>
              </p:nvCxnSpPr>
              <p:spPr>
                <a:xfrm flipV="1">
                  <a:off x="10338100" y="2716068"/>
                  <a:ext cx="159578" cy="602066"/>
                </a:xfrm>
                <a:prstGeom prst="line">
                  <a:avLst/>
                </a:prstGeom>
              </p:spPr>
              <p:style>
                <a:lnRef idx="1">
                  <a:schemeClr val="dk1"/>
                </a:lnRef>
                <a:fillRef idx="0">
                  <a:schemeClr val="dk1"/>
                </a:fillRef>
                <a:effectRef idx="0">
                  <a:schemeClr val="dk1"/>
                </a:effectRef>
                <a:fontRef idx="minor">
                  <a:schemeClr val="tx1"/>
                </a:fontRef>
              </p:style>
            </p:cxnSp>
            <p:sp>
              <p:nvSpPr>
                <p:cNvPr id="35" name="모서리가 둥근 직사각형 34">
                  <a:extLst>
                    <a:ext uri="{FF2B5EF4-FFF2-40B4-BE49-F238E27FC236}">
                      <a16:creationId xmlns:a16="http://schemas.microsoft.com/office/drawing/2014/main" id="{E0DE387A-483F-4B46-934B-F0DF8CDB51FF}"/>
                    </a:ext>
                  </a:extLst>
                </p:cNvPr>
                <p:cNvSpPr/>
                <p:nvPr/>
              </p:nvSpPr>
              <p:spPr>
                <a:xfrm>
                  <a:off x="7844720" y="1730879"/>
                  <a:ext cx="1362635" cy="874059"/>
                </a:xfrm>
                <a:prstGeom prst="roundRect">
                  <a:avLst/>
                </a:prstGeom>
                <a:solidFill>
                  <a:schemeClr val="accent4">
                    <a:alpha val="20112"/>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a:t>
                  </a:r>
                  <a:r>
                    <a:rPr kumimoji="1" lang="en-US" altLang="ko-Kore-KR" sz="1200">
                      <a:solidFill>
                        <a:schemeClr val="tx1"/>
                      </a:solidFill>
                      <a:latin typeface="NanumGothic" panose="020D0604000000000000" pitchFamily="34" charset="-127"/>
                      <a:ea typeface="NanumGothic" panose="020D0604000000000000" pitchFamily="34" charset="-127"/>
                    </a:rPr>
                    <a:t>M</a:t>
                  </a:r>
                </a:p>
                <a:p>
                  <a:pPr algn="ctr"/>
                  <a:r>
                    <a:rPr kumimoji="1" lang="en-US" altLang="ko-Kore-KR" sz="1600">
                      <a:solidFill>
                        <a:schemeClr val="tx1"/>
                      </a:solidFill>
                      <a:latin typeface="NanumGothic" panose="020D0604000000000000" pitchFamily="34" charset="-127"/>
                      <a:ea typeface="NanumGothic" panose="020D0604000000000000" pitchFamily="34" charset="-127"/>
                    </a:rPr>
                    <a:t>(50%)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sp>
              <p:nvSpPr>
                <p:cNvPr id="36" name="모서리가 둥근 직사각형 35">
                  <a:extLst>
                    <a:ext uri="{FF2B5EF4-FFF2-40B4-BE49-F238E27FC236}">
                      <a16:creationId xmlns:a16="http://schemas.microsoft.com/office/drawing/2014/main" id="{EA112C77-ECA5-6448-8664-C08D71AA7C66}"/>
                    </a:ext>
                  </a:extLst>
                </p:cNvPr>
                <p:cNvSpPr/>
                <p:nvPr/>
              </p:nvSpPr>
              <p:spPr>
                <a:xfrm>
                  <a:off x="9216323" y="1718810"/>
                  <a:ext cx="1362635" cy="874059"/>
                </a:xfrm>
                <a:prstGeom prst="roundRect">
                  <a:avLst/>
                </a:prstGeom>
                <a:solidFill>
                  <a:schemeClr val="accent6">
                    <a:alpha val="2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L </a:t>
                  </a:r>
                </a:p>
                <a:p>
                  <a:pPr algn="ctr"/>
                  <a:r>
                    <a:rPr kumimoji="1" lang="en-US" altLang="ko-Kore-KR" sz="1600">
                      <a:solidFill>
                        <a:schemeClr val="tx1"/>
                      </a:solidFill>
                      <a:latin typeface="NanumGothic" panose="020D0604000000000000" pitchFamily="34" charset="-127"/>
                      <a:ea typeface="NanumGothic" panose="020D0604000000000000" pitchFamily="34" charset="-127"/>
                    </a:rPr>
                    <a:t>(10%)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sp>
              <p:nvSpPr>
                <p:cNvPr id="51" name="오른쪽 중괄호[R] 50">
                  <a:extLst>
                    <a:ext uri="{FF2B5EF4-FFF2-40B4-BE49-F238E27FC236}">
                      <a16:creationId xmlns:a16="http://schemas.microsoft.com/office/drawing/2014/main" id="{18853B5D-25EF-EA46-871F-BB981D57DAD1}"/>
                    </a:ext>
                  </a:extLst>
                </p:cNvPr>
                <p:cNvSpPr/>
                <p:nvPr/>
              </p:nvSpPr>
              <p:spPr>
                <a:xfrm rot="16200000">
                  <a:off x="9750704" y="906615"/>
                  <a:ext cx="293865" cy="116540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ko-Kore-KR" altLang="en-US"/>
                </a:p>
              </p:txBody>
            </p:sp>
            <p:sp>
              <p:nvSpPr>
                <p:cNvPr id="52" name="TextBox 51">
                  <a:extLst>
                    <a:ext uri="{FF2B5EF4-FFF2-40B4-BE49-F238E27FC236}">
                      <a16:creationId xmlns:a16="http://schemas.microsoft.com/office/drawing/2014/main" id="{14FFF62F-910C-8242-94A1-26CE28CD0EA4}"/>
                    </a:ext>
                  </a:extLst>
                </p:cNvPr>
                <p:cNvSpPr txBox="1"/>
                <p:nvPr/>
              </p:nvSpPr>
              <p:spPr>
                <a:xfrm>
                  <a:off x="9382482" y="914604"/>
                  <a:ext cx="1036898" cy="338554"/>
                </a:xfrm>
                <a:prstGeom prst="rect">
                  <a:avLst/>
                </a:prstGeom>
                <a:noFill/>
              </p:spPr>
              <p:txBody>
                <a:bodyPr wrap="square" rtlCol="0">
                  <a:spAutoFit/>
                </a:bodyPr>
                <a:lstStyle/>
                <a:p>
                  <a:pPr algn="ctr"/>
                  <a:r>
                    <a:rPr kumimoji="1" lang="en-US" altLang="ko-Kore-KR" sz="1600">
                      <a:latin typeface="NanumGothic" panose="020D0604000000000000" pitchFamily="34" charset="-127"/>
                      <a:ea typeface="NanumGothic" panose="020D0604000000000000" pitchFamily="34" charset="-127"/>
                    </a:rPr>
                    <a:t>10 trials</a:t>
                  </a:r>
                  <a:endParaRPr kumimoji="1" lang="ko-Kore-KR" altLang="en-US" sz="1600">
                    <a:latin typeface="NanumGothic" panose="020D0604000000000000" pitchFamily="34" charset="-127"/>
                    <a:ea typeface="NanumGothic" panose="020D0604000000000000" pitchFamily="34" charset="-127"/>
                  </a:endParaRPr>
                </a:p>
              </p:txBody>
            </p:sp>
          </p:grpSp>
          <p:sp>
            <p:nvSpPr>
              <p:cNvPr id="60" name="TextBox 59">
                <a:extLst>
                  <a:ext uri="{FF2B5EF4-FFF2-40B4-BE49-F238E27FC236}">
                    <a16:creationId xmlns:a16="http://schemas.microsoft.com/office/drawing/2014/main" id="{C1C2BF5F-16F2-764B-BBCB-E6919661951B}"/>
                  </a:ext>
                </a:extLst>
              </p:cNvPr>
              <p:cNvSpPr txBox="1"/>
              <p:nvPr/>
            </p:nvSpPr>
            <p:spPr>
              <a:xfrm>
                <a:off x="6817665" y="1945326"/>
                <a:ext cx="627529" cy="461665"/>
              </a:xfrm>
              <a:prstGeom prst="rect">
                <a:avLst/>
              </a:prstGeom>
              <a:noFill/>
            </p:spPr>
            <p:txBody>
              <a:bodyPr wrap="square" rtlCol="0">
                <a:spAutoFit/>
              </a:bodyPr>
              <a:lstStyle/>
              <a:p>
                <a:r>
                  <a:rPr kumimoji="1" lang="en-US" altLang="ko-Kore-KR" sz="2400">
                    <a:latin typeface="NanumGothic" panose="020D0604000000000000" pitchFamily="34" charset="-127"/>
                    <a:ea typeface="NanumGothic" panose="020D0604000000000000" pitchFamily="34" charset="-127"/>
                  </a:rPr>
                  <a:t>…</a:t>
                </a:r>
                <a:endParaRPr kumimoji="1" lang="ko-Kore-KR" altLang="en-US" sz="2400">
                  <a:latin typeface="NanumGothic" panose="020D0604000000000000" pitchFamily="34" charset="-127"/>
                  <a:ea typeface="NanumGothic" panose="020D0604000000000000" pitchFamily="34" charset="-127"/>
                </a:endParaRPr>
              </a:p>
            </p:txBody>
          </p:sp>
          <p:cxnSp>
            <p:nvCxnSpPr>
              <p:cNvPr id="62" name="직선 연결선[R] 61">
                <a:extLst>
                  <a:ext uri="{FF2B5EF4-FFF2-40B4-BE49-F238E27FC236}">
                    <a16:creationId xmlns:a16="http://schemas.microsoft.com/office/drawing/2014/main" id="{8B430242-4325-D748-9966-26E0030997B8}"/>
                  </a:ext>
                </a:extLst>
              </p:cNvPr>
              <p:cNvCxnSpPr>
                <a:cxnSpLocks/>
              </p:cNvCxnSpPr>
              <p:nvPr/>
            </p:nvCxnSpPr>
            <p:spPr>
              <a:xfrm flipH="1" flipV="1">
                <a:off x="3435722" y="2824120"/>
                <a:ext cx="562536" cy="444822"/>
              </a:xfrm>
              <a:prstGeom prst="line">
                <a:avLst/>
              </a:prstGeom>
            </p:spPr>
            <p:style>
              <a:lnRef idx="1">
                <a:schemeClr val="dk1"/>
              </a:lnRef>
              <a:fillRef idx="0">
                <a:schemeClr val="dk1"/>
              </a:fillRef>
              <a:effectRef idx="0">
                <a:schemeClr val="dk1"/>
              </a:effectRef>
              <a:fontRef idx="minor">
                <a:schemeClr val="tx1"/>
              </a:fontRef>
            </p:style>
          </p:cxnSp>
          <p:cxnSp>
            <p:nvCxnSpPr>
              <p:cNvPr id="63" name="직선 연결선[R] 62">
                <a:extLst>
                  <a:ext uri="{FF2B5EF4-FFF2-40B4-BE49-F238E27FC236}">
                    <a16:creationId xmlns:a16="http://schemas.microsoft.com/office/drawing/2014/main" id="{3C3CEC80-6427-744E-9758-7074D5DF2C30}"/>
                  </a:ext>
                </a:extLst>
              </p:cNvPr>
              <p:cNvCxnSpPr>
                <a:cxnSpLocks/>
              </p:cNvCxnSpPr>
              <p:nvPr/>
            </p:nvCxnSpPr>
            <p:spPr>
              <a:xfrm flipV="1">
                <a:off x="4991104" y="2773930"/>
                <a:ext cx="793369" cy="544204"/>
              </a:xfrm>
              <a:prstGeom prst="line">
                <a:avLst/>
              </a:prstGeom>
            </p:spPr>
            <p:style>
              <a:lnRef idx="1">
                <a:schemeClr val="dk1"/>
              </a:lnRef>
              <a:fillRef idx="0">
                <a:schemeClr val="dk1"/>
              </a:fillRef>
              <a:effectRef idx="0">
                <a:schemeClr val="dk1"/>
              </a:effectRef>
              <a:fontRef idx="minor">
                <a:schemeClr val="tx1"/>
              </a:fontRef>
            </p:style>
          </p:cxnSp>
          <p:sp>
            <p:nvSpPr>
              <p:cNvPr id="64" name="모서리가 둥근 직사각형 63">
                <a:extLst>
                  <a:ext uri="{FF2B5EF4-FFF2-40B4-BE49-F238E27FC236}">
                    <a16:creationId xmlns:a16="http://schemas.microsoft.com/office/drawing/2014/main" id="{F376BFF5-64B1-0B41-AFC8-907379A20343}"/>
                  </a:ext>
                </a:extLst>
              </p:cNvPr>
              <p:cNvSpPr/>
              <p:nvPr/>
            </p:nvSpPr>
            <p:spPr>
              <a:xfrm>
                <a:off x="3238502" y="1729927"/>
                <a:ext cx="1362635" cy="874059"/>
              </a:xfrm>
              <a:prstGeom prst="roundRect">
                <a:avLst/>
              </a:prstGeom>
              <a:solidFill>
                <a:srgbClr val="FF0000">
                  <a:alpha val="20227"/>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H</a:t>
                </a:r>
              </a:p>
              <a:p>
                <a:pPr algn="ctr"/>
                <a:r>
                  <a:rPr kumimoji="1" lang="en-US" altLang="ko-Kore-KR" sz="1600">
                    <a:solidFill>
                      <a:schemeClr val="tx1"/>
                    </a:solidFill>
                    <a:latin typeface="NanumGothic" panose="020D0604000000000000" pitchFamily="34" charset="-127"/>
                    <a:ea typeface="NanumGothic" panose="020D0604000000000000" pitchFamily="34" charset="-127"/>
                  </a:rPr>
                  <a:t>(90%)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sp>
            <p:nvSpPr>
              <p:cNvPr id="65" name="모서리가 둥근 직사각형 64">
                <a:extLst>
                  <a:ext uri="{FF2B5EF4-FFF2-40B4-BE49-F238E27FC236}">
                    <a16:creationId xmlns:a16="http://schemas.microsoft.com/office/drawing/2014/main" id="{B7BBFECA-8F6B-B848-99E9-FC0A31025E71}"/>
                  </a:ext>
                </a:extLst>
              </p:cNvPr>
              <p:cNvSpPr/>
              <p:nvPr/>
            </p:nvSpPr>
            <p:spPr>
              <a:xfrm>
                <a:off x="4610105" y="1717858"/>
                <a:ext cx="1362635" cy="874059"/>
              </a:xfrm>
              <a:prstGeom prst="round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a:solidFill>
                      <a:schemeClr val="tx1"/>
                    </a:solidFill>
                    <a:latin typeface="NanumGothic" panose="020D0604000000000000" pitchFamily="34" charset="-127"/>
                    <a:ea typeface="NanumGothic" panose="020D0604000000000000" pitchFamily="34" charset="-127"/>
                  </a:rPr>
                  <a:t>Confidence condition H </a:t>
                </a:r>
              </a:p>
              <a:p>
                <a:pPr algn="ctr"/>
                <a:r>
                  <a:rPr kumimoji="1" lang="en-US" altLang="ko-Kore-KR" sz="1600">
                    <a:solidFill>
                      <a:schemeClr val="tx1"/>
                    </a:solidFill>
                    <a:latin typeface="NanumGothic" panose="020D0604000000000000" pitchFamily="34" charset="-127"/>
                    <a:ea typeface="NanumGothic" panose="020D0604000000000000" pitchFamily="34" charset="-127"/>
                  </a:rPr>
                  <a:t>(90%)</a:t>
                </a:r>
                <a:endParaRPr kumimoji="1" lang="ko-Kore-KR" altLang="en-US" sz="1600">
                  <a:solidFill>
                    <a:schemeClr val="tx1"/>
                  </a:solidFill>
                  <a:latin typeface="NanumGothic" panose="020D0604000000000000" pitchFamily="34" charset="-127"/>
                  <a:ea typeface="NanumGothic" panose="020D0604000000000000" pitchFamily="34" charset="-127"/>
                </a:endParaRPr>
              </a:p>
            </p:txBody>
          </p:sp>
        </p:grpSp>
        <p:sp>
          <p:nvSpPr>
            <p:cNvPr id="74" name="왼쪽 중괄호[L] 73">
              <a:extLst>
                <a:ext uri="{FF2B5EF4-FFF2-40B4-BE49-F238E27FC236}">
                  <a16:creationId xmlns:a16="http://schemas.microsoft.com/office/drawing/2014/main" id="{A0C01C43-5472-2248-8854-FF02B337CF6A}"/>
                </a:ext>
              </a:extLst>
            </p:cNvPr>
            <p:cNvSpPr/>
            <p:nvPr/>
          </p:nvSpPr>
          <p:spPr>
            <a:xfrm rot="16200000">
              <a:off x="5858813" y="607194"/>
              <a:ext cx="496789" cy="9031939"/>
            </a:xfrm>
            <a:prstGeom prst="leftBrace">
              <a:avLst>
                <a:gd name="adj1" fmla="val 29595"/>
                <a:gd name="adj2" fmla="val 57964"/>
              </a:avLst>
            </a:prstGeom>
            <a:ln w="3175"/>
          </p:spPr>
          <p:style>
            <a:lnRef idx="1">
              <a:schemeClr val="dk1"/>
            </a:lnRef>
            <a:fillRef idx="0">
              <a:schemeClr val="dk1"/>
            </a:fillRef>
            <a:effectRef idx="0">
              <a:schemeClr val="dk1"/>
            </a:effectRef>
            <a:fontRef idx="minor">
              <a:schemeClr val="tx1"/>
            </a:fontRef>
          </p:style>
          <p:txBody>
            <a:bodyPr rtlCol="0" anchor="ctr"/>
            <a:lstStyle/>
            <a:p>
              <a:pPr algn="ctr"/>
              <a:endParaRPr kumimoji="1" lang="ko-Kore-KR" altLang="en-US"/>
            </a:p>
          </p:txBody>
        </p:sp>
      </p:grpSp>
    </p:spTree>
    <p:extLst>
      <p:ext uri="{BB962C8B-B14F-4D97-AF65-F5344CB8AC3E}">
        <p14:creationId xmlns:p14="http://schemas.microsoft.com/office/powerpoint/2010/main" val="1003338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2AF5D261-0160-1F4F-A832-6B35FB36AD33}"/>
              </a:ext>
            </a:extLst>
          </p:cNvPr>
          <p:cNvPicPr>
            <a:picLocks noChangeAspect="1"/>
          </p:cNvPicPr>
          <p:nvPr/>
        </p:nvPicPr>
        <p:blipFill>
          <a:blip r:embed="rId2"/>
          <a:stretch>
            <a:fillRect/>
          </a:stretch>
        </p:blipFill>
        <p:spPr>
          <a:xfrm>
            <a:off x="1499313" y="1021620"/>
            <a:ext cx="3305124" cy="1818857"/>
          </a:xfrm>
          <a:prstGeom prst="rect">
            <a:avLst/>
          </a:prstGeom>
        </p:spPr>
      </p:pic>
      <p:grpSp>
        <p:nvGrpSpPr>
          <p:cNvPr id="15" name="그룹 14">
            <a:extLst>
              <a:ext uri="{FF2B5EF4-FFF2-40B4-BE49-F238E27FC236}">
                <a16:creationId xmlns:a16="http://schemas.microsoft.com/office/drawing/2014/main" id="{C23F0742-C831-F54F-AD77-FF81B4E36A25}"/>
              </a:ext>
            </a:extLst>
          </p:cNvPr>
          <p:cNvGrpSpPr/>
          <p:nvPr/>
        </p:nvGrpSpPr>
        <p:grpSpPr>
          <a:xfrm>
            <a:off x="2569356" y="3842642"/>
            <a:ext cx="3305124" cy="1818857"/>
            <a:chOff x="2569356" y="3842642"/>
            <a:chExt cx="3305124" cy="1818857"/>
          </a:xfrm>
        </p:grpSpPr>
        <p:pic>
          <p:nvPicPr>
            <p:cNvPr id="5" name="그림 4">
              <a:extLst>
                <a:ext uri="{FF2B5EF4-FFF2-40B4-BE49-F238E27FC236}">
                  <a16:creationId xmlns:a16="http://schemas.microsoft.com/office/drawing/2014/main" id="{156D490E-3F6F-EE40-B464-769630809F13}"/>
                </a:ext>
              </a:extLst>
            </p:cNvPr>
            <p:cNvPicPr>
              <a:picLocks noChangeAspect="1"/>
            </p:cNvPicPr>
            <p:nvPr/>
          </p:nvPicPr>
          <p:blipFill rotWithShape="1">
            <a:blip r:embed="rId2"/>
            <a:srcRect t="57392" r="55792"/>
            <a:stretch/>
          </p:blipFill>
          <p:spPr>
            <a:xfrm>
              <a:off x="2569356" y="3842642"/>
              <a:ext cx="3305124" cy="1818857"/>
            </a:xfrm>
            <a:prstGeom prst="rect">
              <a:avLst/>
            </a:prstGeom>
          </p:spPr>
        </p:pic>
        <p:cxnSp>
          <p:nvCxnSpPr>
            <p:cNvPr id="7" name="직선 연결선[R] 6">
              <a:extLst>
                <a:ext uri="{FF2B5EF4-FFF2-40B4-BE49-F238E27FC236}">
                  <a16:creationId xmlns:a16="http://schemas.microsoft.com/office/drawing/2014/main" id="{014DA714-6192-3448-93FC-AE98707FBF6B}"/>
                </a:ext>
              </a:extLst>
            </p:cNvPr>
            <p:cNvCxnSpPr/>
            <p:nvPr/>
          </p:nvCxnSpPr>
          <p:spPr>
            <a:xfrm>
              <a:off x="3441462" y="5055248"/>
              <a:ext cx="15875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직선 연결선[R] 8">
              <a:extLst>
                <a:ext uri="{FF2B5EF4-FFF2-40B4-BE49-F238E27FC236}">
                  <a16:creationId xmlns:a16="http://schemas.microsoft.com/office/drawing/2014/main" id="{04FAA546-7140-BA48-9FDF-EE19F342193E}"/>
                </a:ext>
              </a:extLst>
            </p:cNvPr>
            <p:cNvCxnSpPr>
              <a:cxnSpLocks/>
            </p:cNvCxnSpPr>
            <p:nvPr/>
          </p:nvCxnSpPr>
          <p:spPr>
            <a:xfrm flipV="1">
              <a:off x="3434280" y="4979048"/>
              <a:ext cx="0" cy="1263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직선 연결선[R] 11">
              <a:extLst>
                <a:ext uri="{FF2B5EF4-FFF2-40B4-BE49-F238E27FC236}">
                  <a16:creationId xmlns:a16="http://schemas.microsoft.com/office/drawing/2014/main" id="{615AEDD4-7DBC-104B-AE95-068D1F7B6AA9}"/>
                </a:ext>
              </a:extLst>
            </p:cNvPr>
            <p:cNvCxnSpPr>
              <a:cxnSpLocks/>
            </p:cNvCxnSpPr>
            <p:nvPr/>
          </p:nvCxnSpPr>
          <p:spPr>
            <a:xfrm flipV="1">
              <a:off x="5034480" y="4991748"/>
              <a:ext cx="0" cy="1263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직선 연결선[R] 12">
              <a:extLst>
                <a:ext uri="{FF2B5EF4-FFF2-40B4-BE49-F238E27FC236}">
                  <a16:creationId xmlns:a16="http://schemas.microsoft.com/office/drawing/2014/main" id="{9983B078-C43C-1245-BC39-1CB999DAA0E3}"/>
                </a:ext>
              </a:extLst>
            </p:cNvPr>
            <p:cNvCxnSpPr>
              <a:cxnSpLocks/>
            </p:cNvCxnSpPr>
            <p:nvPr/>
          </p:nvCxnSpPr>
          <p:spPr>
            <a:xfrm flipV="1">
              <a:off x="4247080" y="4991748"/>
              <a:ext cx="0" cy="12635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C64DDF-B263-1244-A9E0-E8025308661E}"/>
                </a:ext>
              </a:extLst>
            </p:cNvPr>
            <p:cNvSpPr txBox="1"/>
            <p:nvPr/>
          </p:nvSpPr>
          <p:spPr>
            <a:xfrm>
              <a:off x="2686798" y="4294551"/>
              <a:ext cx="3098782" cy="553998"/>
            </a:xfrm>
            <a:prstGeom prst="rect">
              <a:avLst/>
            </a:prstGeom>
            <a:noFill/>
          </p:spPr>
          <p:txBody>
            <a:bodyPr wrap="square" rtlCol="0">
              <a:spAutoFit/>
            </a:bodyPr>
            <a:lstStyle/>
            <a:p>
              <a:pPr algn="ctr"/>
              <a:r>
                <a:rPr kumimoji="1" lang="ko-Kore-KR" altLang="en-US" sz="1000" dirty="0">
                  <a:solidFill>
                    <a:schemeClr val="bg1"/>
                  </a:solidFill>
                  <a:latin typeface="NanumGothic" panose="020D0604000000000000" pitchFamily="34" charset="-127"/>
                  <a:ea typeface="NanumGothic" panose="020D0604000000000000" pitchFamily="34" charset="-127"/>
                </a:rPr>
                <a:t>아래의</a:t>
              </a:r>
              <a:r>
                <a:rPr kumimoji="1" lang="ko-KR" altLang="en-US" sz="1000" dirty="0">
                  <a:solidFill>
                    <a:schemeClr val="bg1"/>
                  </a:solidFill>
                  <a:latin typeface="NanumGothic" panose="020D0604000000000000" pitchFamily="34" charset="-127"/>
                  <a:ea typeface="NanumGothic" panose="020D0604000000000000" pitchFamily="34" charset="-127"/>
                </a:rPr>
                <a:t> 관계를 얼마나 신뢰하시나요</a:t>
              </a:r>
              <a:r>
                <a:rPr kumimoji="1" lang="en-US" altLang="ko-KR" sz="1000" dirty="0">
                  <a:solidFill>
                    <a:schemeClr val="bg1"/>
                  </a:solidFill>
                  <a:latin typeface="NanumGothic" panose="020D0604000000000000" pitchFamily="34" charset="-127"/>
                  <a:ea typeface="NanumGothic" panose="020D0604000000000000" pitchFamily="34" charset="-127"/>
                </a:rPr>
                <a:t>?</a:t>
              </a:r>
            </a:p>
            <a:p>
              <a:pPr algn="ctr"/>
              <a:r>
                <a:rPr lang="ko-Kore-KR" altLang="en-US" sz="1000" dirty="0">
                  <a:solidFill>
                    <a:schemeClr val="bg1"/>
                  </a:solidFill>
                  <a:latin typeface="NanumGothic" panose="020D0604000000000000" pitchFamily="34" charset="-127"/>
                  <a:ea typeface="NanumGothic" panose="020D0604000000000000" pitchFamily="34" charset="-127"/>
                </a:rPr>
                <a:t>●</a:t>
              </a:r>
              <a:r>
                <a:rPr lang="ko-KR" altLang="en-US" sz="1000" dirty="0">
                  <a:solidFill>
                    <a:schemeClr val="bg1"/>
                  </a:solidFill>
                  <a:latin typeface="NanumGothic" panose="020D0604000000000000" pitchFamily="34" charset="-127"/>
                  <a:ea typeface="NanumGothic" panose="020D0604000000000000" pitchFamily="34" charset="-127"/>
                </a:rPr>
                <a:t> </a:t>
              </a:r>
              <a:r>
                <a:rPr lang="en-US" altLang="ko-KR" sz="1000" dirty="0">
                  <a:solidFill>
                    <a:schemeClr val="bg1"/>
                  </a:solidFill>
                  <a:latin typeface="NanumGothic" panose="020D0604000000000000" pitchFamily="34" charset="-127"/>
                  <a:ea typeface="NanumGothic" panose="020D0604000000000000" pitchFamily="34" charset="-127"/>
                </a:rPr>
                <a:t>:</a:t>
              </a:r>
              <a:r>
                <a:rPr lang="ko-KR" altLang="en-US" sz="1000" dirty="0">
                  <a:solidFill>
                    <a:schemeClr val="bg1"/>
                  </a:solidFill>
                  <a:latin typeface="NanumGothic" panose="020D0604000000000000" pitchFamily="34" charset="-127"/>
                  <a:ea typeface="NanumGothic" panose="020D0604000000000000" pitchFamily="34" charset="-127"/>
                </a:rPr>
                <a:t> 강한 열자극</a:t>
              </a:r>
              <a:endParaRPr lang="en-US" altLang="ko-Kore-KR" sz="1000" dirty="0">
                <a:solidFill>
                  <a:schemeClr val="bg1"/>
                </a:solidFill>
                <a:latin typeface="NanumGothic" panose="020D0604000000000000" pitchFamily="34" charset="-127"/>
                <a:ea typeface="NanumGothic" panose="020D0604000000000000" pitchFamily="34" charset="-127"/>
              </a:endParaRPr>
            </a:p>
            <a:p>
              <a:pPr algn="ctr"/>
              <a:r>
                <a:rPr lang="ko-Kore-KR" altLang="en-US" sz="1000" dirty="0">
                  <a:solidFill>
                    <a:schemeClr val="bg1"/>
                  </a:solidFill>
                  <a:latin typeface="NanumGothic" panose="020D0604000000000000" pitchFamily="34" charset="-127"/>
                  <a:ea typeface="NanumGothic" panose="020D0604000000000000" pitchFamily="34" charset="-127"/>
                </a:rPr>
                <a:t>★</a:t>
              </a:r>
              <a:r>
                <a:rPr lang="ko-KR" altLang="en-US" sz="1000" dirty="0">
                  <a:solidFill>
                    <a:schemeClr val="bg1"/>
                  </a:solidFill>
                  <a:latin typeface="NanumGothic" panose="020D0604000000000000" pitchFamily="34" charset="-127"/>
                  <a:ea typeface="NanumGothic" panose="020D0604000000000000" pitchFamily="34" charset="-127"/>
                </a:rPr>
                <a:t> </a:t>
              </a:r>
              <a:r>
                <a:rPr lang="en-US" altLang="ko-KR" sz="1000" dirty="0">
                  <a:solidFill>
                    <a:schemeClr val="bg1"/>
                  </a:solidFill>
                  <a:latin typeface="NanumGothic" panose="020D0604000000000000" pitchFamily="34" charset="-127"/>
                  <a:ea typeface="NanumGothic" panose="020D0604000000000000" pitchFamily="34" charset="-127"/>
                </a:rPr>
                <a:t>:</a:t>
              </a:r>
              <a:r>
                <a:rPr lang="ko-KR" altLang="en-US" sz="1000" dirty="0">
                  <a:solidFill>
                    <a:schemeClr val="bg1"/>
                  </a:solidFill>
                  <a:latin typeface="NanumGothic" panose="020D0604000000000000" pitchFamily="34" charset="-127"/>
                  <a:ea typeface="NanumGothic" panose="020D0604000000000000" pitchFamily="34" charset="-127"/>
                </a:rPr>
                <a:t> 약한 열자극</a:t>
              </a:r>
              <a:endParaRPr kumimoji="1" lang="ko-Kore-KR" altLang="en-US" sz="1000" dirty="0">
                <a:solidFill>
                  <a:schemeClr val="bg1"/>
                </a:solidFill>
                <a:latin typeface="NanumGothic" panose="020D0604000000000000" pitchFamily="34" charset="-127"/>
                <a:ea typeface="NanumGothic" panose="020D0604000000000000" pitchFamily="34" charset="-127"/>
              </a:endParaRPr>
            </a:p>
          </p:txBody>
        </p:sp>
      </p:grpSp>
    </p:spTree>
    <p:extLst>
      <p:ext uri="{BB962C8B-B14F-4D97-AF65-F5344CB8AC3E}">
        <p14:creationId xmlns:p14="http://schemas.microsoft.com/office/powerpoint/2010/main" val="2617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4776031"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Introduction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1) Background</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681349" cy="4655121"/>
          </a:xfrm>
          <a:prstGeom prst="rect">
            <a:avLst/>
          </a:prstGeom>
          <a:noFill/>
        </p:spPr>
        <p:txBody>
          <a:bodyPr wrap="square" rtlCol="0">
            <a:spAutoFit/>
          </a:bodyPr>
          <a:lstStyle/>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Placebo</a:t>
            </a:r>
            <a:r>
              <a:rPr kumimoji="1" lang="en-US" altLang="ko-Kore-KR" sz="2000" dirty="0">
                <a:latin typeface="NanumGothic" panose="020D0604000000000000" pitchFamily="34" charset="-127"/>
                <a:ea typeface="NanumGothic" panose="020D0604000000000000" pitchFamily="34" charset="-127"/>
              </a:rPr>
              <a:t> is one of the effective treatments for pain relief</a:t>
            </a:r>
          </a:p>
          <a:p>
            <a:pPr marL="285750" indent="-285750">
              <a:lnSpc>
                <a:spcPct val="150000"/>
              </a:lnSpc>
              <a:buFontTx/>
              <a:buChar char="-"/>
            </a:pPr>
            <a:r>
              <a:rPr lang="en-US" altLang="ko-Kore-KR" sz="2000" dirty="0">
                <a:latin typeface="NanumGothic" panose="020D0604000000000000" pitchFamily="34" charset="-127"/>
                <a:ea typeface="NanumGothic" panose="020D0604000000000000" pitchFamily="34" charset="-127"/>
              </a:rPr>
              <a:t>It is well known that a </a:t>
            </a:r>
            <a:r>
              <a:rPr lang="en-US" altLang="ko-Kore-KR" sz="2000" b="1" dirty="0">
                <a:latin typeface="NanumGothic" panose="020D0604000000000000" pitchFamily="34" charset="-127"/>
                <a:ea typeface="NanumGothic" panose="020D0604000000000000" pitchFamily="34" charset="-127"/>
              </a:rPr>
              <a:t>cue information</a:t>
            </a:r>
            <a:r>
              <a:rPr lang="en-US" altLang="ko-KR" sz="2000" b="1" dirty="0">
                <a:latin typeface="NanumGothic" panose="020D0604000000000000" pitchFamily="34" charset="-127"/>
                <a:ea typeface="NanumGothic" panose="020D0604000000000000" pitchFamily="34" charset="-127"/>
              </a:rPr>
              <a:t>,</a:t>
            </a:r>
            <a:r>
              <a:rPr lang="en-US" altLang="ko-Kore-KR" sz="2000" b="1" dirty="0">
                <a:latin typeface="NanumGothic" panose="020D0604000000000000" pitchFamily="34" charset="-127"/>
                <a:ea typeface="NanumGothic" panose="020D0604000000000000" pitchFamily="34" charset="-127"/>
              </a:rPr>
              <a:t> </a:t>
            </a:r>
            <a:r>
              <a:rPr lang="en-US" altLang="ko-Kore-KR" sz="2000" dirty="0">
                <a:latin typeface="NanumGothic" panose="020D0604000000000000" pitchFamily="34" charset="-127"/>
                <a:ea typeface="NanumGothic" panose="020D0604000000000000" pitchFamily="34" charset="-127"/>
              </a:rPr>
              <a:t>which gives rise to expectation</a:t>
            </a:r>
            <a:r>
              <a:rPr lang="en-US" altLang="ko-KR" sz="2000" dirty="0">
                <a:latin typeface="NanumGothic" panose="020D0604000000000000" pitchFamily="34" charset="-127"/>
                <a:ea typeface="NanumGothic" panose="020D0604000000000000" pitchFamily="34" charset="-127"/>
              </a:rPr>
              <a:t>,</a:t>
            </a:r>
            <a:r>
              <a:rPr lang="en-US" altLang="ko-Kore-KR" sz="2000" dirty="0">
                <a:latin typeface="NanumGothic" panose="020D0604000000000000" pitchFamily="34" charset="-127"/>
                <a:ea typeface="NanumGothic" panose="020D0604000000000000" pitchFamily="34" charset="-127"/>
              </a:rPr>
              <a:t> modulates pain perception (Atlas et al., 2010).</a:t>
            </a:r>
          </a:p>
          <a:p>
            <a:pPr marL="285750" indent="-285750">
              <a:lnSpc>
                <a:spcPct val="150000"/>
              </a:lnSpc>
              <a:buFontTx/>
              <a:buChar char="-"/>
            </a:pPr>
            <a:r>
              <a:rPr lang="en-US" altLang="ko-Kore-KR" sz="2000" dirty="0">
                <a:latin typeface="NanumGothic" panose="020D0604000000000000" pitchFamily="34" charset="-127"/>
                <a:ea typeface="NanumGothic" panose="020D0604000000000000" pitchFamily="34" charset="-127"/>
              </a:rPr>
              <a:t>However, </a:t>
            </a:r>
            <a:r>
              <a:rPr lang="en-US" altLang="ko-Kore-KR" sz="2000" b="1" dirty="0">
                <a:latin typeface="NanumGothic" panose="020D0604000000000000" pitchFamily="34" charset="-127"/>
                <a:ea typeface="NanumGothic" panose="020D0604000000000000" pitchFamily="34" charset="-127"/>
              </a:rPr>
              <a:t>accurate cues of experimental environment </a:t>
            </a:r>
            <a:r>
              <a:rPr lang="en-US" altLang="ko-Kore-KR" sz="2000" dirty="0">
                <a:latin typeface="NanumGothic" panose="020D0604000000000000" pitchFamily="34" charset="-127"/>
                <a:ea typeface="NanumGothic" panose="020D0604000000000000" pitchFamily="34" charset="-127"/>
              </a:rPr>
              <a:t>would </a:t>
            </a:r>
            <a:r>
              <a:rPr lang="en-US" altLang="ko-Kore-KR" sz="2000" b="1" dirty="0">
                <a:latin typeface="NanumGothic" panose="020D0604000000000000" pitchFamily="34" charset="-127"/>
                <a:ea typeface="NanumGothic" panose="020D0604000000000000" pitchFamily="34" charset="-127"/>
              </a:rPr>
              <a:t>not </a:t>
            </a:r>
            <a:r>
              <a:rPr lang="en-US" altLang="ko-Kore-KR" sz="2000" dirty="0">
                <a:latin typeface="NanumGothic" panose="020D0604000000000000" pitchFamily="34" charset="-127"/>
                <a:ea typeface="NanumGothic" panose="020D0604000000000000" pitchFamily="34" charset="-127"/>
              </a:rPr>
              <a:t>be </a:t>
            </a:r>
            <a:r>
              <a:rPr lang="en-US" altLang="ko-Kore-KR" sz="2000" b="1" dirty="0">
                <a:latin typeface="NanumGothic" panose="020D0604000000000000" pitchFamily="34" charset="-127"/>
                <a:ea typeface="NanumGothic" panose="020D0604000000000000" pitchFamily="34" charset="-127"/>
              </a:rPr>
              <a:t>enough </a:t>
            </a:r>
            <a:r>
              <a:rPr lang="en-US" altLang="ko-Kore-KR" sz="2000" dirty="0">
                <a:latin typeface="NanumGothic" panose="020D0604000000000000" pitchFamily="34" charset="-127"/>
                <a:ea typeface="NanumGothic" panose="020D0604000000000000" pitchFamily="34" charset="-127"/>
              </a:rPr>
              <a:t>to understand placebo effect in</a:t>
            </a:r>
            <a:r>
              <a:rPr lang="en-US" altLang="ko-Kore-KR" sz="2000" b="1" dirty="0">
                <a:latin typeface="NanumGothic" panose="020D0604000000000000" pitchFamily="34" charset="-127"/>
                <a:ea typeface="NanumGothic" panose="020D0604000000000000" pitchFamily="34" charset="-127"/>
              </a:rPr>
              <a:t> real life</a:t>
            </a:r>
            <a:r>
              <a:rPr lang="en-US" altLang="ko-Kore-KR" sz="2000" dirty="0">
                <a:latin typeface="NanumGothic" panose="020D0604000000000000" pitchFamily="34" charset="-127"/>
                <a:ea typeface="NanumGothic" panose="020D0604000000000000" pitchFamily="34" charset="-127"/>
              </a:rPr>
              <a:t>.</a:t>
            </a:r>
          </a:p>
          <a:p>
            <a:pPr marL="285750" indent="-285750">
              <a:lnSpc>
                <a:spcPct val="150000"/>
              </a:lnSpc>
              <a:buFontTx/>
              <a:buChar char="-"/>
            </a:pPr>
            <a:r>
              <a:rPr lang="en-US" altLang="ko-Kore-KR" sz="2000" b="1" dirty="0">
                <a:latin typeface="NanumGothic" panose="020D0604000000000000" pitchFamily="34" charset="-127"/>
                <a:ea typeface="NanumGothic" panose="020D0604000000000000" pitchFamily="34" charset="-127"/>
              </a:rPr>
              <a:t>Dynamic probabilistic cues </a:t>
            </a:r>
            <a:r>
              <a:rPr lang="en-US" altLang="ko-Kore-KR" sz="2000" dirty="0">
                <a:latin typeface="NanumGothic" panose="020D0604000000000000" pitchFamily="34" charset="-127"/>
                <a:ea typeface="NanumGothic" panose="020D0604000000000000" pitchFamily="34" charset="-127"/>
              </a:rPr>
              <a:t>might help manipulate the environment to be naturalistic. The dynamic change of probability of the cues has been studied (Roy et al., 2014). </a:t>
            </a:r>
          </a:p>
          <a:p>
            <a:pPr>
              <a:lnSpc>
                <a:spcPct val="150000"/>
              </a:lnSpc>
            </a:pPr>
            <a:endParaRPr kumimoji="1" lang="en-US" altLang="ko-Kore-KR" sz="2000" dirty="0">
              <a:latin typeface="NanumGothic" panose="020D0604000000000000" pitchFamily="34" charset="-127"/>
              <a:ea typeface="NanumGothic" panose="020D0604000000000000" pitchFamily="34" charset="-127"/>
            </a:endParaRPr>
          </a:p>
          <a:p>
            <a:pPr algn="just">
              <a:lnSpc>
                <a:spcPct val="150000"/>
              </a:lnSpc>
            </a:pPr>
            <a:r>
              <a:rPr kumimoji="1" lang="en-US" altLang="ko-Kore-KR" sz="2000" b="1" dirty="0">
                <a:latin typeface="NanumGothic" panose="020D0604000000000000" pitchFamily="34" charset="-127"/>
                <a:ea typeface="NanumGothic" panose="020D0604000000000000" pitchFamily="34" charset="-127"/>
              </a:rPr>
              <a:t>=&gt; Study placebo effect in dynamic condition</a:t>
            </a:r>
          </a:p>
          <a:p>
            <a:pPr marL="285750" indent="-285750">
              <a:lnSpc>
                <a:spcPct val="150000"/>
              </a:lnSpc>
              <a:buFontTx/>
              <a:buChar char="-"/>
            </a:pPr>
            <a:endParaRPr kumimoji="1" lang="ko-Kore-KR" altLang="en-US" sz="20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104767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4680497"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Introduction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2) Hypotheses</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3742563"/>
          </a:xfrm>
          <a:prstGeom prst="rect">
            <a:avLst/>
          </a:prstGeom>
          <a:noFill/>
        </p:spPr>
        <p:txBody>
          <a:bodyPr wrap="square" rtlCol="0">
            <a:spAutoFit/>
          </a:bodyPr>
          <a:lstStyle/>
          <a:p>
            <a:pPr marL="342900" indent="-342900">
              <a:lnSpc>
                <a:spcPct val="150000"/>
              </a:lnSpc>
              <a:buAutoNum type="arabicPeriod"/>
            </a:pPr>
            <a:r>
              <a:rPr lang="en-US" altLang="ko-Kore-KR" sz="2000" b="1" dirty="0">
                <a:latin typeface="NanumGothic" panose="020D0604000000000000" pitchFamily="34" charset="-127"/>
                <a:ea typeface="NanumGothic" panose="020D0604000000000000" pitchFamily="34" charset="-127"/>
              </a:rPr>
              <a:t>The difference of belief level would have impact on placebo effect</a:t>
            </a:r>
          </a:p>
          <a:p>
            <a:pPr lvl="1">
              <a:lnSpc>
                <a:spcPct val="150000"/>
              </a:lnSpc>
            </a:pPr>
            <a:r>
              <a:rPr lang="en-US" altLang="ko-Kore-KR" sz="1600" dirty="0">
                <a:latin typeface="NanumGothic" panose="020D0604000000000000" pitchFamily="34" charset="-127"/>
                <a:ea typeface="NanumGothic" panose="020D0604000000000000" pitchFamily="34" charset="-127"/>
              </a:rPr>
              <a:t>- Difference of brain activation in the pain related areas (S1, Insula, ACC, amygdala, thalamus etc.)</a:t>
            </a:r>
          </a:p>
          <a:p>
            <a:pPr lvl="1">
              <a:lnSpc>
                <a:spcPct val="150000"/>
              </a:lnSpc>
            </a:pPr>
            <a:r>
              <a:rPr lang="en-US" altLang="ko-Kore-KR" sz="1600" dirty="0">
                <a:latin typeface="NanumGothic" panose="020D0604000000000000" pitchFamily="34" charset="-127"/>
                <a:ea typeface="NanumGothic" panose="020D0604000000000000" pitchFamily="34" charset="-127"/>
              </a:rPr>
              <a:t>- Anticipation and belief related brain areas-medial orbitofrontal cortex(OFC) and ventral striatum(Atlas et al., 2010)-would mediate this correlation. (more placebo -&gt; stronger mediation)</a:t>
            </a:r>
          </a:p>
          <a:p>
            <a:pPr lvl="1">
              <a:lnSpc>
                <a:spcPct val="150000"/>
              </a:lnSpc>
            </a:pPr>
            <a:endParaRPr lang="en-US" altLang="ko-Kore-KR" sz="2000" dirty="0">
              <a:latin typeface="NanumGothic" panose="020D0604000000000000" pitchFamily="34" charset="-127"/>
              <a:ea typeface="NanumGothic" panose="020D0604000000000000" pitchFamily="34" charset="-127"/>
            </a:endParaRPr>
          </a:p>
          <a:p>
            <a:pPr marL="342900" indent="-342900">
              <a:lnSpc>
                <a:spcPct val="150000"/>
              </a:lnSpc>
              <a:buAutoNum type="arabicPeriod"/>
            </a:pPr>
            <a:r>
              <a:rPr lang="en-US" altLang="ko-Kore-KR" sz="2000" b="1" dirty="0">
                <a:latin typeface="NanumGothic" panose="020D0604000000000000" pitchFamily="34" charset="-127"/>
                <a:ea typeface="NanumGothic" panose="020D0604000000000000" pitchFamily="34" charset="-127"/>
              </a:rPr>
              <a:t>The transition of belief </a:t>
            </a:r>
            <a:r>
              <a:rPr lang="en-US" altLang="ko-KR" sz="2000" b="1" dirty="0">
                <a:latin typeface="NanumGothic" panose="020D0604000000000000" pitchFamily="34" charset="-127"/>
                <a:ea typeface="NanumGothic" panose="020D0604000000000000" pitchFamily="34" charset="-127"/>
              </a:rPr>
              <a:t>level</a:t>
            </a:r>
            <a:r>
              <a:rPr lang="ko-KR" altLang="en-US" sz="2000" b="1" dirty="0">
                <a:latin typeface="NanumGothic" panose="020D0604000000000000" pitchFamily="34" charset="-127"/>
                <a:ea typeface="NanumGothic" panose="020D0604000000000000" pitchFamily="34" charset="-127"/>
              </a:rPr>
              <a:t> </a:t>
            </a:r>
            <a:r>
              <a:rPr lang="en-US" altLang="ko-Kore-KR" sz="2000" b="1" dirty="0">
                <a:latin typeface="NanumGothic" panose="020D0604000000000000" pitchFamily="34" charset="-127"/>
                <a:ea typeface="NanumGothic" panose="020D0604000000000000" pitchFamily="34" charset="-127"/>
              </a:rPr>
              <a:t>would</a:t>
            </a:r>
            <a:r>
              <a:rPr lang="ko-KR" altLang="en-US" sz="2000" b="1" dirty="0">
                <a:latin typeface="NanumGothic" panose="020D0604000000000000" pitchFamily="34" charset="-127"/>
                <a:ea typeface="NanumGothic" panose="020D0604000000000000" pitchFamily="34" charset="-127"/>
              </a:rPr>
              <a:t> </a:t>
            </a:r>
            <a:r>
              <a:rPr lang="en-US" altLang="ko-KR" sz="2000" b="1" dirty="0">
                <a:latin typeface="NanumGothic" panose="020D0604000000000000" pitchFamily="34" charset="-127"/>
                <a:ea typeface="NanumGothic" panose="020D0604000000000000" pitchFamily="34" charset="-127"/>
              </a:rPr>
              <a:t>be divergent, depending on the dynamic probabilistic pain</a:t>
            </a:r>
          </a:p>
          <a:p>
            <a:pPr lvl="1">
              <a:lnSpc>
                <a:spcPct val="150000"/>
              </a:lnSpc>
            </a:pPr>
            <a:r>
              <a:rPr lang="en-US" altLang="ko-Kore-KR" sz="1600" dirty="0">
                <a:latin typeface="NanumGothic" panose="020D0604000000000000" pitchFamily="34" charset="-127"/>
                <a:ea typeface="NanumGothic" panose="020D0604000000000000" pitchFamily="34" charset="-127"/>
              </a:rPr>
              <a:t>: Represented in Periaqueductal Grey(PAG), which is known to be important for pain related learning(Roy et al., 2014).</a:t>
            </a:r>
            <a:endParaRPr lang="ko-Kore-KR" altLang="ko-Kore-KR" sz="16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354452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2961564" y="1495048"/>
            <a:ext cx="6433630" cy="3301634"/>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ore-KR" sz="4000" b="1" dirty="0">
                <a:solidFill>
                  <a:schemeClr val="tx1"/>
                </a:solidFill>
                <a:latin typeface="NanumGothic" panose="020D0604000000000000" pitchFamily="34" charset="-127"/>
                <a:ea typeface="NanumGothic" panose="020D0604000000000000" pitchFamily="34" charset="-127"/>
              </a:rPr>
              <a:t>Methods</a:t>
            </a:r>
            <a:endParaRPr lang="ko-Kore-KR" altLang="ko-Kore-KR" sz="4000">
              <a:solidFill>
                <a:schemeClr val="tx1"/>
              </a:solidFill>
              <a:latin typeface="NanumGothic" panose="020D0604000000000000" pitchFamily="34" charset="-127"/>
              <a:ea typeface="NanumGothic" panose="020D0604000000000000" pitchFamily="34" charset="-127"/>
            </a:endParaRPr>
          </a:p>
        </p:txBody>
      </p:sp>
      <p:sp>
        <p:nvSpPr>
          <p:cNvPr id="36" name="자유형: 도형 35">
            <a:extLst>
              <a:ext uri="{FF2B5EF4-FFF2-40B4-BE49-F238E27FC236}">
                <a16:creationId xmlns:a16="http://schemas.microsoft.com/office/drawing/2014/main" id="{EF1659F1-BDC6-4797-AAC3-D9102E8FA417}"/>
              </a:ext>
            </a:extLst>
          </p:cNvPr>
          <p:cNvSpPr/>
          <p:nvPr/>
        </p:nvSpPr>
        <p:spPr>
          <a:xfrm rot="16049166">
            <a:off x="5921000" y="846557"/>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Tree>
    <p:extLst>
      <p:ext uri="{BB962C8B-B14F-4D97-AF65-F5344CB8AC3E}">
        <p14:creationId xmlns:p14="http://schemas.microsoft.com/office/powerpoint/2010/main" val="56803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Methods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1) Experimental Design</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4890369"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3731791"/>
          </a:xfrm>
          <a:prstGeom prst="rect">
            <a:avLst/>
          </a:prstGeom>
          <a:noFill/>
        </p:spPr>
        <p:txBody>
          <a:bodyPr wrap="square" rtlCol="0">
            <a:spAutoFit/>
          </a:bodyPr>
          <a:lstStyle/>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Instr</a:t>
            </a:r>
            <a:r>
              <a:rPr kumimoji="1" lang="en-US" altLang="ko-KR" sz="2000" b="1" dirty="0">
                <a:latin typeface="NanumGothic" panose="020D0604000000000000" pitchFamily="34" charset="-127"/>
                <a:ea typeface="NanumGothic" panose="020D0604000000000000" pitchFamily="34" charset="-127"/>
              </a:rPr>
              <a:t>ucted e</a:t>
            </a:r>
            <a:r>
              <a:rPr kumimoji="1" lang="en-US" altLang="ko-Kore-KR" sz="2000" b="1" dirty="0">
                <a:latin typeface="NanumGothic" panose="020D0604000000000000" pitchFamily="34" charset="-127"/>
                <a:ea typeface="NanumGothic" panose="020D0604000000000000" pitchFamily="34" charset="-127"/>
              </a:rPr>
              <a:t>xperiment</a:t>
            </a:r>
          </a:p>
          <a:p>
            <a:pPr>
              <a:lnSpc>
                <a:spcPct val="150000"/>
              </a:lnSpc>
            </a:pPr>
            <a:r>
              <a:rPr kumimoji="1" lang="en-US" altLang="ko-Kore-KR" sz="2000" dirty="0">
                <a:latin typeface="NanumGothic" panose="020D0604000000000000" pitchFamily="34" charset="-127"/>
                <a:ea typeface="NanumGothic" panose="020D0604000000000000" pitchFamily="34" charset="-127"/>
              </a:rPr>
              <a:t>: Belief tracking task</a:t>
            </a:r>
          </a:p>
          <a:p>
            <a:pPr>
              <a:lnSpc>
                <a:spcPct val="150000"/>
              </a:lnSpc>
            </a:pPr>
            <a:r>
              <a:rPr kumimoji="1" lang="en-US" altLang="ko-Kore-KR" sz="2000" dirty="0">
                <a:latin typeface="NanumGothic" panose="020D0604000000000000" pitchFamily="34" charset="-127"/>
                <a:ea typeface="NanumGothic" panose="020D0604000000000000" pitchFamily="34" charset="-127"/>
              </a:rPr>
              <a:t>	two different cues indicating high or low pain</a:t>
            </a:r>
          </a:p>
          <a:p>
            <a:pPr>
              <a:lnSpc>
                <a:spcPct val="150000"/>
              </a:lnSpc>
            </a:pPr>
            <a:r>
              <a:rPr kumimoji="1" lang="en-US" altLang="ko-Kore-KR" sz="2000" dirty="0">
                <a:latin typeface="NanumGothic" panose="020D0604000000000000" pitchFamily="34" charset="-127"/>
                <a:ea typeface="NanumGothic" panose="020D0604000000000000" pitchFamily="34" charset="-127"/>
              </a:rPr>
              <a:t>	cue’s accuracy would be changed over a period of time</a:t>
            </a:r>
          </a:p>
          <a:p>
            <a:pPr>
              <a:lnSpc>
                <a:spcPct val="150000"/>
              </a:lnSpc>
            </a:pPr>
            <a:endParaRPr kumimoji="1" lang="en-US" altLang="ko-Kore-KR" sz="2000" dirty="0">
              <a:latin typeface="NanumGothic" panose="020D0604000000000000" pitchFamily="34" charset="-127"/>
              <a:ea typeface="NanumGothic" panose="020D0604000000000000" pitchFamily="34" charset="-127"/>
            </a:endParaRPr>
          </a:p>
          <a:p>
            <a:pPr marL="342900" indent="-34290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Hidden experiment</a:t>
            </a:r>
          </a:p>
          <a:p>
            <a:pPr>
              <a:lnSpc>
                <a:spcPct val="150000"/>
              </a:lnSpc>
            </a:pPr>
            <a:r>
              <a:rPr kumimoji="1" lang="en-US" altLang="ko-Kore-KR" sz="2000" dirty="0">
                <a:latin typeface="NanumGothic" panose="020D0604000000000000" pitchFamily="34" charset="-127"/>
                <a:ea typeface="NanumGothic" panose="020D0604000000000000" pitchFamily="34" charset="-127"/>
              </a:rPr>
              <a:t>: placebo effect depending on the belief level</a:t>
            </a:r>
          </a:p>
          <a:p>
            <a:pPr>
              <a:lnSpc>
                <a:spcPct val="150000"/>
              </a:lnSpc>
            </a:pPr>
            <a:r>
              <a:rPr kumimoji="1" lang="en-US" altLang="ko-Kore-KR" sz="2000" dirty="0">
                <a:latin typeface="NanumGothic" panose="020D0604000000000000" pitchFamily="34" charset="-127"/>
                <a:ea typeface="NanumGothic" panose="020D0604000000000000" pitchFamily="34" charset="-127"/>
              </a:rPr>
              <a:t>	hidden moderate pain was given, along with high and low pain</a:t>
            </a:r>
          </a:p>
        </p:txBody>
      </p:sp>
    </p:spTree>
    <p:extLst>
      <p:ext uri="{BB962C8B-B14F-4D97-AF65-F5344CB8AC3E}">
        <p14:creationId xmlns:p14="http://schemas.microsoft.com/office/powerpoint/2010/main" val="170515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Methods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1) Experimental Design</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4890369"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3223959"/>
          </a:xfrm>
          <a:prstGeom prst="rect">
            <a:avLst/>
          </a:prstGeom>
          <a:noFill/>
        </p:spPr>
        <p:txBody>
          <a:bodyPr wrap="square" rtlCol="0">
            <a:spAutoFit/>
          </a:bodyPr>
          <a:lstStyle/>
          <a:p>
            <a:pPr>
              <a:lnSpc>
                <a:spcPct val="150000"/>
              </a:lnSpc>
            </a:pPr>
            <a:r>
              <a:rPr kumimoji="1" lang="en-US" altLang="ko-Kore-KR" sz="2000" b="1" dirty="0">
                <a:latin typeface="NanumGothic" panose="020D0604000000000000" pitchFamily="34" charset="-127"/>
                <a:ea typeface="NanumGothic" panose="020D0604000000000000" pitchFamily="34" charset="-127"/>
              </a:rPr>
              <a:t>IV: confidence condition(implicit), pain cues(explicit), thermal pain(implicit)</a:t>
            </a:r>
          </a:p>
          <a:p>
            <a:pPr>
              <a:lnSpc>
                <a:spcPct val="150000"/>
              </a:lnSpc>
            </a:pPr>
            <a:r>
              <a:rPr kumimoji="1" lang="en-US" altLang="ko-Kore-KR" sz="2000" dirty="0">
                <a:latin typeface="NanumGothic" panose="020D0604000000000000" pitchFamily="34" charset="-127"/>
                <a:ea typeface="NanumGothic" panose="020D0604000000000000" pitchFamily="34" charset="-127"/>
              </a:rPr>
              <a:t>	</a:t>
            </a:r>
            <a:r>
              <a:rPr kumimoji="1" lang="en-US" altLang="ko-Kore-KR" dirty="0">
                <a:latin typeface="NanumGothic" panose="020D0604000000000000" pitchFamily="34" charset="-127"/>
                <a:ea typeface="NanumGothic" panose="020D0604000000000000" pitchFamily="34" charset="-127"/>
              </a:rPr>
              <a:t>confidence condition: 10%, 50%, 90% match of the cue and thermal pain</a:t>
            </a:r>
          </a:p>
          <a:p>
            <a:pPr>
              <a:lnSpc>
                <a:spcPct val="150000"/>
              </a:lnSpc>
            </a:pPr>
            <a:r>
              <a:rPr kumimoji="1" lang="en-US" altLang="ko-Kore-KR" sz="2000" dirty="0">
                <a:latin typeface="NanumGothic" panose="020D0604000000000000" pitchFamily="34" charset="-127"/>
                <a:ea typeface="NanumGothic" panose="020D0604000000000000" pitchFamily="34" charset="-127"/>
              </a:rPr>
              <a:t>	</a:t>
            </a:r>
            <a:r>
              <a:rPr kumimoji="1" lang="en-US" altLang="ko-Kore-KR" dirty="0">
                <a:latin typeface="NanumGothic" panose="020D0604000000000000" pitchFamily="34" charset="-127"/>
                <a:ea typeface="NanumGothic" panose="020D0604000000000000" pitchFamily="34" charset="-127"/>
              </a:rPr>
              <a:t>pain cues: </a:t>
            </a:r>
            <a:r>
              <a:rPr lang="ko-Kore-KR" altLang="en-US" dirty="0">
                <a:latin typeface="NanumGothic" panose="020D0604000000000000" pitchFamily="34" charset="-127"/>
                <a:ea typeface="NanumGothic" panose="020D0604000000000000" pitchFamily="34" charset="-127"/>
              </a:rPr>
              <a:t>●</a:t>
            </a:r>
            <a:r>
              <a:rPr lang="en-US" altLang="ko-Kore-KR" dirty="0">
                <a:latin typeface="NanumGothic" panose="020D0604000000000000" pitchFamily="34" charset="-127"/>
                <a:ea typeface="NanumGothic" panose="020D0604000000000000" pitchFamily="34" charset="-127"/>
              </a:rPr>
              <a:t>,</a:t>
            </a:r>
            <a:r>
              <a:rPr lang="ko-Kore-KR" altLang="en-US" dirty="0">
                <a:latin typeface="NanumGothic" panose="020D0604000000000000" pitchFamily="34" charset="-127"/>
                <a:ea typeface="NanumGothic" panose="020D0604000000000000" pitchFamily="34" charset="-127"/>
              </a:rPr>
              <a:t> ★</a:t>
            </a:r>
            <a:r>
              <a:rPr lang="en-US" altLang="ko-Kore-KR" dirty="0">
                <a:latin typeface="NanumGothic" panose="020D0604000000000000" pitchFamily="34" charset="-127"/>
                <a:ea typeface="NanumGothic" panose="020D0604000000000000" pitchFamily="34" charset="-127"/>
              </a:rPr>
              <a:t> (high or low pain)</a:t>
            </a:r>
          </a:p>
          <a:p>
            <a:pPr>
              <a:lnSpc>
                <a:spcPct val="150000"/>
              </a:lnSpc>
            </a:pPr>
            <a:r>
              <a:rPr kumimoji="1" lang="en-US" altLang="ko-Kore-KR" dirty="0">
                <a:latin typeface="NanumGothic" panose="020D0604000000000000" pitchFamily="34" charset="-127"/>
                <a:ea typeface="NanumGothic" panose="020D0604000000000000" pitchFamily="34" charset="-127"/>
              </a:rPr>
              <a:t>	pain: low, middle(hidden), high</a:t>
            </a:r>
          </a:p>
          <a:p>
            <a:pPr>
              <a:lnSpc>
                <a:spcPct val="150000"/>
              </a:lnSpc>
            </a:pPr>
            <a:r>
              <a:rPr kumimoji="1" lang="en-US" altLang="ko-Kore-KR" sz="2000" b="1" dirty="0">
                <a:latin typeface="NanumGothic" panose="020D0604000000000000" pitchFamily="34" charset="-127"/>
                <a:ea typeface="NanumGothic" panose="020D0604000000000000" pitchFamily="34" charset="-127"/>
              </a:rPr>
              <a:t>DV: pain rating, belief rating, brain activation</a:t>
            </a:r>
          </a:p>
          <a:p>
            <a:pPr>
              <a:lnSpc>
                <a:spcPct val="150000"/>
              </a:lnSpc>
            </a:pPr>
            <a:r>
              <a:rPr kumimoji="1" lang="en-US" altLang="ko-Kore-KR" sz="2000" dirty="0">
                <a:latin typeface="NanumGothic" panose="020D0604000000000000" pitchFamily="34" charset="-127"/>
                <a:ea typeface="NanumGothic" panose="020D0604000000000000" pitchFamily="34" charset="-127"/>
              </a:rPr>
              <a:t>	</a:t>
            </a:r>
          </a:p>
          <a:p>
            <a:pPr marL="285750" indent="-285750">
              <a:lnSpc>
                <a:spcPct val="150000"/>
              </a:lnSpc>
              <a:buFontTx/>
              <a:buChar char="-"/>
            </a:pPr>
            <a:endParaRPr kumimoji="1" lang="ko-Kore-KR" altLang="en-US" sz="2000" dirty="0">
              <a:latin typeface="NanumGothic" panose="020D0604000000000000" pitchFamily="34" charset="-127"/>
              <a:ea typeface="NanumGothic" panose="020D0604000000000000" pitchFamily="34" charset="-127"/>
            </a:endParaRPr>
          </a:p>
        </p:txBody>
      </p:sp>
      <p:pic>
        <p:nvPicPr>
          <p:cNvPr id="50" name="그림 49">
            <a:extLst>
              <a:ext uri="{FF2B5EF4-FFF2-40B4-BE49-F238E27FC236}">
                <a16:creationId xmlns:a16="http://schemas.microsoft.com/office/drawing/2014/main" id="{A2539C0C-E061-124A-90DD-A8ACD747FBF9}"/>
              </a:ext>
            </a:extLst>
          </p:cNvPr>
          <p:cNvPicPr>
            <a:picLocks noChangeAspect="1"/>
          </p:cNvPicPr>
          <p:nvPr/>
        </p:nvPicPr>
        <p:blipFill>
          <a:blip r:embed="rId3"/>
          <a:stretch>
            <a:fillRect/>
          </a:stretch>
        </p:blipFill>
        <p:spPr>
          <a:xfrm>
            <a:off x="2063517" y="4348480"/>
            <a:ext cx="3104471" cy="1708435"/>
          </a:xfrm>
          <a:prstGeom prst="rect">
            <a:avLst/>
          </a:prstGeom>
        </p:spPr>
      </p:pic>
      <p:sp>
        <p:nvSpPr>
          <p:cNvPr id="51" name="TextBox 50">
            <a:extLst>
              <a:ext uri="{FF2B5EF4-FFF2-40B4-BE49-F238E27FC236}">
                <a16:creationId xmlns:a16="http://schemas.microsoft.com/office/drawing/2014/main" id="{0E24E8FE-5AFF-874A-A05E-708E95727AC8}"/>
              </a:ext>
            </a:extLst>
          </p:cNvPr>
          <p:cNvSpPr txBox="1"/>
          <p:nvPr/>
        </p:nvSpPr>
        <p:spPr>
          <a:xfrm>
            <a:off x="2039945" y="3633728"/>
            <a:ext cx="3104470" cy="500137"/>
          </a:xfrm>
          <a:prstGeom prst="rect">
            <a:avLst/>
          </a:prstGeom>
          <a:noFill/>
        </p:spPr>
        <p:txBody>
          <a:bodyPr wrap="square" rtlCol="0">
            <a:spAutoFit/>
          </a:bodyPr>
          <a:lstStyle/>
          <a:p>
            <a:pPr algn="ctr">
              <a:lnSpc>
                <a:spcPct val="150000"/>
              </a:lnSpc>
            </a:pPr>
            <a:r>
              <a:rPr kumimoji="1" lang="en-US" altLang="ko-Kore-KR" sz="2000" dirty="0">
                <a:latin typeface="NanumGothic" panose="020D0604000000000000" pitchFamily="34" charset="-127"/>
                <a:ea typeface="NanumGothic" panose="020D0604000000000000" pitchFamily="34" charset="-127"/>
              </a:rPr>
              <a:t>&lt;Pain rating: VAS&gt; </a:t>
            </a:r>
          </a:p>
        </p:txBody>
      </p:sp>
      <p:sp>
        <p:nvSpPr>
          <p:cNvPr id="53" name="TextBox 52">
            <a:extLst>
              <a:ext uri="{FF2B5EF4-FFF2-40B4-BE49-F238E27FC236}">
                <a16:creationId xmlns:a16="http://schemas.microsoft.com/office/drawing/2014/main" id="{1B7010DC-0827-F240-8074-A284399B8375}"/>
              </a:ext>
            </a:extLst>
          </p:cNvPr>
          <p:cNvSpPr txBox="1"/>
          <p:nvPr/>
        </p:nvSpPr>
        <p:spPr>
          <a:xfrm>
            <a:off x="6805877" y="3648636"/>
            <a:ext cx="3104470" cy="500137"/>
          </a:xfrm>
          <a:prstGeom prst="rect">
            <a:avLst/>
          </a:prstGeom>
          <a:noFill/>
        </p:spPr>
        <p:txBody>
          <a:bodyPr wrap="square" rtlCol="0">
            <a:spAutoFit/>
          </a:bodyPr>
          <a:lstStyle/>
          <a:p>
            <a:pPr algn="ctr">
              <a:lnSpc>
                <a:spcPct val="150000"/>
              </a:lnSpc>
            </a:pPr>
            <a:r>
              <a:rPr kumimoji="1" lang="en-US" altLang="ko-Kore-KR" sz="2000" dirty="0">
                <a:latin typeface="NanumGothic" panose="020D0604000000000000" pitchFamily="34" charset="-127"/>
                <a:ea typeface="NanumGothic" panose="020D0604000000000000" pitchFamily="34" charset="-127"/>
              </a:rPr>
              <a:t>&lt;Belief rating&gt;</a:t>
            </a:r>
          </a:p>
        </p:txBody>
      </p:sp>
      <p:pic>
        <p:nvPicPr>
          <p:cNvPr id="4" name="그림 3">
            <a:extLst>
              <a:ext uri="{FF2B5EF4-FFF2-40B4-BE49-F238E27FC236}">
                <a16:creationId xmlns:a16="http://schemas.microsoft.com/office/drawing/2014/main" id="{D7BA3CCE-F71F-5448-A11B-F21B90229128}"/>
              </a:ext>
            </a:extLst>
          </p:cNvPr>
          <p:cNvPicPr>
            <a:picLocks noChangeAspect="1"/>
          </p:cNvPicPr>
          <p:nvPr/>
        </p:nvPicPr>
        <p:blipFill>
          <a:blip r:embed="rId4"/>
          <a:stretch>
            <a:fillRect/>
          </a:stretch>
        </p:blipFill>
        <p:spPr>
          <a:xfrm>
            <a:off x="6819405" y="4348480"/>
            <a:ext cx="3080898" cy="1706344"/>
          </a:xfrm>
          <a:prstGeom prst="rect">
            <a:avLst/>
          </a:prstGeom>
        </p:spPr>
      </p:pic>
    </p:spTree>
    <p:extLst>
      <p:ext uri="{BB962C8B-B14F-4D97-AF65-F5344CB8AC3E}">
        <p14:creationId xmlns:p14="http://schemas.microsoft.com/office/powerpoint/2010/main" val="7495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68C6DD9F-0B26-48A9-B11F-55A6B5FF6560}"/>
              </a:ext>
            </a:extLst>
          </p:cNvPr>
          <p:cNvSpPr/>
          <p:nvPr/>
        </p:nvSpPr>
        <p:spPr>
          <a:xfrm>
            <a:off x="819551" y="15240"/>
            <a:ext cx="7647048" cy="707886"/>
          </a:xfrm>
          <a:prstGeom prst="rect">
            <a:avLst/>
          </a:prstGeom>
        </p:spPr>
        <p:txBody>
          <a:bodyPr wrap="square">
            <a:spAutoFit/>
          </a:bodyPr>
          <a:lstStyle/>
          <a:p>
            <a:r>
              <a:rPr lang="en-US" altLang="ko-KR" sz="4000" b="1" kern="0" dirty="0">
                <a:ln w="3175">
                  <a:noFill/>
                </a:ln>
                <a:solidFill>
                  <a:srgbClr val="E7E6E6">
                    <a:lumMod val="25000"/>
                  </a:srgbClr>
                </a:solidFill>
                <a:latin typeface="NanumGothic" panose="020D0604000000000000" pitchFamily="34" charset="-127"/>
                <a:ea typeface="NanumGothic" panose="020D0604000000000000" pitchFamily="34" charset="-127"/>
              </a:rPr>
              <a:t>Methods </a:t>
            </a:r>
            <a:r>
              <a:rPr lang="en-US" altLang="ko-KR" b="1" kern="0" dirty="0">
                <a:ln w="3175">
                  <a:noFill/>
                </a:ln>
                <a:solidFill>
                  <a:srgbClr val="E7E6E6">
                    <a:lumMod val="25000"/>
                  </a:srgbClr>
                </a:solidFill>
                <a:latin typeface="NanumGothic" panose="020D0604000000000000" pitchFamily="34" charset="-127"/>
                <a:ea typeface="NanumGothic" panose="020D0604000000000000" pitchFamily="34" charset="-127"/>
              </a:rPr>
              <a:t>1) Experimental Design</a:t>
            </a:r>
            <a:endParaRPr lang="en-US" altLang="ko-KR" sz="800" b="1" kern="0" dirty="0">
              <a:solidFill>
                <a:prstClr val="black">
                  <a:lumMod val="50000"/>
                  <a:lumOff val="50000"/>
                </a:prstClr>
              </a:solidFill>
              <a:latin typeface="NanumGothic" panose="020D0604000000000000" pitchFamily="34" charset="-127"/>
              <a:ea typeface="NanumGothic" panose="020D0604000000000000" pitchFamily="34" charset="-127"/>
            </a:endParaRPr>
          </a:p>
        </p:txBody>
      </p:sp>
      <p:grpSp>
        <p:nvGrpSpPr>
          <p:cNvPr id="16" name="그룹 15">
            <a:extLst>
              <a:ext uri="{FF2B5EF4-FFF2-40B4-BE49-F238E27FC236}">
                <a16:creationId xmlns:a16="http://schemas.microsoft.com/office/drawing/2014/main" id="{AA9B75F2-3893-4FFE-99D4-C4C3584585BE}"/>
              </a:ext>
            </a:extLst>
          </p:cNvPr>
          <p:cNvGrpSpPr/>
          <p:nvPr/>
        </p:nvGrpSpPr>
        <p:grpSpPr>
          <a:xfrm>
            <a:off x="0" y="0"/>
            <a:ext cx="12192000" cy="6858000"/>
            <a:chOff x="0" y="0"/>
            <a:chExt cx="12192000" cy="6858000"/>
          </a:xfrm>
          <a:solidFill>
            <a:schemeClr val="accent1">
              <a:lumMod val="20000"/>
              <a:lumOff val="80000"/>
            </a:schemeClr>
          </a:solidFill>
        </p:grpSpPr>
        <p:sp>
          <p:nvSpPr>
            <p:cNvPr id="7" name="직사각형 6">
              <a:extLst>
                <a:ext uri="{FF2B5EF4-FFF2-40B4-BE49-F238E27FC236}">
                  <a16:creationId xmlns:a16="http://schemas.microsoft.com/office/drawing/2014/main" id="{0AC1A7BF-08FE-4E11-A8D3-177D7365FC55}"/>
                </a:ext>
              </a:extLst>
            </p:cNvPr>
            <p:cNvSpPr/>
            <p:nvPr/>
          </p:nvSpPr>
          <p:spPr>
            <a:xfrm>
              <a:off x="0" y="609600"/>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직사각형 4">
              <a:extLst>
                <a:ext uri="{FF2B5EF4-FFF2-40B4-BE49-F238E27FC236}">
                  <a16:creationId xmlns:a16="http://schemas.microsoft.com/office/drawing/2014/main" id="{D360CF38-C88A-4EEB-BC9F-5C5E29E02641}"/>
                </a:ext>
              </a:extLst>
            </p:cNvPr>
            <p:cNvSpPr/>
            <p:nvPr/>
          </p:nvSpPr>
          <p:spPr>
            <a:xfrm>
              <a:off x="673100" y="0"/>
              <a:ext cx="18000" cy="6858000"/>
            </a:xfrm>
            <a:prstGeom prst="rect">
              <a:avLst/>
            </a:prstGeom>
            <a:solidFill>
              <a:srgbClr val="FF787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FA805812-1A4B-47CB-83A8-6FFAEF7EC0E0}"/>
                </a:ext>
              </a:extLst>
            </p:cNvPr>
            <p:cNvSpPr/>
            <p:nvPr/>
          </p:nvSpPr>
          <p:spPr>
            <a:xfrm>
              <a:off x="0" y="1307447"/>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9" name="직사각형 8">
              <a:extLst>
                <a:ext uri="{FF2B5EF4-FFF2-40B4-BE49-F238E27FC236}">
                  <a16:creationId xmlns:a16="http://schemas.microsoft.com/office/drawing/2014/main" id="{94FAB301-6902-49B5-B892-C9FF71EB2669}"/>
                </a:ext>
              </a:extLst>
            </p:cNvPr>
            <p:cNvSpPr/>
            <p:nvPr/>
          </p:nvSpPr>
          <p:spPr>
            <a:xfrm>
              <a:off x="0" y="2005294"/>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D777865E-B086-40E2-84DF-65555700762D}"/>
                </a:ext>
              </a:extLst>
            </p:cNvPr>
            <p:cNvSpPr/>
            <p:nvPr/>
          </p:nvSpPr>
          <p:spPr>
            <a:xfrm>
              <a:off x="0" y="2703141"/>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8FE1F03-7C4C-49BD-B6F0-5257A3C81907}"/>
                </a:ext>
              </a:extLst>
            </p:cNvPr>
            <p:cNvSpPr/>
            <p:nvPr/>
          </p:nvSpPr>
          <p:spPr>
            <a:xfrm>
              <a:off x="0" y="3400988"/>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1">
              <a:extLst>
                <a:ext uri="{FF2B5EF4-FFF2-40B4-BE49-F238E27FC236}">
                  <a16:creationId xmlns:a16="http://schemas.microsoft.com/office/drawing/2014/main" id="{014B525B-6B86-40E1-9EDD-9E3D10384BFC}"/>
                </a:ext>
              </a:extLst>
            </p:cNvPr>
            <p:cNvSpPr/>
            <p:nvPr/>
          </p:nvSpPr>
          <p:spPr>
            <a:xfrm>
              <a:off x="0" y="409883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3" name="직사각형 12">
              <a:extLst>
                <a:ext uri="{FF2B5EF4-FFF2-40B4-BE49-F238E27FC236}">
                  <a16:creationId xmlns:a16="http://schemas.microsoft.com/office/drawing/2014/main" id="{500E88EE-97E2-47DC-A068-516A6FA0C560}"/>
                </a:ext>
              </a:extLst>
            </p:cNvPr>
            <p:cNvSpPr/>
            <p:nvPr/>
          </p:nvSpPr>
          <p:spPr>
            <a:xfrm>
              <a:off x="0" y="4796682"/>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4" name="직사각형 13">
              <a:extLst>
                <a:ext uri="{FF2B5EF4-FFF2-40B4-BE49-F238E27FC236}">
                  <a16:creationId xmlns:a16="http://schemas.microsoft.com/office/drawing/2014/main" id="{E72272FF-7C40-4679-A3A8-96FC5C66EA3B}"/>
                </a:ext>
              </a:extLst>
            </p:cNvPr>
            <p:cNvSpPr/>
            <p:nvPr/>
          </p:nvSpPr>
          <p:spPr>
            <a:xfrm>
              <a:off x="0" y="5494529"/>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5" name="직사각형 14">
              <a:extLst>
                <a:ext uri="{FF2B5EF4-FFF2-40B4-BE49-F238E27FC236}">
                  <a16:creationId xmlns:a16="http://schemas.microsoft.com/office/drawing/2014/main" id="{E628055C-AAF1-47F2-B963-64207AC1FCFF}"/>
                </a:ext>
              </a:extLst>
            </p:cNvPr>
            <p:cNvSpPr/>
            <p:nvPr/>
          </p:nvSpPr>
          <p:spPr>
            <a:xfrm>
              <a:off x="0" y="6192375"/>
              <a:ext cx="12192000" cy="1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17" name="직사각형 16">
            <a:extLst>
              <a:ext uri="{FF2B5EF4-FFF2-40B4-BE49-F238E27FC236}">
                <a16:creationId xmlns:a16="http://schemas.microsoft.com/office/drawing/2014/main" id="{8F616C13-13B2-4FA8-BAE9-ED83FDA0918E}"/>
              </a:ext>
            </a:extLst>
          </p:cNvPr>
          <p:cNvSpPr/>
          <p:nvPr/>
        </p:nvSpPr>
        <p:spPr>
          <a:xfrm>
            <a:off x="435429" y="803548"/>
            <a:ext cx="11328685" cy="5738910"/>
          </a:xfrm>
          <a:prstGeom prst="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0" name="직선 연결선 29">
            <a:extLst>
              <a:ext uri="{FF2B5EF4-FFF2-40B4-BE49-F238E27FC236}">
                <a16:creationId xmlns:a16="http://schemas.microsoft.com/office/drawing/2014/main" id="{3F397074-012D-47C2-85C5-95812B758114}"/>
              </a:ext>
            </a:extLst>
          </p:cNvPr>
          <p:cNvCxnSpPr>
            <a:cxnSpLocks/>
          </p:cNvCxnSpPr>
          <p:nvPr/>
        </p:nvCxnSpPr>
        <p:spPr>
          <a:xfrm>
            <a:off x="819551" y="659642"/>
            <a:ext cx="4890369" cy="0"/>
          </a:xfrm>
          <a:prstGeom prst="line">
            <a:avLst/>
          </a:prstGeom>
          <a:ln w="92075" cap="rnd">
            <a:solidFill>
              <a:srgbClr val="FFC000">
                <a:alpha val="61000"/>
              </a:srgbClr>
            </a:solidFill>
          </a:ln>
        </p:spPr>
        <p:style>
          <a:lnRef idx="1">
            <a:schemeClr val="accent1"/>
          </a:lnRef>
          <a:fillRef idx="0">
            <a:schemeClr val="accent1"/>
          </a:fillRef>
          <a:effectRef idx="0">
            <a:schemeClr val="accent1"/>
          </a:effectRef>
          <a:fontRef idx="minor">
            <a:schemeClr val="tx1"/>
          </a:fontRef>
        </p:style>
      </p:cxnSp>
      <p:sp>
        <p:nvSpPr>
          <p:cNvPr id="38" name="자유형: 도형 37">
            <a:extLst>
              <a:ext uri="{FF2B5EF4-FFF2-40B4-BE49-F238E27FC236}">
                <a16:creationId xmlns:a16="http://schemas.microsoft.com/office/drawing/2014/main" id="{A3CABF59-2196-45E7-B81E-577C53DE3E86}"/>
              </a:ext>
            </a:extLst>
          </p:cNvPr>
          <p:cNvSpPr/>
          <p:nvPr/>
        </p:nvSpPr>
        <p:spPr>
          <a:xfrm rot="209007">
            <a:off x="11653339" y="5431215"/>
            <a:ext cx="350001" cy="1294097"/>
          </a:xfrm>
          <a:custGeom>
            <a:avLst/>
            <a:gdLst>
              <a:gd name="connsiteX0" fmla="*/ 0 w 317500"/>
              <a:gd name="connsiteY0" fmla="*/ 146050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0 w 317500"/>
              <a:gd name="connsiteY24" fmla="*/ 146050 h 1517650"/>
              <a:gd name="connsiteX0" fmla="*/ 14287 w 317500"/>
              <a:gd name="connsiteY0" fmla="*/ 153194 h 1517650"/>
              <a:gd name="connsiteX1" fmla="*/ 0 w 317500"/>
              <a:gd name="connsiteY1" fmla="*/ 146050 h 1517650"/>
              <a:gd name="connsiteX2" fmla="*/ 12700 w 317500"/>
              <a:gd name="connsiteY2" fmla="*/ 241300 h 1517650"/>
              <a:gd name="connsiteX3" fmla="*/ 19050 w 317500"/>
              <a:gd name="connsiteY3" fmla="*/ 1479550 h 1517650"/>
              <a:gd name="connsiteX4" fmla="*/ 76200 w 317500"/>
              <a:gd name="connsiteY4" fmla="*/ 1403350 h 1517650"/>
              <a:gd name="connsiteX5" fmla="*/ 120650 w 317500"/>
              <a:gd name="connsiteY5" fmla="*/ 1479550 h 1517650"/>
              <a:gd name="connsiteX6" fmla="*/ 165100 w 317500"/>
              <a:gd name="connsiteY6" fmla="*/ 1422400 h 1517650"/>
              <a:gd name="connsiteX7" fmla="*/ 190500 w 317500"/>
              <a:gd name="connsiteY7" fmla="*/ 1466850 h 1517650"/>
              <a:gd name="connsiteX8" fmla="*/ 190500 w 317500"/>
              <a:gd name="connsiteY8" fmla="*/ 1403350 h 1517650"/>
              <a:gd name="connsiteX9" fmla="*/ 254000 w 317500"/>
              <a:gd name="connsiteY9" fmla="*/ 1473200 h 1517650"/>
              <a:gd name="connsiteX10" fmla="*/ 273050 w 317500"/>
              <a:gd name="connsiteY10" fmla="*/ 1504950 h 1517650"/>
              <a:gd name="connsiteX11" fmla="*/ 273050 w 317500"/>
              <a:gd name="connsiteY11" fmla="*/ 1447800 h 1517650"/>
              <a:gd name="connsiteX12" fmla="*/ 317500 w 317500"/>
              <a:gd name="connsiteY12" fmla="*/ 1517650 h 1517650"/>
              <a:gd name="connsiteX13" fmla="*/ 317500 w 317500"/>
              <a:gd name="connsiteY13" fmla="*/ 6350 h 1517650"/>
              <a:gd name="connsiteX14" fmla="*/ 285750 w 317500"/>
              <a:gd name="connsiteY14" fmla="*/ 69850 h 1517650"/>
              <a:gd name="connsiteX15" fmla="*/ 260350 w 317500"/>
              <a:gd name="connsiteY15" fmla="*/ 25400 h 1517650"/>
              <a:gd name="connsiteX16" fmla="*/ 247650 w 317500"/>
              <a:gd name="connsiteY16" fmla="*/ 101600 h 1517650"/>
              <a:gd name="connsiteX17" fmla="*/ 196850 w 317500"/>
              <a:gd name="connsiteY17" fmla="*/ 31750 h 1517650"/>
              <a:gd name="connsiteX18" fmla="*/ 203200 w 317500"/>
              <a:gd name="connsiteY18" fmla="*/ 107950 h 1517650"/>
              <a:gd name="connsiteX19" fmla="*/ 152400 w 317500"/>
              <a:gd name="connsiteY19" fmla="*/ 38100 h 1517650"/>
              <a:gd name="connsiteX20" fmla="*/ 139700 w 317500"/>
              <a:gd name="connsiteY20" fmla="*/ 114300 h 1517650"/>
              <a:gd name="connsiteX21" fmla="*/ 50800 w 317500"/>
              <a:gd name="connsiteY21" fmla="*/ 0 h 1517650"/>
              <a:gd name="connsiteX22" fmla="*/ 63500 w 317500"/>
              <a:gd name="connsiteY22" fmla="*/ 69850 h 1517650"/>
              <a:gd name="connsiteX23" fmla="*/ 6350 w 317500"/>
              <a:gd name="connsiteY23" fmla="*/ 0 h 1517650"/>
              <a:gd name="connsiteX24" fmla="*/ 14287 w 317500"/>
              <a:gd name="connsiteY24" fmla="*/ 153194 h 1517650"/>
              <a:gd name="connsiteX0" fmla="*/ 7937 w 311150"/>
              <a:gd name="connsiteY0" fmla="*/ 153194 h 1517650"/>
              <a:gd name="connsiteX1" fmla="*/ 10319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7937 w 311150"/>
              <a:gd name="connsiteY0" fmla="*/ 153194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7937 w 311150"/>
              <a:gd name="connsiteY24" fmla="*/ 153194 h 1517650"/>
              <a:gd name="connsiteX0" fmla="*/ 5902 w 311150"/>
              <a:gd name="connsiteY0" fmla="*/ 136508 h 1517650"/>
              <a:gd name="connsiteX1" fmla="*/ 4213 w 311150"/>
              <a:gd name="connsiteY1" fmla="*/ 184150 h 1517650"/>
              <a:gd name="connsiteX2" fmla="*/ 6350 w 311150"/>
              <a:gd name="connsiteY2" fmla="*/ 241300 h 1517650"/>
              <a:gd name="connsiteX3" fmla="*/ 12700 w 311150"/>
              <a:gd name="connsiteY3" fmla="*/ 1479550 h 1517650"/>
              <a:gd name="connsiteX4" fmla="*/ 69850 w 311150"/>
              <a:gd name="connsiteY4" fmla="*/ 1403350 h 1517650"/>
              <a:gd name="connsiteX5" fmla="*/ 114300 w 311150"/>
              <a:gd name="connsiteY5" fmla="*/ 1479550 h 1517650"/>
              <a:gd name="connsiteX6" fmla="*/ 158750 w 311150"/>
              <a:gd name="connsiteY6" fmla="*/ 1422400 h 1517650"/>
              <a:gd name="connsiteX7" fmla="*/ 184150 w 311150"/>
              <a:gd name="connsiteY7" fmla="*/ 1466850 h 1517650"/>
              <a:gd name="connsiteX8" fmla="*/ 184150 w 311150"/>
              <a:gd name="connsiteY8" fmla="*/ 1403350 h 1517650"/>
              <a:gd name="connsiteX9" fmla="*/ 247650 w 311150"/>
              <a:gd name="connsiteY9" fmla="*/ 1473200 h 1517650"/>
              <a:gd name="connsiteX10" fmla="*/ 266700 w 311150"/>
              <a:gd name="connsiteY10" fmla="*/ 1504950 h 1517650"/>
              <a:gd name="connsiteX11" fmla="*/ 266700 w 311150"/>
              <a:gd name="connsiteY11" fmla="*/ 1447800 h 1517650"/>
              <a:gd name="connsiteX12" fmla="*/ 311150 w 311150"/>
              <a:gd name="connsiteY12" fmla="*/ 1517650 h 1517650"/>
              <a:gd name="connsiteX13" fmla="*/ 311150 w 311150"/>
              <a:gd name="connsiteY13" fmla="*/ 6350 h 1517650"/>
              <a:gd name="connsiteX14" fmla="*/ 279400 w 311150"/>
              <a:gd name="connsiteY14" fmla="*/ 69850 h 1517650"/>
              <a:gd name="connsiteX15" fmla="*/ 254000 w 311150"/>
              <a:gd name="connsiteY15" fmla="*/ 25400 h 1517650"/>
              <a:gd name="connsiteX16" fmla="*/ 241300 w 311150"/>
              <a:gd name="connsiteY16" fmla="*/ 101600 h 1517650"/>
              <a:gd name="connsiteX17" fmla="*/ 190500 w 311150"/>
              <a:gd name="connsiteY17" fmla="*/ 31750 h 1517650"/>
              <a:gd name="connsiteX18" fmla="*/ 196850 w 311150"/>
              <a:gd name="connsiteY18" fmla="*/ 107950 h 1517650"/>
              <a:gd name="connsiteX19" fmla="*/ 146050 w 311150"/>
              <a:gd name="connsiteY19" fmla="*/ 38100 h 1517650"/>
              <a:gd name="connsiteX20" fmla="*/ 133350 w 311150"/>
              <a:gd name="connsiteY20" fmla="*/ 114300 h 1517650"/>
              <a:gd name="connsiteX21" fmla="*/ 44450 w 311150"/>
              <a:gd name="connsiteY21" fmla="*/ 0 h 1517650"/>
              <a:gd name="connsiteX22" fmla="*/ 57150 w 311150"/>
              <a:gd name="connsiteY22" fmla="*/ 69850 h 1517650"/>
              <a:gd name="connsiteX23" fmla="*/ 0 w 311150"/>
              <a:gd name="connsiteY23" fmla="*/ 0 h 1517650"/>
              <a:gd name="connsiteX24" fmla="*/ 5902 w 311150"/>
              <a:gd name="connsiteY24" fmla="*/ 136508 h 1517650"/>
              <a:gd name="connsiteX0" fmla="*/ 1689 w 306937"/>
              <a:gd name="connsiteY0" fmla="*/ 136508 h 1517650"/>
              <a:gd name="connsiteX1" fmla="*/ 0 w 306937"/>
              <a:gd name="connsiteY1" fmla="*/ 184150 h 1517650"/>
              <a:gd name="connsiteX2" fmla="*/ 2137 w 306937"/>
              <a:gd name="connsiteY2" fmla="*/ 241300 h 1517650"/>
              <a:gd name="connsiteX3" fmla="*/ 8487 w 306937"/>
              <a:gd name="connsiteY3" fmla="*/ 1479550 h 1517650"/>
              <a:gd name="connsiteX4" fmla="*/ 65637 w 306937"/>
              <a:gd name="connsiteY4" fmla="*/ 1403350 h 1517650"/>
              <a:gd name="connsiteX5" fmla="*/ 110087 w 306937"/>
              <a:gd name="connsiteY5" fmla="*/ 1479550 h 1517650"/>
              <a:gd name="connsiteX6" fmla="*/ 154537 w 306937"/>
              <a:gd name="connsiteY6" fmla="*/ 1422400 h 1517650"/>
              <a:gd name="connsiteX7" fmla="*/ 179937 w 306937"/>
              <a:gd name="connsiteY7" fmla="*/ 1466850 h 1517650"/>
              <a:gd name="connsiteX8" fmla="*/ 179937 w 306937"/>
              <a:gd name="connsiteY8" fmla="*/ 1403350 h 1517650"/>
              <a:gd name="connsiteX9" fmla="*/ 243437 w 306937"/>
              <a:gd name="connsiteY9" fmla="*/ 1473200 h 1517650"/>
              <a:gd name="connsiteX10" fmla="*/ 262487 w 306937"/>
              <a:gd name="connsiteY10" fmla="*/ 1504950 h 1517650"/>
              <a:gd name="connsiteX11" fmla="*/ 262487 w 306937"/>
              <a:gd name="connsiteY11" fmla="*/ 1447800 h 1517650"/>
              <a:gd name="connsiteX12" fmla="*/ 306937 w 306937"/>
              <a:gd name="connsiteY12" fmla="*/ 1517650 h 1517650"/>
              <a:gd name="connsiteX13" fmla="*/ 306937 w 306937"/>
              <a:gd name="connsiteY13" fmla="*/ 6350 h 1517650"/>
              <a:gd name="connsiteX14" fmla="*/ 275187 w 306937"/>
              <a:gd name="connsiteY14" fmla="*/ 69850 h 1517650"/>
              <a:gd name="connsiteX15" fmla="*/ 249787 w 306937"/>
              <a:gd name="connsiteY15" fmla="*/ 25400 h 1517650"/>
              <a:gd name="connsiteX16" fmla="*/ 237087 w 306937"/>
              <a:gd name="connsiteY16" fmla="*/ 101600 h 1517650"/>
              <a:gd name="connsiteX17" fmla="*/ 186287 w 306937"/>
              <a:gd name="connsiteY17" fmla="*/ 31750 h 1517650"/>
              <a:gd name="connsiteX18" fmla="*/ 192637 w 306937"/>
              <a:gd name="connsiteY18" fmla="*/ 107950 h 1517650"/>
              <a:gd name="connsiteX19" fmla="*/ 141837 w 306937"/>
              <a:gd name="connsiteY19" fmla="*/ 38100 h 1517650"/>
              <a:gd name="connsiteX20" fmla="*/ 129137 w 306937"/>
              <a:gd name="connsiteY20" fmla="*/ 114300 h 1517650"/>
              <a:gd name="connsiteX21" fmla="*/ 40237 w 306937"/>
              <a:gd name="connsiteY21" fmla="*/ 0 h 1517650"/>
              <a:gd name="connsiteX22" fmla="*/ 52937 w 306937"/>
              <a:gd name="connsiteY22" fmla="*/ 69850 h 1517650"/>
              <a:gd name="connsiteX23" fmla="*/ 1893 w 306937"/>
              <a:gd name="connsiteY23" fmla="*/ 5561 h 1517650"/>
              <a:gd name="connsiteX24" fmla="*/ 1689 w 306937"/>
              <a:gd name="connsiteY24" fmla="*/ 136508 h 1517650"/>
              <a:gd name="connsiteX0" fmla="*/ 1689 w 306937"/>
              <a:gd name="connsiteY0" fmla="*/ 130947 h 1512089"/>
              <a:gd name="connsiteX1" fmla="*/ 0 w 306937"/>
              <a:gd name="connsiteY1" fmla="*/ 178589 h 1512089"/>
              <a:gd name="connsiteX2" fmla="*/ 2137 w 306937"/>
              <a:gd name="connsiteY2" fmla="*/ 235739 h 1512089"/>
              <a:gd name="connsiteX3" fmla="*/ 8487 w 306937"/>
              <a:gd name="connsiteY3" fmla="*/ 1473989 h 1512089"/>
              <a:gd name="connsiteX4" fmla="*/ 65637 w 306937"/>
              <a:gd name="connsiteY4" fmla="*/ 1397789 h 1512089"/>
              <a:gd name="connsiteX5" fmla="*/ 110087 w 306937"/>
              <a:gd name="connsiteY5" fmla="*/ 1473989 h 1512089"/>
              <a:gd name="connsiteX6" fmla="*/ 154537 w 306937"/>
              <a:gd name="connsiteY6" fmla="*/ 1416839 h 1512089"/>
              <a:gd name="connsiteX7" fmla="*/ 179937 w 306937"/>
              <a:gd name="connsiteY7" fmla="*/ 1461289 h 1512089"/>
              <a:gd name="connsiteX8" fmla="*/ 179937 w 306937"/>
              <a:gd name="connsiteY8" fmla="*/ 1397789 h 1512089"/>
              <a:gd name="connsiteX9" fmla="*/ 243437 w 306937"/>
              <a:gd name="connsiteY9" fmla="*/ 1467639 h 1512089"/>
              <a:gd name="connsiteX10" fmla="*/ 262487 w 306937"/>
              <a:gd name="connsiteY10" fmla="*/ 1499389 h 1512089"/>
              <a:gd name="connsiteX11" fmla="*/ 262487 w 306937"/>
              <a:gd name="connsiteY11" fmla="*/ 1442239 h 1512089"/>
              <a:gd name="connsiteX12" fmla="*/ 306937 w 306937"/>
              <a:gd name="connsiteY12" fmla="*/ 1512089 h 1512089"/>
              <a:gd name="connsiteX13" fmla="*/ 306937 w 306937"/>
              <a:gd name="connsiteY13" fmla="*/ 789 h 1512089"/>
              <a:gd name="connsiteX14" fmla="*/ 275187 w 306937"/>
              <a:gd name="connsiteY14" fmla="*/ 64289 h 1512089"/>
              <a:gd name="connsiteX15" fmla="*/ 249787 w 306937"/>
              <a:gd name="connsiteY15" fmla="*/ 19839 h 1512089"/>
              <a:gd name="connsiteX16" fmla="*/ 237087 w 306937"/>
              <a:gd name="connsiteY16" fmla="*/ 96039 h 1512089"/>
              <a:gd name="connsiteX17" fmla="*/ 186287 w 306937"/>
              <a:gd name="connsiteY17" fmla="*/ 26189 h 1512089"/>
              <a:gd name="connsiteX18" fmla="*/ 192637 w 306937"/>
              <a:gd name="connsiteY18" fmla="*/ 102389 h 1512089"/>
              <a:gd name="connsiteX19" fmla="*/ 141837 w 306937"/>
              <a:gd name="connsiteY19" fmla="*/ 32539 h 1512089"/>
              <a:gd name="connsiteX20" fmla="*/ 129137 w 306937"/>
              <a:gd name="connsiteY20" fmla="*/ 108739 h 1512089"/>
              <a:gd name="connsiteX21" fmla="*/ 87047 w 306937"/>
              <a:gd name="connsiteY21" fmla="*/ 2782 h 1512089"/>
              <a:gd name="connsiteX22" fmla="*/ 52937 w 306937"/>
              <a:gd name="connsiteY22" fmla="*/ 64289 h 1512089"/>
              <a:gd name="connsiteX23" fmla="*/ 1893 w 306937"/>
              <a:gd name="connsiteY23" fmla="*/ 0 h 1512089"/>
              <a:gd name="connsiteX24" fmla="*/ 1689 w 306937"/>
              <a:gd name="connsiteY24" fmla="*/ 130947 h 1512089"/>
              <a:gd name="connsiteX0" fmla="*/ 0 w 305248"/>
              <a:gd name="connsiteY0" fmla="*/ 130947 h 1512089"/>
              <a:gd name="connsiteX1" fmla="*/ 2382 w 305248"/>
              <a:gd name="connsiteY1" fmla="*/ 184151 h 1512089"/>
              <a:gd name="connsiteX2" fmla="*/ 448 w 305248"/>
              <a:gd name="connsiteY2" fmla="*/ 235739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1651 w 306899"/>
              <a:gd name="connsiteY0" fmla="*/ 130947 h 1512089"/>
              <a:gd name="connsiteX1" fmla="*/ 4033 w 306899"/>
              <a:gd name="connsiteY1" fmla="*/ 184151 h 1512089"/>
              <a:gd name="connsiteX2" fmla="*/ 64 w 306899"/>
              <a:gd name="connsiteY2" fmla="*/ 385908 h 1512089"/>
              <a:gd name="connsiteX3" fmla="*/ 8449 w 306899"/>
              <a:gd name="connsiteY3" fmla="*/ 1473989 h 1512089"/>
              <a:gd name="connsiteX4" fmla="*/ 65599 w 306899"/>
              <a:gd name="connsiteY4" fmla="*/ 1397789 h 1512089"/>
              <a:gd name="connsiteX5" fmla="*/ 110049 w 306899"/>
              <a:gd name="connsiteY5" fmla="*/ 1473989 h 1512089"/>
              <a:gd name="connsiteX6" fmla="*/ 154499 w 306899"/>
              <a:gd name="connsiteY6" fmla="*/ 1416839 h 1512089"/>
              <a:gd name="connsiteX7" fmla="*/ 179899 w 306899"/>
              <a:gd name="connsiteY7" fmla="*/ 1461289 h 1512089"/>
              <a:gd name="connsiteX8" fmla="*/ 179899 w 306899"/>
              <a:gd name="connsiteY8" fmla="*/ 1397789 h 1512089"/>
              <a:gd name="connsiteX9" fmla="*/ 243399 w 306899"/>
              <a:gd name="connsiteY9" fmla="*/ 1467639 h 1512089"/>
              <a:gd name="connsiteX10" fmla="*/ 262449 w 306899"/>
              <a:gd name="connsiteY10" fmla="*/ 1499389 h 1512089"/>
              <a:gd name="connsiteX11" fmla="*/ 262449 w 306899"/>
              <a:gd name="connsiteY11" fmla="*/ 1442239 h 1512089"/>
              <a:gd name="connsiteX12" fmla="*/ 306899 w 306899"/>
              <a:gd name="connsiteY12" fmla="*/ 1512089 h 1512089"/>
              <a:gd name="connsiteX13" fmla="*/ 306899 w 306899"/>
              <a:gd name="connsiteY13" fmla="*/ 789 h 1512089"/>
              <a:gd name="connsiteX14" fmla="*/ 275149 w 306899"/>
              <a:gd name="connsiteY14" fmla="*/ 64289 h 1512089"/>
              <a:gd name="connsiteX15" fmla="*/ 249749 w 306899"/>
              <a:gd name="connsiteY15" fmla="*/ 19839 h 1512089"/>
              <a:gd name="connsiteX16" fmla="*/ 237049 w 306899"/>
              <a:gd name="connsiteY16" fmla="*/ 96039 h 1512089"/>
              <a:gd name="connsiteX17" fmla="*/ 186249 w 306899"/>
              <a:gd name="connsiteY17" fmla="*/ 26189 h 1512089"/>
              <a:gd name="connsiteX18" fmla="*/ 192599 w 306899"/>
              <a:gd name="connsiteY18" fmla="*/ 102389 h 1512089"/>
              <a:gd name="connsiteX19" fmla="*/ 141799 w 306899"/>
              <a:gd name="connsiteY19" fmla="*/ 32539 h 1512089"/>
              <a:gd name="connsiteX20" fmla="*/ 129099 w 306899"/>
              <a:gd name="connsiteY20" fmla="*/ 108739 h 1512089"/>
              <a:gd name="connsiteX21" fmla="*/ 87009 w 306899"/>
              <a:gd name="connsiteY21" fmla="*/ 2782 h 1512089"/>
              <a:gd name="connsiteX22" fmla="*/ 52899 w 306899"/>
              <a:gd name="connsiteY22" fmla="*/ 64289 h 1512089"/>
              <a:gd name="connsiteX23" fmla="*/ 1855 w 306899"/>
              <a:gd name="connsiteY23" fmla="*/ 0 h 1512089"/>
              <a:gd name="connsiteX24" fmla="*/ 1651 w 306899"/>
              <a:gd name="connsiteY24" fmla="*/ 130947 h 1512089"/>
              <a:gd name="connsiteX0" fmla="*/ 0 w 305248"/>
              <a:gd name="connsiteY0" fmla="*/ 130947 h 1512089"/>
              <a:gd name="connsiteX1" fmla="*/ 2382 w 305248"/>
              <a:gd name="connsiteY1" fmla="*/ 184151 h 1512089"/>
              <a:gd name="connsiteX2" fmla="*/ 6554 w 305248"/>
              <a:gd name="connsiteY2" fmla="*/ 391471 h 1512089"/>
              <a:gd name="connsiteX3" fmla="*/ 6798 w 305248"/>
              <a:gd name="connsiteY3" fmla="*/ 1473989 h 1512089"/>
              <a:gd name="connsiteX4" fmla="*/ 63948 w 305248"/>
              <a:gd name="connsiteY4" fmla="*/ 1397789 h 1512089"/>
              <a:gd name="connsiteX5" fmla="*/ 108398 w 305248"/>
              <a:gd name="connsiteY5" fmla="*/ 1473989 h 1512089"/>
              <a:gd name="connsiteX6" fmla="*/ 152848 w 305248"/>
              <a:gd name="connsiteY6" fmla="*/ 1416839 h 1512089"/>
              <a:gd name="connsiteX7" fmla="*/ 178248 w 305248"/>
              <a:gd name="connsiteY7" fmla="*/ 1461289 h 1512089"/>
              <a:gd name="connsiteX8" fmla="*/ 178248 w 305248"/>
              <a:gd name="connsiteY8" fmla="*/ 1397789 h 1512089"/>
              <a:gd name="connsiteX9" fmla="*/ 241748 w 305248"/>
              <a:gd name="connsiteY9" fmla="*/ 1467639 h 1512089"/>
              <a:gd name="connsiteX10" fmla="*/ 260798 w 305248"/>
              <a:gd name="connsiteY10" fmla="*/ 1499389 h 1512089"/>
              <a:gd name="connsiteX11" fmla="*/ 260798 w 305248"/>
              <a:gd name="connsiteY11" fmla="*/ 1442239 h 1512089"/>
              <a:gd name="connsiteX12" fmla="*/ 305248 w 305248"/>
              <a:gd name="connsiteY12" fmla="*/ 1512089 h 1512089"/>
              <a:gd name="connsiteX13" fmla="*/ 305248 w 305248"/>
              <a:gd name="connsiteY13" fmla="*/ 789 h 1512089"/>
              <a:gd name="connsiteX14" fmla="*/ 273498 w 305248"/>
              <a:gd name="connsiteY14" fmla="*/ 64289 h 1512089"/>
              <a:gd name="connsiteX15" fmla="*/ 248098 w 305248"/>
              <a:gd name="connsiteY15" fmla="*/ 19839 h 1512089"/>
              <a:gd name="connsiteX16" fmla="*/ 235398 w 305248"/>
              <a:gd name="connsiteY16" fmla="*/ 96039 h 1512089"/>
              <a:gd name="connsiteX17" fmla="*/ 184598 w 305248"/>
              <a:gd name="connsiteY17" fmla="*/ 26189 h 1512089"/>
              <a:gd name="connsiteX18" fmla="*/ 190948 w 305248"/>
              <a:gd name="connsiteY18" fmla="*/ 102389 h 1512089"/>
              <a:gd name="connsiteX19" fmla="*/ 140148 w 305248"/>
              <a:gd name="connsiteY19" fmla="*/ 32539 h 1512089"/>
              <a:gd name="connsiteX20" fmla="*/ 127448 w 305248"/>
              <a:gd name="connsiteY20" fmla="*/ 108739 h 1512089"/>
              <a:gd name="connsiteX21" fmla="*/ 85358 w 305248"/>
              <a:gd name="connsiteY21" fmla="*/ 2782 h 1512089"/>
              <a:gd name="connsiteX22" fmla="*/ 51248 w 305248"/>
              <a:gd name="connsiteY22" fmla="*/ 64289 h 1512089"/>
              <a:gd name="connsiteX23" fmla="*/ 204 w 305248"/>
              <a:gd name="connsiteY23" fmla="*/ 0 h 1512089"/>
              <a:gd name="connsiteX24" fmla="*/ 0 w 305248"/>
              <a:gd name="connsiteY24" fmla="*/ 130947 h 1512089"/>
              <a:gd name="connsiteX0" fmla="*/ 5902 w 305044"/>
              <a:gd name="connsiteY0" fmla="*/ 103138 h 1512089"/>
              <a:gd name="connsiteX1" fmla="*/ 2178 w 305044"/>
              <a:gd name="connsiteY1" fmla="*/ 184151 h 1512089"/>
              <a:gd name="connsiteX2" fmla="*/ 6350 w 305044"/>
              <a:gd name="connsiteY2" fmla="*/ 391471 h 1512089"/>
              <a:gd name="connsiteX3" fmla="*/ 6594 w 305044"/>
              <a:gd name="connsiteY3" fmla="*/ 1473989 h 1512089"/>
              <a:gd name="connsiteX4" fmla="*/ 63744 w 305044"/>
              <a:gd name="connsiteY4" fmla="*/ 1397789 h 1512089"/>
              <a:gd name="connsiteX5" fmla="*/ 108194 w 305044"/>
              <a:gd name="connsiteY5" fmla="*/ 1473989 h 1512089"/>
              <a:gd name="connsiteX6" fmla="*/ 152644 w 305044"/>
              <a:gd name="connsiteY6" fmla="*/ 1416839 h 1512089"/>
              <a:gd name="connsiteX7" fmla="*/ 178044 w 305044"/>
              <a:gd name="connsiteY7" fmla="*/ 1461289 h 1512089"/>
              <a:gd name="connsiteX8" fmla="*/ 178044 w 305044"/>
              <a:gd name="connsiteY8" fmla="*/ 1397789 h 1512089"/>
              <a:gd name="connsiteX9" fmla="*/ 241544 w 305044"/>
              <a:gd name="connsiteY9" fmla="*/ 1467639 h 1512089"/>
              <a:gd name="connsiteX10" fmla="*/ 260594 w 305044"/>
              <a:gd name="connsiteY10" fmla="*/ 1499389 h 1512089"/>
              <a:gd name="connsiteX11" fmla="*/ 260594 w 305044"/>
              <a:gd name="connsiteY11" fmla="*/ 1442239 h 1512089"/>
              <a:gd name="connsiteX12" fmla="*/ 305044 w 305044"/>
              <a:gd name="connsiteY12" fmla="*/ 1512089 h 1512089"/>
              <a:gd name="connsiteX13" fmla="*/ 305044 w 305044"/>
              <a:gd name="connsiteY13" fmla="*/ 789 h 1512089"/>
              <a:gd name="connsiteX14" fmla="*/ 273294 w 305044"/>
              <a:gd name="connsiteY14" fmla="*/ 64289 h 1512089"/>
              <a:gd name="connsiteX15" fmla="*/ 247894 w 305044"/>
              <a:gd name="connsiteY15" fmla="*/ 19839 h 1512089"/>
              <a:gd name="connsiteX16" fmla="*/ 235194 w 305044"/>
              <a:gd name="connsiteY16" fmla="*/ 96039 h 1512089"/>
              <a:gd name="connsiteX17" fmla="*/ 184394 w 305044"/>
              <a:gd name="connsiteY17" fmla="*/ 26189 h 1512089"/>
              <a:gd name="connsiteX18" fmla="*/ 190744 w 305044"/>
              <a:gd name="connsiteY18" fmla="*/ 102389 h 1512089"/>
              <a:gd name="connsiteX19" fmla="*/ 139944 w 305044"/>
              <a:gd name="connsiteY19" fmla="*/ 32539 h 1512089"/>
              <a:gd name="connsiteX20" fmla="*/ 127244 w 305044"/>
              <a:gd name="connsiteY20" fmla="*/ 108739 h 1512089"/>
              <a:gd name="connsiteX21" fmla="*/ 85154 w 305044"/>
              <a:gd name="connsiteY21" fmla="*/ 2782 h 1512089"/>
              <a:gd name="connsiteX22" fmla="*/ 51044 w 305044"/>
              <a:gd name="connsiteY22" fmla="*/ 64289 h 1512089"/>
              <a:gd name="connsiteX23" fmla="*/ 0 w 305044"/>
              <a:gd name="connsiteY23" fmla="*/ 0 h 1512089"/>
              <a:gd name="connsiteX24" fmla="*/ 5902 w 305044"/>
              <a:gd name="connsiteY24" fmla="*/ 103138 h 1512089"/>
              <a:gd name="connsiteX0" fmla="*/ 3724 w 302866"/>
              <a:gd name="connsiteY0" fmla="*/ 102349 h 1511300"/>
              <a:gd name="connsiteX1" fmla="*/ 0 w 302866"/>
              <a:gd name="connsiteY1" fmla="*/ 183362 h 1511300"/>
              <a:gd name="connsiteX2" fmla="*/ 4172 w 302866"/>
              <a:gd name="connsiteY2" fmla="*/ 390682 h 1511300"/>
              <a:gd name="connsiteX3" fmla="*/ 4416 w 302866"/>
              <a:gd name="connsiteY3" fmla="*/ 1473200 h 1511300"/>
              <a:gd name="connsiteX4" fmla="*/ 61566 w 302866"/>
              <a:gd name="connsiteY4" fmla="*/ 1397000 h 1511300"/>
              <a:gd name="connsiteX5" fmla="*/ 106016 w 302866"/>
              <a:gd name="connsiteY5" fmla="*/ 1473200 h 1511300"/>
              <a:gd name="connsiteX6" fmla="*/ 150466 w 302866"/>
              <a:gd name="connsiteY6" fmla="*/ 1416050 h 1511300"/>
              <a:gd name="connsiteX7" fmla="*/ 175866 w 302866"/>
              <a:gd name="connsiteY7" fmla="*/ 1460500 h 1511300"/>
              <a:gd name="connsiteX8" fmla="*/ 175866 w 302866"/>
              <a:gd name="connsiteY8" fmla="*/ 1397000 h 1511300"/>
              <a:gd name="connsiteX9" fmla="*/ 239366 w 302866"/>
              <a:gd name="connsiteY9" fmla="*/ 1466850 h 1511300"/>
              <a:gd name="connsiteX10" fmla="*/ 258416 w 302866"/>
              <a:gd name="connsiteY10" fmla="*/ 1498600 h 1511300"/>
              <a:gd name="connsiteX11" fmla="*/ 258416 w 302866"/>
              <a:gd name="connsiteY11" fmla="*/ 1441450 h 1511300"/>
              <a:gd name="connsiteX12" fmla="*/ 302866 w 302866"/>
              <a:gd name="connsiteY12" fmla="*/ 1511300 h 1511300"/>
              <a:gd name="connsiteX13" fmla="*/ 302866 w 302866"/>
              <a:gd name="connsiteY13" fmla="*/ 0 h 1511300"/>
              <a:gd name="connsiteX14" fmla="*/ 271116 w 302866"/>
              <a:gd name="connsiteY14" fmla="*/ 63500 h 1511300"/>
              <a:gd name="connsiteX15" fmla="*/ 245716 w 302866"/>
              <a:gd name="connsiteY15" fmla="*/ 19050 h 1511300"/>
              <a:gd name="connsiteX16" fmla="*/ 233016 w 302866"/>
              <a:gd name="connsiteY16" fmla="*/ 95250 h 1511300"/>
              <a:gd name="connsiteX17" fmla="*/ 182216 w 302866"/>
              <a:gd name="connsiteY17" fmla="*/ 25400 h 1511300"/>
              <a:gd name="connsiteX18" fmla="*/ 188566 w 302866"/>
              <a:gd name="connsiteY18" fmla="*/ 101600 h 1511300"/>
              <a:gd name="connsiteX19" fmla="*/ 137766 w 302866"/>
              <a:gd name="connsiteY19" fmla="*/ 31750 h 1511300"/>
              <a:gd name="connsiteX20" fmla="*/ 125066 w 302866"/>
              <a:gd name="connsiteY20" fmla="*/ 107950 h 1511300"/>
              <a:gd name="connsiteX21" fmla="*/ 82976 w 302866"/>
              <a:gd name="connsiteY21" fmla="*/ 1993 h 1511300"/>
              <a:gd name="connsiteX22" fmla="*/ 48866 w 302866"/>
              <a:gd name="connsiteY22" fmla="*/ 63500 h 1511300"/>
              <a:gd name="connsiteX23" fmla="*/ 3928 w 302866"/>
              <a:gd name="connsiteY23" fmla="*/ 4773 h 1511300"/>
              <a:gd name="connsiteX24" fmla="*/ 3724 w 302866"/>
              <a:gd name="connsiteY24" fmla="*/ 102349 h 1511300"/>
              <a:gd name="connsiteX0" fmla="*/ 0 w 299142"/>
              <a:gd name="connsiteY0" fmla="*/ 102349 h 1511300"/>
              <a:gd name="connsiteX1" fmla="*/ 346 w 299142"/>
              <a:gd name="connsiteY1" fmla="*/ 200047 h 1511300"/>
              <a:gd name="connsiteX2" fmla="*/ 448 w 299142"/>
              <a:gd name="connsiteY2" fmla="*/ 390682 h 1511300"/>
              <a:gd name="connsiteX3" fmla="*/ 692 w 299142"/>
              <a:gd name="connsiteY3" fmla="*/ 1473200 h 1511300"/>
              <a:gd name="connsiteX4" fmla="*/ 57842 w 299142"/>
              <a:gd name="connsiteY4" fmla="*/ 1397000 h 1511300"/>
              <a:gd name="connsiteX5" fmla="*/ 102292 w 299142"/>
              <a:gd name="connsiteY5" fmla="*/ 1473200 h 1511300"/>
              <a:gd name="connsiteX6" fmla="*/ 146742 w 299142"/>
              <a:gd name="connsiteY6" fmla="*/ 1416050 h 1511300"/>
              <a:gd name="connsiteX7" fmla="*/ 172142 w 299142"/>
              <a:gd name="connsiteY7" fmla="*/ 1460500 h 1511300"/>
              <a:gd name="connsiteX8" fmla="*/ 172142 w 299142"/>
              <a:gd name="connsiteY8" fmla="*/ 1397000 h 1511300"/>
              <a:gd name="connsiteX9" fmla="*/ 235642 w 299142"/>
              <a:gd name="connsiteY9" fmla="*/ 1466850 h 1511300"/>
              <a:gd name="connsiteX10" fmla="*/ 254692 w 299142"/>
              <a:gd name="connsiteY10" fmla="*/ 1498600 h 1511300"/>
              <a:gd name="connsiteX11" fmla="*/ 254692 w 299142"/>
              <a:gd name="connsiteY11" fmla="*/ 1441450 h 1511300"/>
              <a:gd name="connsiteX12" fmla="*/ 299142 w 299142"/>
              <a:gd name="connsiteY12" fmla="*/ 1511300 h 1511300"/>
              <a:gd name="connsiteX13" fmla="*/ 299142 w 299142"/>
              <a:gd name="connsiteY13" fmla="*/ 0 h 1511300"/>
              <a:gd name="connsiteX14" fmla="*/ 267392 w 299142"/>
              <a:gd name="connsiteY14" fmla="*/ 63500 h 1511300"/>
              <a:gd name="connsiteX15" fmla="*/ 241992 w 299142"/>
              <a:gd name="connsiteY15" fmla="*/ 19050 h 1511300"/>
              <a:gd name="connsiteX16" fmla="*/ 229292 w 299142"/>
              <a:gd name="connsiteY16" fmla="*/ 95250 h 1511300"/>
              <a:gd name="connsiteX17" fmla="*/ 178492 w 299142"/>
              <a:gd name="connsiteY17" fmla="*/ 25400 h 1511300"/>
              <a:gd name="connsiteX18" fmla="*/ 184842 w 299142"/>
              <a:gd name="connsiteY18" fmla="*/ 101600 h 1511300"/>
              <a:gd name="connsiteX19" fmla="*/ 134042 w 299142"/>
              <a:gd name="connsiteY19" fmla="*/ 31750 h 1511300"/>
              <a:gd name="connsiteX20" fmla="*/ 121342 w 299142"/>
              <a:gd name="connsiteY20" fmla="*/ 107950 h 1511300"/>
              <a:gd name="connsiteX21" fmla="*/ 79252 w 299142"/>
              <a:gd name="connsiteY21" fmla="*/ 1993 h 1511300"/>
              <a:gd name="connsiteX22" fmla="*/ 45142 w 299142"/>
              <a:gd name="connsiteY22" fmla="*/ 63500 h 1511300"/>
              <a:gd name="connsiteX23" fmla="*/ 204 w 299142"/>
              <a:gd name="connsiteY23" fmla="*/ 4773 h 1511300"/>
              <a:gd name="connsiteX24" fmla="*/ 0 w 299142"/>
              <a:gd name="connsiteY24" fmla="*/ 102349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9142" h="1511300">
                <a:moveTo>
                  <a:pt x="0" y="102349"/>
                </a:moveTo>
                <a:cubicBezTo>
                  <a:pt x="115" y="134915"/>
                  <a:pt x="231" y="167481"/>
                  <a:pt x="346" y="200047"/>
                </a:cubicBezTo>
                <a:cubicBezTo>
                  <a:pt x="1058" y="219097"/>
                  <a:pt x="-264" y="371632"/>
                  <a:pt x="448" y="390682"/>
                </a:cubicBezTo>
                <a:cubicBezTo>
                  <a:pt x="2565" y="803432"/>
                  <a:pt x="-1425" y="1060450"/>
                  <a:pt x="692" y="1473200"/>
                </a:cubicBezTo>
                <a:lnTo>
                  <a:pt x="57842" y="1397000"/>
                </a:lnTo>
                <a:lnTo>
                  <a:pt x="102292" y="1473200"/>
                </a:lnTo>
                <a:lnTo>
                  <a:pt x="146742" y="1416050"/>
                </a:lnTo>
                <a:lnTo>
                  <a:pt x="172142" y="1460500"/>
                </a:lnTo>
                <a:lnTo>
                  <a:pt x="172142" y="1397000"/>
                </a:lnTo>
                <a:lnTo>
                  <a:pt x="235642" y="1466850"/>
                </a:lnTo>
                <a:lnTo>
                  <a:pt x="254692" y="1498600"/>
                </a:lnTo>
                <a:lnTo>
                  <a:pt x="254692" y="1441450"/>
                </a:lnTo>
                <a:lnTo>
                  <a:pt x="299142" y="1511300"/>
                </a:lnTo>
                <a:lnTo>
                  <a:pt x="299142" y="0"/>
                </a:lnTo>
                <a:lnTo>
                  <a:pt x="267392" y="63500"/>
                </a:lnTo>
                <a:lnTo>
                  <a:pt x="241992" y="19050"/>
                </a:lnTo>
                <a:lnTo>
                  <a:pt x="229292" y="95250"/>
                </a:lnTo>
                <a:lnTo>
                  <a:pt x="178492" y="25400"/>
                </a:lnTo>
                <a:lnTo>
                  <a:pt x="184842" y="101600"/>
                </a:lnTo>
                <a:lnTo>
                  <a:pt x="134042" y="31750"/>
                </a:lnTo>
                <a:lnTo>
                  <a:pt x="121342" y="107950"/>
                </a:lnTo>
                <a:lnTo>
                  <a:pt x="79252" y="1993"/>
                </a:lnTo>
                <a:lnTo>
                  <a:pt x="45142" y="63500"/>
                </a:lnTo>
                <a:lnTo>
                  <a:pt x="204" y="4773"/>
                </a:lnTo>
                <a:lnTo>
                  <a:pt x="0" y="102349"/>
                </a:lnTo>
                <a:close/>
              </a:path>
            </a:pathLst>
          </a:custGeom>
          <a:solidFill>
            <a:schemeClr val="accent4">
              <a:lumMod val="20000"/>
              <a:lumOff val="80000"/>
              <a:alpha val="86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2" name="TextBox 1">
            <a:extLst>
              <a:ext uri="{FF2B5EF4-FFF2-40B4-BE49-F238E27FC236}">
                <a16:creationId xmlns:a16="http://schemas.microsoft.com/office/drawing/2014/main" id="{4708C90F-C724-5F4E-8834-219E16936391}"/>
              </a:ext>
            </a:extLst>
          </p:cNvPr>
          <p:cNvSpPr txBox="1"/>
          <p:nvPr/>
        </p:nvSpPr>
        <p:spPr>
          <a:xfrm>
            <a:off x="819551" y="1146412"/>
            <a:ext cx="10480795" cy="500137"/>
          </a:xfrm>
          <a:prstGeom prst="rect">
            <a:avLst/>
          </a:prstGeom>
          <a:noFill/>
        </p:spPr>
        <p:txBody>
          <a:bodyPr wrap="square" rtlCol="0">
            <a:spAutoFit/>
          </a:bodyPr>
          <a:lstStyle/>
          <a:p>
            <a:pPr marL="285750" indent="-285750">
              <a:lnSpc>
                <a:spcPct val="150000"/>
              </a:lnSpc>
              <a:buFontTx/>
              <a:buChar char="-"/>
            </a:pPr>
            <a:r>
              <a:rPr kumimoji="1" lang="en-US" altLang="ko-Kore-KR" sz="2000" b="1" dirty="0">
                <a:latin typeface="NanumGothic" panose="020D0604000000000000" pitchFamily="34" charset="-127"/>
                <a:ea typeface="NanumGothic" panose="020D0604000000000000" pitchFamily="34" charset="-127"/>
              </a:rPr>
              <a:t>Day1: Calibration of the heat pain</a:t>
            </a:r>
          </a:p>
        </p:txBody>
      </p:sp>
      <p:sp>
        <p:nvSpPr>
          <p:cNvPr id="265" name="TextBox 264">
            <a:extLst>
              <a:ext uri="{FF2B5EF4-FFF2-40B4-BE49-F238E27FC236}">
                <a16:creationId xmlns:a16="http://schemas.microsoft.com/office/drawing/2014/main" id="{D7AA5F0E-3697-F94C-8252-2183E62BE82B}"/>
              </a:ext>
            </a:extLst>
          </p:cNvPr>
          <p:cNvSpPr txBox="1"/>
          <p:nvPr/>
        </p:nvSpPr>
        <p:spPr>
          <a:xfrm>
            <a:off x="5742475" y="2142704"/>
            <a:ext cx="5871871" cy="3362459"/>
          </a:xfrm>
          <a:prstGeom prst="rect">
            <a:avLst/>
          </a:prstGeom>
          <a:noFill/>
        </p:spPr>
        <p:txBody>
          <a:bodyPr wrap="square" lIns="90000" rtlCol="0">
            <a:spAutoFit/>
          </a:bodyPr>
          <a:lstStyle/>
          <a:p>
            <a:pPr marL="285750" indent="-285750">
              <a:lnSpc>
                <a:spcPct val="150000"/>
              </a:lnSpc>
              <a:buFontTx/>
              <a:buChar char="-"/>
            </a:pPr>
            <a:r>
              <a:rPr kumimoji="1" lang="en-US" altLang="ko-Kore-KR" sz="2000" dirty="0">
                <a:latin typeface="NanumGothic" panose="020D0604000000000000" pitchFamily="34" charset="-127"/>
                <a:ea typeface="NanumGothic" panose="020D0604000000000000" pitchFamily="34" charset="-127"/>
              </a:rPr>
              <a:t>Three temperatures are chosen matched  to </a:t>
            </a:r>
            <a:r>
              <a:rPr kumimoji="1" lang="en-US" altLang="ko-KR" sz="2000" dirty="0">
                <a:latin typeface="NanumGothic" panose="020D0604000000000000" pitchFamily="34" charset="-127"/>
                <a:ea typeface="NanumGothic" panose="020D0604000000000000" pitchFamily="34" charset="-127"/>
              </a:rPr>
              <a:t>17(moderate),</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34.7(strong),</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43.6(middle of strong &amp; very strong)</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in</a:t>
            </a:r>
            <a:r>
              <a:rPr kumimoji="1" lang="ko-KR" altLang="en-US" sz="2000" dirty="0">
                <a:latin typeface="NanumGothic" panose="020D0604000000000000" pitchFamily="34" charset="-127"/>
                <a:ea typeface="NanumGothic" panose="020D0604000000000000" pitchFamily="34" charset="-127"/>
              </a:rPr>
              <a:t> </a:t>
            </a:r>
            <a:r>
              <a:rPr kumimoji="1" lang="en-US" altLang="ko-KR" sz="2000" dirty="0">
                <a:latin typeface="NanumGothic" panose="020D0604000000000000" pitchFamily="34" charset="-127"/>
                <a:ea typeface="NanumGothic" panose="020D0604000000000000" pitchFamily="34" charset="-127"/>
              </a:rPr>
              <a:t>this scale</a:t>
            </a:r>
          </a:p>
          <a:p>
            <a:pPr>
              <a:lnSpc>
                <a:spcPct val="150000"/>
              </a:lnSpc>
            </a:pP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     : chosen based on some behavioral experiments</a:t>
            </a:r>
          </a:p>
          <a:p>
            <a:pPr>
              <a:lnSpc>
                <a:spcPct val="150000"/>
              </a:lnSpc>
            </a:pP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	1. painful but bearable</a:t>
            </a:r>
          </a:p>
          <a:p>
            <a:pPr>
              <a:lnSpc>
                <a:spcPct val="150000"/>
              </a:lnSpc>
            </a:pP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	2. distanced enough</a:t>
            </a:r>
          </a:p>
          <a:p>
            <a:pPr>
              <a:lnSpc>
                <a:spcPct val="150000"/>
              </a:lnSpc>
            </a:pP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	3.</a:t>
            </a:r>
            <a:r>
              <a:rPr kumimoji="1" lang="ko-KR" altLang="en-US" sz="1600" dirty="0">
                <a:solidFill>
                  <a:schemeClr val="bg2">
                    <a:lumMod val="50000"/>
                  </a:schemeClr>
                </a:solidFill>
                <a:latin typeface="NanumGothic" panose="020D0604000000000000" pitchFamily="34" charset="-127"/>
                <a:ea typeface="NanumGothic" panose="020D0604000000000000" pitchFamily="34" charset="-127"/>
              </a:rPr>
              <a:t> </a:t>
            </a: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the</a:t>
            </a:r>
            <a:r>
              <a:rPr kumimoji="1" lang="ko-KR" altLang="en-US" sz="1600" dirty="0">
                <a:solidFill>
                  <a:schemeClr val="bg2">
                    <a:lumMod val="50000"/>
                  </a:schemeClr>
                </a:solidFill>
                <a:latin typeface="NanumGothic" panose="020D0604000000000000" pitchFamily="34" charset="-127"/>
                <a:ea typeface="NanumGothic" panose="020D0604000000000000" pitchFamily="34" charset="-127"/>
              </a:rPr>
              <a:t> </a:t>
            </a: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middle</a:t>
            </a:r>
            <a:r>
              <a:rPr kumimoji="1" lang="ko-KR" altLang="en-US" sz="1600" dirty="0">
                <a:solidFill>
                  <a:schemeClr val="bg2">
                    <a:lumMod val="50000"/>
                  </a:schemeClr>
                </a:solidFill>
                <a:latin typeface="NanumGothic" panose="020D0604000000000000" pitchFamily="34" charset="-127"/>
                <a:ea typeface="NanumGothic" panose="020D0604000000000000" pitchFamily="34" charset="-127"/>
              </a:rPr>
              <a:t> </a:t>
            </a: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pain</a:t>
            </a:r>
            <a:r>
              <a:rPr kumimoji="1" lang="ko-KR" altLang="en-US" sz="1600" dirty="0">
                <a:solidFill>
                  <a:schemeClr val="bg2">
                    <a:lumMod val="50000"/>
                  </a:schemeClr>
                </a:solidFill>
                <a:latin typeface="NanumGothic" panose="020D0604000000000000" pitchFamily="34" charset="-127"/>
                <a:ea typeface="NanumGothic" panose="020D0604000000000000" pitchFamily="34" charset="-127"/>
              </a:rPr>
              <a:t> </a:t>
            </a: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to</a:t>
            </a:r>
            <a:r>
              <a:rPr kumimoji="1" lang="ko-KR" altLang="en-US" sz="1600" dirty="0">
                <a:solidFill>
                  <a:schemeClr val="bg2">
                    <a:lumMod val="50000"/>
                  </a:schemeClr>
                </a:solidFill>
                <a:latin typeface="NanumGothic" panose="020D0604000000000000" pitchFamily="34" charset="-127"/>
                <a:ea typeface="NanumGothic" panose="020D0604000000000000" pitchFamily="34" charset="-127"/>
              </a:rPr>
              <a:t> </a:t>
            </a: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be</a:t>
            </a:r>
            <a:r>
              <a:rPr kumimoji="1" lang="ko-KR" altLang="en-US" sz="1600" dirty="0">
                <a:solidFill>
                  <a:schemeClr val="bg2">
                    <a:lumMod val="50000"/>
                  </a:schemeClr>
                </a:solidFill>
                <a:latin typeface="NanumGothic" panose="020D0604000000000000" pitchFamily="34" charset="-127"/>
                <a:ea typeface="NanumGothic" panose="020D0604000000000000" pitchFamily="34" charset="-127"/>
              </a:rPr>
              <a:t> </a:t>
            </a:r>
            <a:r>
              <a:rPr kumimoji="1" lang="en-US" altLang="ko-KR" sz="1600" dirty="0">
                <a:solidFill>
                  <a:schemeClr val="bg2">
                    <a:lumMod val="50000"/>
                  </a:schemeClr>
                </a:solidFill>
                <a:latin typeface="NanumGothic" panose="020D0604000000000000" pitchFamily="34" charset="-127"/>
                <a:ea typeface="NanumGothic" panose="020D0604000000000000" pitchFamily="34" charset="-127"/>
              </a:rPr>
              <a:t>subtly painful</a:t>
            </a:r>
            <a:endParaRPr kumimoji="1" lang="en-US" altLang="ko-KR" sz="1600" dirty="0">
              <a:latin typeface="NanumGothic" panose="020D0604000000000000" pitchFamily="34" charset="-127"/>
              <a:ea typeface="NanumGothic" panose="020D0604000000000000" pitchFamily="34" charset="-127"/>
            </a:endParaRPr>
          </a:p>
          <a:p>
            <a:pPr marL="342900" indent="-342900">
              <a:lnSpc>
                <a:spcPct val="150000"/>
              </a:lnSpc>
              <a:buFontTx/>
              <a:buChar char="-"/>
            </a:pPr>
            <a:r>
              <a:rPr kumimoji="1" lang="en-US" altLang="ko-KR" sz="2000" dirty="0">
                <a:latin typeface="NanumGothic" panose="020D0604000000000000" pitchFamily="34" charset="-127"/>
                <a:ea typeface="NanumGothic" panose="020D0604000000000000" pitchFamily="34" charset="-127"/>
              </a:rPr>
              <a:t>‘very strong’ means ‘maximally bearable pain’</a:t>
            </a:r>
          </a:p>
        </p:txBody>
      </p:sp>
      <p:sp>
        <p:nvSpPr>
          <p:cNvPr id="266" name="TextBox 265">
            <a:extLst>
              <a:ext uri="{FF2B5EF4-FFF2-40B4-BE49-F238E27FC236}">
                <a16:creationId xmlns:a16="http://schemas.microsoft.com/office/drawing/2014/main" id="{BE969826-717B-AA42-960B-BA31B7838D74}"/>
              </a:ext>
            </a:extLst>
          </p:cNvPr>
          <p:cNvSpPr txBox="1"/>
          <p:nvPr/>
        </p:nvSpPr>
        <p:spPr>
          <a:xfrm>
            <a:off x="1287963" y="2505858"/>
            <a:ext cx="3768058" cy="500137"/>
          </a:xfrm>
          <a:prstGeom prst="rect">
            <a:avLst/>
          </a:prstGeom>
          <a:noFill/>
        </p:spPr>
        <p:txBody>
          <a:bodyPr wrap="square" rtlCol="0">
            <a:spAutoFit/>
          </a:bodyPr>
          <a:lstStyle/>
          <a:p>
            <a:pPr algn="ctr">
              <a:lnSpc>
                <a:spcPct val="150000"/>
              </a:lnSpc>
            </a:pPr>
            <a:r>
              <a:rPr kumimoji="1" lang="en-US" altLang="ko-Kore-KR" sz="2000" dirty="0">
                <a:latin typeface="NanumGothic" panose="020D0604000000000000" pitchFamily="34" charset="-127"/>
                <a:ea typeface="NanumGothic" panose="020D0604000000000000" pitchFamily="34" charset="-127"/>
              </a:rPr>
              <a:t>&lt;Pain Calibration: </a:t>
            </a:r>
            <a:r>
              <a:rPr kumimoji="1" lang="en-US" altLang="ko-Kore-KR" sz="2000" dirty="0" err="1">
                <a:latin typeface="NanumGothic" panose="020D0604000000000000" pitchFamily="34" charset="-127"/>
                <a:ea typeface="NanumGothic" panose="020D0604000000000000" pitchFamily="34" charset="-127"/>
              </a:rPr>
              <a:t>gLMS</a:t>
            </a:r>
            <a:r>
              <a:rPr kumimoji="1" lang="en-US" altLang="ko-Kore-KR" sz="2000" dirty="0">
                <a:latin typeface="NanumGothic" panose="020D0604000000000000" pitchFamily="34" charset="-127"/>
                <a:ea typeface="NanumGothic" panose="020D0604000000000000" pitchFamily="34" charset="-127"/>
              </a:rPr>
              <a:t> &gt;</a:t>
            </a:r>
          </a:p>
        </p:txBody>
      </p:sp>
      <p:pic>
        <p:nvPicPr>
          <p:cNvPr id="267" name="그림 266">
            <a:extLst>
              <a:ext uri="{FF2B5EF4-FFF2-40B4-BE49-F238E27FC236}">
                <a16:creationId xmlns:a16="http://schemas.microsoft.com/office/drawing/2014/main" id="{3DC87F7B-514B-EB4E-A272-E4B6684D2967}"/>
              </a:ext>
            </a:extLst>
          </p:cNvPr>
          <p:cNvPicPr>
            <a:picLocks noChangeAspect="1"/>
          </p:cNvPicPr>
          <p:nvPr/>
        </p:nvPicPr>
        <p:blipFill>
          <a:blip r:embed="rId3"/>
          <a:stretch>
            <a:fillRect/>
          </a:stretch>
        </p:blipFill>
        <p:spPr>
          <a:xfrm>
            <a:off x="1300902" y="3198287"/>
            <a:ext cx="3782591" cy="2081018"/>
          </a:xfrm>
          <a:prstGeom prst="rect">
            <a:avLst/>
          </a:prstGeom>
        </p:spPr>
      </p:pic>
    </p:spTree>
    <p:extLst>
      <p:ext uri="{BB962C8B-B14F-4D97-AF65-F5344CB8AC3E}">
        <p14:creationId xmlns:p14="http://schemas.microsoft.com/office/powerpoint/2010/main" val="3715778247"/>
      </p:ext>
    </p:extLst>
  </p:cSld>
  <p:clrMapOvr>
    <a:masterClrMapping/>
  </p:clrMapOvr>
</p:sld>
</file>

<file path=ppt/theme/theme1.xml><?xml version="1.0" encoding="utf-8"?>
<a:theme xmlns:a="http://schemas.openxmlformats.org/drawingml/2006/main" name="13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6804</TotalTime>
  <Words>3055</Words>
  <Application>Microsoft Office PowerPoint</Application>
  <PresentationFormat>와이드스크린</PresentationFormat>
  <Paragraphs>350</Paragraphs>
  <Slides>33</Slides>
  <Notes>22</Notes>
  <HiddenSlides>2</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33</vt:i4>
      </vt:variant>
    </vt:vector>
  </HeadingPairs>
  <TitlesOfParts>
    <vt:vector size="40" baseType="lpstr">
      <vt:lpstr>PT Sans</vt:lpstr>
      <vt:lpstr>NanumGothic</vt:lpstr>
      <vt:lpstr>맑은 고딕</vt:lpstr>
      <vt:lpstr>시스템 서체 일반체</vt:lpstr>
      <vt:lpstr>Arial</vt:lpstr>
      <vt:lpstr>Calibri</vt:lpstr>
      <vt:lpstr>13_Office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전제영</cp:lastModifiedBy>
  <cp:revision>146</cp:revision>
  <dcterms:created xsi:type="dcterms:W3CDTF">2020-09-04T02:15:35Z</dcterms:created>
  <dcterms:modified xsi:type="dcterms:W3CDTF">2021-06-02T04:33:48Z</dcterms:modified>
</cp:coreProperties>
</file>