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96" y="3054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3F18-328B-4A47-8C59-834AD67150C2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2EC58-0473-4091-A277-E486ABA65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417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3F18-328B-4A47-8C59-834AD67150C2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2EC58-0473-4091-A277-E486ABA65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32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3F18-328B-4A47-8C59-834AD67150C2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2EC58-0473-4091-A277-E486ABA65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18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3F18-328B-4A47-8C59-834AD67150C2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2EC58-0473-4091-A277-E486ABA65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15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3F18-328B-4A47-8C59-834AD67150C2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2EC58-0473-4091-A277-E486ABA65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072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3F18-328B-4A47-8C59-834AD67150C2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2EC58-0473-4091-A277-E486ABA65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049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3F18-328B-4A47-8C59-834AD67150C2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2EC58-0473-4091-A277-E486ABA65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495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3F18-328B-4A47-8C59-834AD67150C2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2EC58-0473-4091-A277-E486ABA65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273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3F18-328B-4A47-8C59-834AD67150C2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2EC58-0473-4091-A277-E486ABA65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027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3F18-328B-4A47-8C59-834AD67150C2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2EC58-0473-4091-A277-E486ABA65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501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3F18-328B-4A47-8C59-834AD67150C2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2EC58-0473-4091-A277-E486ABA65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676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D3F18-328B-4A47-8C59-834AD67150C2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2EC58-0473-4091-A277-E486ABA65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552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>
            <a:extLst>
              <a:ext uri="{FF2B5EF4-FFF2-40B4-BE49-F238E27FC236}">
                <a16:creationId xmlns:a16="http://schemas.microsoft.com/office/drawing/2014/main" id="{C2C80FF0-CE1D-490C-BDDE-8243DC0B363C}"/>
              </a:ext>
            </a:extLst>
          </p:cNvPr>
          <p:cNvSpPr/>
          <p:nvPr/>
        </p:nvSpPr>
        <p:spPr>
          <a:xfrm>
            <a:off x="847165" y="2927342"/>
            <a:ext cx="10497670" cy="97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400" b="1" smtClean="0"/>
              <a:t>데이터베이스 정규화 과정</a:t>
            </a:r>
            <a:endParaRPr lang="en-US" altLang="ko-KR" sz="4400" b="1" dirty="0"/>
          </a:p>
        </p:txBody>
      </p:sp>
    </p:spTree>
    <p:extLst>
      <p:ext uri="{BB962C8B-B14F-4D97-AF65-F5344CB8AC3E}">
        <p14:creationId xmlns:p14="http://schemas.microsoft.com/office/powerpoint/2010/main" val="3331862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85C4FE-132D-442A-8A11-8454E767578B}"/>
              </a:ext>
            </a:extLst>
          </p:cNvPr>
          <p:cNvSpPr txBox="1"/>
          <p:nvPr/>
        </p:nvSpPr>
        <p:spPr>
          <a:xfrm>
            <a:off x="197223" y="239215"/>
            <a:ext cx="5172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기본 </a:t>
            </a:r>
            <a:r>
              <a:rPr lang="ko-KR" altLang="en-US" sz="2000" b="1" dirty="0" err="1" smtClean="0"/>
              <a:t>릴레이션</a:t>
            </a:r>
            <a:endParaRPr lang="ko-KR" altLang="en-US" sz="20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F55096-4FC3-4EF5-8DC6-80EDA24E2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6654-EC90-4C8D-8AA1-8D768BDC3C70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536" y="744345"/>
            <a:ext cx="8259328" cy="27531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18766" y="3738755"/>
            <a:ext cx="957986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이미 원자 값으로만 </a:t>
            </a:r>
            <a:r>
              <a:rPr lang="ko-KR" altLang="en-US" dirty="0" err="1" smtClean="0"/>
              <a:t>구성이되어</a:t>
            </a:r>
            <a:r>
              <a:rPr lang="ko-KR" altLang="en-US" dirty="0" smtClean="0"/>
              <a:t> 있기 때문에 해당 기본 </a:t>
            </a:r>
            <a:r>
              <a:rPr lang="ko-KR" altLang="en-US" dirty="0" err="1" smtClean="0"/>
              <a:t>릴레이션은</a:t>
            </a:r>
            <a:r>
              <a:rPr lang="ko-KR" altLang="en-US" dirty="0" smtClean="0"/>
              <a:t> 제</a:t>
            </a:r>
            <a:r>
              <a:rPr lang="en-US" altLang="ko-KR" dirty="0" smtClean="0"/>
              <a:t>1 </a:t>
            </a:r>
            <a:r>
              <a:rPr lang="ko-KR" altLang="en-US" dirty="0" err="1" smtClean="0"/>
              <a:t>정규형임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하지만 기본 </a:t>
            </a:r>
            <a:r>
              <a:rPr lang="ko-KR" altLang="en-US" dirty="0" err="1" smtClean="0"/>
              <a:t>릴레이션는</a:t>
            </a:r>
            <a:r>
              <a:rPr lang="ko-KR" altLang="en-US" dirty="0" smtClean="0"/>
              <a:t> 이상현상이 발생하는 릴레이션으로 </a:t>
            </a:r>
            <a:r>
              <a:rPr lang="ko-KR" altLang="en-US" dirty="0" err="1" smtClean="0"/>
              <a:t>릴레이션을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분리시켜주어야함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학생 개인정보 관련 </a:t>
            </a:r>
            <a:r>
              <a:rPr lang="ko-KR" altLang="en-US" dirty="0" err="1" smtClean="0"/>
              <a:t>릴레이션로</a:t>
            </a:r>
            <a:r>
              <a:rPr lang="ko-KR" altLang="en-US" dirty="0" smtClean="0"/>
              <a:t> 분리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학생번호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학생이름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학과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학과 관련 릴레이션으로 분리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학과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학과사무실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강좌 관련 릴레이션으로 분리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강좌이름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강의실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성적 관련 릴레이션으로 분리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학생번호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강좌이름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성적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2122713" y="1054100"/>
            <a:ext cx="3973287" cy="2374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270500" y="1094014"/>
            <a:ext cx="1865086" cy="232512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168245" y="1054100"/>
            <a:ext cx="2217056" cy="23749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151743" y="1054100"/>
            <a:ext cx="845457" cy="237490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168245" y="1094014"/>
            <a:ext cx="1213755" cy="23251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417960" y="1084152"/>
            <a:ext cx="509812" cy="233498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006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85C4FE-132D-442A-8A11-8454E767578B}"/>
              </a:ext>
            </a:extLst>
          </p:cNvPr>
          <p:cNvSpPr txBox="1"/>
          <p:nvPr/>
        </p:nvSpPr>
        <p:spPr>
          <a:xfrm>
            <a:off x="197223" y="239215"/>
            <a:ext cx="5172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/>
              <a:t>릴레이션</a:t>
            </a:r>
            <a:r>
              <a:rPr lang="ko-KR" altLang="en-US" sz="2000" b="1" dirty="0" smtClean="0"/>
              <a:t> 분리</a:t>
            </a:r>
            <a:endParaRPr lang="ko-KR" altLang="en-US" sz="20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F55096-4FC3-4EF5-8DC6-80EDA24E2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6654-EC90-4C8D-8AA1-8D768BDC3C70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61" y="963199"/>
            <a:ext cx="4009524" cy="1971429"/>
          </a:xfrm>
          <a:prstGeom prst="rect">
            <a:avLst/>
          </a:prstGeom>
        </p:spPr>
      </p:pic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4622804" y="3798332"/>
          <a:ext cx="5397498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590">
                  <a:extLst>
                    <a:ext uri="{9D8B030D-6E8A-4147-A177-3AD203B41FA5}">
                      <a16:colId xmlns:a16="http://schemas.microsoft.com/office/drawing/2014/main" val="104494372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1302705317"/>
                    </a:ext>
                  </a:extLst>
                </a:gridCol>
                <a:gridCol w="1768584">
                  <a:extLst>
                    <a:ext uri="{9D8B030D-6E8A-4147-A177-3AD203B41FA5}">
                      <a16:colId xmlns:a16="http://schemas.microsoft.com/office/drawing/2014/main" val="2820758068"/>
                    </a:ext>
                  </a:extLst>
                </a:gridCol>
                <a:gridCol w="1484324">
                  <a:extLst>
                    <a:ext uri="{9D8B030D-6E8A-4147-A177-3AD203B41FA5}">
                      <a16:colId xmlns:a16="http://schemas.microsoft.com/office/drawing/2014/main" val="1652904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순번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학생번호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강좌이름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성적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034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데이터베이스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3.5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90098"/>
                  </a:ext>
                </a:extLst>
              </a:tr>
              <a:tr h="302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데이터베이스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4.0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456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스포츠경영학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3.5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197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자료구조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4.0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260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자료구조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3.5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51566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97223" y="628408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학생 개인정보 </a:t>
            </a:r>
            <a:r>
              <a:rPr lang="ko-KR" altLang="en-US" dirty="0" err="1" smtClean="0"/>
              <a:t>릴레이션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622804" y="628408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학과 관련 </a:t>
            </a:r>
            <a:r>
              <a:rPr lang="ko-KR" altLang="en-US" dirty="0" err="1" smtClean="0"/>
              <a:t>릴레이션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62561" y="3429000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강좌 관련 </a:t>
            </a:r>
            <a:r>
              <a:rPr lang="ko-KR" altLang="en-US" dirty="0" err="1" smtClean="0"/>
              <a:t>릴레이션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622804" y="3429000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성적 관련 </a:t>
            </a:r>
            <a:r>
              <a:rPr lang="ko-KR" altLang="en-US" dirty="0" err="1" smtClean="0"/>
              <a:t>릴레이션</a:t>
            </a:r>
            <a:endParaRPr lang="ko-KR" altLang="en-US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968" y="1103931"/>
            <a:ext cx="1876190" cy="1190476"/>
          </a:xfrm>
          <a:prstGeom prst="rect">
            <a:avLst/>
          </a:prstGeom>
        </p:spPr>
      </p:pic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262561" y="3805116"/>
          <a:ext cx="40732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280">
                  <a:extLst>
                    <a:ext uri="{9D8B030D-6E8A-4147-A177-3AD203B41FA5}">
                      <a16:colId xmlns:a16="http://schemas.microsoft.com/office/drawing/2014/main" val="10449437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207580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강좌이름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강의실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034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데이터베이스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공학관 </a:t>
                      </a:r>
                      <a:r>
                        <a:rPr lang="en-US" altLang="ko-KR" dirty="0" smtClean="0"/>
                        <a:t>110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90098"/>
                  </a:ext>
                </a:extLst>
              </a:tr>
              <a:tr h="2173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스포츠경영학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체육관 </a:t>
                      </a:r>
                      <a:r>
                        <a:rPr lang="en-US" altLang="ko-KR" dirty="0" smtClean="0"/>
                        <a:t>103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456960"/>
                  </a:ext>
                </a:extLst>
              </a:tr>
              <a:tr h="2539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자료구조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공학관 </a:t>
                      </a:r>
                      <a:r>
                        <a:rPr lang="en-US" altLang="ko-KR" dirty="0" smtClean="0"/>
                        <a:t>111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197009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262561" y="963199"/>
            <a:ext cx="853568" cy="19714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911968" y="1099156"/>
            <a:ext cx="839903" cy="11952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62560" y="3798333"/>
            <a:ext cx="2023439" cy="14698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627100" y="3770802"/>
            <a:ext cx="853568" cy="22474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87140" y="963198"/>
            <a:ext cx="853568" cy="19714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515898" y="3770802"/>
            <a:ext cx="1272260" cy="224749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802906" y="3770802"/>
            <a:ext cx="1706913" cy="224749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0795820" y="215448"/>
            <a:ext cx="977932" cy="11952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0891139" y="331657"/>
            <a:ext cx="268816" cy="4246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0891139" y="871178"/>
            <a:ext cx="268816" cy="4246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208775" y="352246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pk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1207322" y="881472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</a:t>
            </a:r>
            <a:r>
              <a:rPr lang="en-US" altLang="ko-KR" dirty="0" err="1" smtClean="0"/>
              <a:t>k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6929838" y="1518000"/>
            <a:ext cx="51146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개체 무결성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기본키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pk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구성하는 속성은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unique</a:t>
            </a:r>
            <a:r>
              <a:rPr lang="ko-KR" altLang="en-US" dirty="0" smtClean="0"/>
              <a:t>해야하며</a:t>
            </a:r>
            <a:r>
              <a:rPr lang="en-US" altLang="ko-KR" dirty="0" smtClean="0"/>
              <a:t>, null</a:t>
            </a:r>
            <a:r>
              <a:rPr lang="ko-KR" altLang="en-US" dirty="0" smtClean="0"/>
              <a:t>일 수 없다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참조 무결성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외래키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fk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참조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pk</a:t>
            </a:r>
            <a:endParaRPr lang="en-US" altLang="ko-KR" dirty="0" smtClean="0"/>
          </a:p>
          <a:p>
            <a:r>
              <a:rPr lang="en-US" altLang="ko-KR" dirty="0" smtClean="0"/>
              <a:t>	      </a:t>
            </a:r>
            <a:r>
              <a:rPr lang="ko-KR" altLang="en-US" dirty="0" smtClean="0"/>
              <a:t>값과 </a:t>
            </a:r>
            <a:r>
              <a:rPr lang="ko-KR" altLang="en-US" dirty="0" err="1" smtClean="0"/>
              <a:t>동일해야하며</a:t>
            </a:r>
            <a:r>
              <a:rPr lang="ko-KR" altLang="en-US" dirty="0" smtClean="0"/>
              <a:t> 참조할 수 없는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      </a:t>
            </a:r>
            <a:r>
              <a:rPr lang="ko-KR" altLang="en-US" dirty="0" err="1" smtClean="0"/>
              <a:t>외래키</a:t>
            </a:r>
            <a:r>
              <a:rPr lang="ko-KR" altLang="en-US" dirty="0" smtClean="0"/>
              <a:t> 값을 가질 수 없다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6997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85C4FE-132D-442A-8A11-8454E767578B}"/>
              </a:ext>
            </a:extLst>
          </p:cNvPr>
          <p:cNvSpPr txBox="1"/>
          <p:nvPr/>
        </p:nvSpPr>
        <p:spPr>
          <a:xfrm>
            <a:off x="197223" y="239215"/>
            <a:ext cx="5172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학생 개인정보 </a:t>
            </a:r>
            <a:r>
              <a:rPr lang="ko-KR" altLang="en-US" sz="2000" b="1" dirty="0" err="1" smtClean="0"/>
              <a:t>릴레이션</a:t>
            </a:r>
            <a:endParaRPr lang="ko-KR" altLang="en-US" sz="2000" b="1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38" y="804985"/>
            <a:ext cx="4009524" cy="19714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40762" y="1052035"/>
            <a:ext cx="71641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모든 속성값은 원자 값을 가지고 있기 때문에 제</a:t>
            </a:r>
            <a:r>
              <a:rPr lang="en-US" altLang="ko-KR" dirty="0" smtClean="0"/>
              <a:t>1 </a:t>
            </a:r>
            <a:r>
              <a:rPr lang="ko-KR" altLang="en-US" dirty="0" err="1" smtClean="0"/>
              <a:t>정규형을</a:t>
            </a:r>
            <a:r>
              <a:rPr lang="ko-KR" altLang="en-US" dirty="0" smtClean="0"/>
              <a:t> 만족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학생번호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pk</a:t>
            </a:r>
            <a:r>
              <a:rPr lang="en-US" altLang="ko-KR" dirty="0" smtClean="0"/>
              <a:t>)</a:t>
            </a:r>
            <a:r>
              <a:rPr lang="ko-KR" altLang="en-US" dirty="0" smtClean="0"/>
              <a:t>값에 따라 </a:t>
            </a:r>
            <a:r>
              <a:rPr lang="ko-KR" altLang="en-US" dirty="0" err="1" smtClean="0"/>
              <a:t>학생이름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학과가 결정</a:t>
            </a:r>
            <a:endParaRPr lang="en-US" altLang="ko-KR" dirty="0" smtClean="0"/>
          </a:p>
          <a:p>
            <a:r>
              <a:rPr lang="en-US" altLang="ko-KR" dirty="0" smtClean="0"/>
              <a:t>     -&gt; </a:t>
            </a:r>
            <a:r>
              <a:rPr lang="ko-KR" altLang="en-US" dirty="0" err="1" smtClean="0"/>
              <a:t>학생이름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학과가 </a:t>
            </a:r>
            <a:r>
              <a:rPr lang="ko-KR" altLang="en-US" dirty="0" err="1" smtClean="0"/>
              <a:t>학생번호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pk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기본키에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완전종속적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-&gt; </a:t>
            </a:r>
            <a:r>
              <a:rPr lang="ko-KR" altLang="en-US" dirty="0" smtClean="0"/>
              <a:t>제</a:t>
            </a:r>
            <a:r>
              <a:rPr lang="en-US" altLang="ko-KR" dirty="0" smtClean="0"/>
              <a:t>2 </a:t>
            </a:r>
            <a:r>
              <a:rPr lang="ko-KR" altLang="en-US" dirty="0" err="1" smtClean="0"/>
              <a:t>정규형을</a:t>
            </a:r>
            <a:r>
              <a:rPr lang="ko-KR" altLang="en-US" dirty="0" smtClean="0"/>
              <a:t> 만족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각각의 컬럼이 </a:t>
            </a:r>
            <a:r>
              <a:rPr lang="ko-KR" altLang="en-US" dirty="0" err="1" smtClean="0"/>
              <a:t>이행종속의</a:t>
            </a:r>
            <a:r>
              <a:rPr lang="ko-KR" altLang="en-US" dirty="0" smtClean="0"/>
              <a:t> 관계가 아니므로 제 </a:t>
            </a:r>
            <a:r>
              <a:rPr lang="en-US" altLang="ko-KR" dirty="0" smtClean="0"/>
              <a:t>3</a:t>
            </a:r>
            <a:r>
              <a:rPr lang="ko-KR" altLang="en-US" dirty="0" err="1" smtClean="0"/>
              <a:t>정규형을</a:t>
            </a:r>
            <a:r>
              <a:rPr lang="ko-KR" altLang="en-US" dirty="0" smtClean="0"/>
              <a:t> 만족</a:t>
            </a:r>
            <a:endParaRPr lang="en-US" altLang="ko-KR" dirty="0" smtClean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38" y="4038894"/>
            <a:ext cx="1885714" cy="235238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D85C4FE-132D-442A-8A11-8454E767578B}"/>
              </a:ext>
            </a:extLst>
          </p:cNvPr>
          <p:cNvSpPr txBox="1"/>
          <p:nvPr/>
        </p:nvSpPr>
        <p:spPr>
          <a:xfrm>
            <a:off x="197223" y="3439615"/>
            <a:ext cx="5172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학과 </a:t>
            </a:r>
            <a:r>
              <a:rPr lang="ko-KR" altLang="en-US" sz="2000" b="1" dirty="0" err="1" smtClean="0"/>
              <a:t>릴레이션</a:t>
            </a:r>
            <a:endParaRPr lang="ko-KR" alt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552700" y="4476420"/>
            <a:ext cx="71641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모든 속성값은 원자 값을 가지고 있기 때문에 제</a:t>
            </a:r>
            <a:r>
              <a:rPr lang="en-US" altLang="ko-KR" dirty="0" smtClean="0"/>
              <a:t>1 </a:t>
            </a:r>
            <a:r>
              <a:rPr lang="ko-KR" altLang="en-US" dirty="0" err="1" smtClean="0"/>
              <a:t>정규형을</a:t>
            </a:r>
            <a:r>
              <a:rPr lang="ko-KR" altLang="en-US" dirty="0" smtClean="0"/>
              <a:t> 만족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학과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pk</a:t>
            </a:r>
            <a:r>
              <a:rPr lang="en-US" altLang="ko-KR" dirty="0" smtClean="0"/>
              <a:t>)</a:t>
            </a:r>
            <a:r>
              <a:rPr lang="ko-KR" altLang="en-US" dirty="0" smtClean="0"/>
              <a:t>값에 따라 </a:t>
            </a:r>
            <a:r>
              <a:rPr lang="ko-KR" altLang="en-US" dirty="0" err="1" smtClean="0"/>
              <a:t>확과사무실</a:t>
            </a:r>
            <a:r>
              <a:rPr lang="ko-KR" altLang="en-US" dirty="0" smtClean="0"/>
              <a:t> 속성 값이 결정</a:t>
            </a:r>
            <a:endParaRPr lang="en-US" altLang="ko-KR" dirty="0" smtClean="0"/>
          </a:p>
          <a:p>
            <a:r>
              <a:rPr lang="en-US" altLang="ko-KR" dirty="0" smtClean="0"/>
              <a:t>     -&gt; </a:t>
            </a:r>
            <a:r>
              <a:rPr lang="ko-KR" altLang="en-US" dirty="0" smtClean="0"/>
              <a:t>학과사무실 속성값이 학과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pk</a:t>
            </a:r>
            <a:r>
              <a:rPr lang="en-US" altLang="ko-KR" dirty="0" smtClean="0"/>
              <a:t>)</a:t>
            </a:r>
            <a:r>
              <a:rPr lang="ko-KR" altLang="en-US" dirty="0" smtClean="0"/>
              <a:t>값에 </a:t>
            </a:r>
            <a:r>
              <a:rPr lang="ko-KR" altLang="en-US" dirty="0" err="1" smtClean="0"/>
              <a:t>완전종속적</a:t>
            </a:r>
            <a:r>
              <a:rPr lang="ko-KR" altLang="en-US" dirty="0" smtClean="0"/>
              <a:t> 관계</a:t>
            </a:r>
            <a:endParaRPr lang="en-US" altLang="ko-KR" dirty="0" smtClean="0"/>
          </a:p>
          <a:p>
            <a:r>
              <a:rPr lang="en-US" altLang="ko-KR" dirty="0" smtClean="0"/>
              <a:t>     -&gt; </a:t>
            </a:r>
            <a:r>
              <a:rPr lang="ko-KR" altLang="en-US" dirty="0" smtClean="0"/>
              <a:t>제</a:t>
            </a:r>
            <a:r>
              <a:rPr lang="en-US" altLang="ko-KR" dirty="0" smtClean="0"/>
              <a:t>2 </a:t>
            </a:r>
            <a:r>
              <a:rPr lang="ko-KR" altLang="en-US" dirty="0" err="1" smtClean="0"/>
              <a:t>정규형을</a:t>
            </a:r>
            <a:r>
              <a:rPr lang="ko-KR" altLang="en-US" dirty="0" smtClean="0"/>
              <a:t> 만족</a:t>
            </a:r>
            <a:endParaRPr lang="en-US" altLang="ko-KR" dirty="0" smtClean="0"/>
          </a:p>
          <a:p>
            <a:r>
              <a:rPr lang="en-US" altLang="ko-KR" dirty="0"/>
              <a:t>3. </a:t>
            </a:r>
            <a:r>
              <a:rPr lang="ko-KR" altLang="en-US" dirty="0" smtClean="0"/>
              <a:t>컬럼이 </a:t>
            </a:r>
            <a:r>
              <a:rPr lang="ko-KR" altLang="en-US" dirty="0" err="1" smtClean="0"/>
              <a:t>이행종속의</a:t>
            </a:r>
            <a:r>
              <a:rPr lang="ko-KR" altLang="en-US" dirty="0" smtClean="0"/>
              <a:t> 관계를 가질 수 없음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47938" y="804985"/>
            <a:ext cx="872648" cy="19714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47938" y="4038894"/>
            <a:ext cx="872648" cy="23523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964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85C4FE-132D-442A-8A11-8454E767578B}"/>
              </a:ext>
            </a:extLst>
          </p:cNvPr>
          <p:cNvSpPr txBox="1"/>
          <p:nvPr/>
        </p:nvSpPr>
        <p:spPr>
          <a:xfrm>
            <a:off x="197223" y="239215"/>
            <a:ext cx="5172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강좌 </a:t>
            </a:r>
            <a:r>
              <a:rPr lang="ko-KR" altLang="en-US" sz="2000" b="1" dirty="0" err="1" smtClean="0"/>
              <a:t>릴레이션</a:t>
            </a:r>
            <a:endParaRPr lang="ko-KR" alt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444538" y="765968"/>
            <a:ext cx="71641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모든 속성값은 원자 값을 가지고 있기 때문에 제</a:t>
            </a:r>
            <a:r>
              <a:rPr lang="en-US" altLang="ko-KR" dirty="0" smtClean="0"/>
              <a:t>1 </a:t>
            </a:r>
            <a:r>
              <a:rPr lang="ko-KR" altLang="en-US" dirty="0" err="1" smtClean="0"/>
              <a:t>정규형을</a:t>
            </a:r>
            <a:r>
              <a:rPr lang="ko-KR" altLang="en-US" dirty="0" smtClean="0"/>
              <a:t> 만족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강좌이름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pk</a:t>
            </a:r>
            <a:r>
              <a:rPr lang="en-US" altLang="ko-KR" dirty="0" smtClean="0"/>
              <a:t>)</a:t>
            </a:r>
            <a:r>
              <a:rPr lang="ko-KR" altLang="en-US" dirty="0" smtClean="0"/>
              <a:t>값에 따라 강의실 속성값이 결정</a:t>
            </a:r>
            <a:endParaRPr lang="en-US" altLang="ko-KR" dirty="0"/>
          </a:p>
          <a:p>
            <a:r>
              <a:rPr lang="en-US" altLang="ko-KR" dirty="0" smtClean="0"/>
              <a:t>     -&gt; </a:t>
            </a:r>
            <a:r>
              <a:rPr lang="ko-KR" altLang="en-US" dirty="0" smtClean="0"/>
              <a:t>강의실 속성값이 </a:t>
            </a:r>
            <a:r>
              <a:rPr lang="ko-KR" altLang="en-US" dirty="0" err="1" smtClean="0"/>
              <a:t>강좌이름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pk</a:t>
            </a:r>
            <a:r>
              <a:rPr lang="en-US" altLang="ko-KR" dirty="0" smtClean="0"/>
              <a:t>)</a:t>
            </a:r>
            <a:r>
              <a:rPr lang="ko-KR" altLang="en-US" dirty="0" smtClean="0"/>
              <a:t>값에 </a:t>
            </a:r>
            <a:r>
              <a:rPr lang="ko-KR" altLang="en-US" dirty="0" err="1" smtClean="0"/>
              <a:t>완전종속적</a:t>
            </a:r>
            <a:r>
              <a:rPr lang="ko-KR" altLang="en-US" dirty="0" smtClean="0"/>
              <a:t> 관계</a:t>
            </a:r>
            <a:endParaRPr lang="en-US" altLang="ko-KR" dirty="0" smtClean="0"/>
          </a:p>
          <a:p>
            <a:r>
              <a:rPr lang="en-US" altLang="ko-KR" dirty="0" smtClean="0"/>
              <a:t>     -&gt; </a:t>
            </a:r>
            <a:r>
              <a:rPr lang="ko-KR" altLang="en-US" dirty="0" smtClean="0"/>
              <a:t>제</a:t>
            </a:r>
            <a:r>
              <a:rPr lang="en-US" altLang="ko-KR" dirty="0" smtClean="0"/>
              <a:t>2 </a:t>
            </a:r>
            <a:r>
              <a:rPr lang="ko-KR" altLang="en-US" dirty="0" err="1" smtClean="0"/>
              <a:t>정규형을</a:t>
            </a:r>
            <a:r>
              <a:rPr lang="ko-KR" altLang="en-US" dirty="0" smtClean="0"/>
              <a:t> 만족</a:t>
            </a:r>
            <a:endParaRPr lang="en-US" altLang="ko-KR" dirty="0" smtClean="0"/>
          </a:p>
          <a:p>
            <a:r>
              <a:rPr lang="en-US" altLang="ko-KR" dirty="0"/>
              <a:t>3. </a:t>
            </a:r>
            <a:r>
              <a:rPr lang="ko-KR" altLang="en-US" dirty="0"/>
              <a:t>컬럼이 </a:t>
            </a:r>
            <a:r>
              <a:rPr lang="ko-KR" altLang="en-US" dirty="0" err="1"/>
              <a:t>이행종속의</a:t>
            </a:r>
            <a:r>
              <a:rPr lang="ko-KR" altLang="en-US" dirty="0"/>
              <a:t> 관계를 가질 수 없음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85C4FE-132D-442A-8A11-8454E767578B}"/>
              </a:ext>
            </a:extLst>
          </p:cNvPr>
          <p:cNvSpPr txBox="1"/>
          <p:nvPr/>
        </p:nvSpPr>
        <p:spPr>
          <a:xfrm>
            <a:off x="197223" y="3439615"/>
            <a:ext cx="5172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성적 </a:t>
            </a:r>
            <a:r>
              <a:rPr lang="ko-KR" altLang="en-US" sz="2000" b="1" dirty="0" err="1" smtClean="0"/>
              <a:t>릴레이션</a:t>
            </a:r>
            <a:endParaRPr lang="ko-KR" alt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594721" y="4027524"/>
            <a:ext cx="64021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모든 속성값은 원자 값을 가지고 있기 때문에 제</a:t>
            </a:r>
            <a:r>
              <a:rPr lang="en-US" altLang="ko-KR" dirty="0" smtClean="0"/>
              <a:t>1 </a:t>
            </a:r>
            <a:r>
              <a:rPr lang="ko-KR" altLang="en-US" dirty="0" err="1" smtClean="0"/>
              <a:t>정규형을</a:t>
            </a:r>
            <a:r>
              <a:rPr lang="ko-KR" altLang="en-US" dirty="0" smtClean="0"/>
              <a:t> 만족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순번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pk</a:t>
            </a:r>
            <a:r>
              <a:rPr lang="en-US" altLang="ko-KR" dirty="0" smtClean="0"/>
              <a:t>)</a:t>
            </a:r>
            <a:r>
              <a:rPr lang="ko-KR" altLang="en-US" dirty="0" smtClean="0"/>
              <a:t>값에 따라 </a:t>
            </a:r>
            <a:r>
              <a:rPr lang="ko-KR" altLang="en-US" dirty="0" err="1" smtClean="0"/>
              <a:t>학생번호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강좌이름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성적이 결정</a:t>
            </a:r>
            <a:endParaRPr lang="en-US" altLang="ko-KR" dirty="0" smtClean="0"/>
          </a:p>
          <a:p>
            <a:r>
              <a:rPr lang="en-US" altLang="ko-KR" dirty="0" smtClean="0"/>
              <a:t>     -&gt; </a:t>
            </a:r>
            <a:r>
              <a:rPr lang="ko-KR" altLang="en-US" dirty="0" err="1" smtClean="0"/>
              <a:t>학생번호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강좌이름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성적이 순번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pk</a:t>
            </a:r>
            <a:r>
              <a:rPr lang="en-US" altLang="ko-KR" dirty="0" smtClean="0"/>
              <a:t>)</a:t>
            </a:r>
            <a:r>
              <a:rPr lang="ko-KR" altLang="en-US" dirty="0" smtClean="0"/>
              <a:t>값에 </a:t>
            </a:r>
            <a:r>
              <a:rPr lang="ko-KR" altLang="en-US" dirty="0" err="1" smtClean="0"/>
              <a:t>완전종속적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-&gt; </a:t>
            </a:r>
            <a:r>
              <a:rPr lang="ko-KR" altLang="en-US" dirty="0" smtClean="0"/>
              <a:t>제</a:t>
            </a:r>
            <a:r>
              <a:rPr lang="en-US" altLang="ko-KR" dirty="0" smtClean="0"/>
              <a:t>2 </a:t>
            </a:r>
            <a:r>
              <a:rPr lang="ko-KR" altLang="en-US" dirty="0" err="1" smtClean="0"/>
              <a:t>정규형을</a:t>
            </a:r>
            <a:r>
              <a:rPr lang="ko-KR" altLang="en-US" dirty="0" smtClean="0"/>
              <a:t> 만족</a:t>
            </a:r>
            <a:endParaRPr lang="en-US" altLang="ko-KR" dirty="0" smtClean="0"/>
          </a:p>
          <a:p>
            <a:r>
              <a:rPr lang="en-US" altLang="ko-KR" dirty="0"/>
              <a:t>3. </a:t>
            </a:r>
            <a:r>
              <a:rPr lang="ko-KR" altLang="en-US" dirty="0"/>
              <a:t>각각의 컬럼이 </a:t>
            </a:r>
            <a:r>
              <a:rPr lang="ko-KR" altLang="en-US" dirty="0" err="1"/>
              <a:t>이행종속의</a:t>
            </a:r>
            <a:r>
              <a:rPr lang="ko-KR" altLang="en-US" dirty="0"/>
              <a:t> 관계가 아니므로 제 </a:t>
            </a:r>
            <a:r>
              <a:rPr lang="en-US" altLang="ko-KR" dirty="0"/>
              <a:t>3</a:t>
            </a:r>
            <a:r>
              <a:rPr lang="ko-KR" altLang="en-US" dirty="0" err="1" smtClean="0"/>
              <a:t>정규형을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만족</a:t>
            </a:r>
            <a:endParaRPr lang="en-US" altLang="ko-KR" dirty="0" smtClean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197223" y="773112"/>
          <a:ext cx="40732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280">
                  <a:extLst>
                    <a:ext uri="{9D8B030D-6E8A-4147-A177-3AD203B41FA5}">
                      <a16:colId xmlns:a16="http://schemas.microsoft.com/office/drawing/2014/main" val="10449437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207580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강좌이름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강의실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034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데이터베이스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공학관 </a:t>
                      </a:r>
                      <a:r>
                        <a:rPr lang="en-US" altLang="ko-KR" dirty="0" smtClean="0"/>
                        <a:t>110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90098"/>
                  </a:ext>
                </a:extLst>
              </a:tr>
              <a:tr h="2173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스포츠경영학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체육관 </a:t>
                      </a:r>
                      <a:r>
                        <a:rPr lang="en-US" altLang="ko-KR" dirty="0" smtClean="0"/>
                        <a:t>103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456960"/>
                  </a:ext>
                </a:extLst>
              </a:tr>
              <a:tr h="2539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자료구조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공학관 </a:t>
                      </a:r>
                      <a:r>
                        <a:rPr lang="en-US" altLang="ko-KR" dirty="0" smtClean="0"/>
                        <a:t>111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197009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97223" y="804985"/>
            <a:ext cx="2039791" cy="14311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97223" y="3933631"/>
          <a:ext cx="5397498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590">
                  <a:extLst>
                    <a:ext uri="{9D8B030D-6E8A-4147-A177-3AD203B41FA5}">
                      <a16:colId xmlns:a16="http://schemas.microsoft.com/office/drawing/2014/main" val="104494372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1302705317"/>
                    </a:ext>
                  </a:extLst>
                </a:gridCol>
                <a:gridCol w="1768584">
                  <a:extLst>
                    <a:ext uri="{9D8B030D-6E8A-4147-A177-3AD203B41FA5}">
                      <a16:colId xmlns:a16="http://schemas.microsoft.com/office/drawing/2014/main" val="2820758068"/>
                    </a:ext>
                  </a:extLst>
                </a:gridCol>
                <a:gridCol w="1484324">
                  <a:extLst>
                    <a:ext uri="{9D8B030D-6E8A-4147-A177-3AD203B41FA5}">
                      <a16:colId xmlns:a16="http://schemas.microsoft.com/office/drawing/2014/main" val="1652904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순번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학생번호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강좌이름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성적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034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데이터베이스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3.5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90098"/>
                  </a:ext>
                </a:extLst>
              </a:tr>
              <a:tr h="302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데이터베이스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4.0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456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스포츠경영학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3.5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197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자료구조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4.0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260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자료구조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3.5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51566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97223" y="3933207"/>
            <a:ext cx="882277" cy="22199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127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85C4FE-132D-442A-8A11-8454E767578B}"/>
              </a:ext>
            </a:extLst>
          </p:cNvPr>
          <p:cNvSpPr txBox="1"/>
          <p:nvPr/>
        </p:nvSpPr>
        <p:spPr>
          <a:xfrm>
            <a:off x="197223" y="239215"/>
            <a:ext cx="5172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각 </a:t>
            </a:r>
            <a:r>
              <a:rPr lang="ko-KR" altLang="en-US" sz="2000" b="1" dirty="0" err="1" smtClean="0"/>
              <a:t>릴레이션</a:t>
            </a:r>
            <a:r>
              <a:rPr lang="ko-KR" altLang="en-US" sz="2000" b="1" dirty="0" smtClean="0"/>
              <a:t> 정보</a:t>
            </a:r>
            <a:endParaRPr lang="ko-KR" altLang="en-US" sz="2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23" y="758613"/>
            <a:ext cx="4920877" cy="25687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660" y="758612"/>
            <a:ext cx="4920877" cy="256878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23" y="3586387"/>
            <a:ext cx="4920877" cy="256878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659" y="3586388"/>
            <a:ext cx="4920877" cy="256878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805" y="2275037"/>
            <a:ext cx="2676190" cy="2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26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85C4FE-132D-442A-8A11-8454E767578B}"/>
              </a:ext>
            </a:extLst>
          </p:cNvPr>
          <p:cNvSpPr txBox="1"/>
          <p:nvPr/>
        </p:nvSpPr>
        <p:spPr>
          <a:xfrm>
            <a:off x="197223" y="239215"/>
            <a:ext cx="5172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SQL</a:t>
            </a:r>
            <a:r>
              <a:rPr lang="ko-KR" altLang="en-US" sz="2000" b="1" dirty="0" smtClean="0"/>
              <a:t>문 활용</a:t>
            </a:r>
            <a:r>
              <a:rPr lang="en-US" altLang="ko-KR" sz="2000" b="1" dirty="0" smtClean="0"/>
              <a:t>(select)</a:t>
            </a:r>
            <a:endParaRPr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23" y="639325"/>
            <a:ext cx="6035411" cy="580351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844" y="639325"/>
            <a:ext cx="4939375" cy="16004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846" y="2571987"/>
            <a:ext cx="2427402" cy="131463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817" y="2571987"/>
            <a:ext cx="2427403" cy="131463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844" y="4054730"/>
            <a:ext cx="4939375" cy="183858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83779" y="639325"/>
            <a:ext cx="1650124" cy="3171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11" idx="3"/>
            <a:endCxn id="7" idx="1"/>
          </p:cNvCxnSpPr>
          <p:nvPr/>
        </p:nvCxnSpPr>
        <p:spPr>
          <a:xfrm>
            <a:off x="1933903" y="797883"/>
            <a:ext cx="5034941" cy="64165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83779" y="1114999"/>
            <a:ext cx="1650124" cy="7246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1933903" y="1439536"/>
            <a:ext cx="5082726" cy="178976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83779" y="1975807"/>
            <a:ext cx="1650124" cy="3171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endCxn id="10" idx="1"/>
          </p:cNvCxnSpPr>
          <p:nvPr/>
        </p:nvCxnSpPr>
        <p:spPr>
          <a:xfrm>
            <a:off x="1933902" y="2119459"/>
            <a:ext cx="5034942" cy="285456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33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85C4FE-132D-442A-8A11-8454E767578B}"/>
              </a:ext>
            </a:extLst>
          </p:cNvPr>
          <p:cNvSpPr txBox="1"/>
          <p:nvPr/>
        </p:nvSpPr>
        <p:spPr>
          <a:xfrm>
            <a:off x="197223" y="239215"/>
            <a:ext cx="5172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SQL</a:t>
            </a:r>
            <a:r>
              <a:rPr lang="ko-KR" altLang="en-US" sz="2000" b="1" dirty="0" smtClean="0"/>
              <a:t>문 활용</a:t>
            </a:r>
            <a:r>
              <a:rPr lang="en-US" altLang="ko-KR" sz="2000" b="1" dirty="0" smtClean="0"/>
              <a:t>(join, view)</a:t>
            </a:r>
            <a:endParaRPr lang="ko-KR" altLang="en-US" sz="2000" b="1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985" y="1319361"/>
            <a:ext cx="6676190" cy="239047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23" y="4389873"/>
            <a:ext cx="5894484" cy="152421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406" y="4389873"/>
            <a:ext cx="5720106" cy="152421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632985" y="1277268"/>
            <a:ext cx="6086012" cy="3751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11" idx="1"/>
          </p:cNvCxnSpPr>
          <p:nvPr/>
        </p:nvCxnSpPr>
        <p:spPr>
          <a:xfrm flipH="1">
            <a:off x="2279561" y="1464867"/>
            <a:ext cx="353424" cy="292500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632985" y="2579447"/>
            <a:ext cx="6676190" cy="3480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>
            <a:stCxn id="23" idx="3"/>
          </p:cNvCxnSpPr>
          <p:nvPr/>
        </p:nvCxnSpPr>
        <p:spPr>
          <a:xfrm>
            <a:off x="9309175" y="2753485"/>
            <a:ext cx="556042" cy="163638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541822" y="5998035"/>
            <a:ext cx="8858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Join </a:t>
            </a:r>
            <a:r>
              <a:rPr lang="ko-KR" altLang="en-US" dirty="0" smtClean="0"/>
              <a:t>기능을 활용하여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테이블을 합칠 수 있다</a:t>
            </a:r>
            <a:r>
              <a:rPr lang="en-US" altLang="ko-KR" dirty="0" smtClean="0"/>
              <a:t>. </a:t>
            </a:r>
            <a:r>
              <a:rPr lang="en-US" altLang="ko-KR" dirty="0"/>
              <a:t> </a:t>
            </a:r>
            <a:r>
              <a:rPr lang="en-US" altLang="ko-KR" dirty="0" smtClean="0"/>
              <a:t>Join</a:t>
            </a:r>
            <a:r>
              <a:rPr lang="ko-KR" altLang="en-US" dirty="0" smtClean="0"/>
              <a:t>을 통해 만들어진 테이블을</a:t>
            </a:r>
            <a:endParaRPr lang="en-US" altLang="ko-KR" dirty="0" smtClean="0"/>
          </a:p>
          <a:p>
            <a:r>
              <a:rPr lang="ko-KR" altLang="en-US" dirty="0" smtClean="0"/>
              <a:t>활용하기 위해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를 만들어 두면 코드를 간략하게 할 수 있는 장점이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78" y="1652466"/>
            <a:ext cx="1362265" cy="1724266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2632985" y="1795519"/>
            <a:ext cx="6086012" cy="6438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>
            <a:stCxn id="32" idx="1"/>
          </p:cNvCxnSpPr>
          <p:nvPr/>
        </p:nvCxnSpPr>
        <p:spPr>
          <a:xfrm flipH="1">
            <a:off x="1635617" y="2117445"/>
            <a:ext cx="997368" cy="99737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632984" y="3114816"/>
            <a:ext cx="6676191" cy="5706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/>
          <p:cNvCxnSpPr>
            <a:stCxn id="36" idx="1"/>
          </p:cNvCxnSpPr>
          <p:nvPr/>
        </p:nvCxnSpPr>
        <p:spPr>
          <a:xfrm flipH="1" flipV="1">
            <a:off x="1635617" y="3302109"/>
            <a:ext cx="997367" cy="9801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3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85C4FE-132D-442A-8A11-8454E767578B}"/>
              </a:ext>
            </a:extLst>
          </p:cNvPr>
          <p:cNvSpPr txBox="1"/>
          <p:nvPr/>
        </p:nvSpPr>
        <p:spPr>
          <a:xfrm>
            <a:off x="197223" y="239215"/>
            <a:ext cx="5172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SQL</a:t>
            </a:r>
            <a:r>
              <a:rPr lang="ko-KR" altLang="en-US" sz="2000" b="1" dirty="0" smtClean="0"/>
              <a:t>문 활용</a:t>
            </a:r>
            <a:r>
              <a:rPr lang="en-US" altLang="ko-KR" sz="2000" b="1" dirty="0" smtClean="0"/>
              <a:t>(join, view)</a:t>
            </a:r>
            <a:endParaRPr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947" y="1436474"/>
            <a:ext cx="7047619" cy="85596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170" y="2649966"/>
            <a:ext cx="9107171" cy="18671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70468" y="5087154"/>
            <a:ext cx="831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View</a:t>
            </a:r>
            <a:r>
              <a:rPr lang="ko-KR" altLang="en-US" dirty="0" smtClean="0"/>
              <a:t>로 설정된 </a:t>
            </a:r>
            <a:r>
              <a:rPr lang="en-US" altLang="ko-KR" dirty="0" smtClean="0"/>
              <a:t>v10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v11</a:t>
            </a:r>
            <a:r>
              <a:rPr lang="ko-KR" altLang="en-US" dirty="0" smtClean="0"/>
              <a:t>을 활용하여 조인을 통해 원하는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를 얻을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978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476</Words>
  <Application>Microsoft Office PowerPoint</Application>
  <PresentationFormat>와이드스크린</PresentationFormat>
  <Paragraphs>119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24</cp:revision>
  <dcterms:created xsi:type="dcterms:W3CDTF">2021-04-30T07:05:33Z</dcterms:created>
  <dcterms:modified xsi:type="dcterms:W3CDTF">2021-05-04T01:18:53Z</dcterms:modified>
</cp:coreProperties>
</file>