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70" r:id="rId3"/>
    <p:sldId id="269" r:id="rId4"/>
    <p:sldId id="293" r:id="rId5"/>
    <p:sldId id="271" r:id="rId6"/>
    <p:sldId id="297" r:id="rId7"/>
    <p:sldId id="299" r:id="rId8"/>
    <p:sldId id="298" r:id="rId9"/>
    <p:sldId id="294" r:id="rId10"/>
    <p:sldId id="283" r:id="rId11"/>
    <p:sldId id="281" r:id="rId12"/>
    <p:sldId id="286" r:id="rId13"/>
    <p:sldId id="295" r:id="rId14"/>
    <p:sldId id="268" r:id="rId15"/>
    <p:sldId id="280" r:id="rId16"/>
    <p:sldId id="287" r:id="rId17"/>
    <p:sldId id="300" r:id="rId18"/>
    <p:sldId id="301" r:id="rId19"/>
    <p:sldId id="302" r:id="rId20"/>
    <p:sldId id="284" r:id="rId2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33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1234" y="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FE0E0E-40B4-416B-A73F-CD440DE75497}" type="datetimeFigureOut">
              <a:rPr lang="ko-KR" altLang="en-US" smtClean="0"/>
              <a:t>2017-12-27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548A96-8C42-4481-AE47-BF671DF21B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65022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DB621-930D-41F8-A66E-ADA35EEBED38}" type="datetimeFigureOut">
              <a:rPr lang="ko-KR" altLang="en-US" smtClean="0"/>
              <a:t>2017-12-27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4C072-594F-40BD-B332-DBBED70963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4337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DB621-930D-41F8-A66E-ADA35EEBED38}" type="datetimeFigureOut">
              <a:rPr lang="ko-KR" altLang="en-US" smtClean="0"/>
              <a:t>2017-12-27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4C072-594F-40BD-B332-DBBED70963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6715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DB621-930D-41F8-A66E-ADA35EEBED38}" type="datetimeFigureOut">
              <a:rPr lang="ko-KR" altLang="en-US" smtClean="0"/>
              <a:t>2017-12-27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4C072-594F-40BD-B332-DBBED70963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0138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DB621-930D-41F8-A66E-ADA35EEBED38}" type="datetimeFigureOut">
              <a:rPr lang="ko-KR" altLang="en-US" smtClean="0"/>
              <a:t>2017-12-27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4C072-594F-40BD-B332-DBBED70963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5422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DB621-930D-41F8-A66E-ADA35EEBED38}" type="datetimeFigureOut">
              <a:rPr lang="ko-KR" altLang="en-US" smtClean="0"/>
              <a:t>2017-12-27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4C072-594F-40BD-B332-DBBED70963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2868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DB621-930D-41F8-A66E-ADA35EEBED38}" type="datetimeFigureOut">
              <a:rPr lang="ko-KR" altLang="en-US" smtClean="0"/>
              <a:t>2017-12-27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4C072-594F-40BD-B332-DBBED70963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5646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DB621-930D-41F8-A66E-ADA35EEBED38}" type="datetimeFigureOut">
              <a:rPr lang="ko-KR" altLang="en-US" smtClean="0"/>
              <a:t>2017-12-27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4C072-594F-40BD-B332-DBBED70963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4157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DB621-930D-41F8-A66E-ADA35EEBED38}" type="datetimeFigureOut">
              <a:rPr lang="ko-KR" altLang="en-US" smtClean="0"/>
              <a:t>2017-12-27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4C072-594F-40BD-B332-DBBED70963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2312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DB621-930D-41F8-A66E-ADA35EEBED38}" type="datetimeFigureOut">
              <a:rPr lang="ko-KR" altLang="en-US" smtClean="0"/>
              <a:t>2017-12-27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4C072-594F-40BD-B332-DBBED70963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3507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DB621-930D-41F8-A66E-ADA35EEBED38}" type="datetimeFigureOut">
              <a:rPr lang="ko-KR" altLang="en-US" smtClean="0"/>
              <a:t>2017-12-27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4C072-594F-40BD-B332-DBBED70963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1261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DB621-930D-41F8-A66E-ADA35EEBED38}" type="datetimeFigureOut">
              <a:rPr lang="ko-KR" altLang="en-US" smtClean="0"/>
              <a:t>2017-12-27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4C072-594F-40BD-B332-DBBED70963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6403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DB621-930D-41F8-A66E-ADA35EEBED38}" type="datetimeFigureOut">
              <a:rPr lang="ko-KR" altLang="en-US" smtClean="0"/>
              <a:t>2017-12-27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F4C072-594F-40BD-B332-DBBED70963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899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3.jpeg"/><Relationship Id="rId9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3.jpe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3.jpe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1818405"/>
            <a:ext cx="2564855" cy="38472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55576" y="2348880"/>
            <a:ext cx="7772400" cy="1470025"/>
          </a:xfrm>
        </p:spPr>
        <p:txBody>
          <a:bodyPr/>
          <a:lstStyle/>
          <a:p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>
                <a:latin typeface="HY궁서" pitchFamily="18" charset="-127"/>
                <a:ea typeface="HY궁서" pitchFamily="18" charset="-127"/>
              </a:rPr>
              <a:t>관동별곡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699792" y="3501008"/>
            <a:ext cx="6400800" cy="1752600"/>
          </a:xfrm>
        </p:spPr>
        <p:txBody>
          <a:bodyPr/>
          <a:lstStyle/>
          <a:p>
            <a:r>
              <a:rPr lang="en-US" altLang="ko-KR" dirty="0"/>
              <a:t>                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2558852" y="264096"/>
            <a:ext cx="3888432" cy="6264696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854288" y="980728"/>
            <a:ext cx="3384376" cy="48314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7" y="843608"/>
            <a:ext cx="3394857" cy="49732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5" name="Picture 11" descr="아이폰4용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842174"/>
            <a:ext cx="3394856" cy="4974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모서리가 둥근 직사각형 8"/>
          <p:cNvSpPr/>
          <p:nvPr/>
        </p:nvSpPr>
        <p:spPr>
          <a:xfrm>
            <a:off x="3887924" y="491952"/>
            <a:ext cx="1188132" cy="72008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4319972" y="5931829"/>
            <a:ext cx="432048" cy="360040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843808" y="628164"/>
            <a:ext cx="46805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   SKT                            </a:t>
            </a:r>
            <a:r>
              <a:rPr lang="ko-KR" altLang="en-US" sz="800" dirty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오후 </a:t>
            </a:r>
            <a:r>
              <a:rPr lang="en-US" altLang="ko-KR" sz="800" dirty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9:11                            </a:t>
            </a:r>
            <a:r>
              <a:rPr lang="ko-KR" altLang="en-US" sz="800" dirty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 </a:t>
            </a:r>
            <a:r>
              <a:rPr lang="en-US" altLang="ko-KR" sz="800" dirty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40%</a:t>
            </a:r>
            <a:endParaRPr lang="ko-KR" altLang="en-US" sz="800" dirty="0">
              <a:solidFill>
                <a:schemeClr val="bg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6000485" y="701605"/>
            <a:ext cx="102601" cy="71002"/>
          </a:xfrm>
          <a:prstGeom prst="roundRect">
            <a:avLst/>
          </a:prstGeom>
          <a:solidFill>
            <a:schemeClr val="tx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 flipV="1">
            <a:off x="5948588" y="701605"/>
            <a:ext cx="103794" cy="7344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4175956" y="5501480"/>
            <a:ext cx="144016" cy="14401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4463988" y="5501480"/>
            <a:ext cx="144016" cy="1440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4752020" y="5501480"/>
            <a:ext cx="144016" cy="14401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3252217" y="4899620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홈 버튼을 눌러 </a:t>
            </a:r>
            <a:r>
              <a:rPr lang="ko-KR" altLang="en-US" dirty="0" err="1">
                <a:solidFill>
                  <a:schemeClr val="bg1"/>
                </a:solidFill>
              </a:rPr>
              <a:t>잠금해제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3167844" y="2453097"/>
            <a:ext cx="2736304" cy="8640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3167844" y="2761807"/>
            <a:ext cx="2746784" cy="883217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3267272" y="2521707"/>
            <a:ext cx="239663" cy="216024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 flipV="1">
            <a:off x="3291183" y="2546363"/>
            <a:ext cx="191840" cy="16671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3508846" y="2546363"/>
            <a:ext cx="22872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메시지                                           지금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267272" y="2761808"/>
            <a:ext cx="212053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ea typeface="HyhwpEQ" panose="02030600000101010101" pitchFamily="18" charset="-127"/>
              </a:rPr>
              <a:t>Hypertension</a:t>
            </a:r>
          </a:p>
          <a:p>
            <a:r>
              <a:rPr lang="ko-KR" altLang="en-US" sz="1400" dirty="0">
                <a:latin typeface="Adobe 명조 Std M" pitchFamily="18" charset="-127"/>
                <a:ea typeface="Adobe 명조 Std M" pitchFamily="18" charset="-127"/>
              </a:rPr>
              <a:t> </a:t>
            </a:r>
            <a:r>
              <a:rPr lang="en-US" altLang="ko-KR" sz="1400" dirty="0">
                <a:latin typeface="Adobe 명조 Std M" pitchFamily="18" charset="-127"/>
                <a:ea typeface="Adobe 명조 Std M" pitchFamily="18" charset="-127"/>
              </a:rPr>
              <a:t>20172727</a:t>
            </a:r>
          </a:p>
          <a:p>
            <a:r>
              <a:rPr lang="ko-KR" altLang="en-US" sz="1400" dirty="0">
                <a:latin typeface="Adobe 명조 Std M" pitchFamily="18" charset="-127"/>
                <a:ea typeface="Adobe 명조 Std M" pitchFamily="18" charset="-127"/>
              </a:rPr>
              <a:t> 황윤영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714476" y="1052736"/>
            <a:ext cx="25137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bg1"/>
                </a:solidFill>
                <a:latin typeface="+mn-ea"/>
              </a:rPr>
              <a:t>9:11</a:t>
            </a:r>
            <a:endParaRPr lang="ko-KR" altLang="en-US" sz="6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540174" y="1954078"/>
            <a:ext cx="2799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Tuesday, September 12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798306" y="676444"/>
            <a:ext cx="3454697" cy="518872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9881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699792" y="3501008"/>
            <a:ext cx="6400800" cy="1752600"/>
          </a:xfrm>
        </p:spPr>
        <p:txBody>
          <a:bodyPr/>
          <a:lstStyle/>
          <a:p>
            <a:r>
              <a:rPr lang="en-US" altLang="ko-KR" dirty="0"/>
              <a:t>                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9144000" cy="1052736"/>
          </a:xfrm>
          <a:prstGeom prst="rect">
            <a:avLst/>
          </a:prstGeom>
          <a:solidFill>
            <a:srgbClr val="990033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17342" y="0"/>
            <a:ext cx="179512" cy="1886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196854" y="0"/>
            <a:ext cx="179512" cy="1886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376366" y="0"/>
            <a:ext cx="179512" cy="1886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544788" y="4124"/>
            <a:ext cx="179512" cy="1886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724300" y="-55445"/>
            <a:ext cx="6793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SKT</a:t>
            </a:r>
            <a:endParaRPr lang="ko-KR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3995936" y="4124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  </a:t>
            </a:r>
            <a:r>
              <a:rPr lang="ko-KR" altLang="en-US" sz="1400" dirty="0">
                <a:solidFill>
                  <a:schemeClr val="bg1"/>
                </a:solidFill>
              </a:rPr>
              <a:t>오후 </a:t>
            </a:r>
            <a:r>
              <a:rPr lang="en-US" altLang="ko-KR" sz="1400" dirty="0">
                <a:solidFill>
                  <a:schemeClr val="bg1"/>
                </a:solidFill>
              </a:rPr>
              <a:t>4:44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812360" y="4124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33%</a:t>
            </a:r>
            <a:endParaRPr lang="ko-KR" altLang="en-US" sz="1400" dirty="0"/>
          </a:p>
        </p:txBody>
      </p:sp>
      <p:sp>
        <p:nvSpPr>
          <p:cNvPr id="16" name="직사각형 15"/>
          <p:cNvSpPr/>
          <p:nvPr/>
        </p:nvSpPr>
        <p:spPr>
          <a:xfrm>
            <a:off x="8388424" y="4124"/>
            <a:ext cx="648072" cy="24820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8394104" y="-1216"/>
            <a:ext cx="324036" cy="248208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9033193" y="45704"/>
            <a:ext cx="81009" cy="14706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3671900" y="381459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       </a:t>
            </a:r>
            <a:r>
              <a:rPr lang="ko-KR" altLang="en-US" dirty="0">
                <a:solidFill>
                  <a:schemeClr val="bg1"/>
                </a:solidFill>
              </a:rPr>
              <a:t>채팅 </a:t>
            </a:r>
          </a:p>
        </p:txBody>
      </p:sp>
      <p:sp>
        <p:nvSpPr>
          <p:cNvPr id="2" name="타원 1"/>
          <p:cNvSpPr/>
          <p:nvPr/>
        </p:nvSpPr>
        <p:spPr>
          <a:xfrm>
            <a:off x="7745489" y="381459"/>
            <a:ext cx="365720" cy="346127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>
            <a:stCxn id="2" idx="5"/>
          </p:cNvCxnSpPr>
          <p:nvPr/>
        </p:nvCxnSpPr>
        <p:spPr>
          <a:xfrm>
            <a:off x="8057651" y="676897"/>
            <a:ext cx="215576" cy="20861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8412432" y="465516"/>
            <a:ext cx="57699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8423964" y="612699"/>
            <a:ext cx="57699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8456201" y="781206"/>
            <a:ext cx="57699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362" name="Picture 2" descr="방탄 정국 트위터 게시물,방탄 정국 트위터 게시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854" y="1381616"/>
            <a:ext cx="1134786" cy="1134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1691680" y="1373943"/>
            <a:ext cx="1134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생리학</a:t>
            </a:r>
            <a:endParaRPr lang="en-US" altLang="ko-KR" dirty="0"/>
          </a:p>
        </p:txBody>
      </p:sp>
      <p:sp>
        <p:nvSpPr>
          <p:cNvPr id="32" name="TextBox 31"/>
          <p:cNvSpPr txBox="1"/>
          <p:nvPr/>
        </p:nvSpPr>
        <p:spPr>
          <a:xfrm>
            <a:off x="7962056" y="1235443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오후 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4:44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07098" y="300740"/>
            <a:ext cx="17209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편집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0" y="2852936"/>
            <a:ext cx="91805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819324" y="1808516"/>
            <a:ext cx="3868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chemeClr val="bg1">
                    <a:lumMod val="50000"/>
                  </a:schemeClr>
                </a:solidFill>
              </a:rPr>
              <a:t>위험인자</a:t>
            </a:r>
            <a:r>
              <a:rPr lang="en-US" altLang="ko-KR" sz="4000" dirty="0">
                <a:solidFill>
                  <a:schemeClr val="bg1">
                    <a:lumMod val="50000"/>
                  </a:schemeClr>
                </a:solidFill>
              </a:rPr>
              <a:t>….</a:t>
            </a:r>
            <a:endParaRPr lang="ko-KR" altLang="en-US" sz="4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7928349" y="1988840"/>
            <a:ext cx="892123" cy="52756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6</a:t>
            </a:r>
            <a:endParaRPr lang="ko-KR" altLang="en-US" sz="3200" dirty="0"/>
          </a:p>
        </p:txBody>
      </p:sp>
      <p:sp>
        <p:nvSpPr>
          <p:cNvPr id="36" name="이등변 삼각형 35"/>
          <p:cNvSpPr/>
          <p:nvPr/>
        </p:nvSpPr>
        <p:spPr>
          <a:xfrm>
            <a:off x="4355976" y="2162459"/>
            <a:ext cx="360040" cy="432048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직선 연결선 36"/>
          <p:cNvCxnSpPr/>
          <p:nvPr/>
        </p:nvCxnSpPr>
        <p:spPr>
          <a:xfrm>
            <a:off x="4561249" y="2594507"/>
            <a:ext cx="0" cy="216024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3358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0CAA9816-5320-4BD6-A805-C984DEFF968E}"/>
              </a:ext>
            </a:extLst>
          </p:cNvPr>
          <p:cNvSpPr/>
          <p:nvPr/>
        </p:nvSpPr>
        <p:spPr>
          <a:xfrm>
            <a:off x="1061795" y="1769290"/>
            <a:ext cx="3454499" cy="5005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699792" y="3501008"/>
            <a:ext cx="6400800" cy="1752600"/>
          </a:xfrm>
        </p:spPr>
        <p:txBody>
          <a:bodyPr/>
          <a:lstStyle/>
          <a:p>
            <a:r>
              <a:rPr lang="en-US" altLang="ko-KR" dirty="0"/>
              <a:t>                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9144000" cy="105273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17342" y="0"/>
            <a:ext cx="179512" cy="1886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196854" y="0"/>
            <a:ext cx="179512" cy="1886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376366" y="0"/>
            <a:ext cx="179512" cy="1886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544788" y="4124"/>
            <a:ext cx="179512" cy="1886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724300" y="-55445"/>
            <a:ext cx="6793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SKT</a:t>
            </a:r>
            <a:endParaRPr lang="ko-KR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3995936" y="4124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  오후 </a:t>
            </a:r>
            <a:r>
              <a:rPr lang="en-US" altLang="ko-KR" sz="1400" dirty="0"/>
              <a:t>4:44</a:t>
            </a:r>
            <a:endParaRPr lang="ko-KR" alt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7812360" y="4124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33%</a:t>
            </a:r>
            <a:endParaRPr lang="ko-KR" altLang="en-US" sz="1400" dirty="0"/>
          </a:p>
        </p:txBody>
      </p:sp>
      <p:sp>
        <p:nvSpPr>
          <p:cNvPr id="16" name="직사각형 15"/>
          <p:cNvSpPr/>
          <p:nvPr/>
        </p:nvSpPr>
        <p:spPr>
          <a:xfrm>
            <a:off x="8388424" y="4124"/>
            <a:ext cx="648072" cy="24820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8394104" y="-1216"/>
            <a:ext cx="324036" cy="248208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9033193" y="45704"/>
            <a:ext cx="81009" cy="14706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3671900" y="381459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     위험인자</a:t>
            </a:r>
          </a:p>
        </p:txBody>
      </p:sp>
      <p:cxnSp>
        <p:nvCxnSpPr>
          <p:cNvPr id="22" name="직선 연결선 21"/>
          <p:cNvCxnSpPr/>
          <p:nvPr/>
        </p:nvCxnSpPr>
        <p:spPr>
          <a:xfrm flipV="1">
            <a:off x="196854" y="404664"/>
            <a:ext cx="437690" cy="121704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196854" y="545772"/>
            <a:ext cx="375046" cy="20430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타원 1"/>
          <p:cNvSpPr/>
          <p:nvPr/>
        </p:nvSpPr>
        <p:spPr>
          <a:xfrm>
            <a:off x="7745489" y="381459"/>
            <a:ext cx="365720" cy="34612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>
            <a:stCxn id="2" idx="5"/>
          </p:cNvCxnSpPr>
          <p:nvPr/>
        </p:nvCxnSpPr>
        <p:spPr>
          <a:xfrm>
            <a:off x="8057651" y="676897"/>
            <a:ext cx="215576" cy="20861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8412432" y="465516"/>
            <a:ext cx="57699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8423964" y="612699"/>
            <a:ext cx="57699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8456201" y="781206"/>
            <a:ext cx="57699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362" name="Picture 2" descr="방탄 정국 트위터 게시물,방탄 정국 트위터 게시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853" y="1268760"/>
            <a:ext cx="500529" cy="500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899592" y="1334358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생리학</a:t>
            </a:r>
            <a:endParaRPr lang="en-US" altLang="ko-KR" dirty="0"/>
          </a:p>
        </p:txBody>
      </p:sp>
      <p:sp>
        <p:nvSpPr>
          <p:cNvPr id="32" name="TextBox 31"/>
          <p:cNvSpPr txBox="1"/>
          <p:nvPr/>
        </p:nvSpPr>
        <p:spPr>
          <a:xfrm>
            <a:off x="3760210" y="2367278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오후 </a:t>
            </a:r>
            <a:r>
              <a:rPr lang="en-US" altLang="ko-KR" sz="1200" dirty="0"/>
              <a:t>4:44</a:t>
            </a:r>
            <a:endParaRPr lang="ko-KR" alt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4545496" y="6270214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오후 </a:t>
            </a:r>
            <a:r>
              <a:rPr lang="en-US" altLang="ko-KR" sz="1200" dirty="0"/>
              <a:t>4:44</a:t>
            </a:r>
            <a:endParaRPr lang="ko-KR" alt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690812" y="200579"/>
            <a:ext cx="4594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2</a:t>
            </a:r>
            <a:endParaRPr lang="ko-KR" altLang="en-US" sz="4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FDA26D93-EC9F-43EB-91D6-9434265DD25A}"/>
              </a:ext>
            </a:extLst>
          </p:cNvPr>
          <p:cNvSpPr txBox="1"/>
          <p:nvPr/>
        </p:nvSpPr>
        <p:spPr>
          <a:xfrm>
            <a:off x="899592" y="1866748"/>
            <a:ext cx="37304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lang="ko-KR" altLang="en-US"/>
            </a:pPr>
            <a:r>
              <a:rPr lang="ko-KR" alt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환자가 조절할 수 없는 위험인자 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C5FBF326-E1E2-429A-A675-D8C846876CC4}"/>
              </a:ext>
            </a:extLst>
          </p:cNvPr>
          <p:cNvSpPr/>
          <p:nvPr/>
        </p:nvSpPr>
        <p:spPr>
          <a:xfrm>
            <a:off x="5436560" y="2765013"/>
            <a:ext cx="3308137" cy="147198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나이</a:t>
            </a:r>
            <a:endParaRPr lang="en-US" altLang="ko-KR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altLang="ko-KR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환자의 나이가 증가할수록 고혈압의 발생위험도 증가한다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  <a:p>
            <a:endParaRPr lang="en-US" altLang="ko-KR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E068CE43-1F79-469F-8A2F-5AFD6D3AE4D9}"/>
              </a:ext>
            </a:extLst>
          </p:cNvPr>
          <p:cNvSpPr/>
          <p:nvPr/>
        </p:nvSpPr>
        <p:spPr>
          <a:xfrm>
            <a:off x="5448190" y="4517614"/>
            <a:ext cx="3308137" cy="166348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가족력</a:t>
            </a:r>
            <a:endParaRPr lang="en-US" altLang="ko-KR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altLang="ko-KR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고혈압은 </a:t>
            </a:r>
            <a:r>
              <a:rPr lang="ko-KR" altLang="en-US" sz="1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유전적인경향이</a:t>
            </a:r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있다</a:t>
            </a:r>
            <a: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</a:t>
            </a:r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가족 중 고혈압 환자가 있는 사람은 그렇지 않은 사람에 비해 고혈압의 발생위험이 증가한다</a:t>
            </a:r>
            <a: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  <a:p>
            <a:endParaRPr lang="en-US" altLang="ko-KR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7949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7" grpId="0"/>
      <p:bldP spid="34" grpId="0"/>
      <p:bldP spid="12" grpId="0"/>
      <p:bldP spid="17" grpId="0" animBg="1"/>
      <p:bldP spid="3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0CAA9816-5320-4BD6-A805-C984DEFF968E}"/>
              </a:ext>
            </a:extLst>
          </p:cNvPr>
          <p:cNvSpPr/>
          <p:nvPr/>
        </p:nvSpPr>
        <p:spPr>
          <a:xfrm>
            <a:off x="1061795" y="1769290"/>
            <a:ext cx="3454499" cy="5005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699792" y="3501008"/>
            <a:ext cx="6400800" cy="1752600"/>
          </a:xfrm>
        </p:spPr>
        <p:txBody>
          <a:bodyPr/>
          <a:lstStyle/>
          <a:p>
            <a:r>
              <a:rPr lang="en-US" altLang="ko-KR" dirty="0"/>
              <a:t>                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9144000" cy="105273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17342" y="0"/>
            <a:ext cx="179512" cy="1886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196854" y="0"/>
            <a:ext cx="179512" cy="1886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376366" y="0"/>
            <a:ext cx="179512" cy="1886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544788" y="4124"/>
            <a:ext cx="179512" cy="1886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724300" y="-55445"/>
            <a:ext cx="6793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SKT</a:t>
            </a:r>
            <a:endParaRPr lang="ko-KR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3995936" y="4124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  오후 </a:t>
            </a:r>
            <a:r>
              <a:rPr lang="en-US" altLang="ko-KR" sz="1400" dirty="0"/>
              <a:t>4:44</a:t>
            </a:r>
            <a:endParaRPr lang="ko-KR" alt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7812360" y="4124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33%</a:t>
            </a:r>
            <a:endParaRPr lang="ko-KR" altLang="en-US" sz="1400" dirty="0"/>
          </a:p>
        </p:txBody>
      </p:sp>
      <p:sp>
        <p:nvSpPr>
          <p:cNvPr id="16" name="직사각형 15"/>
          <p:cNvSpPr/>
          <p:nvPr/>
        </p:nvSpPr>
        <p:spPr>
          <a:xfrm>
            <a:off x="8388424" y="4124"/>
            <a:ext cx="648072" cy="24820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8394104" y="-1216"/>
            <a:ext cx="324036" cy="248208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9033193" y="45704"/>
            <a:ext cx="81009" cy="14706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3671900" y="381459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     위험인자</a:t>
            </a:r>
          </a:p>
        </p:txBody>
      </p:sp>
      <p:cxnSp>
        <p:nvCxnSpPr>
          <p:cNvPr id="22" name="직선 연결선 21"/>
          <p:cNvCxnSpPr/>
          <p:nvPr/>
        </p:nvCxnSpPr>
        <p:spPr>
          <a:xfrm flipV="1">
            <a:off x="196854" y="404664"/>
            <a:ext cx="437690" cy="121704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196854" y="545772"/>
            <a:ext cx="375046" cy="20430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타원 1"/>
          <p:cNvSpPr/>
          <p:nvPr/>
        </p:nvSpPr>
        <p:spPr>
          <a:xfrm>
            <a:off x="7745489" y="381459"/>
            <a:ext cx="365720" cy="34612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>
            <a:stCxn id="2" idx="5"/>
          </p:cNvCxnSpPr>
          <p:nvPr/>
        </p:nvCxnSpPr>
        <p:spPr>
          <a:xfrm>
            <a:off x="8057651" y="676897"/>
            <a:ext cx="215576" cy="20861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8412432" y="465516"/>
            <a:ext cx="57699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8423964" y="612699"/>
            <a:ext cx="57699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8456201" y="781206"/>
            <a:ext cx="57699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362" name="Picture 2" descr="방탄 정국 트위터 게시물,방탄 정국 트위터 게시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853" y="1268760"/>
            <a:ext cx="500529" cy="500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899592" y="1334358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생리학</a:t>
            </a:r>
            <a:endParaRPr lang="en-US" altLang="ko-KR" dirty="0"/>
          </a:p>
        </p:txBody>
      </p:sp>
      <p:sp>
        <p:nvSpPr>
          <p:cNvPr id="32" name="TextBox 31"/>
          <p:cNvSpPr txBox="1"/>
          <p:nvPr/>
        </p:nvSpPr>
        <p:spPr>
          <a:xfrm>
            <a:off x="3760210" y="2367278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오후 </a:t>
            </a:r>
            <a:r>
              <a:rPr lang="en-US" altLang="ko-KR" sz="1200" dirty="0"/>
              <a:t>4:44</a:t>
            </a:r>
            <a:endParaRPr lang="ko-KR" alt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4545496" y="6270214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오후 </a:t>
            </a:r>
            <a:r>
              <a:rPr lang="en-US" altLang="ko-KR" sz="1200" dirty="0"/>
              <a:t>4:44</a:t>
            </a:r>
            <a:endParaRPr lang="ko-KR" alt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690812" y="200579"/>
            <a:ext cx="4594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2</a:t>
            </a:r>
            <a:endParaRPr lang="ko-KR" altLang="en-US" sz="4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FDA26D93-EC9F-43EB-91D6-9434265DD25A}"/>
              </a:ext>
            </a:extLst>
          </p:cNvPr>
          <p:cNvSpPr txBox="1"/>
          <p:nvPr/>
        </p:nvSpPr>
        <p:spPr>
          <a:xfrm>
            <a:off x="899592" y="1866748"/>
            <a:ext cx="37304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lang="ko-KR" altLang="en-US"/>
            </a:pPr>
            <a:r>
              <a:rPr lang="ko-KR" alt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환자가 조절할 수 있는 위험인자 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C5FBF326-E1E2-429A-A675-D8C846876CC4}"/>
              </a:ext>
            </a:extLst>
          </p:cNvPr>
          <p:cNvSpPr/>
          <p:nvPr/>
        </p:nvSpPr>
        <p:spPr>
          <a:xfrm>
            <a:off x="5436560" y="2765013"/>
            <a:ext cx="3308137" cy="147198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비만</a:t>
            </a:r>
            <a:endParaRPr lang="en-US" altLang="ko-KR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altLang="ko-KR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체중이 증가할수록 고혈압이 생길 가능성이 높다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  <a:p>
            <a:endParaRPr lang="en-US" altLang="ko-KR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E068CE43-1F79-469F-8A2F-5AFD6D3AE4D9}"/>
              </a:ext>
            </a:extLst>
          </p:cNvPr>
          <p:cNvSpPr/>
          <p:nvPr/>
        </p:nvSpPr>
        <p:spPr>
          <a:xfrm>
            <a:off x="5448190" y="4517614"/>
            <a:ext cx="3308137" cy="166348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활동 감소</a:t>
            </a:r>
            <a:endParaRPr lang="en-US" altLang="ko-KR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altLang="ko-KR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신체활동이 적은 사람일수록 고혈압이 생길 가능성이 높다</a:t>
            </a:r>
            <a: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  <a:p>
            <a:endParaRPr lang="en-US" altLang="ko-KR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9642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7" grpId="0"/>
      <p:bldP spid="32" grpId="0"/>
      <p:bldP spid="34" grpId="0"/>
      <p:bldP spid="12" grpId="0"/>
      <p:bldP spid="17" grpId="0" animBg="1"/>
      <p:bldP spid="3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1818405"/>
            <a:ext cx="2564855" cy="38472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55576" y="2348880"/>
            <a:ext cx="7772400" cy="1470025"/>
          </a:xfrm>
        </p:spPr>
        <p:txBody>
          <a:bodyPr/>
          <a:lstStyle/>
          <a:p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>
                <a:latin typeface="HY궁서" pitchFamily="18" charset="-127"/>
                <a:ea typeface="HY궁서" pitchFamily="18" charset="-127"/>
              </a:rPr>
              <a:t>관동별곡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699792" y="3501008"/>
            <a:ext cx="6400800" cy="1752600"/>
          </a:xfrm>
        </p:spPr>
        <p:txBody>
          <a:bodyPr/>
          <a:lstStyle/>
          <a:p>
            <a:r>
              <a:rPr lang="en-US" altLang="ko-KR" dirty="0"/>
              <a:t>                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2558852" y="264096"/>
            <a:ext cx="3888432" cy="6264696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854288" y="980728"/>
            <a:ext cx="3384376" cy="48314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7" y="843608"/>
            <a:ext cx="3394857" cy="49732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5" name="Picture 11" descr="아이폰4용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842174"/>
            <a:ext cx="3394856" cy="4974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모서리가 둥근 직사각형 8"/>
          <p:cNvSpPr/>
          <p:nvPr/>
        </p:nvSpPr>
        <p:spPr>
          <a:xfrm>
            <a:off x="3887924" y="491952"/>
            <a:ext cx="1188132" cy="72008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4319972" y="5931829"/>
            <a:ext cx="432048" cy="360040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843808" y="628164"/>
            <a:ext cx="48965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  SKT                             </a:t>
            </a:r>
            <a:r>
              <a:rPr lang="ko-KR" altLang="en-US" sz="800" dirty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오후 </a:t>
            </a:r>
            <a:r>
              <a:rPr lang="en-US" altLang="ko-KR" sz="800" dirty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9:11                           40%</a:t>
            </a:r>
            <a:endParaRPr lang="ko-KR" altLang="en-US" sz="800" dirty="0">
              <a:solidFill>
                <a:schemeClr val="bg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6000485" y="701605"/>
            <a:ext cx="102601" cy="71002"/>
          </a:xfrm>
          <a:prstGeom prst="roundRect">
            <a:avLst/>
          </a:prstGeom>
          <a:solidFill>
            <a:schemeClr val="tx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 flipV="1">
            <a:off x="5948588" y="701605"/>
            <a:ext cx="103794" cy="7344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79CC40CA-CD4D-42BD-BE87-FB1B1F04BD59}"/>
              </a:ext>
            </a:extLst>
          </p:cNvPr>
          <p:cNvSpPr/>
          <p:nvPr/>
        </p:nvSpPr>
        <p:spPr>
          <a:xfrm>
            <a:off x="2854288" y="5013176"/>
            <a:ext cx="3384376" cy="81994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F53B20FD-A4F9-4229-BE14-96E169C41BA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2323" y="5084628"/>
            <a:ext cx="654447" cy="654447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xmlns="" id="{70041EBF-0AA3-422D-BC6E-F4FF812E3DA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4600" y="5121710"/>
            <a:ext cx="654447" cy="654447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xmlns="" id="{9105BF1F-6CE8-4C2F-8CEF-5F12A9793B1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8477" y="5078366"/>
            <a:ext cx="654447" cy="654447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xmlns="" id="{514D0A72-E681-4AC6-81E0-169B420AC21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0537" y="5095591"/>
            <a:ext cx="654447" cy="654447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xmlns="" id="{437FC4A0-3E41-4A66-A124-4F69DD9C4F5B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2536" y="897815"/>
            <a:ext cx="975388" cy="975388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8490D72D-8EE2-4BFD-A1D3-9C11CF71A2B8}"/>
              </a:ext>
            </a:extLst>
          </p:cNvPr>
          <p:cNvSpPr txBox="1"/>
          <p:nvPr/>
        </p:nvSpPr>
        <p:spPr>
          <a:xfrm>
            <a:off x="3063838" y="1727432"/>
            <a:ext cx="15124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>
                    <a:lumMod val="95000"/>
                  </a:schemeClr>
                </a:solidFill>
              </a:rPr>
              <a:t>Photos</a:t>
            </a:r>
            <a:endParaRPr lang="ko-KR" alt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xmlns="" id="{3468DAC9-7246-4B54-89CF-1016502A43A3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9899" y="976001"/>
            <a:ext cx="825937" cy="78017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50FB2631-0C8B-40F8-99D5-18B82D1EECCD}"/>
              </a:ext>
            </a:extLst>
          </p:cNvPr>
          <p:cNvSpPr txBox="1"/>
          <p:nvPr/>
        </p:nvSpPr>
        <p:spPr>
          <a:xfrm>
            <a:off x="3897212" y="1765015"/>
            <a:ext cx="15207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>
                    <a:lumMod val="95000"/>
                  </a:schemeClr>
                </a:solidFill>
              </a:rPr>
              <a:t>Facebook</a:t>
            </a:r>
            <a:endParaRPr lang="ko-KR" alt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xmlns="" id="{3DC0153E-DFD9-41AF-BCFB-F59B8D16E59A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0524" y="977723"/>
            <a:ext cx="795403" cy="79540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0EBB0442-1494-4F61-BA6F-EAD52F3DC391}"/>
              </a:ext>
            </a:extLst>
          </p:cNvPr>
          <p:cNvSpPr txBox="1"/>
          <p:nvPr/>
        </p:nvSpPr>
        <p:spPr>
          <a:xfrm>
            <a:off x="4875592" y="1806618"/>
            <a:ext cx="13990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solidFill>
                  <a:schemeClr val="bg1">
                    <a:lumMod val="95000"/>
                  </a:schemeClr>
                </a:solidFill>
              </a:rPr>
              <a:t>Kakao</a:t>
            </a:r>
            <a:r>
              <a:rPr lang="en-US" altLang="ko-KR" sz="1400" dirty="0">
                <a:solidFill>
                  <a:schemeClr val="bg1">
                    <a:lumMod val="95000"/>
                  </a:schemeClr>
                </a:solidFill>
              </a:rPr>
              <a:t> Talk</a:t>
            </a:r>
            <a:endParaRPr lang="ko-KR" alt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C69E0BEF-A13B-4716-87C8-3707D74181AF}"/>
              </a:ext>
            </a:extLst>
          </p:cNvPr>
          <p:cNvSpPr/>
          <p:nvPr/>
        </p:nvSpPr>
        <p:spPr>
          <a:xfrm>
            <a:off x="-534061" y="2001103"/>
            <a:ext cx="9648818" cy="523510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A3BD88F1-DDDD-46FB-8545-C1B30BA9E1F3}"/>
              </a:ext>
            </a:extLst>
          </p:cNvPr>
          <p:cNvSpPr/>
          <p:nvPr/>
        </p:nvSpPr>
        <p:spPr>
          <a:xfrm>
            <a:off x="4787080" y="-426314"/>
            <a:ext cx="5300018" cy="7284314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6A932630-668A-4003-AF82-713D3683A210}"/>
              </a:ext>
            </a:extLst>
          </p:cNvPr>
          <p:cNvSpPr/>
          <p:nvPr/>
        </p:nvSpPr>
        <p:spPr>
          <a:xfrm>
            <a:off x="-216278" y="-1218645"/>
            <a:ext cx="9396536" cy="2185812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31CFE254-8380-4183-A68C-3963275816EB}"/>
              </a:ext>
            </a:extLst>
          </p:cNvPr>
          <p:cNvSpPr/>
          <p:nvPr/>
        </p:nvSpPr>
        <p:spPr>
          <a:xfrm>
            <a:off x="-5414317" y="-114108"/>
            <a:ext cx="9396536" cy="523510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9308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6" grpId="0" animBg="1"/>
      <p:bldP spid="27" grpId="0" animBg="1"/>
      <p:bldP spid="2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75856" y="2348880"/>
            <a:ext cx="554461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600" dirty="0">
                <a:solidFill>
                  <a:srgbClr val="0070C0"/>
                </a:solidFill>
              </a:rPr>
              <a:t>게시</a:t>
            </a:r>
          </a:p>
        </p:txBody>
      </p:sp>
      <p:sp>
        <p:nvSpPr>
          <p:cNvPr id="4" name="이등변 삼각형 3"/>
          <p:cNvSpPr/>
          <p:nvPr/>
        </p:nvSpPr>
        <p:spPr>
          <a:xfrm>
            <a:off x="4175956" y="3024828"/>
            <a:ext cx="360040" cy="432048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>
            <a:stCxn id="4" idx="3"/>
          </p:cNvCxnSpPr>
          <p:nvPr/>
        </p:nvCxnSpPr>
        <p:spPr>
          <a:xfrm>
            <a:off x="4355976" y="3456876"/>
            <a:ext cx="0" cy="216024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3101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699792" y="3501008"/>
            <a:ext cx="6400800" cy="1752600"/>
          </a:xfrm>
        </p:spPr>
        <p:txBody>
          <a:bodyPr/>
          <a:lstStyle/>
          <a:p>
            <a:r>
              <a:rPr lang="en-US" altLang="ko-KR" dirty="0"/>
              <a:t>                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9144000" cy="105273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17342" y="0"/>
            <a:ext cx="179512" cy="1886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196854" y="0"/>
            <a:ext cx="179512" cy="1886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376366" y="0"/>
            <a:ext cx="179512" cy="1886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544788" y="4124"/>
            <a:ext cx="179512" cy="1886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724300" y="-55445"/>
            <a:ext cx="6793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SKT</a:t>
            </a:r>
            <a:endParaRPr lang="ko-KR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3995936" y="4124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  오후 </a:t>
            </a:r>
            <a:r>
              <a:rPr lang="en-US" altLang="ko-KR" sz="1400" dirty="0"/>
              <a:t>4:44</a:t>
            </a:r>
            <a:endParaRPr lang="ko-KR" alt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7812360" y="4124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33%</a:t>
            </a:r>
            <a:endParaRPr lang="ko-KR" altLang="en-US" sz="1400" dirty="0"/>
          </a:p>
        </p:txBody>
      </p:sp>
      <p:sp>
        <p:nvSpPr>
          <p:cNvPr id="16" name="직사각형 15"/>
          <p:cNvSpPr/>
          <p:nvPr/>
        </p:nvSpPr>
        <p:spPr>
          <a:xfrm>
            <a:off x="8388424" y="4124"/>
            <a:ext cx="648072" cy="24820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8394104" y="-1216"/>
            <a:ext cx="324036" cy="248208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9033193" y="45704"/>
            <a:ext cx="81009" cy="14706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3635896" y="698411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     </a:t>
            </a:r>
          </a:p>
        </p:txBody>
      </p:sp>
      <p:sp>
        <p:nvSpPr>
          <p:cNvPr id="2" name="모서리가 둥근 직사각형 1"/>
          <p:cNvSpPr/>
          <p:nvPr/>
        </p:nvSpPr>
        <p:spPr>
          <a:xfrm>
            <a:off x="1763688" y="311901"/>
            <a:ext cx="5904656" cy="38651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증상</a:t>
            </a:r>
          </a:p>
        </p:txBody>
      </p:sp>
      <p:sp>
        <p:nvSpPr>
          <p:cNvPr id="4" name="타원 3"/>
          <p:cNvSpPr/>
          <p:nvPr/>
        </p:nvSpPr>
        <p:spPr>
          <a:xfrm>
            <a:off x="3491880" y="343812"/>
            <a:ext cx="261392" cy="244321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>
            <a:stCxn id="4" idx="5"/>
          </p:cNvCxnSpPr>
          <p:nvPr/>
        </p:nvCxnSpPr>
        <p:spPr>
          <a:xfrm>
            <a:off x="3714992" y="552353"/>
            <a:ext cx="208936" cy="95573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타원 24"/>
          <p:cNvSpPr/>
          <p:nvPr/>
        </p:nvSpPr>
        <p:spPr>
          <a:xfrm>
            <a:off x="8394104" y="348926"/>
            <a:ext cx="498376" cy="4784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꺾인 연결선 28"/>
          <p:cNvCxnSpPr/>
          <p:nvPr/>
        </p:nvCxnSpPr>
        <p:spPr>
          <a:xfrm rot="10800000" flipV="1">
            <a:off x="8459482" y="539812"/>
            <a:ext cx="367620" cy="89654"/>
          </a:xfrm>
          <a:prstGeom prst="bentConnector3">
            <a:avLst>
              <a:gd name="adj1" fmla="val 44923"/>
            </a:avLst>
          </a:prstGeom>
          <a:ln w="412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모서리가 둥근 직사각형 34"/>
          <p:cNvSpPr/>
          <p:nvPr/>
        </p:nvSpPr>
        <p:spPr>
          <a:xfrm>
            <a:off x="286610" y="465972"/>
            <a:ext cx="612982" cy="36136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439010" y="416171"/>
            <a:ext cx="306491" cy="966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439010" y="529700"/>
            <a:ext cx="288032" cy="23390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1331640" y="1340768"/>
            <a:ext cx="56166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황윤영</a:t>
            </a:r>
            <a:r>
              <a:rPr lang="ko-KR" altLang="en-US" dirty="0">
                <a:latin typeface="Adobe 명조 Std M" pitchFamily="18" charset="-127"/>
                <a:ea typeface="Adobe 명조 Std M" pitchFamily="18" charset="-127"/>
              </a:rPr>
              <a:t>님이 </a:t>
            </a:r>
            <a:r>
              <a:rPr lang="ko-KR" altLang="en-US" dirty="0" err="1">
                <a:latin typeface="Adobe 명조 Std M" pitchFamily="18" charset="-127"/>
                <a:ea typeface="Adobe 명조 Std M" pitchFamily="18" charset="-127"/>
              </a:rPr>
              <a:t>생리학님의</a:t>
            </a:r>
            <a:r>
              <a:rPr lang="ko-KR" altLang="en-US" dirty="0">
                <a:latin typeface="Adobe 명조 Std M" pitchFamily="18" charset="-127"/>
                <a:ea typeface="Adobe 명조 Std M" pitchFamily="18" charset="-127"/>
              </a:rPr>
              <a:t> 게시물을 공유했습니다</a:t>
            </a:r>
            <a:r>
              <a:rPr lang="en-US" altLang="ko-KR" dirty="0">
                <a:latin typeface="Adobe 명조 Std M" pitchFamily="18" charset="-127"/>
                <a:ea typeface="Adobe 명조 Std M" pitchFamily="18" charset="-127"/>
              </a:rPr>
              <a:t>.</a:t>
            </a:r>
          </a:p>
          <a:p>
            <a:r>
              <a:rPr lang="ko-KR" altLang="en-US" sz="1200" dirty="0">
                <a:latin typeface="Adobe 명조 Std M" pitchFamily="18" charset="-127"/>
                <a:ea typeface="Adobe 명조 Std M" pitchFamily="18" charset="-127"/>
              </a:rPr>
              <a:t>금요일 오후 </a:t>
            </a:r>
            <a:r>
              <a:rPr lang="en-US" altLang="ko-KR" sz="1200" dirty="0">
                <a:latin typeface="Adobe 명조 Std M" pitchFamily="18" charset="-127"/>
                <a:ea typeface="Adobe 명조 Std M" pitchFamily="18" charset="-127"/>
              </a:rPr>
              <a:t>4:44</a:t>
            </a:r>
          </a:p>
        </p:txBody>
      </p:sp>
      <p:sp>
        <p:nvSpPr>
          <p:cNvPr id="39" name="타원 38"/>
          <p:cNvSpPr/>
          <p:nvPr/>
        </p:nvSpPr>
        <p:spPr>
          <a:xfrm>
            <a:off x="8459482" y="1247259"/>
            <a:ext cx="144016" cy="14401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8683086" y="1247259"/>
            <a:ext cx="144016" cy="14401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8917924" y="1247259"/>
            <a:ext cx="144016" cy="1524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61573CE-8E39-4CD5-85D7-F486FD837C60}"/>
              </a:ext>
            </a:extLst>
          </p:cNvPr>
          <p:cNvSpPr txBox="1"/>
          <p:nvPr/>
        </p:nvSpPr>
        <p:spPr>
          <a:xfrm>
            <a:off x="552396" y="2814557"/>
            <a:ext cx="710367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lang="ko-KR" altLang="en-US"/>
            </a:pPr>
            <a:r>
              <a:rPr lang="en-US" altLang="ko-KR" dirty="0">
                <a:solidFill>
                  <a:srgbClr val="FF0000"/>
                </a:solidFill>
              </a:rPr>
              <a:t>1.</a:t>
            </a:r>
            <a:r>
              <a:rPr lang="ko-KR" altLang="en-US" dirty="0">
                <a:solidFill>
                  <a:srgbClr val="FF0000"/>
                </a:solidFill>
              </a:rPr>
              <a:t>고혈압과 혈관</a:t>
            </a:r>
            <a:endParaRPr lang="en-US" altLang="ko-KR" dirty="0">
              <a:solidFill>
                <a:srgbClr val="FF0000"/>
              </a:solidFill>
            </a:endParaRPr>
          </a:p>
          <a:p>
            <a:pPr marL="342900" indent="-342900">
              <a:buAutoNum type="arabicPeriod"/>
              <a:defRPr lang="ko-KR" altLang="en-US"/>
            </a:pPr>
            <a:endParaRPr lang="ko-KR" altLang="en-US" dirty="0"/>
          </a:p>
          <a:p>
            <a:pPr>
              <a:buNone/>
              <a:defRPr lang="ko-KR" altLang="en-US"/>
            </a:pPr>
            <a:r>
              <a:rPr lang="ko-KR" altLang="en-US" dirty="0"/>
              <a:t>건강한 동맥은 튼튼하고 탄력성과 유연성을 가지고 있다. 그러나 고혈압 상태가 지속되면 혈관에 다음과 같은 변화가 초래된다. </a:t>
            </a:r>
          </a:p>
          <a:p>
            <a:endParaRPr lang="ko-KR" altLang="en-US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xmlns="" id="{04A81443-B781-47CB-9175-7E84AC5DE8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121" y="1187912"/>
            <a:ext cx="1095519" cy="1088959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xmlns="" id="{4DCD2FE3-8481-475B-B832-566DE4623F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81399"/>
            <a:ext cx="9144000" cy="54166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B68860BD-69D6-4BAF-811B-A251776A4698}"/>
              </a:ext>
            </a:extLst>
          </p:cNvPr>
          <p:cNvSpPr txBox="1"/>
          <p:nvPr/>
        </p:nvSpPr>
        <p:spPr>
          <a:xfrm>
            <a:off x="544788" y="2814557"/>
            <a:ext cx="696845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  <a:defRPr lang="ko-KR" altLang="en-US"/>
            </a:pPr>
            <a:r>
              <a:rPr lang="ko-KR" altLang="en-US" dirty="0">
                <a:solidFill>
                  <a:srgbClr val="7030A0"/>
                </a:solidFill>
              </a:rPr>
              <a:t>1) 동맥경화증, </a:t>
            </a:r>
            <a:r>
              <a:rPr lang="ko-KR" altLang="en-US" dirty="0" err="1">
                <a:solidFill>
                  <a:srgbClr val="7030A0"/>
                </a:solidFill>
              </a:rPr>
              <a:t>죽상경화증</a:t>
            </a:r>
            <a:r>
              <a:rPr lang="ko-KR" altLang="en-US" dirty="0">
                <a:solidFill>
                  <a:srgbClr val="7030A0"/>
                </a:solidFill>
              </a:rPr>
              <a:t> </a:t>
            </a:r>
          </a:p>
          <a:p>
            <a:pPr>
              <a:buNone/>
              <a:defRPr lang="ko-KR" altLang="en-US"/>
            </a:pPr>
            <a:r>
              <a:rPr lang="ko-KR" altLang="en-US" dirty="0"/>
              <a:t>고혈압으로 인해서 동맥 내의 압력이 높아지게 되면 동맥 내피세포에 변화를 주어 결국 동맥벽이 두껍고 </a:t>
            </a:r>
            <a:r>
              <a:rPr lang="ko-KR" altLang="en-US" dirty="0" err="1"/>
              <a:t>단단해지는데</a:t>
            </a:r>
            <a:r>
              <a:rPr lang="ko-KR" altLang="en-US" dirty="0"/>
              <a:t>, 이를 </a:t>
            </a:r>
            <a:r>
              <a:rPr lang="ko-KR" altLang="en-US" dirty="0" err="1"/>
              <a:t>동맥경화증이라고한다</a:t>
            </a:r>
            <a:r>
              <a:rPr lang="ko-KR" altLang="en-US" dirty="0"/>
              <a:t>. 순환하는 지방과 세포들로 쌓이게 되면 </a:t>
            </a:r>
            <a:r>
              <a:rPr lang="ko-KR" altLang="en-US" dirty="0" err="1"/>
              <a:t>죽상경화증이</a:t>
            </a:r>
            <a:r>
              <a:rPr lang="ko-KR" altLang="en-US" dirty="0"/>
              <a:t> 시작되어 몸 전체의 </a:t>
            </a:r>
            <a:r>
              <a:rPr lang="ko-KR" altLang="en-US" dirty="0" err="1"/>
              <a:t>동맥들에도</a:t>
            </a:r>
            <a:r>
              <a:rPr lang="ko-KR" altLang="en-US" dirty="0"/>
              <a:t> 영향을 주게 된다. 결국 심장, 신장, 뇌, 팔, 다리로 가는 혈류가 원활해지지 못하여 </a:t>
            </a:r>
            <a:r>
              <a:rPr lang="ko-KR" altLang="en-US" dirty="0" err="1"/>
              <a:t>흉통</a:t>
            </a:r>
            <a:r>
              <a:rPr lang="ko-KR" altLang="en-US" dirty="0"/>
              <a:t>(협심증), 심근경색, 심부전, 신부전, 뇌졸중, 말초 동맥 질환, 동맥류 등이 생길 수 있다. </a:t>
            </a:r>
          </a:p>
          <a:p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8E9794E5-79AD-4DC0-8F78-9C6016053EC8}"/>
              </a:ext>
            </a:extLst>
          </p:cNvPr>
          <p:cNvSpPr txBox="1"/>
          <p:nvPr/>
        </p:nvSpPr>
        <p:spPr>
          <a:xfrm>
            <a:off x="567097" y="2848031"/>
            <a:ext cx="69795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  <a:defRPr lang="ko-KR" altLang="en-US"/>
            </a:pPr>
            <a:r>
              <a:rPr lang="ko-KR" altLang="en-US" dirty="0">
                <a:solidFill>
                  <a:srgbClr val="7030A0"/>
                </a:solidFill>
              </a:rPr>
              <a:t>2) 대동맥류 </a:t>
            </a:r>
          </a:p>
          <a:p>
            <a:pPr>
              <a:buNone/>
              <a:defRPr lang="ko-KR" altLang="en-US"/>
            </a:pPr>
            <a:r>
              <a:rPr lang="ko-KR" altLang="en-US" dirty="0"/>
              <a:t>혈압이 높은 상태로 지속되면, 동맥벽의 일부가 늘어나면서 꽈리처럼 동맥류가 만들어질 수 있다. 동맥류가 터지면 치명적인 내출혈을 일으키게 된다. 동맥류는 우리 몸의 어느 </a:t>
            </a:r>
            <a:r>
              <a:rPr lang="ko-KR" altLang="en-US" dirty="0" err="1"/>
              <a:t>동맥에서건</a:t>
            </a:r>
            <a:r>
              <a:rPr lang="ko-KR" altLang="en-US" dirty="0"/>
              <a:t> 만들어질 수 있지만 가장 큰 동맥인 대동맥에서 제일 잘 생긴다. </a:t>
            </a:r>
          </a:p>
          <a:p>
            <a:endParaRPr lang="ko-KR" altLang="en-US" dirty="0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xmlns="" id="{9AD41117-209C-4403-965B-485AC0D8E76B}"/>
              </a:ext>
            </a:extLst>
          </p:cNvPr>
          <p:cNvCxnSpPr>
            <a:cxnSpLocks/>
          </p:cNvCxnSpPr>
          <p:nvPr/>
        </p:nvCxnSpPr>
        <p:spPr>
          <a:xfrm flipH="1" flipV="1">
            <a:off x="2671867" y="6505965"/>
            <a:ext cx="396044" cy="234192"/>
          </a:xfrm>
          <a:prstGeom prst="straightConnector1">
            <a:avLst/>
          </a:prstGeom>
          <a:ln w="857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4383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23" grpId="0"/>
      <p:bldP spid="23" grpId="1"/>
      <p:bldP spid="24" grpId="0"/>
      <p:bldP spid="24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xmlns="" id="{CBCEC62C-FD4F-4212-AE5A-9407E071D2C6}"/>
              </a:ext>
            </a:extLst>
          </p:cNvPr>
          <p:cNvSpPr/>
          <p:nvPr/>
        </p:nvSpPr>
        <p:spPr>
          <a:xfrm>
            <a:off x="1403648" y="893055"/>
            <a:ext cx="7555669" cy="5653045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/>
              <a:t>                 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0" y="-1"/>
            <a:ext cx="9144000" cy="69841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17342" y="0"/>
            <a:ext cx="179512" cy="1886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196854" y="0"/>
            <a:ext cx="179512" cy="1886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376366" y="0"/>
            <a:ext cx="179512" cy="1886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544788" y="4124"/>
            <a:ext cx="179512" cy="1886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724300" y="-55445"/>
            <a:ext cx="6793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SKT</a:t>
            </a:r>
            <a:endParaRPr lang="ko-KR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3722904" y="4123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  오후 </a:t>
            </a:r>
            <a:r>
              <a:rPr lang="en-US" altLang="ko-KR" sz="1400" dirty="0"/>
              <a:t>4:44</a:t>
            </a:r>
            <a:endParaRPr lang="ko-KR" alt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7812360" y="4124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33%</a:t>
            </a:r>
            <a:endParaRPr lang="ko-KR" altLang="en-US" sz="1400" dirty="0"/>
          </a:p>
        </p:txBody>
      </p:sp>
      <p:sp>
        <p:nvSpPr>
          <p:cNvPr id="16" name="직사각형 15"/>
          <p:cNvSpPr/>
          <p:nvPr/>
        </p:nvSpPr>
        <p:spPr>
          <a:xfrm>
            <a:off x="8388424" y="4124"/>
            <a:ext cx="648072" cy="24820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8394104" y="-1216"/>
            <a:ext cx="324036" cy="248208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9033193" y="45704"/>
            <a:ext cx="81009" cy="14706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3604118" y="734318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     </a:t>
            </a:r>
          </a:p>
        </p:txBody>
      </p:sp>
      <p:sp>
        <p:nvSpPr>
          <p:cNvPr id="39" name="타원 38"/>
          <p:cNvSpPr/>
          <p:nvPr/>
        </p:nvSpPr>
        <p:spPr>
          <a:xfrm>
            <a:off x="8136396" y="462733"/>
            <a:ext cx="144016" cy="14401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8496182" y="462932"/>
            <a:ext cx="144016" cy="14401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8815301" y="464154"/>
            <a:ext cx="144016" cy="1524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xmlns="" id="{04A81443-B781-47CB-9175-7E84AC5DE8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20" y="1043742"/>
            <a:ext cx="1095519" cy="1088959"/>
          </a:xfrm>
          <a:prstGeom prst="rect">
            <a:avLst/>
          </a:prstGeom>
        </p:spPr>
      </p:pic>
      <p:pic>
        <p:nvPicPr>
          <p:cNvPr id="32" name="그림 개체 틀 2">
            <a:extLst>
              <a:ext uri="{FF2B5EF4-FFF2-40B4-BE49-F238E27FC236}">
                <a16:creationId xmlns:a16="http://schemas.microsoft.com/office/drawing/2014/main" xmlns="" id="{53C1F22C-B3C9-4F0A-BEDC-8231ED6C2D6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020" b="16020"/>
          <a:stretch>
            <a:fillRect/>
          </a:stretch>
        </p:blipFill>
        <p:spPr>
          <a:xfrm>
            <a:off x="2025386" y="1247029"/>
            <a:ext cx="6111010" cy="318508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572B458F-3C01-4700-A514-149BE771E228}"/>
              </a:ext>
            </a:extLst>
          </p:cNvPr>
          <p:cNvSpPr txBox="1"/>
          <p:nvPr/>
        </p:nvSpPr>
        <p:spPr>
          <a:xfrm>
            <a:off x="1658471" y="4391437"/>
            <a:ext cx="748552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  <a:defRPr lang="ko-KR" altLang="en-US"/>
            </a:pPr>
            <a:r>
              <a:rPr lang="ko-KR" altLang="en-US" dirty="0">
                <a:solidFill>
                  <a:srgbClr val="7030A0"/>
                </a:solidFill>
              </a:rPr>
              <a:t>2. 고혈압과 심장 </a:t>
            </a:r>
            <a:endParaRPr lang="en-US" altLang="ko-KR" dirty="0">
              <a:solidFill>
                <a:srgbClr val="7030A0"/>
              </a:solidFill>
            </a:endParaRPr>
          </a:p>
          <a:p>
            <a:pPr>
              <a:buNone/>
              <a:defRPr lang="ko-KR" altLang="en-US"/>
            </a:pPr>
            <a:r>
              <a:rPr lang="ko-KR" altLang="en-US" dirty="0"/>
              <a:t>1) 관상동맥 질환</a:t>
            </a:r>
          </a:p>
          <a:p>
            <a:pPr>
              <a:buNone/>
              <a:defRPr lang="ko-KR" altLang="en-US"/>
            </a:pPr>
            <a:r>
              <a:rPr lang="ko-KR" altLang="en-US" dirty="0"/>
              <a:t>관상동맥이란 심장의 근육에 혈액을 공급하는 혈관을 말한다. 동맥경화나 혈전 등에 의해 관상동맥이 좁아지거나 막히게 되면 심장의 혈액공급에 차질이 발생하면서 심한 </a:t>
            </a:r>
            <a:r>
              <a:rPr lang="ko-KR" altLang="en-US" dirty="0" err="1"/>
              <a:t>흉통을</a:t>
            </a:r>
            <a:r>
              <a:rPr lang="ko-KR" altLang="en-US" dirty="0"/>
              <a:t> 일으키는 협심증을 발생시킬 수 있다. 이러한 상태가 심해질 경우 심장 근육이 혈액을 공급받지 못하여 괴사되는 심근경색이 발생할 수도 있다.</a:t>
            </a: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xmlns="" id="{0D0ADD1D-CDE9-483D-A967-B4F7A21557AB}"/>
              </a:ext>
            </a:extLst>
          </p:cNvPr>
          <p:cNvCxnSpPr/>
          <p:nvPr/>
        </p:nvCxnSpPr>
        <p:spPr>
          <a:xfrm flipV="1">
            <a:off x="236121" y="248207"/>
            <a:ext cx="319757" cy="142427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xmlns="" id="{503DCD66-785F-463C-9FF2-5B497CDAC928}"/>
              </a:ext>
            </a:extLst>
          </p:cNvPr>
          <p:cNvCxnSpPr>
            <a:cxnSpLocks/>
          </p:cNvCxnSpPr>
          <p:nvPr/>
        </p:nvCxnSpPr>
        <p:spPr>
          <a:xfrm>
            <a:off x="237570" y="399635"/>
            <a:ext cx="319757" cy="135106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54334B66-43A0-4107-810C-D04F7A28A3FB}"/>
              </a:ext>
            </a:extLst>
          </p:cNvPr>
          <p:cNvSpPr txBox="1"/>
          <p:nvPr/>
        </p:nvSpPr>
        <p:spPr>
          <a:xfrm>
            <a:off x="3248827" y="311901"/>
            <a:ext cx="2360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황윤영님의 게시물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EEDDCC4C-1B1E-4E90-B4DA-505825866976}"/>
              </a:ext>
            </a:extLst>
          </p:cNvPr>
          <p:cNvSpPr txBox="1"/>
          <p:nvPr/>
        </p:nvSpPr>
        <p:spPr>
          <a:xfrm>
            <a:off x="1628673" y="6519360"/>
            <a:ext cx="7485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12</a:t>
            </a: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분     좋아요          </a:t>
            </a:r>
            <a:r>
              <a:rPr lang="ko-KR" alt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댓글달기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707CCF2D-DFA4-4291-8681-88AB4E631D17}"/>
              </a:ext>
            </a:extLst>
          </p:cNvPr>
          <p:cNvSpPr txBox="1"/>
          <p:nvPr/>
        </p:nvSpPr>
        <p:spPr>
          <a:xfrm>
            <a:off x="2025386" y="910233"/>
            <a:ext cx="1322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황윤영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2E92BBBF-99E8-4514-A6B7-065E2F4A8A70}"/>
              </a:ext>
            </a:extLst>
          </p:cNvPr>
          <p:cNvSpPr/>
          <p:nvPr/>
        </p:nvSpPr>
        <p:spPr>
          <a:xfrm>
            <a:off x="-17342" y="0"/>
            <a:ext cx="9269862" cy="6922161"/>
          </a:xfrm>
          <a:prstGeom prst="rect">
            <a:avLst/>
          </a:prstGeom>
          <a:solidFill>
            <a:schemeClr val="tx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22797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8388424" y="4124"/>
            <a:ext cx="648072" cy="24820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xmlns="" id="{CBCEC62C-FD4F-4212-AE5A-9407E071D2C6}"/>
              </a:ext>
            </a:extLst>
          </p:cNvPr>
          <p:cNvSpPr/>
          <p:nvPr/>
        </p:nvSpPr>
        <p:spPr>
          <a:xfrm>
            <a:off x="1403648" y="893055"/>
            <a:ext cx="7555669" cy="5653045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/>
              <a:t>                 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0" y="-1"/>
            <a:ext cx="9144000" cy="69841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8394104" y="-1216"/>
            <a:ext cx="324036" cy="248208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3604118" y="734318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     </a:t>
            </a:r>
          </a:p>
        </p:txBody>
      </p:sp>
      <p:sp>
        <p:nvSpPr>
          <p:cNvPr id="39" name="타원 38"/>
          <p:cNvSpPr/>
          <p:nvPr/>
        </p:nvSpPr>
        <p:spPr>
          <a:xfrm>
            <a:off x="8136396" y="462733"/>
            <a:ext cx="144016" cy="14401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8496182" y="462932"/>
            <a:ext cx="144016" cy="14401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8815301" y="464154"/>
            <a:ext cx="144016" cy="1524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xmlns="" id="{04A81443-B781-47CB-9175-7E84AC5DE8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20" y="1043742"/>
            <a:ext cx="1095519" cy="1088959"/>
          </a:xfrm>
          <a:prstGeom prst="rect">
            <a:avLst/>
          </a:prstGeom>
        </p:spPr>
      </p:pic>
      <p:pic>
        <p:nvPicPr>
          <p:cNvPr id="32" name="그림 개체 틀 2">
            <a:extLst>
              <a:ext uri="{FF2B5EF4-FFF2-40B4-BE49-F238E27FC236}">
                <a16:creationId xmlns:a16="http://schemas.microsoft.com/office/drawing/2014/main" xmlns="" id="{53C1F22C-B3C9-4F0A-BEDC-8231ED6C2D6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020" b="16020"/>
          <a:stretch>
            <a:fillRect/>
          </a:stretch>
        </p:blipFill>
        <p:spPr>
          <a:xfrm>
            <a:off x="2025386" y="1247029"/>
            <a:ext cx="6111010" cy="318508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572B458F-3C01-4700-A514-149BE771E228}"/>
              </a:ext>
            </a:extLst>
          </p:cNvPr>
          <p:cNvSpPr txBox="1"/>
          <p:nvPr/>
        </p:nvSpPr>
        <p:spPr>
          <a:xfrm>
            <a:off x="1658471" y="4391437"/>
            <a:ext cx="748552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  <a:defRPr lang="ko-KR" altLang="en-US"/>
            </a:pPr>
            <a:r>
              <a:rPr lang="ko-KR" altLang="en-US" dirty="0">
                <a:solidFill>
                  <a:srgbClr val="7030A0"/>
                </a:solidFill>
              </a:rPr>
              <a:t>2. 고혈압과 심장 </a:t>
            </a:r>
            <a:endParaRPr lang="en-US" altLang="ko-KR" dirty="0">
              <a:solidFill>
                <a:srgbClr val="7030A0"/>
              </a:solidFill>
            </a:endParaRPr>
          </a:p>
          <a:p>
            <a:pPr>
              <a:buNone/>
              <a:defRPr lang="ko-KR" altLang="en-US"/>
            </a:pPr>
            <a:r>
              <a:rPr lang="ko-KR" altLang="en-US" dirty="0"/>
              <a:t>1) 관상동맥 질환</a:t>
            </a:r>
          </a:p>
          <a:p>
            <a:pPr>
              <a:buNone/>
              <a:defRPr lang="ko-KR" altLang="en-US"/>
            </a:pPr>
            <a:r>
              <a:rPr lang="ko-KR" altLang="en-US" dirty="0"/>
              <a:t>관상동맥이란 심장의 근육에 혈액을 공급하는 혈관을 말한다. 동맥경화나 혈전 등에 의해 관상동맥이 좁아지거나 막히게 되면 심장의 혈액공급에 차질이 발생하면서 심한 </a:t>
            </a:r>
            <a:r>
              <a:rPr lang="ko-KR" altLang="en-US" dirty="0" err="1"/>
              <a:t>흉통을</a:t>
            </a:r>
            <a:r>
              <a:rPr lang="ko-KR" altLang="en-US" dirty="0"/>
              <a:t> 일으키는 협심증을 발생시킬 수 있다. 이러한 상태가 심해질 경우 심장 근육이 혈액을 공급받지 못하여 괴사되는 심근경색이 발생할 수도 있다.</a:t>
            </a: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xmlns="" id="{0D0ADD1D-CDE9-483D-A967-B4F7A21557AB}"/>
              </a:ext>
            </a:extLst>
          </p:cNvPr>
          <p:cNvCxnSpPr/>
          <p:nvPr/>
        </p:nvCxnSpPr>
        <p:spPr>
          <a:xfrm flipV="1">
            <a:off x="236121" y="248207"/>
            <a:ext cx="319757" cy="142427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xmlns="" id="{503DCD66-785F-463C-9FF2-5B497CDAC928}"/>
              </a:ext>
            </a:extLst>
          </p:cNvPr>
          <p:cNvCxnSpPr>
            <a:cxnSpLocks/>
          </p:cNvCxnSpPr>
          <p:nvPr/>
        </p:nvCxnSpPr>
        <p:spPr>
          <a:xfrm>
            <a:off x="237570" y="399635"/>
            <a:ext cx="319757" cy="135106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54334B66-43A0-4107-810C-D04F7A28A3FB}"/>
              </a:ext>
            </a:extLst>
          </p:cNvPr>
          <p:cNvSpPr txBox="1"/>
          <p:nvPr/>
        </p:nvSpPr>
        <p:spPr>
          <a:xfrm>
            <a:off x="3248827" y="311901"/>
            <a:ext cx="2360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황윤영님의 게시물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EEDDCC4C-1B1E-4E90-B4DA-505825866976}"/>
              </a:ext>
            </a:extLst>
          </p:cNvPr>
          <p:cNvSpPr txBox="1"/>
          <p:nvPr/>
        </p:nvSpPr>
        <p:spPr>
          <a:xfrm>
            <a:off x="1628673" y="6519360"/>
            <a:ext cx="7485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12</a:t>
            </a: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분     좋아요          </a:t>
            </a:r>
            <a:r>
              <a:rPr lang="ko-KR" alt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댓글달기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707CCF2D-DFA4-4291-8681-88AB4E631D17}"/>
              </a:ext>
            </a:extLst>
          </p:cNvPr>
          <p:cNvSpPr txBox="1"/>
          <p:nvPr/>
        </p:nvSpPr>
        <p:spPr>
          <a:xfrm>
            <a:off x="2025386" y="910233"/>
            <a:ext cx="1322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황윤영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46453B08-584C-47D3-80F6-6D51EF9DDBF2}"/>
              </a:ext>
            </a:extLst>
          </p:cNvPr>
          <p:cNvSpPr/>
          <p:nvPr/>
        </p:nvSpPr>
        <p:spPr>
          <a:xfrm>
            <a:off x="-180528" y="0"/>
            <a:ext cx="9341870" cy="6922161"/>
          </a:xfrm>
          <a:prstGeom prst="rect">
            <a:avLst/>
          </a:prstGeom>
          <a:solidFill>
            <a:schemeClr val="tx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724300" y="-55445"/>
            <a:ext cx="6793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>
                    <a:lumMod val="95000"/>
                  </a:schemeClr>
                </a:solidFill>
              </a:rPr>
              <a:t>SKT</a:t>
            </a:r>
            <a:endParaRPr lang="ko-KR" alt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544788" y="4124"/>
            <a:ext cx="179512" cy="1886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376366" y="0"/>
            <a:ext cx="179512" cy="1886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196854" y="0"/>
            <a:ext cx="179512" cy="1886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17342" y="0"/>
            <a:ext cx="179512" cy="1886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722904" y="4123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  </a:t>
            </a:r>
            <a:r>
              <a:rPr lang="ko-KR" altLang="en-US" sz="1400" dirty="0">
                <a:solidFill>
                  <a:schemeClr val="bg1">
                    <a:lumMod val="95000"/>
                  </a:schemeClr>
                </a:solidFill>
              </a:rPr>
              <a:t>오후 </a:t>
            </a:r>
            <a:r>
              <a:rPr lang="en-US" altLang="ko-KR" sz="1400" dirty="0">
                <a:solidFill>
                  <a:schemeClr val="bg1">
                    <a:lumMod val="95000"/>
                  </a:schemeClr>
                </a:solidFill>
              </a:rPr>
              <a:t>4:44</a:t>
            </a:r>
            <a:endParaRPr lang="ko-KR" alt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798460" y="4123"/>
            <a:ext cx="819887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>
                    <a:lumMod val="95000"/>
                  </a:schemeClr>
                </a:solidFill>
              </a:rPr>
              <a:t>100%</a:t>
            </a:r>
            <a:endParaRPr lang="ko-KR" alt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9033193" y="45704"/>
            <a:ext cx="81009" cy="14706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6B931FDF-7D4F-4F00-B13A-D3FFE80B0B5D}"/>
              </a:ext>
            </a:extLst>
          </p:cNvPr>
          <p:cNvSpPr/>
          <p:nvPr/>
        </p:nvSpPr>
        <p:spPr>
          <a:xfrm>
            <a:off x="8419700" y="0"/>
            <a:ext cx="613493" cy="2469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xmlns="" id="{853B7487-B301-478E-866D-834BDC54D38D}"/>
              </a:ext>
            </a:extLst>
          </p:cNvPr>
          <p:cNvSpPr/>
          <p:nvPr/>
        </p:nvSpPr>
        <p:spPr>
          <a:xfrm>
            <a:off x="4489489" y="5946224"/>
            <a:ext cx="165020" cy="50619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막힌 원호 5">
            <a:extLst>
              <a:ext uri="{FF2B5EF4-FFF2-40B4-BE49-F238E27FC236}">
                <a16:creationId xmlns:a16="http://schemas.microsoft.com/office/drawing/2014/main" xmlns="" id="{4A7FDD54-19B4-47FB-9ACE-7CDCE604D203}"/>
              </a:ext>
            </a:extLst>
          </p:cNvPr>
          <p:cNvSpPr/>
          <p:nvPr/>
        </p:nvSpPr>
        <p:spPr>
          <a:xfrm rot="10800000">
            <a:off x="4348593" y="5745670"/>
            <a:ext cx="446813" cy="750493"/>
          </a:xfrm>
          <a:prstGeom prst="blockArc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xmlns="" id="{29C271D9-07BB-4436-9801-56EBB677044C}"/>
              </a:ext>
            </a:extLst>
          </p:cNvPr>
          <p:cNvCxnSpPr/>
          <p:nvPr/>
        </p:nvCxnSpPr>
        <p:spPr>
          <a:xfrm>
            <a:off x="4571999" y="6496164"/>
            <a:ext cx="0" cy="246598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xmlns="" id="{76151956-F5D1-4AC6-B881-90386BEF1186}"/>
              </a:ext>
            </a:extLst>
          </p:cNvPr>
          <p:cNvCxnSpPr>
            <a:cxnSpLocks/>
          </p:cNvCxnSpPr>
          <p:nvPr/>
        </p:nvCxnSpPr>
        <p:spPr>
          <a:xfrm flipV="1">
            <a:off x="4434983" y="6714458"/>
            <a:ext cx="259282" cy="2937"/>
          </a:xfrm>
          <a:prstGeom prst="line">
            <a:avLst/>
          </a:prstGeom>
          <a:ln w="412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타원 26">
            <a:extLst>
              <a:ext uri="{FF2B5EF4-FFF2-40B4-BE49-F238E27FC236}">
                <a16:creationId xmlns:a16="http://schemas.microsoft.com/office/drawing/2014/main" xmlns="" id="{E52B8208-B571-4B9F-8EA7-940674AF130F}"/>
              </a:ext>
            </a:extLst>
          </p:cNvPr>
          <p:cNvSpPr/>
          <p:nvPr/>
        </p:nvSpPr>
        <p:spPr>
          <a:xfrm>
            <a:off x="286610" y="6199323"/>
            <a:ext cx="437690" cy="410470"/>
          </a:xfrm>
          <a:prstGeom prst="ellipse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B4F139E9-5305-4D83-8938-BA98B0611F92}"/>
              </a:ext>
            </a:extLst>
          </p:cNvPr>
          <p:cNvSpPr txBox="1"/>
          <p:nvPr/>
        </p:nvSpPr>
        <p:spPr>
          <a:xfrm>
            <a:off x="6773028" y="721607"/>
            <a:ext cx="17962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Siri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야</a:t>
            </a:r>
            <a:endParaRPr lang="en-US" altLang="ko-KR" sz="20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43" name="그림 개체 틀 2">
            <a:extLst>
              <a:ext uri="{FF2B5EF4-FFF2-40B4-BE49-F238E27FC236}">
                <a16:creationId xmlns:a16="http://schemas.microsoft.com/office/drawing/2014/main" xmlns="" id="{FB609179-3E2C-4CFB-AEE6-27675528584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019" t="17769" r="3019" b="18065"/>
          <a:stretch/>
        </p:blipFill>
        <p:spPr>
          <a:xfrm>
            <a:off x="608413" y="1964778"/>
            <a:ext cx="6111010" cy="1807073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A0D93FF9-C619-448D-B632-5F3A476AF142}"/>
              </a:ext>
            </a:extLst>
          </p:cNvPr>
          <p:cNvSpPr txBox="1"/>
          <p:nvPr/>
        </p:nvSpPr>
        <p:spPr>
          <a:xfrm>
            <a:off x="634543" y="3943148"/>
            <a:ext cx="6084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우리의 눈에는 매우 가늘고 정교한 혈관을 통해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67241568-7414-46B6-B1BB-F4832E9EE298}"/>
              </a:ext>
            </a:extLst>
          </p:cNvPr>
          <p:cNvSpPr txBox="1"/>
          <p:nvPr/>
        </p:nvSpPr>
        <p:spPr>
          <a:xfrm>
            <a:off x="6737675" y="1117066"/>
            <a:ext cx="190252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“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고혈압과 눈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”</a:t>
            </a:r>
            <a:endParaRPr lang="ko-KR" alt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33EAC5E9-69E9-4C82-BE18-2FCA439D0A7B}"/>
              </a:ext>
            </a:extLst>
          </p:cNvPr>
          <p:cNvSpPr txBox="1"/>
          <p:nvPr/>
        </p:nvSpPr>
        <p:spPr>
          <a:xfrm>
            <a:off x="608413" y="4377958"/>
            <a:ext cx="55038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혈액이 공급된다. 다른 혈관들과 마찬가지로</a:t>
            </a:r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82E4E9CF-056B-4D21-A7C9-BEE378358CE4}"/>
              </a:ext>
            </a:extLst>
          </p:cNvPr>
          <p:cNvSpPr txBox="1"/>
          <p:nvPr/>
        </p:nvSpPr>
        <p:spPr>
          <a:xfrm>
            <a:off x="632346" y="4807654"/>
            <a:ext cx="64008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망막혈관 역시 고혈압으로 인한 손상에 매우 취약하다.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239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  <p:bldP spid="31" grpId="0"/>
      <p:bldP spid="35" grpId="0"/>
      <p:bldP spid="3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8388424" y="4124"/>
            <a:ext cx="648072" cy="24820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xmlns="" id="{CBCEC62C-FD4F-4212-AE5A-9407E071D2C6}"/>
              </a:ext>
            </a:extLst>
          </p:cNvPr>
          <p:cNvSpPr/>
          <p:nvPr/>
        </p:nvSpPr>
        <p:spPr>
          <a:xfrm>
            <a:off x="1403648" y="893055"/>
            <a:ext cx="7555669" cy="5653045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/>
              <a:t>                 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0" y="-1"/>
            <a:ext cx="9144000" cy="69841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8394104" y="-1216"/>
            <a:ext cx="324036" cy="248208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3604118" y="734318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     </a:t>
            </a:r>
          </a:p>
        </p:txBody>
      </p:sp>
      <p:sp>
        <p:nvSpPr>
          <p:cNvPr id="39" name="타원 38"/>
          <p:cNvSpPr/>
          <p:nvPr/>
        </p:nvSpPr>
        <p:spPr>
          <a:xfrm>
            <a:off x="8136396" y="462733"/>
            <a:ext cx="144016" cy="14401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8496182" y="462932"/>
            <a:ext cx="144016" cy="14401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8815301" y="464154"/>
            <a:ext cx="144016" cy="1524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xmlns="" id="{04A81443-B781-47CB-9175-7E84AC5DE8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20" y="1043742"/>
            <a:ext cx="1095519" cy="1088959"/>
          </a:xfrm>
          <a:prstGeom prst="rect">
            <a:avLst/>
          </a:prstGeom>
        </p:spPr>
      </p:pic>
      <p:pic>
        <p:nvPicPr>
          <p:cNvPr id="32" name="그림 개체 틀 2">
            <a:extLst>
              <a:ext uri="{FF2B5EF4-FFF2-40B4-BE49-F238E27FC236}">
                <a16:creationId xmlns:a16="http://schemas.microsoft.com/office/drawing/2014/main" xmlns="" id="{53C1F22C-B3C9-4F0A-BEDC-8231ED6C2D6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020" b="16020"/>
          <a:stretch>
            <a:fillRect/>
          </a:stretch>
        </p:blipFill>
        <p:spPr>
          <a:xfrm>
            <a:off x="2025386" y="1247029"/>
            <a:ext cx="6111010" cy="318508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572B458F-3C01-4700-A514-149BE771E228}"/>
              </a:ext>
            </a:extLst>
          </p:cNvPr>
          <p:cNvSpPr txBox="1"/>
          <p:nvPr/>
        </p:nvSpPr>
        <p:spPr>
          <a:xfrm>
            <a:off x="1658471" y="4391437"/>
            <a:ext cx="748552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  <a:defRPr lang="ko-KR" altLang="en-US"/>
            </a:pPr>
            <a:r>
              <a:rPr lang="ko-KR" altLang="en-US" dirty="0">
                <a:solidFill>
                  <a:srgbClr val="7030A0"/>
                </a:solidFill>
              </a:rPr>
              <a:t>2. 고혈압과 심장 </a:t>
            </a:r>
            <a:endParaRPr lang="en-US" altLang="ko-KR" dirty="0">
              <a:solidFill>
                <a:srgbClr val="7030A0"/>
              </a:solidFill>
            </a:endParaRPr>
          </a:p>
          <a:p>
            <a:pPr>
              <a:buNone/>
              <a:defRPr lang="ko-KR" altLang="en-US"/>
            </a:pPr>
            <a:r>
              <a:rPr lang="ko-KR" altLang="en-US" dirty="0"/>
              <a:t>1) 관상동맥 질환</a:t>
            </a:r>
          </a:p>
          <a:p>
            <a:pPr>
              <a:buNone/>
              <a:defRPr lang="ko-KR" altLang="en-US"/>
            </a:pPr>
            <a:r>
              <a:rPr lang="ko-KR" altLang="en-US" dirty="0"/>
              <a:t>관상동맥이란 심장의 근육에 혈액을 공급하는 혈관을 말한다. 동맥경화나 혈전 등에 의해 관상동맥이 좁아지거나 막히게 되면 심장의 혈액공급에 차질이 발생하면서 심한 </a:t>
            </a:r>
            <a:r>
              <a:rPr lang="ko-KR" altLang="en-US" dirty="0" err="1"/>
              <a:t>흉통을</a:t>
            </a:r>
            <a:r>
              <a:rPr lang="ko-KR" altLang="en-US" dirty="0"/>
              <a:t> 일으키는 협심증을 발생시킬 수 있다. 이러한 상태가 심해질 경우 심장 근육이 혈액을 공급받지 못하여 괴사되는 심근경색이 발생할 수도 있다.</a:t>
            </a: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xmlns="" id="{0D0ADD1D-CDE9-483D-A967-B4F7A21557AB}"/>
              </a:ext>
            </a:extLst>
          </p:cNvPr>
          <p:cNvCxnSpPr/>
          <p:nvPr/>
        </p:nvCxnSpPr>
        <p:spPr>
          <a:xfrm flipV="1">
            <a:off x="236121" y="248207"/>
            <a:ext cx="319757" cy="142427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xmlns="" id="{503DCD66-785F-463C-9FF2-5B497CDAC928}"/>
              </a:ext>
            </a:extLst>
          </p:cNvPr>
          <p:cNvCxnSpPr>
            <a:cxnSpLocks/>
          </p:cNvCxnSpPr>
          <p:nvPr/>
        </p:nvCxnSpPr>
        <p:spPr>
          <a:xfrm>
            <a:off x="237570" y="399635"/>
            <a:ext cx="319757" cy="135106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54334B66-43A0-4107-810C-D04F7A28A3FB}"/>
              </a:ext>
            </a:extLst>
          </p:cNvPr>
          <p:cNvSpPr txBox="1"/>
          <p:nvPr/>
        </p:nvSpPr>
        <p:spPr>
          <a:xfrm>
            <a:off x="3248827" y="311901"/>
            <a:ext cx="2360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황윤영님의 게시물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EEDDCC4C-1B1E-4E90-B4DA-505825866976}"/>
              </a:ext>
            </a:extLst>
          </p:cNvPr>
          <p:cNvSpPr txBox="1"/>
          <p:nvPr/>
        </p:nvSpPr>
        <p:spPr>
          <a:xfrm>
            <a:off x="1628673" y="6519360"/>
            <a:ext cx="7485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12</a:t>
            </a: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분     좋아요          </a:t>
            </a:r>
            <a:r>
              <a:rPr lang="ko-KR" alt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댓글달기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707CCF2D-DFA4-4291-8681-88AB4E631D17}"/>
              </a:ext>
            </a:extLst>
          </p:cNvPr>
          <p:cNvSpPr txBox="1"/>
          <p:nvPr/>
        </p:nvSpPr>
        <p:spPr>
          <a:xfrm>
            <a:off x="2025386" y="910233"/>
            <a:ext cx="1322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황윤영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46453B08-584C-47D3-80F6-6D51EF9DDBF2}"/>
              </a:ext>
            </a:extLst>
          </p:cNvPr>
          <p:cNvSpPr/>
          <p:nvPr/>
        </p:nvSpPr>
        <p:spPr>
          <a:xfrm>
            <a:off x="-396552" y="-55445"/>
            <a:ext cx="9540552" cy="6922161"/>
          </a:xfrm>
          <a:prstGeom prst="rect">
            <a:avLst/>
          </a:prstGeom>
          <a:solidFill>
            <a:schemeClr val="tx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24300" y="-55445"/>
            <a:ext cx="6793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>
                    <a:lumMod val="95000"/>
                  </a:schemeClr>
                </a:solidFill>
              </a:rPr>
              <a:t>SKT</a:t>
            </a:r>
            <a:endParaRPr lang="ko-KR" alt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544788" y="4124"/>
            <a:ext cx="179512" cy="1886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376366" y="0"/>
            <a:ext cx="179512" cy="1886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196854" y="0"/>
            <a:ext cx="179512" cy="1886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17342" y="0"/>
            <a:ext cx="179512" cy="1886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722904" y="4123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  </a:t>
            </a:r>
            <a:r>
              <a:rPr lang="ko-KR" altLang="en-US" sz="1400" dirty="0">
                <a:solidFill>
                  <a:schemeClr val="bg1">
                    <a:lumMod val="95000"/>
                  </a:schemeClr>
                </a:solidFill>
              </a:rPr>
              <a:t>오후 </a:t>
            </a:r>
            <a:r>
              <a:rPr lang="en-US" altLang="ko-KR" sz="1400" dirty="0">
                <a:solidFill>
                  <a:schemeClr val="bg1">
                    <a:lumMod val="95000"/>
                  </a:schemeClr>
                </a:solidFill>
              </a:rPr>
              <a:t>4:44</a:t>
            </a:r>
            <a:endParaRPr lang="ko-KR" alt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798460" y="4123"/>
            <a:ext cx="819887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>
                    <a:lumMod val="95000"/>
                  </a:schemeClr>
                </a:solidFill>
              </a:rPr>
              <a:t>100%</a:t>
            </a:r>
            <a:endParaRPr lang="ko-KR" alt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9033193" y="45704"/>
            <a:ext cx="81009" cy="14706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6B931FDF-7D4F-4F00-B13A-D3FFE80B0B5D}"/>
              </a:ext>
            </a:extLst>
          </p:cNvPr>
          <p:cNvSpPr/>
          <p:nvPr/>
        </p:nvSpPr>
        <p:spPr>
          <a:xfrm>
            <a:off x="8419700" y="0"/>
            <a:ext cx="613493" cy="2469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xmlns="" id="{853B7487-B301-478E-866D-834BDC54D38D}"/>
              </a:ext>
            </a:extLst>
          </p:cNvPr>
          <p:cNvSpPr/>
          <p:nvPr/>
        </p:nvSpPr>
        <p:spPr>
          <a:xfrm>
            <a:off x="4489489" y="5946224"/>
            <a:ext cx="165020" cy="50619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막힌 원호 5">
            <a:extLst>
              <a:ext uri="{FF2B5EF4-FFF2-40B4-BE49-F238E27FC236}">
                <a16:creationId xmlns:a16="http://schemas.microsoft.com/office/drawing/2014/main" xmlns="" id="{4A7FDD54-19B4-47FB-9ACE-7CDCE604D203}"/>
              </a:ext>
            </a:extLst>
          </p:cNvPr>
          <p:cNvSpPr/>
          <p:nvPr/>
        </p:nvSpPr>
        <p:spPr>
          <a:xfrm rot="10800000">
            <a:off x="4348593" y="5745670"/>
            <a:ext cx="446813" cy="750493"/>
          </a:xfrm>
          <a:prstGeom prst="blockArc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xmlns="" id="{29C271D9-07BB-4436-9801-56EBB677044C}"/>
              </a:ext>
            </a:extLst>
          </p:cNvPr>
          <p:cNvCxnSpPr/>
          <p:nvPr/>
        </p:nvCxnSpPr>
        <p:spPr>
          <a:xfrm>
            <a:off x="4571999" y="6496164"/>
            <a:ext cx="0" cy="246598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xmlns="" id="{76151956-F5D1-4AC6-B881-90386BEF1186}"/>
              </a:ext>
            </a:extLst>
          </p:cNvPr>
          <p:cNvCxnSpPr>
            <a:cxnSpLocks/>
          </p:cNvCxnSpPr>
          <p:nvPr/>
        </p:nvCxnSpPr>
        <p:spPr>
          <a:xfrm flipV="1">
            <a:off x="4434983" y="6714458"/>
            <a:ext cx="259282" cy="2937"/>
          </a:xfrm>
          <a:prstGeom prst="line">
            <a:avLst/>
          </a:prstGeom>
          <a:ln w="412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타원 26">
            <a:extLst>
              <a:ext uri="{FF2B5EF4-FFF2-40B4-BE49-F238E27FC236}">
                <a16:creationId xmlns:a16="http://schemas.microsoft.com/office/drawing/2014/main" xmlns="" id="{E52B8208-B571-4B9F-8EA7-940674AF130F}"/>
              </a:ext>
            </a:extLst>
          </p:cNvPr>
          <p:cNvSpPr/>
          <p:nvPr/>
        </p:nvSpPr>
        <p:spPr>
          <a:xfrm>
            <a:off x="286610" y="6199323"/>
            <a:ext cx="437690" cy="410470"/>
          </a:xfrm>
          <a:prstGeom prst="ellipse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B4F139E9-5305-4D83-8938-BA98B0611F92}"/>
              </a:ext>
            </a:extLst>
          </p:cNvPr>
          <p:cNvSpPr txBox="1"/>
          <p:nvPr/>
        </p:nvSpPr>
        <p:spPr>
          <a:xfrm>
            <a:off x="6773028" y="721607"/>
            <a:ext cx="17962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Siri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야</a:t>
            </a:r>
            <a:endParaRPr lang="en-US" altLang="ko-KR" sz="2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A0D93FF9-C619-448D-B632-5F3A476AF142}"/>
              </a:ext>
            </a:extLst>
          </p:cNvPr>
          <p:cNvSpPr txBox="1"/>
          <p:nvPr/>
        </p:nvSpPr>
        <p:spPr>
          <a:xfrm>
            <a:off x="395999" y="2630205"/>
            <a:ext cx="835356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lang="ko-KR" altLang="en-US"/>
            </a:pPr>
            <a:r>
              <a:rPr lang="en-US" altLang="ko-KR" sz="3200" dirty="0">
                <a:solidFill>
                  <a:schemeClr val="bg1">
                    <a:lumMod val="95000"/>
                  </a:schemeClr>
                </a:solidFill>
              </a:rPr>
              <a:t>2.</a:t>
            </a:r>
            <a:r>
              <a:rPr lang="ko-KR" altLang="en-US" sz="3200" dirty="0">
                <a:solidFill>
                  <a:schemeClr val="bg1">
                    <a:lumMod val="95000"/>
                  </a:schemeClr>
                </a:solidFill>
              </a:rPr>
              <a:t>고혈압의 비약물적 치료</a:t>
            </a:r>
            <a:endParaRPr lang="en-US" altLang="ko-KR" sz="3200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defRPr lang="ko-KR" altLang="en-US"/>
            </a:pP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67241568-7414-46B6-B1BB-F4832E9EE298}"/>
              </a:ext>
            </a:extLst>
          </p:cNvPr>
          <p:cNvSpPr txBox="1"/>
          <p:nvPr/>
        </p:nvSpPr>
        <p:spPr>
          <a:xfrm>
            <a:off x="6737675" y="1117066"/>
            <a:ext cx="190252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“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치료법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”</a:t>
            </a:r>
            <a:endParaRPr lang="ko-KR" alt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82E4E9CF-056B-4D21-A7C9-BEE378358CE4}"/>
              </a:ext>
            </a:extLst>
          </p:cNvPr>
          <p:cNvSpPr txBox="1"/>
          <p:nvPr/>
        </p:nvSpPr>
        <p:spPr>
          <a:xfrm>
            <a:off x="632346" y="4807654"/>
            <a:ext cx="64008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02FE8321-6A5D-4BAF-9FB9-F2D6FA08C691}"/>
              </a:ext>
            </a:extLst>
          </p:cNvPr>
          <p:cNvSpPr txBox="1"/>
          <p:nvPr/>
        </p:nvSpPr>
        <p:spPr>
          <a:xfrm>
            <a:off x="444016" y="3267429"/>
            <a:ext cx="3942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금연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</a:t>
            </a:r>
            <a:r>
              <a:rPr lang="ko-KR" altLang="en-US" dirty="0" err="1">
                <a:solidFill>
                  <a:schemeClr val="bg1">
                    <a:lumMod val="95000"/>
                  </a:schemeClr>
                </a:solidFill>
              </a:rPr>
              <a:t>절주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식이요법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규칙적인 운동 등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A2951720-8496-457E-8029-008348708679}"/>
              </a:ext>
            </a:extLst>
          </p:cNvPr>
          <p:cNvSpPr txBox="1"/>
          <p:nvPr/>
        </p:nvSpPr>
        <p:spPr>
          <a:xfrm>
            <a:off x="381393" y="3709467"/>
            <a:ext cx="395674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>
                    <a:lumMod val="95000"/>
                  </a:schemeClr>
                </a:solidFill>
              </a:rPr>
              <a:t>3.</a:t>
            </a:r>
            <a:r>
              <a:rPr lang="ko-KR" altLang="en-US" sz="3200" dirty="0">
                <a:solidFill>
                  <a:schemeClr val="bg1">
                    <a:lumMod val="95000"/>
                  </a:schemeClr>
                </a:solidFill>
              </a:rPr>
              <a:t>교혈압의 약물치료</a:t>
            </a:r>
            <a:endParaRPr lang="en-US" altLang="ko-KR" sz="3200" dirty="0">
              <a:solidFill>
                <a:schemeClr val="bg1">
                  <a:lumMod val="95000"/>
                </a:schemeClr>
              </a:solidFill>
            </a:endParaRPr>
          </a:p>
          <a:p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02DD71B8-7196-4982-9FB8-1E4A74017EE1}"/>
              </a:ext>
            </a:extLst>
          </p:cNvPr>
          <p:cNvSpPr txBox="1"/>
          <p:nvPr/>
        </p:nvSpPr>
        <p:spPr>
          <a:xfrm>
            <a:off x="395999" y="1980448"/>
            <a:ext cx="43717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>
                    <a:lumMod val="95000"/>
                  </a:schemeClr>
                </a:solidFill>
              </a:rPr>
              <a:t>1.</a:t>
            </a:r>
            <a:r>
              <a:rPr lang="ko-KR" altLang="en-US" sz="3200" dirty="0">
                <a:solidFill>
                  <a:schemeClr val="bg1">
                    <a:lumMod val="95000"/>
                  </a:schemeClr>
                </a:solidFill>
              </a:rPr>
              <a:t>목표 혈압의 설정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21175FA4-6FAC-4D63-B592-B8EEF22C52D8}"/>
              </a:ext>
            </a:extLst>
          </p:cNvPr>
          <p:cNvSpPr txBox="1"/>
          <p:nvPr/>
        </p:nvSpPr>
        <p:spPr>
          <a:xfrm>
            <a:off x="477461" y="4377618"/>
            <a:ext cx="39638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1) 이뇨제(</a:t>
            </a:r>
            <a:r>
              <a:rPr lang="ko-KR" altLang="en-US" dirty="0" err="1">
                <a:solidFill>
                  <a:schemeClr val="bg1">
                    <a:lumMod val="95000"/>
                  </a:schemeClr>
                </a:solidFill>
              </a:rPr>
              <a:t>Thiazide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ko-KR" altLang="en-US" dirty="0" err="1">
                <a:solidFill>
                  <a:schemeClr val="bg1">
                    <a:lumMod val="95000"/>
                  </a:schemeClr>
                </a:solidFill>
              </a:rPr>
              <a:t>diuretics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)</a:t>
            </a:r>
          </a:p>
          <a:p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D3F9DF01-7EF7-4F18-85BF-F72F94E26872}"/>
              </a:ext>
            </a:extLst>
          </p:cNvPr>
          <p:cNvSpPr txBox="1"/>
          <p:nvPr/>
        </p:nvSpPr>
        <p:spPr>
          <a:xfrm>
            <a:off x="513925" y="4796199"/>
            <a:ext cx="4488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2) 베타 차단제(</a:t>
            </a:r>
            <a:r>
              <a:rPr lang="ko-KR" altLang="en-US" dirty="0" err="1">
                <a:solidFill>
                  <a:schemeClr val="bg1">
                    <a:lumMod val="95000"/>
                  </a:schemeClr>
                </a:solidFill>
              </a:rPr>
              <a:t>Beta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ko-KR" altLang="en-US" dirty="0" err="1">
                <a:solidFill>
                  <a:schemeClr val="bg1">
                    <a:lumMod val="95000"/>
                  </a:schemeClr>
                </a:solidFill>
              </a:rPr>
              <a:t>blocker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)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3F09CF8D-83D8-4A44-858D-DD9852EAF950}"/>
              </a:ext>
            </a:extLst>
          </p:cNvPr>
          <p:cNvSpPr txBox="1"/>
          <p:nvPr/>
        </p:nvSpPr>
        <p:spPr>
          <a:xfrm>
            <a:off x="531874" y="5209103"/>
            <a:ext cx="6068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3) </a:t>
            </a:r>
            <a:r>
              <a:rPr lang="ko-KR" altLang="en-US" dirty="0" err="1">
                <a:solidFill>
                  <a:schemeClr val="bg1">
                    <a:lumMod val="95000"/>
                  </a:schemeClr>
                </a:solidFill>
              </a:rPr>
              <a:t>안지오텐신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 전환효소 </a:t>
            </a:r>
            <a:r>
              <a:rPr lang="ko-KR" altLang="en-US" dirty="0" err="1">
                <a:solidFill>
                  <a:schemeClr val="bg1">
                    <a:lumMod val="95000"/>
                  </a:schemeClr>
                </a:solidFill>
              </a:rPr>
              <a:t>저해제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(</a:t>
            </a:r>
            <a:r>
              <a:rPr lang="ko-KR" altLang="en-US" dirty="0" err="1">
                <a:solidFill>
                  <a:schemeClr val="bg1">
                    <a:lumMod val="95000"/>
                  </a:schemeClr>
                </a:solidFill>
              </a:rPr>
              <a:t>Angiotensin-converting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FE30A78E-EF04-4566-84FF-8C0C90DCDF9B}"/>
              </a:ext>
            </a:extLst>
          </p:cNvPr>
          <p:cNvSpPr txBox="1"/>
          <p:nvPr/>
        </p:nvSpPr>
        <p:spPr>
          <a:xfrm>
            <a:off x="632346" y="5605033"/>
            <a:ext cx="4803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1">
                    <a:lumMod val="95000"/>
                  </a:schemeClr>
                </a:solidFill>
              </a:rPr>
              <a:t>enzyme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(ACE) </a:t>
            </a:r>
            <a:r>
              <a:rPr lang="ko-KR" altLang="en-US" dirty="0" err="1">
                <a:solidFill>
                  <a:schemeClr val="bg1">
                    <a:lumMod val="95000"/>
                  </a:schemeClr>
                </a:solidFill>
              </a:rPr>
              <a:t>inhibitor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326147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3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grpId="0" nodeType="withEffect">
                                  <p:stCondLst>
                                    <p:cond delay="58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  <p:bldP spid="31" grpId="0"/>
      <p:bldP spid="19" grpId="0"/>
      <p:bldP spid="23" grpId="0"/>
      <p:bldP spid="26" grpId="0"/>
      <p:bldP spid="37" grpId="0"/>
      <p:bldP spid="38" grpId="0"/>
      <p:bldP spid="4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8388424" y="4124"/>
            <a:ext cx="648072" cy="24820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xmlns="" id="{CBCEC62C-FD4F-4212-AE5A-9407E071D2C6}"/>
              </a:ext>
            </a:extLst>
          </p:cNvPr>
          <p:cNvSpPr/>
          <p:nvPr/>
        </p:nvSpPr>
        <p:spPr>
          <a:xfrm>
            <a:off x="1403648" y="893055"/>
            <a:ext cx="7555669" cy="5653045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/>
              <a:t>                 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0" y="-1"/>
            <a:ext cx="9144000" cy="69841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8394104" y="-1216"/>
            <a:ext cx="324036" cy="248208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3604118" y="734318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     </a:t>
            </a:r>
          </a:p>
        </p:txBody>
      </p:sp>
      <p:sp>
        <p:nvSpPr>
          <p:cNvPr id="39" name="타원 38"/>
          <p:cNvSpPr/>
          <p:nvPr/>
        </p:nvSpPr>
        <p:spPr>
          <a:xfrm>
            <a:off x="8136396" y="462733"/>
            <a:ext cx="144016" cy="14401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8496182" y="462932"/>
            <a:ext cx="144016" cy="14401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8815301" y="464154"/>
            <a:ext cx="144016" cy="1524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xmlns="" id="{04A81443-B781-47CB-9175-7E84AC5DE8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20" y="1043742"/>
            <a:ext cx="1095519" cy="1088959"/>
          </a:xfrm>
          <a:prstGeom prst="rect">
            <a:avLst/>
          </a:prstGeom>
        </p:spPr>
      </p:pic>
      <p:pic>
        <p:nvPicPr>
          <p:cNvPr id="32" name="그림 개체 틀 2">
            <a:extLst>
              <a:ext uri="{FF2B5EF4-FFF2-40B4-BE49-F238E27FC236}">
                <a16:creationId xmlns:a16="http://schemas.microsoft.com/office/drawing/2014/main" xmlns="" id="{53C1F22C-B3C9-4F0A-BEDC-8231ED6C2D6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020" b="16020"/>
          <a:stretch>
            <a:fillRect/>
          </a:stretch>
        </p:blipFill>
        <p:spPr>
          <a:xfrm>
            <a:off x="2025386" y="1247029"/>
            <a:ext cx="6111010" cy="318508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572B458F-3C01-4700-A514-149BE771E228}"/>
              </a:ext>
            </a:extLst>
          </p:cNvPr>
          <p:cNvSpPr txBox="1"/>
          <p:nvPr/>
        </p:nvSpPr>
        <p:spPr>
          <a:xfrm>
            <a:off x="1658471" y="4391437"/>
            <a:ext cx="748552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  <a:defRPr lang="ko-KR" altLang="en-US"/>
            </a:pPr>
            <a:r>
              <a:rPr lang="ko-KR" altLang="en-US" dirty="0">
                <a:solidFill>
                  <a:srgbClr val="7030A0"/>
                </a:solidFill>
              </a:rPr>
              <a:t>2. 고혈압과 심장 </a:t>
            </a:r>
            <a:endParaRPr lang="en-US" altLang="ko-KR" dirty="0">
              <a:solidFill>
                <a:srgbClr val="7030A0"/>
              </a:solidFill>
            </a:endParaRPr>
          </a:p>
          <a:p>
            <a:pPr>
              <a:buNone/>
              <a:defRPr lang="ko-KR" altLang="en-US"/>
            </a:pPr>
            <a:r>
              <a:rPr lang="ko-KR" altLang="en-US" dirty="0"/>
              <a:t>1) 관상동맥 질환</a:t>
            </a:r>
          </a:p>
          <a:p>
            <a:pPr>
              <a:buNone/>
              <a:defRPr lang="ko-KR" altLang="en-US"/>
            </a:pPr>
            <a:r>
              <a:rPr lang="ko-KR" altLang="en-US" dirty="0"/>
              <a:t>관상동맥이란 심장의 근육에 혈액을 공급하는 혈관을 말한다. 동맥경화나 혈전 등에 의해 관상동맥이 좁아지거나 막히게 되면 심장의 혈액공급에 차질이 발생하면서 심한 </a:t>
            </a:r>
            <a:r>
              <a:rPr lang="ko-KR" altLang="en-US" dirty="0" err="1"/>
              <a:t>흉통을</a:t>
            </a:r>
            <a:r>
              <a:rPr lang="ko-KR" altLang="en-US" dirty="0"/>
              <a:t> 일으키는 협심증을 발생시킬 수 있다. 이러한 상태가 심해질 경우 심장 근육이 혈액을 공급받지 못하여 괴사되는 심근경색이 발생할 수도 있다.</a:t>
            </a: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xmlns="" id="{0D0ADD1D-CDE9-483D-A967-B4F7A21557AB}"/>
              </a:ext>
            </a:extLst>
          </p:cNvPr>
          <p:cNvCxnSpPr/>
          <p:nvPr/>
        </p:nvCxnSpPr>
        <p:spPr>
          <a:xfrm flipV="1">
            <a:off x="236121" y="248207"/>
            <a:ext cx="319757" cy="142427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xmlns="" id="{503DCD66-785F-463C-9FF2-5B497CDAC928}"/>
              </a:ext>
            </a:extLst>
          </p:cNvPr>
          <p:cNvCxnSpPr>
            <a:cxnSpLocks/>
          </p:cNvCxnSpPr>
          <p:nvPr/>
        </p:nvCxnSpPr>
        <p:spPr>
          <a:xfrm>
            <a:off x="237570" y="399635"/>
            <a:ext cx="319757" cy="135106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54334B66-43A0-4107-810C-D04F7A28A3FB}"/>
              </a:ext>
            </a:extLst>
          </p:cNvPr>
          <p:cNvSpPr txBox="1"/>
          <p:nvPr/>
        </p:nvSpPr>
        <p:spPr>
          <a:xfrm>
            <a:off x="3248827" y="311901"/>
            <a:ext cx="2360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황윤영님의 게시물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EEDDCC4C-1B1E-4E90-B4DA-505825866976}"/>
              </a:ext>
            </a:extLst>
          </p:cNvPr>
          <p:cNvSpPr txBox="1"/>
          <p:nvPr/>
        </p:nvSpPr>
        <p:spPr>
          <a:xfrm>
            <a:off x="1628673" y="6519360"/>
            <a:ext cx="7485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12</a:t>
            </a: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분     좋아요          </a:t>
            </a:r>
            <a:r>
              <a:rPr lang="ko-KR" alt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댓글달기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707CCF2D-DFA4-4291-8681-88AB4E631D17}"/>
              </a:ext>
            </a:extLst>
          </p:cNvPr>
          <p:cNvSpPr txBox="1"/>
          <p:nvPr/>
        </p:nvSpPr>
        <p:spPr>
          <a:xfrm>
            <a:off x="2025386" y="910233"/>
            <a:ext cx="1322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황윤영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46453B08-584C-47D3-80F6-6D51EF9DDBF2}"/>
              </a:ext>
            </a:extLst>
          </p:cNvPr>
          <p:cNvSpPr/>
          <p:nvPr/>
        </p:nvSpPr>
        <p:spPr>
          <a:xfrm>
            <a:off x="-1097" y="-24412"/>
            <a:ext cx="9144000" cy="6922161"/>
          </a:xfrm>
          <a:prstGeom prst="rect">
            <a:avLst/>
          </a:prstGeom>
          <a:solidFill>
            <a:schemeClr val="tx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24300" y="-55445"/>
            <a:ext cx="6793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>
                    <a:lumMod val="95000"/>
                  </a:schemeClr>
                </a:solidFill>
              </a:rPr>
              <a:t>SKT</a:t>
            </a:r>
            <a:endParaRPr lang="ko-KR" alt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544788" y="4124"/>
            <a:ext cx="179512" cy="1886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376366" y="0"/>
            <a:ext cx="179512" cy="1886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196854" y="0"/>
            <a:ext cx="179512" cy="1886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17342" y="0"/>
            <a:ext cx="179512" cy="1886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722904" y="4123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  </a:t>
            </a:r>
            <a:r>
              <a:rPr lang="ko-KR" altLang="en-US" sz="1400" dirty="0">
                <a:solidFill>
                  <a:schemeClr val="bg1">
                    <a:lumMod val="95000"/>
                  </a:schemeClr>
                </a:solidFill>
              </a:rPr>
              <a:t>오후 </a:t>
            </a:r>
            <a:r>
              <a:rPr lang="en-US" altLang="ko-KR" sz="1400" dirty="0">
                <a:solidFill>
                  <a:schemeClr val="bg1">
                    <a:lumMod val="95000"/>
                  </a:schemeClr>
                </a:solidFill>
              </a:rPr>
              <a:t>4:44</a:t>
            </a:r>
            <a:endParaRPr lang="ko-KR" alt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798460" y="4123"/>
            <a:ext cx="819887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>
                    <a:lumMod val="95000"/>
                  </a:schemeClr>
                </a:solidFill>
              </a:rPr>
              <a:t>100%</a:t>
            </a:r>
            <a:endParaRPr lang="ko-KR" alt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9033193" y="45704"/>
            <a:ext cx="81009" cy="14706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6B931FDF-7D4F-4F00-B13A-D3FFE80B0B5D}"/>
              </a:ext>
            </a:extLst>
          </p:cNvPr>
          <p:cNvSpPr/>
          <p:nvPr/>
        </p:nvSpPr>
        <p:spPr>
          <a:xfrm>
            <a:off x="8419700" y="0"/>
            <a:ext cx="613493" cy="2469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xmlns="" id="{853B7487-B301-478E-866D-834BDC54D38D}"/>
              </a:ext>
            </a:extLst>
          </p:cNvPr>
          <p:cNvSpPr/>
          <p:nvPr/>
        </p:nvSpPr>
        <p:spPr>
          <a:xfrm>
            <a:off x="4489489" y="5946224"/>
            <a:ext cx="165020" cy="50619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막힌 원호 5">
            <a:extLst>
              <a:ext uri="{FF2B5EF4-FFF2-40B4-BE49-F238E27FC236}">
                <a16:creationId xmlns:a16="http://schemas.microsoft.com/office/drawing/2014/main" xmlns="" id="{4A7FDD54-19B4-47FB-9ACE-7CDCE604D203}"/>
              </a:ext>
            </a:extLst>
          </p:cNvPr>
          <p:cNvSpPr/>
          <p:nvPr/>
        </p:nvSpPr>
        <p:spPr>
          <a:xfrm rot="10800000">
            <a:off x="4348593" y="5745670"/>
            <a:ext cx="446813" cy="750493"/>
          </a:xfrm>
          <a:prstGeom prst="blockArc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xmlns="" id="{29C271D9-07BB-4436-9801-56EBB677044C}"/>
              </a:ext>
            </a:extLst>
          </p:cNvPr>
          <p:cNvCxnSpPr/>
          <p:nvPr/>
        </p:nvCxnSpPr>
        <p:spPr>
          <a:xfrm>
            <a:off x="4571999" y="6496164"/>
            <a:ext cx="0" cy="246598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xmlns="" id="{76151956-F5D1-4AC6-B881-90386BEF1186}"/>
              </a:ext>
            </a:extLst>
          </p:cNvPr>
          <p:cNvCxnSpPr>
            <a:cxnSpLocks/>
          </p:cNvCxnSpPr>
          <p:nvPr/>
        </p:nvCxnSpPr>
        <p:spPr>
          <a:xfrm flipV="1">
            <a:off x="4434983" y="6714458"/>
            <a:ext cx="259282" cy="2937"/>
          </a:xfrm>
          <a:prstGeom prst="line">
            <a:avLst/>
          </a:prstGeom>
          <a:ln w="412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타원 26">
            <a:extLst>
              <a:ext uri="{FF2B5EF4-FFF2-40B4-BE49-F238E27FC236}">
                <a16:creationId xmlns:a16="http://schemas.microsoft.com/office/drawing/2014/main" xmlns="" id="{E52B8208-B571-4B9F-8EA7-940674AF130F}"/>
              </a:ext>
            </a:extLst>
          </p:cNvPr>
          <p:cNvSpPr/>
          <p:nvPr/>
        </p:nvSpPr>
        <p:spPr>
          <a:xfrm>
            <a:off x="286610" y="6199323"/>
            <a:ext cx="437690" cy="410470"/>
          </a:xfrm>
          <a:prstGeom prst="ellipse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B4F139E9-5305-4D83-8938-BA98B0611F92}"/>
              </a:ext>
            </a:extLst>
          </p:cNvPr>
          <p:cNvSpPr txBox="1"/>
          <p:nvPr/>
        </p:nvSpPr>
        <p:spPr>
          <a:xfrm>
            <a:off x="6773028" y="721607"/>
            <a:ext cx="17962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Siri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야</a:t>
            </a:r>
            <a:endParaRPr lang="en-US" altLang="ko-KR" sz="2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A0D93FF9-C619-448D-B632-5F3A476AF142}"/>
              </a:ext>
            </a:extLst>
          </p:cNvPr>
          <p:cNvSpPr txBox="1"/>
          <p:nvPr/>
        </p:nvSpPr>
        <p:spPr>
          <a:xfrm>
            <a:off x="395999" y="2630205"/>
            <a:ext cx="835356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lang="ko-KR" altLang="en-US"/>
            </a:pPr>
            <a:r>
              <a:rPr lang="en-US" altLang="ko-KR" sz="3200" dirty="0">
                <a:solidFill>
                  <a:schemeClr val="bg1">
                    <a:lumMod val="95000"/>
                  </a:schemeClr>
                </a:solidFill>
              </a:rPr>
              <a:t>2.</a:t>
            </a:r>
            <a:r>
              <a:rPr lang="ko-KR" altLang="en-US" sz="3200" dirty="0">
                <a:solidFill>
                  <a:schemeClr val="bg1">
                    <a:lumMod val="95000"/>
                  </a:schemeClr>
                </a:solidFill>
              </a:rPr>
              <a:t>음식을 싱겁게 먹기</a:t>
            </a:r>
            <a:endParaRPr lang="en-US" altLang="ko-KR" sz="3200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defRPr lang="ko-KR" altLang="en-US"/>
            </a:pP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67241568-7414-46B6-B1BB-F4832E9EE298}"/>
              </a:ext>
            </a:extLst>
          </p:cNvPr>
          <p:cNvSpPr txBox="1"/>
          <p:nvPr/>
        </p:nvSpPr>
        <p:spPr>
          <a:xfrm>
            <a:off x="6737675" y="1117066"/>
            <a:ext cx="190252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“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예방법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”</a:t>
            </a:r>
            <a:endParaRPr lang="ko-KR" alt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82E4E9CF-056B-4D21-A7C9-BEE378358CE4}"/>
              </a:ext>
            </a:extLst>
          </p:cNvPr>
          <p:cNvSpPr txBox="1"/>
          <p:nvPr/>
        </p:nvSpPr>
        <p:spPr>
          <a:xfrm>
            <a:off x="632346" y="4807654"/>
            <a:ext cx="64008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02FE8321-6A5D-4BAF-9FB9-F2D6FA08C691}"/>
              </a:ext>
            </a:extLst>
          </p:cNvPr>
          <p:cNvSpPr txBox="1"/>
          <p:nvPr/>
        </p:nvSpPr>
        <p:spPr>
          <a:xfrm>
            <a:off x="434278" y="3213872"/>
            <a:ext cx="394213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>
                    <a:lumMod val="95000"/>
                  </a:schemeClr>
                </a:solidFill>
              </a:rPr>
              <a:t>3.</a:t>
            </a:r>
            <a:r>
              <a:rPr lang="ko-KR" altLang="en-US" sz="3200" dirty="0">
                <a:solidFill>
                  <a:schemeClr val="bg1">
                    <a:lumMod val="95000"/>
                  </a:schemeClr>
                </a:solidFill>
              </a:rPr>
              <a:t>심리적인 안정</a:t>
            </a:r>
            <a:endParaRPr lang="en-US" altLang="ko-KR" sz="3200" dirty="0">
              <a:solidFill>
                <a:schemeClr val="bg1">
                  <a:lumMod val="95000"/>
                </a:schemeClr>
              </a:solidFill>
            </a:endParaRPr>
          </a:p>
          <a:p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A2951720-8496-457E-8029-008348708679}"/>
              </a:ext>
            </a:extLst>
          </p:cNvPr>
          <p:cNvSpPr txBox="1"/>
          <p:nvPr/>
        </p:nvSpPr>
        <p:spPr>
          <a:xfrm>
            <a:off x="447777" y="3748618"/>
            <a:ext cx="395674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>
                    <a:lumMod val="95000"/>
                  </a:schemeClr>
                </a:solidFill>
              </a:rPr>
              <a:t>4.</a:t>
            </a:r>
            <a:r>
              <a:rPr lang="ko-KR" altLang="en-US" sz="3200" dirty="0">
                <a:solidFill>
                  <a:schemeClr val="bg1">
                    <a:lumMod val="95000"/>
                  </a:schemeClr>
                </a:solidFill>
              </a:rPr>
              <a:t>규칙적인 운동</a:t>
            </a:r>
            <a:endParaRPr lang="en-US" altLang="ko-KR" sz="3200" dirty="0">
              <a:solidFill>
                <a:schemeClr val="bg1">
                  <a:lumMod val="95000"/>
                </a:schemeClr>
              </a:solidFill>
            </a:endParaRPr>
          </a:p>
          <a:p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02DD71B8-7196-4982-9FB8-1E4A74017EE1}"/>
              </a:ext>
            </a:extLst>
          </p:cNvPr>
          <p:cNvSpPr txBox="1"/>
          <p:nvPr/>
        </p:nvSpPr>
        <p:spPr>
          <a:xfrm>
            <a:off x="395999" y="1980448"/>
            <a:ext cx="43717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>
                    <a:lumMod val="95000"/>
                  </a:schemeClr>
                </a:solidFill>
              </a:rPr>
              <a:t>1.</a:t>
            </a:r>
            <a:r>
              <a:rPr lang="ko-KR" altLang="en-US" sz="3200" dirty="0">
                <a:solidFill>
                  <a:schemeClr val="bg1">
                    <a:lumMod val="95000"/>
                  </a:schemeClr>
                </a:solidFill>
              </a:rPr>
              <a:t>표준체중을 유지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21175FA4-6FAC-4D63-B592-B8EEF22C52D8}"/>
              </a:ext>
            </a:extLst>
          </p:cNvPr>
          <p:cNvSpPr txBox="1"/>
          <p:nvPr/>
        </p:nvSpPr>
        <p:spPr>
          <a:xfrm>
            <a:off x="440683" y="4310573"/>
            <a:ext cx="396383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>
                    <a:lumMod val="95000"/>
                  </a:schemeClr>
                </a:solidFill>
              </a:rPr>
              <a:t>5.</a:t>
            </a:r>
            <a:r>
              <a:rPr lang="ko-KR" altLang="en-US" sz="3200" dirty="0" err="1">
                <a:solidFill>
                  <a:schemeClr val="bg1">
                    <a:lumMod val="95000"/>
                  </a:schemeClr>
                </a:solidFill>
              </a:rPr>
              <a:t>절주</a:t>
            </a:r>
            <a:endParaRPr lang="ko-KR" altLang="en-US" sz="3200" dirty="0">
              <a:solidFill>
                <a:schemeClr val="bg1">
                  <a:lumMod val="95000"/>
                </a:schemeClr>
              </a:solidFill>
            </a:endParaRPr>
          </a:p>
          <a:p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D3F9DF01-7EF7-4F18-85BF-F72F94E26872}"/>
              </a:ext>
            </a:extLst>
          </p:cNvPr>
          <p:cNvSpPr txBox="1"/>
          <p:nvPr/>
        </p:nvSpPr>
        <p:spPr>
          <a:xfrm>
            <a:off x="511594" y="4913665"/>
            <a:ext cx="44882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>
                    <a:lumMod val="95000"/>
                  </a:schemeClr>
                </a:solidFill>
              </a:rPr>
              <a:t>6.</a:t>
            </a:r>
            <a:r>
              <a:rPr lang="ko-KR" altLang="en-US" sz="3200" dirty="0">
                <a:solidFill>
                  <a:schemeClr val="bg1">
                    <a:lumMod val="95000"/>
                  </a:schemeClr>
                </a:solidFill>
              </a:rPr>
              <a:t>금연</a:t>
            </a:r>
          </a:p>
        </p:txBody>
      </p:sp>
    </p:spTree>
    <p:extLst>
      <p:ext uri="{BB962C8B-B14F-4D97-AF65-F5344CB8AC3E}">
        <p14:creationId xmlns:p14="http://schemas.microsoft.com/office/powerpoint/2010/main" val="6520403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3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  <p:bldP spid="31" grpId="0"/>
      <p:bldP spid="19" grpId="0"/>
      <p:bldP spid="23" grpId="0"/>
      <p:bldP spid="26" grpId="0"/>
      <p:bldP spid="37" grpId="0"/>
      <p:bldP spid="3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1818405"/>
            <a:ext cx="2564855" cy="38472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55576" y="2348880"/>
            <a:ext cx="7772400" cy="1470025"/>
          </a:xfrm>
        </p:spPr>
        <p:txBody>
          <a:bodyPr/>
          <a:lstStyle/>
          <a:p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>
                <a:latin typeface="HY궁서" pitchFamily="18" charset="-127"/>
                <a:ea typeface="HY궁서" pitchFamily="18" charset="-127"/>
              </a:rPr>
              <a:t>관동별곡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699792" y="3501008"/>
            <a:ext cx="6400800" cy="1752600"/>
          </a:xfrm>
        </p:spPr>
        <p:txBody>
          <a:bodyPr/>
          <a:lstStyle/>
          <a:p>
            <a:r>
              <a:rPr lang="en-US" altLang="ko-KR" dirty="0"/>
              <a:t>                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2558852" y="264096"/>
            <a:ext cx="3888432" cy="6264696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854288" y="980728"/>
            <a:ext cx="3384376" cy="48314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7" y="843608"/>
            <a:ext cx="3394857" cy="49732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5" name="Picture 11" descr="아이폰4용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842174"/>
            <a:ext cx="3394856" cy="4974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모서리가 둥근 직사각형 8"/>
          <p:cNvSpPr/>
          <p:nvPr/>
        </p:nvSpPr>
        <p:spPr>
          <a:xfrm>
            <a:off x="3887924" y="491952"/>
            <a:ext cx="1188132" cy="72008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4319972" y="5931829"/>
            <a:ext cx="432048" cy="360040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843808" y="628164"/>
            <a:ext cx="44760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   SKT                               </a:t>
            </a:r>
            <a:r>
              <a:rPr lang="ko-KR" altLang="en-US" sz="800" dirty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오후 </a:t>
            </a:r>
            <a:r>
              <a:rPr lang="en-US" altLang="ko-KR" sz="800" dirty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9:11                       </a:t>
            </a:r>
            <a:r>
              <a:rPr lang="ko-KR" altLang="en-US" sz="800" dirty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 </a:t>
            </a:r>
            <a:r>
              <a:rPr lang="en-US" altLang="ko-KR" sz="800" dirty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40%</a:t>
            </a:r>
            <a:endParaRPr lang="ko-KR" altLang="en-US" sz="800" dirty="0">
              <a:solidFill>
                <a:schemeClr val="bg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6000485" y="701605"/>
            <a:ext cx="102601" cy="71002"/>
          </a:xfrm>
          <a:prstGeom prst="roundRect">
            <a:avLst/>
          </a:prstGeom>
          <a:solidFill>
            <a:schemeClr val="tx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 flipV="1">
            <a:off x="5948588" y="701605"/>
            <a:ext cx="103794" cy="7344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4175956" y="5501480"/>
            <a:ext cx="144016" cy="14401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4463988" y="5501480"/>
            <a:ext cx="144016" cy="1440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4752020" y="5501480"/>
            <a:ext cx="144016" cy="14401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3252217" y="4899620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홈 버튼을 눌러 </a:t>
            </a:r>
            <a:r>
              <a:rPr lang="ko-KR" altLang="en-US" dirty="0" err="1">
                <a:solidFill>
                  <a:schemeClr val="bg1"/>
                </a:solidFill>
              </a:rPr>
              <a:t>잠금해제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3167844" y="2453097"/>
            <a:ext cx="2736304" cy="8640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3167844" y="2761807"/>
            <a:ext cx="2746784" cy="883217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3267272" y="2521707"/>
            <a:ext cx="239663" cy="216024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 flipV="1">
            <a:off x="3291183" y="2546363"/>
            <a:ext cx="191840" cy="16671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3508846" y="2546363"/>
            <a:ext cx="22872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메시지                                           지금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267272" y="2761808"/>
            <a:ext cx="212053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Hypertension</a:t>
            </a:r>
            <a:r>
              <a:rPr lang="ko-KR" altLang="en-US" sz="2400" dirty="0">
                <a:ea typeface="HY백송B" pitchFamily="18" charset="-127"/>
              </a:rPr>
              <a:t> </a:t>
            </a:r>
            <a:r>
              <a:rPr lang="en-US" altLang="ko-KR" sz="2400" dirty="0">
                <a:latin typeface="HY백송B" pitchFamily="18" charset="-127"/>
                <a:ea typeface="HY백송B" pitchFamily="18" charset="-127"/>
              </a:rPr>
              <a:t> </a:t>
            </a:r>
          </a:p>
          <a:p>
            <a:r>
              <a:rPr lang="en-US" altLang="ko-KR" sz="1400" dirty="0">
                <a:latin typeface="Adobe 명조 Std M" pitchFamily="18" charset="-127"/>
                <a:ea typeface="Adobe 명조 Std M" pitchFamily="18" charset="-127"/>
              </a:rPr>
              <a:t> 20172727</a:t>
            </a:r>
          </a:p>
          <a:p>
            <a:r>
              <a:rPr lang="ko-KR" altLang="en-US" sz="1400" dirty="0">
                <a:latin typeface="Adobe 명조 Std M" pitchFamily="18" charset="-127"/>
                <a:ea typeface="Adobe 명조 Std M" pitchFamily="18" charset="-127"/>
              </a:rPr>
              <a:t> 황윤영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714476" y="1052736"/>
            <a:ext cx="25137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bg1"/>
                </a:solidFill>
                <a:latin typeface="+mn-ea"/>
              </a:rPr>
              <a:t>9:11</a:t>
            </a:r>
            <a:endParaRPr lang="ko-KR" altLang="en-US" sz="6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540174" y="1954078"/>
            <a:ext cx="2799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Tuesday, September 12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19219" y="-303121"/>
            <a:ext cx="9144000" cy="2761808"/>
          </a:xfrm>
          <a:prstGeom prst="rect">
            <a:avLst/>
          </a:prstGeom>
          <a:solidFill>
            <a:schemeClr val="tx1"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5948994" y="-180978"/>
            <a:ext cx="3195412" cy="7021016"/>
          </a:xfrm>
          <a:prstGeom prst="rect">
            <a:avLst/>
          </a:prstGeom>
          <a:solidFill>
            <a:schemeClr val="tx1"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-25524" y="3645024"/>
            <a:ext cx="9144000" cy="3212976"/>
          </a:xfrm>
          <a:prstGeom prst="rect">
            <a:avLst/>
          </a:prstGeom>
          <a:solidFill>
            <a:schemeClr val="tx1"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338" y="0"/>
            <a:ext cx="3167506" cy="6858000"/>
          </a:xfrm>
          <a:prstGeom prst="rect">
            <a:avLst/>
          </a:prstGeom>
          <a:solidFill>
            <a:schemeClr val="tx1"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0683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2" grpId="0" animBg="1"/>
      <p:bldP spid="33" grpId="0" animBg="1"/>
      <p:bldP spid="3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1818405"/>
            <a:ext cx="2564855" cy="38472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55576" y="2348880"/>
            <a:ext cx="7772400" cy="1470025"/>
          </a:xfrm>
        </p:spPr>
        <p:txBody>
          <a:bodyPr/>
          <a:lstStyle/>
          <a:p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>
                <a:latin typeface="HY궁서" pitchFamily="18" charset="-127"/>
                <a:ea typeface="HY궁서" pitchFamily="18" charset="-127"/>
              </a:rPr>
              <a:t>관동별곡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699792" y="3501008"/>
            <a:ext cx="6400800" cy="1752600"/>
          </a:xfrm>
        </p:spPr>
        <p:txBody>
          <a:bodyPr/>
          <a:lstStyle/>
          <a:p>
            <a:r>
              <a:rPr lang="en-US" altLang="ko-KR" dirty="0"/>
              <a:t>                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2558852" y="264096"/>
            <a:ext cx="3888432" cy="6264696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854288" y="980728"/>
            <a:ext cx="3384376" cy="48314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7" y="843608"/>
            <a:ext cx="3394857" cy="49732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5" name="Picture 11" descr="아이폰4용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842174"/>
            <a:ext cx="3394856" cy="4974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모서리가 둥근 직사각형 8"/>
          <p:cNvSpPr/>
          <p:nvPr/>
        </p:nvSpPr>
        <p:spPr>
          <a:xfrm>
            <a:off x="3887924" y="491952"/>
            <a:ext cx="1188132" cy="72008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4319972" y="5931829"/>
            <a:ext cx="432048" cy="360040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843808" y="628164"/>
            <a:ext cx="338437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   SKT                                                 </a:t>
            </a:r>
            <a:r>
              <a:rPr lang="ko-KR" altLang="en-US" sz="800" dirty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오후 </a:t>
            </a:r>
            <a:r>
              <a:rPr lang="en-US" altLang="ko-KR" sz="800" dirty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9:11                                           </a:t>
            </a:r>
            <a:r>
              <a:rPr lang="ko-KR" altLang="en-US" sz="800" dirty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 </a:t>
            </a:r>
            <a:r>
              <a:rPr lang="en-US" altLang="ko-KR" sz="800" dirty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40%</a:t>
            </a:r>
            <a:endParaRPr lang="ko-KR" altLang="en-US" sz="800" dirty="0">
              <a:solidFill>
                <a:schemeClr val="bg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6000485" y="701605"/>
            <a:ext cx="102601" cy="71002"/>
          </a:xfrm>
          <a:prstGeom prst="roundRect">
            <a:avLst/>
          </a:prstGeom>
          <a:solidFill>
            <a:schemeClr val="tx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 flipV="1">
            <a:off x="5948588" y="701605"/>
            <a:ext cx="103794" cy="7344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4175956" y="5501480"/>
            <a:ext cx="144016" cy="14401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4463988" y="5501480"/>
            <a:ext cx="144016" cy="1440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4752020" y="5501480"/>
            <a:ext cx="144016" cy="14401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3252217" y="4899620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홈 버튼을 눌러 </a:t>
            </a:r>
            <a:r>
              <a:rPr lang="ko-KR" altLang="en-US" dirty="0" err="1">
                <a:solidFill>
                  <a:schemeClr val="bg1"/>
                </a:solidFill>
              </a:rPr>
              <a:t>잠금해제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714476" y="1052736"/>
            <a:ext cx="25137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bg1"/>
                </a:solidFill>
                <a:latin typeface="+mn-ea"/>
              </a:rPr>
              <a:t>9:11</a:t>
            </a:r>
            <a:endParaRPr lang="ko-KR" altLang="en-US" sz="6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540174" y="1954078"/>
            <a:ext cx="2799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Tuesday, September 12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843806" y="664600"/>
            <a:ext cx="3394857" cy="518872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4077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699792" y="3501008"/>
            <a:ext cx="6400800" cy="1752600"/>
          </a:xfrm>
        </p:spPr>
        <p:txBody>
          <a:bodyPr/>
          <a:lstStyle/>
          <a:p>
            <a:r>
              <a:rPr lang="en-US" altLang="ko-KR" dirty="0"/>
              <a:t>                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9144000" cy="10527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17342" y="0"/>
            <a:ext cx="179512" cy="1886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196854" y="0"/>
            <a:ext cx="179512" cy="1886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376366" y="0"/>
            <a:ext cx="179512" cy="1886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544788" y="4124"/>
            <a:ext cx="179512" cy="1886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724300" y="-55445"/>
            <a:ext cx="6793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SKT</a:t>
            </a:r>
            <a:endParaRPr lang="ko-KR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3995936" y="4124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  오후 </a:t>
            </a:r>
            <a:r>
              <a:rPr lang="en-US" altLang="ko-KR" sz="1400" dirty="0"/>
              <a:t>4:44</a:t>
            </a:r>
            <a:endParaRPr lang="ko-KR" alt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7812360" y="4124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33%</a:t>
            </a:r>
            <a:endParaRPr lang="ko-KR" altLang="en-US" sz="1400" dirty="0"/>
          </a:p>
        </p:txBody>
      </p:sp>
      <p:sp>
        <p:nvSpPr>
          <p:cNvPr id="16" name="직사각형 15"/>
          <p:cNvSpPr/>
          <p:nvPr/>
        </p:nvSpPr>
        <p:spPr>
          <a:xfrm>
            <a:off x="8388424" y="4124"/>
            <a:ext cx="648072" cy="24820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8394104" y="-1216"/>
            <a:ext cx="324036" cy="248208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9033193" y="45704"/>
            <a:ext cx="81009" cy="14706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4337974" y="311901"/>
            <a:ext cx="468052" cy="38651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차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635896" y="698411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        차례</a:t>
            </a:r>
          </a:p>
        </p:txBody>
      </p:sp>
      <p:cxnSp>
        <p:nvCxnSpPr>
          <p:cNvPr id="22" name="직선 연결선 21"/>
          <p:cNvCxnSpPr/>
          <p:nvPr/>
        </p:nvCxnSpPr>
        <p:spPr>
          <a:xfrm flipV="1">
            <a:off x="196854" y="404664"/>
            <a:ext cx="437690" cy="121704"/>
          </a:xfrm>
          <a:prstGeom prst="line">
            <a:avLst/>
          </a:prstGeom>
          <a:ln w="412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196854" y="545772"/>
            <a:ext cx="375046" cy="204309"/>
          </a:xfrm>
          <a:prstGeom prst="line">
            <a:avLst/>
          </a:prstGeom>
          <a:ln w="412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8493615" y="426310"/>
            <a:ext cx="437690" cy="119462"/>
          </a:xfrm>
          <a:prstGeom prst="line">
            <a:avLst/>
          </a:prstGeom>
          <a:ln w="412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flipV="1">
            <a:off x="8499295" y="588133"/>
            <a:ext cx="437690" cy="121704"/>
          </a:xfrm>
          <a:prstGeom prst="line">
            <a:avLst/>
          </a:prstGeom>
          <a:ln w="412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모서리가 둥근 직사각형 35"/>
          <p:cNvSpPr/>
          <p:nvPr/>
        </p:nvSpPr>
        <p:spPr>
          <a:xfrm>
            <a:off x="1959427" y="2050844"/>
            <a:ext cx="3404661" cy="727991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2. </a:t>
            </a:r>
            <a:r>
              <a:rPr lang="ko-KR" altLang="en-US" dirty="0"/>
              <a:t>원인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4572000" y="5085184"/>
            <a:ext cx="4501697" cy="8869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모서리가 둥근 직사각형 35">
            <a:extLst>
              <a:ext uri="{FF2B5EF4-FFF2-40B4-BE49-F238E27FC236}">
                <a16:creationId xmlns:a16="http://schemas.microsoft.com/office/drawing/2014/main" xmlns="" id="{D3435780-8C88-4972-8130-01F82EEF79A9}"/>
              </a:ext>
            </a:extLst>
          </p:cNvPr>
          <p:cNvSpPr/>
          <p:nvPr/>
        </p:nvSpPr>
        <p:spPr>
          <a:xfrm>
            <a:off x="3949789" y="3065004"/>
            <a:ext cx="3404661" cy="727991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3. </a:t>
            </a:r>
            <a:r>
              <a:rPr lang="ko-KR" altLang="en-US" dirty="0"/>
              <a:t>위험인자</a:t>
            </a:r>
          </a:p>
        </p:txBody>
      </p:sp>
      <p:sp>
        <p:nvSpPr>
          <p:cNvPr id="27" name="모서리가 둥근 직사각형 35">
            <a:extLst>
              <a:ext uri="{FF2B5EF4-FFF2-40B4-BE49-F238E27FC236}">
                <a16:creationId xmlns:a16="http://schemas.microsoft.com/office/drawing/2014/main" xmlns="" id="{801DCD85-AE77-4E01-8ECA-A0632001B278}"/>
              </a:ext>
            </a:extLst>
          </p:cNvPr>
          <p:cNvSpPr/>
          <p:nvPr/>
        </p:nvSpPr>
        <p:spPr>
          <a:xfrm>
            <a:off x="3995936" y="1157402"/>
            <a:ext cx="3404661" cy="727991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1. </a:t>
            </a:r>
            <a:r>
              <a:rPr lang="ko-KR" altLang="en-US" dirty="0"/>
              <a:t>정의</a:t>
            </a:r>
          </a:p>
        </p:txBody>
      </p:sp>
      <p:sp>
        <p:nvSpPr>
          <p:cNvPr id="29" name="모서리가 둥근 직사각형 35">
            <a:extLst>
              <a:ext uri="{FF2B5EF4-FFF2-40B4-BE49-F238E27FC236}">
                <a16:creationId xmlns:a16="http://schemas.microsoft.com/office/drawing/2014/main" xmlns="" id="{88B01BF8-EDFB-4D37-B9F6-D14A5A8B7A0B}"/>
              </a:ext>
            </a:extLst>
          </p:cNvPr>
          <p:cNvSpPr/>
          <p:nvPr/>
        </p:nvSpPr>
        <p:spPr>
          <a:xfrm>
            <a:off x="1933565" y="4159306"/>
            <a:ext cx="3404661" cy="727991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4. </a:t>
            </a:r>
            <a:r>
              <a:rPr lang="ko-KR" altLang="en-US" dirty="0"/>
              <a:t>증상</a:t>
            </a:r>
          </a:p>
        </p:txBody>
      </p:sp>
      <p:sp>
        <p:nvSpPr>
          <p:cNvPr id="33" name="모서리가 둥근 직사각형 35">
            <a:extLst>
              <a:ext uri="{FF2B5EF4-FFF2-40B4-BE49-F238E27FC236}">
                <a16:creationId xmlns:a16="http://schemas.microsoft.com/office/drawing/2014/main" xmlns="" id="{E04706BD-99E3-4C3D-BC34-04F2A75B1B19}"/>
              </a:ext>
            </a:extLst>
          </p:cNvPr>
          <p:cNvSpPr/>
          <p:nvPr/>
        </p:nvSpPr>
        <p:spPr>
          <a:xfrm>
            <a:off x="3949789" y="5087499"/>
            <a:ext cx="3404661" cy="727991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5. </a:t>
            </a:r>
            <a:r>
              <a:rPr lang="ko-KR" altLang="en-US" dirty="0"/>
              <a:t>치료법</a:t>
            </a:r>
          </a:p>
        </p:txBody>
      </p:sp>
      <p:sp>
        <p:nvSpPr>
          <p:cNvPr id="35" name="모서리가 둥근 직사각형 35">
            <a:extLst>
              <a:ext uri="{FF2B5EF4-FFF2-40B4-BE49-F238E27FC236}">
                <a16:creationId xmlns:a16="http://schemas.microsoft.com/office/drawing/2014/main" xmlns="" id="{1B4C52F8-90B6-438B-BD87-CF454439AD67}"/>
              </a:ext>
            </a:extLst>
          </p:cNvPr>
          <p:cNvSpPr/>
          <p:nvPr/>
        </p:nvSpPr>
        <p:spPr>
          <a:xfrm>
            <a:off x="1933564" y="6015692"/>
            <a:ext cx="3404661" cy="727991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6. </a:t>
            </a:r>
            <a:r>
              <a:rPr lang="ko-KR" altLang="en-US" dirty="0"/>
              <a:t>예방법</a:t>
            </a:r>
          </a:p>
        </p:txBody>
      </p:sp>
    </p:spTree>
    <p:extLst>
      <p:ext uri="{BB962C8B-B14F-4D97-AF65-F5344CB8AC3E}">
        <p14:creationId xmlns:p14="http://schemas.microsoft.com/office/powerpoint/2010/main" val="1857488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25" grpId="0" animBg="1"/>
      <p:bldP spid="27" grpId="0" animBg="1"/>
      <p:bldP spid="29" grpId="0" animBg="1"/>
      <p:bldP spid="33" grpId="0" animBg="1"/>
      <p:bldP spid="3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1818405"/>
            <a:ext cx="2564855" cy="38472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55576" y="2348880"/>
            <a:ext cx="7772400" cy="1470025"/>
          </a:xfrm>
        </p:spPr>
        <p:txBody>
          <a:bodyPr/>
          <a:lstStyle/>
          <a:p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>
                <a:latin typeface="HY궁서" pitchFamily="18" charset="-127"/>
                <a:ea typeface="HY궁서" pitchFamily="18" charset="-127"/>
              </a:rPr>
              <a:t>관동별곡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699792" y="3501008"/>
            <a:ext cx="6400800" cy="1752600"/>
          </a:xfrm>
        </p:spPr>
        <p:txBody>
          <a:bodyPr/>
          <a:lstStyle/>
          <a:p>
            <a:r>
              <a:rPr lang="en-US" altLang="ko-KR" dirty="0"/>
              <a:t>                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2558852" y="264096"/>
            <a:ext cx="3888432" cy="6264696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854288" y="980728"/>
            <a:ext cx="3384376" cy="48314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7" y="843608"/>
            <a:ext cx="3394857" cy="49732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5" name="Picture 11" descr="아이폰4용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842174"/>
            <a:ext cx="3394856" cy="4974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모서리가 둥근 직사각형 8"/>
          <p:cNvSpPr/>
          <p:nvPr/>
        </p:nvSpPr>
        <p:spPr>
          <a:xfrm>
            <a:off x="3887924" y="491952"/>
            <a:ext cx="1188132" cy="72008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4319972" y="5931829"/>
            <a:ext cx="432048" cy="360040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843808" y="628164"/>
            <a:ext cx="48965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  SKT                             </a:t>
            </a:r>
            <a:r>
              <a:rPr lang="ko-KR" altLang="en-US" sz="800" dirty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오후 </a:t>
            </a:r>
            <a:r>
              <a:rPr lang="en-US" altLang="ko-KR" sz="800" dirty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9:11                           40%</a:t>
            </a:r>
            <a:endParaRPr lang="ko-KR" altLang="en-US" sz="800" dirty="0">
              <a:solidFill>
                <a:schemeClr val="bg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6000485" y="701605"/>
            <a:ext cx="102601" cy="71002"/>
          </a:xfrm>
          <a:prstGeom prst="roundRect">
            <a:avLst/>
          </a:prstGeom>
          <a:solidFill>
            <a:schemeClr val="tx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 flipV="1">
            <a:off x="5948588" y="701605"/>
            <a:ext cx="103794" cy="7344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79CC40CA-CD4D-42BD-BE87-FB1B1F04BD59}"/>
              </a:ext>
            </a:extLst>
          </p:cNvPr>
          <p:cNvSpPr/>
          <p:nvPr/>
        </p:nvSpPr>
        <p:spPr>
          <a:xfrm>
            <a:off x="2854288" y="5013176"/>
            <a:ext cx="3384376" cy="81994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F53B20FD-A4F9-4229-BE14-96E169C41BA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2323" y="5084628"/>
            <a:ext cx="654447" cy="654447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xmlns="" id="{70041EBF-0AA3-422D-BC6E-F4FF812E3DA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4600" y="5121710"/>
            <a:ext cx="654447" cy="654447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xmlns="" id="{9105BF1F-6CE8-4C2F-8CEF-5F12A9793B1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8477" y="5078366"/>
            <a:ext cx="654447" cy="654447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xmlns="" id="{514D0A72-E681-4AC6-81E0-169B420AC21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0537" y="5095591"/>
            <a:ext cx="654447" cy="654447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xmlns="" id="{437FC4A0-3E41-4A66-A124-4F69DD9C4F5B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2536" y="897815"/>
            <a:ext cx="975388" cy="975388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8490D72D-8EE2-4BFD-A1D3-9C11CF71A2B8}"/>
              </a:ext>
            </a:extLst>
          </p:cNvPr>
          <p:cNvSpPr txBox="1"/>
          <p:nvPr/>
        </p:nvSpPr>
        <p:spPr>
          <a:xfrm>
            <a:off x="3063838" y="1727432"/>
            <a:ext cx="15124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>
                    <a:lumMod val="95000"/>
                  </a:schemeClr>
                </a:solidFill>
              </a:rPr>
              <a:t>Photos</a:t>
            </a:r>
            <a:endParaRPr lang="ko-KR" alt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xmlns="" id="{3468DAC9-7246-4B54-89CF-1016502A43A3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9899" y="976001"/>
            <a:ext cx="825937" cy="78017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50FB2631-0C8B-40F8-99D5-18B82D1EECCD}"/>
              </a:ext>
            </a:extLst>
          </p:cNvPr>
          <p:cNvSpPr txBox="1"/>
          <p:nvPr/>
        </p:nvSpPr>
        <p:spPr>
          <a:xfrm>
            <a:off x="3897212" y="1765015"/>
            <a:ext cx="15207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>
                    <a:lumMod val="95000"/>
                  </a:schemeClr>
                </a:solidFill>
              </a:rPr>
              <a:t>Facebook</a:t>
            </a:r>
            <a:endParaRPr lang="ko-KR" alt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xmlns="" id="{3DC0153E-DFD9-41AF-BCFB-F59B8D16E59A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0524" y="977723"/>
            <a:ext cx="795403" cy="79540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0EBB0442-1494-4F61-BA6F-EAD52F3DC391}"/>
              </a:ext>
            </a:extLst>
          </p:cNvPr>
          <p:cNvSpPr txBox="1"/>
          <p:nvPr/>
        </p:nvSpPr>
        <p:spPr>
          <a:xfrm>
            <a:off x="4875592" y="1806618"/>
            <a:ext cx="13990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solidFill>
                  <a:schemeClr val="bg1">
                    <a:lumMod val="95000"/>
                  </a:schemeClr>
                </a:solidFill>
              </a:rPr>
              <a:t>Kakao</a:t>
            </a:r>
            <a:r>
              <a:rPr lang="en-US" altLang="ko-KR" sz="1400" dirty="0">
                <a:solidFill>
                  <a:schemeClr val="bg1">
                    <a:lumMod val="95000"/>
                  </a:schemeClr>
                </a:solidFill>
              </a:rPr>
              <a:t> Talk</a:t>
            </a:r>
            <a:endParaRPr lang="ko-KR" alt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C69E0BEF-A13B-4716-87C8-3707D74181AF}"/>
              </a:ext>
            </a:extLst>
          </p:cNvPr>
          <p:cNvSpPr/>
          <p:nvPr/>
        </p:nvSpPr>
        <p:spPr>
          <a:xfrm>
            <a:off x="-527113" y="1960506"/>
            <a:ext cx="9648818" cy="523510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A3BD88F1-DDDD-46FB-8545-C1B30BA9E1F3}"/>
              </a:ext>
            </a:extLst>
          </p:cNvPr>
          <p:cNvSpPr/>
          <p:nvPr/>
        </p:nvSpPr>
        <p:spPr>
          <a:xfrm>
            <a:off x="3869302" y="-312627"/>
            <a:ext cx="5300018" cy="7284314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6A932630-668A-4003-AF82-713D3683A210}"/>
              </a:ext>
            </a:extLst>
          </p:cNvPr>
          <p:cNvSpPr/>
          <p:nvPr/>
        </p:nvSpPr>
        <p:spPr>
          <a:xfrm>
            <a:off x="-216278" y="-1218645"/>
            <a:ext cx="9396536" cy="2185812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31CFE254-8380-4183-A68C-3963275816EB}"/>
              </a:ext>
            </a:extLst>
          </p:cNvPr>
          <p:cNvSpPr/>
          <p:nvPr/>
        </p:nvSpPr>
        <p:spPr>
          <a:xfrm>
            <a:off x="-6446712" y="-139510"/>
            <a:ext cx="9396536" cy="523510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511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6" grpId="0" animBg="1"/>
      <p:bldP spid="27" grpId="0" animBg="1"/>
      <p:bldP spid="2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699792" y="3501008"/>
            <a:ext cx="6400800" cy="1752600"/>
          </a:xfrm>
        </p:spPr>
        <p:txBody>
          <a:bodyPr/>
          <a:lstStyle/>
          <a:p>
            <a:r>
              <a:rPr lang="en-US" altLang="ko-KR" dirty="0"/>
              <a:t>                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9144000" cy="134076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17342" y="0"/>
            <a:ext cx="179512" cy="1886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196854" y="0"/>
            <a:ext cx="179512" cy="1886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376366" y="0"/>
            <a:ext cx="179512" cy="1886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544788" y="4124"/>
            <a:ext cx="179512" cy="1886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724300" y="-55445"/>
            <a:ext cx="6793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SKT</a:t>
            </a:r>
            <a:endParaRPr lang="ko-KR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3995936" y="4124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  오후 </a:t>
            </a:r>
            <a:r>
              <a:rPr lang="en-US" altLang="ko-KR" sz="1400" dirty="0"/>
              <a:t>4:44</a:t>
            </a:r>
            <a:endParaRPr lang="ko-KR" alt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7812360" y="4124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33%</a:t>
            </a:r>
            <a:endParaRPr lang="ko-KR" altLang="en-US" sz="1400" dirty="0"/>
          </a:p>
        </p:txBody>
      </p:sp>
      <p:sp>
        <p:nvSpPr>
          <p:cNvPr id="16" name="직사각형 15"/>
          <p:cNvSpPr/>
          <p:nvPr/>
        </p:nvSpPr>
        <p:spPr>
          <a:xfrm>
            <a:off x="8388424" y="4124"/>
            <a:ext cx="648072" cy="24820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8394104" y="-1216"/>
            <a:ext cx="324036" cy="248208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9033193" y="45704"/>
            <a:ext cx="81009" cy="14706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-108520" y="766114"/>
            <a:ext cx="2016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/>
              <a:t>앨범</a:t>
            </a:r>
          </a:p>
        </p:txBody>
      </p:sp>
      <p:cxnSp>
        <p:nvCxnSpPr>
          <p:cNvPr id="22" name="직선 연결선 21"/>
          <p:cNvCxnSpPr>
            <a:cxnSpLocks/>
          </p:cNvCxnSpPr>
          <p:nvPr/>
        </p:nvCxnSpPr>
        <p:spPr>
          <a:xfrm>
            <a:off x="131852" y="463281"/>
            <a:ext cx="424026" cy="0"/>
          </a:xfrm>
          <a:prstGeom prst="line">
            <a:avLst/>
          </a:prstGeom>
          <a:ln w="412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>
            <a:cxnSpLocks/>
          </p:cNvCxnSpPr>
          <p:nvPr/>
        </p:nvCxnSpPr>
        <p:spPr>
          <a:xfrm>
            <a:off x="344924" y="246992"/>
            <a:ext cx="0" cy="423392"/>
          </a:xfrm>
          <a:prstGeom prst="line">
            <a:avLst/>
          </a:prstGeom>
          <a:ln w="412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cxnSpLocks/>
          </p:cNvCxnSpPr>
          <p:nvPr/>
        </p:nvCxnSpPr>
        <p:spPr>
          <a:xfrm>
            <a:off x="7653019" y="532202"/>
            <a:ext cx="318681" cy="164515"/>
          </a:xfrm>
          <a:prstGeom prst="line">
            <a:avLst/>
          </a:prstGeom>
          <a:ln w="412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타원 30">
            <a:extLst>
              <a:ext uri="{FF2B5EF4-FFF2-40B4-BE49-F238E27FC236}">
                <a16:creationId xmlns:a16="http://schemas.microsoft.com/office/drawing/2014/main" xmlns="" id="{E02B3C95-C33C-4F97-9C83-B27507DD8EEB}"/>
              </a:ext>
            </a:extLst>
          </p:cNvPr>
          <p:cNvSpPr/>
          <p:nvPr/>
        </p:nvSpPr>
        <p:spPr>
          <a:xfrm>
            <a:off x="7348196" y="246992"/>
            <a:ext cx="352264" cy="346127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739E4C0E-141D-49EF-84EC-BE47F7CF4827}"/>
              </a:ext>
            </a:extLst>
          </p:cNvPr>
          <p:cNvSpPr txBox="1"/>
          <p:nvPr/>
        </p:nvSpPr>
        <p:spPr>
          <a:xfrm>
            <a:off x="8206271" y="384933"/>
            <a:ext cx="684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rgbClr val="00B0F0"/>
                </a:solidFill>
              </a:rPr>
              <a:t>편집</a:t>
            </a: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xmlns="" id="{4ED5B044-749C-4A48-8EB2-D91E2541FE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852" y="1533900"/>
            <a:ext cx="3936092" cy="294208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xmlns="" id="{2A990A1C-F165-4F4A-A046-687B42376D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5" y="1533899"/>
            <a:ext cx="4427645" cy="294208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943A3FA0-2203-4D27-B68A-5467A8B1C73E}"/>
              </a:ext>
            </a:extLst>
          </p:cNvPr>
          <p:cNvSpPr txBox="1"/>
          <p:nvPr/>
        </p:nvSpPr>
        <p:spPr>
          <a:xfrm>
            <a:off x="80376" y="4546331"/>
            <a:ext cx="1531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카메라 롤</a:t>
            </a:r>
            <a:endParaRPr lang="en-US" altLang="ko-KR" dirty="0"/>
          </a:p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1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CB92B766-6ECF-456C-8F02-038355DCB099}"/>
              </a:ext>
            </a:extLst>
          </p:cNvPr>
          <p:cNvSpPr txBox="1"/>
          <p:nvPr/>
        </p:nvSpPr>
        <p:spPr>
          <a:xfrm>
            <a:off x="4402901" y="4475980"/>
            <a:ext cx="2518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즐겨찾는</a:t>
            </a:r>
            <a:r>
              <a:rPr lang="ko-KR" altLang="en-US" dirty="0"/>
              <a:t> 사진</a:t>
            </a:r>
            <a:endParaRPr lang="en-US" altLang="ko-KR" dirty="0"/>
          </a:p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1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xmlns="" id="{4F5285CE-6918-44F6-9B73-52F8DF8C3AF1}"/>
              </a:ext>
            </a:extLst>
          </p:cNvPr>
          <p:cNvCxnSpPr>
            <a:cxnSpLocks/>
          </p:cNvCxnSpPr>
          <p:nvPr/>
        </p:nvCxnSpPr>
        <p:spPr>
          <a:xfrm flipH="1" flipV="1">
            <a:off x="2699792" y="4143116"/>
            <a:ext cx="396044" cy="234192"/>
          </a:xfrm>
          <a:prstGeom prst="straightConnector1">
            <a:avLst/>
          </a:prstGeom>
          <a:ln w="857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1517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699792" y="3501008"/>
            <a:ext cx="6400800" cy="1752600"/>
          </a:xfrm>
        </p:spPr>
        <p:txBody>
          <a:bodyPr/>
          <a:lstStyle/>
          <a:p>
            <a:r>
              <a:rPr lang="en-US" altLang="ko-KR" dirty="0"/>
              <a:t>                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9144000" cy="75426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17342" y="0"/>
            <a:ext cx="179512" cy="1886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196854" y="0"/>
            <a:ext cx="179512" cy="1886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376366" y="0"/>
            <a:ext cx="179512" cy="1886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544788" y="4124"/>
            <a:ext cx="179512" cy="1886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724300" y="-55445"/>
            <a:ext cx="6793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SKT</a:t>
            </a:r>
            <a:endParaRPr lang="ko-KR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3995936" y="4124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오후 </a:t>
            </a:r>
            <a:r>
              <a:rPr lang="en-US" altLang="ko-KR" sz="1400" dirty="0"/>
              <a:t>4:44</a:t>
            </a:r>
            <a:endParaRPr lang="ko-KR" alt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7812360" y="4124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33%</a:t>
            </a:r>
            <a:endParaRPr lang="ko-KR" altLang="en-US" sz="1400" dirty="0"/>
          </a:p>
        </p:txBody>
      </p:sp>
      <p:sp>
        <p:nvSpPr>
          <p:cNvPr id="16" name="직사각형 15"/>
          <p:cNvSpPr/>
          <p:nvPr/>
        </p:nvSpPr>
        <p:spPr>
          <a:xfrm>
            <a:off x="8388424" y="4124"/>
            <a:ext cx="648072" cy="24820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8394104" y="-1216"/>
            <a:ext cx="324036" cy="248208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9033193" y="45704"/>
            <a:ext cx="81009" cy="14706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>
            <a:cxnSpLocks/>
          </p:cNvCxnSpPr>
          <p:nvPr/>
        </p:nvCxnSpPr>
        <p:spPr>
          <a:xfrm flipV="1">
            <a:off x="213847" y="246992"/>
            <a:ext cx="330941" cy="137941"/>
          </a:xfrm>
          <a:prstGeom prst="line">
            <a:avLst/>
          </a:prstGeom>
          <a:ln w="412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>
            <a:cxnSpLocks/>
          </p:cNvCxnSpPr>
          <p:nvPr/>
        </p:nvCxnSpPr>
        <p:spPr>
          <a:xfrm>
            <a:off x="215296" y="377132"/>
            <a:ext cx="266174" cy="192467"/>
          </a:xfrm>
          <a:prstGeom prst="line">
            <a:avLst/>
          </a:prstGeom>
          <a:ln w="412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739E4C0E-141D-49EF-84EC-BE47F7CF4827}"/>
              </a:ext>
            </a:extLst>
          </p:cNvPr>
          <p:cNvSpPr txBox="1"/>
          <p:nvPr/>
        </p:nvSpPr>
        <p:spPr>
          <a:xfrm>
            <a:off x="8206271" y="384933"/>
            <a:ext cx="684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rgbClr val="00B0F0"/>
                </a:solidFill>
              </a:rPr>
              <a:t>편집</a:t>
            </a: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xmlns="" id="{4ED5B044-749C-4A48-8EB2-D91E2541FE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894" y="752341"/>
            <a:ext cx="9144000" cy="555697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8106B188-44B2-47C7-8F8B-242697792428}"/>
              </a:ext>
            </a:extLst>
          </p:cNvPr>
          <p:cNvSpPr txBox="1"/>
          <p:nvPr/>
        </p:nvSpPr>
        <p:spPr>
          <a:xfrm>
            <a:off x="4139952" y="311901"/>
            <a:ext cx="2127934" cy="367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오늘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3BEF2118-8625-4FE2-8A54-93418E5B22D8}"/>
              </a:ext>
            </a:extLst>
          </p:cNvPr>
          <p:cNvSpPr/>
          <p:nvPr/>
        </p:nvSpPr>
        <p:spPr>
          <a:xfrm>
            <a:off x="213848" y="6492061"/>
            <a:ext cx="510452" cy="3172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xmlns="" id="{5D34BCFE-F838-47B7-9D87-3847E8379FAC}"/>
              </a:ext>
            </a:extLst>
          </p:cNvPr>
          <p:cNvCxnSpPr/>
          <p:nvPr/>
        </p:nvCxnSpPr>
        <p:spPr>
          <a:xfrm flipV="1">
            <a:off x="481470" y="6312041"/>
            <a:ext cx="0" cy="36004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하트 22">
            <a:extLst>
              <a:ext uri="{FF2B5EF4-FFF2-40B4-BE49-F238E27FC236}">
                <a16:creationId xmlns:a16="http://schemas.microsoft.com/office/drawing/2014/main" xmlns="" id="{353BB209-D58B-4897-9091-A09FE2181076}"/>
              </a:ext>
            </a:extLst>
          </p:cNvPr>
          <p:cNvSpPr/>
          <p:nvPr/>
        </p:nvSpPr>
        <p:spPr>
          <a:xfrm>
            <a:off x="4139952" y="6441597"/>
            <a:ext cx="510452" cy="361815"/>
          </a:xfrm>
          <a:prstGeom prst="hear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xmlns="" id="{7F814F42-0670-481D-8C84-AF7A76C3AE14}"/>
              </a:ext>
            </a:extLst>
          </p:cNvPr>
          <p:cNvSpPr/>
          <p:nvPr/>
        </p:nvSpPr>
        <p:spPr>
          <a:xfrm>
            <a:off x="8357708" y="6389551"/>
            <a:ext cx="382116" cy="4404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xmlns="" id="{3F3ECD9C-8D60-4AAA-9060-530AF61F4ABD}"/>
              </a:ext>
            </a:extLst>
          </p:cNvPr>
          <p:cNvCxnSpPr>
            <a:cxnSpLocks/>
          </p:cNvCxnSpPr>
          <p:nvPr/>
        </p:nvCxnSpPr>
        <p:spPr>
          <a:xfrm>
            <a:off x="8312511" y="6389551"/>
            <a:ext cx="48722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xmlns="" id="{0E2EC948-2404-46EA-B4B6-DF10FB366611}"/>
              </a:ext>
            </a:extLst>
          </p:cNvPr>
          <p:cNvSpPr/>
          <p:nvPr/>
        </p:nvSpPr>
        <p:spPr>
          <a:xfrm>
            <a:off x="8419700" y="6309320"/>
            <a:ext cx="242827" cy="80229"/>
          </a:xfrm>
          <a:prstGeom prst="round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xmlns="" id="{CD2792DD-AC23-4196-8EA3-50C2793EC031}"/>
              </a:ext>
            </a:extLst>
          </p:cNvPr>
          <p:cNvCxnSpPr>
            <a:cxnSpLocks/>
          </p:cNvCxnSpPr>
          <p:nvPr/>
        </p:nvCxnSpPr>
        <p:spPr>
          <a:xfrm>
            <a:off x="8479422" y="6442955"/>
            <a:ext cx="1" cy="33363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xmlns="" id="{6377F84D-ABC3-4DE1-9A3D-2C35B074E29B}"/>
              </a:ext>
            </a:extLst>
          </p:cNvPr>
          <p:cNvCxnSpPr>
            <a:cxnSpLocks/>
          </p:cNvCxnSpPr>
          <p:nvPr/>
        </p:nvCxnSpPr>
        <p:spPr>
          <a:xfrm>
            <a:off x="8563223" y="6434106"/>
            <a:ext cx="1" cy="33363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xmlns="" id="{29FEE2EE-868E-4BA0-9B7A-90E078B3B467}"/>
              </a:ext>
            </a:extLst>
          </p:cNvPr>
          <p:cNvCxnSpPr>
            <a:cxnSpLocks/>
          </p:cNvCxnSpPr>
          <p:nvPr/>
        </p:nvCxnSpPr>
        <p:spPr>
          <a:xfrm>
            <a:off x="8643783" y="6434106"/>
            <a:ext cx="1" cy="33363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2482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699792" y="3501008"/>
            <a:ext cx="6400800" cy="1752600"/>
          </a:xfrm>
        </p:spPr>
        <p:txBody>
          <a:bodyPr/>
          <a:lstStyle/>
          <a:p>
            <a:r>
              <a:rPr lang="en-US" altLang="ko-KR" dirty="0"/>
              <a:t>                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9144000" cy="134076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17342" y="0"/>
            <a:ext cx="179512" cy="1886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196854" y="0"/>
            <a:ext cx="179512" cy="1886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376366" y="0"/>
            <a:ext cx="179512" cy="1886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544788" y="4124"/>
            <a:ext cx="179512" cy="1886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724300" y="-55445"/>
            <a:ext cx="6793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SKT</a:t>
            </a:r>
            <a:endParaRPr lang="ko-KR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3995936" y="4124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  오후 </a:t>
            </a:r>
            <a:r>
              <a:rPr lang="en-US" altLang="ko-KR" sz="1400" dirty="0"/>
              <a:t>4:44</a:t>
            </a:r>
            <a:endParaRPr lang="ko-KR" alt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7812360" y="4124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33%</a:t>
            </a:r>
            <a:endParaRPr lang="ko-KR" altLang="en-US" sz="1400" dirty="0"/>
          </a:p>
        </p:txBody>
      </p:sp>
      <p:sp>
        <p:nvSpPr>
          <p:cNvPr id="16" name="직사각형 15"/>
          <p:cNvSpPr/>
          <p:nvPr/>
        </p:nvSpPr>
        <p:spPr>
          <a:xfrm>
            <a:off x="8388424" y="4124"/>
            <a:ext cx="648072" cy="24820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8394104" y="-1216"/>
            <a:ext cx="324036" cy="248208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9033193" y="45704"/>
            <a:ext cx="81009" cy="14706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-108520" y="766114"/>
            <a:ext cx="2016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 </a:t>
            </a:r>
            <a:r>
              <a:rPr lang="ko-KR" altLang="en-US" sz="2800" b="1" dirty="0"/>
              <a:t>앨범</a:t>
            </a:r>
            <a:endParaRPr lang="ko-KR" altLang="en-US" sz="3200" b="1" dirty="0"/>
          </a:p>
        </p:txBody>
      </p:sp>
      <p:cxnSp>
        <p:nvCxnSpPr>
          <p:cNvPr id="22" name="직선 연결선 21"/>
          <p:cNvCxnSpPr>
            <a:cxnSpLocks/>
          </p:cNvCxnSpPr>
          <p:nvPr/>
        </p:nvCxnSpPr>
        <p:spPr>
          <a:xfrm>
            <a:off x="131852" y="463281"/>
            <a:ext cx="424026" cy="0"/>
          </a:xfrm>
          <a:prstGeom prst="line">
            <a:avLst/>
          </a:prstGeom>
          <a:ln w="412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>
            <a:cxnSpLocks/>
          </p:cNvCxnSpPr>
          <p:nvPr/>
        </p:nvCxnSpPr>
        <p:spPr>
          <a:xfrm>
            <a:off x="344924" y="246992"/>
            <a:ext cx="0" cy="423392"/>
          </a:xfrm>
          <a:prstGeom prst="line">
            <a:avLst/>
          </a:prstGeom>
          <a:ln w="412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cxnSpLocks/>
          </p:cNvCxnSpPr>
          <p:nvPr/>
        </p:nvCxnSpPr>
        <p:spPr>
          <a:xfrm>
            <a:off x="7653019" y="532202"/>
            <a:ext cx="318681" cy="164515"/>
          </a:xfrm>
          <a:prstGeom prst="line">
            <a:avLst/>
          </a:prstGeom>
          <a:ln w="412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타원 30">
            <a:extLst>
              <a:ext uri="{FF2B5EF4-FFF2-40B4-BE49-F238E27FC236}">
                <a16:creationId xmlns:a16="http://schemas.microsoft.com/office/drawing/2014/main" xmlns="" id="{E02B3C95-C33C-4F97-9C83-B27507DD8EEB}"/>
              </a:ext>
            </a:extLst>
          </p:cNvPr>
          <p:cNvSpPr/>
          <p:nvPr/>
        </p:nvSpPr>
        <p:spPr>
          <a:xfrm>
            <a:off x="7348196" y="246992"/>
            <a:ext cx="352264" cy="346127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739E4C0E-141D-49EF-84EC-BE47F7CF4827}"/>
              </a:ext>
            </a:extLst>
          </p:cNvPr>
          <p:cNvSpPr txBox="1"/>
          <p:nvPr/>
        </p:nvSpPr>
        <p:spPr>
          <a:xfrm>
            <a:off x="8206271" y="384933"/>
            <a:ext cx="684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rgbClr val="00B0F0"/>
                </a:solidFill>
              </a:rPr>
              <a:t>편집</a:t>
            </a: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xmlns="" id="{4ED5B044-749C-4A48-8EB2-D91E2541FE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852" y="1533900"/>
            <a:ext cx="3936092" cy="294208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xmlns="" id="{2A990A1C-F165-4F4A-A046-687B42376D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5" y="1533899"/>
            <a:ext cx="4427645" cy="294208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943A3FA0-2203-4D27-B68A-5467A8B1C73E}"/>
              </a:ext>
            </a:extLst>
          </p:cNvPr>
          <p:cNvSpPr txBox="1"/>
          <p:nvPr/>
        </p:nvSpPr>
        <p:spPr>
          <a:xfrm>
            <a:off x="80376" y="4546331"/>
            <a:ext cx="1531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카메라 롤</a:t>
            </a:r>
            <a:endParaRPr lang="en-US" altLang="ko-KR" dirty="0"/>
          </a:p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1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CB92B766-6ECF-456C-8F02-038355DCB099}"/>
              </a:ext>
            </a:extLst>
          </p:cNvPr>
          <p:cNvSpPr txBox="1"/>
          <p:nvPr/>
        </p:nvSpPr>
        <p:spPr>
          <a:xfrm>
            <a:off x="4402901" y="4475980"/>
            <a:ext cx="2518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즐겨찾는</a:t>
            </a:r>
            <a:r>
              <a:rPr lang="ko-KR" altLang="en-US" dirty="0"/>
              <a:t> 사진</a:t>
            </a:r>
            <a:endParaRPr lang="en-US" altLang="ko-KR" dirty="0"/>
          </a:p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1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xmlns="" id="{D2996979-B21B-4F05-8BB9-3362B06B55F5}"/>
              </a:ext>
            </a:extLst>
          </p:cNvPr>
          <p:cNvCxnSpPr>
            <a:cxnSpLocks/>
          </p:cNvCxnSpPr>
          <p:nvPr/>
        </p:nvCxnSpPr>
        <p:spPr>
          <a:xfrm flipH="1" flipV="1">
            <a:off x="6635884" y="4095008"/>
            <a:ext cx="396044" cy="234192"/>
          </a:xfrm>
          <a:prstGeom prst="straightConnector1">
            <a:avLst/>
          </a:prstGeom>
          <a:ln w="857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8814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699792" y="3501008"/>
            <a:ext cx="6400800" cy="1752600"/>
          </a:xfrm>
        </p:spPr>
        <p:txBody>
          <a:bodyPr/>
          <a:lstStyle/>
          <a:p>
            <a:r>
              <a:rPr lang="en-US" altLang="ko-KR" dirty="0"/>
              <a:t>                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9144000" cy="75426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17342" y="0"/>
            <a:ext cx="179512" cy="1886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196854" y="0"/>
            <a:ext cx="179512" cy="1886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376366" y="0"/>
            <a:ext cx="179512" cy="1886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544788" y="4124"/>
            <a:ext cx="179512" cy="1886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724300" y="-55445"/>
            <a:ext cx="6793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SKT</a:t>
            </a:r>
            <a:endParaRPr lang="ko-KR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3995936" y="4124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오후 </a:t>
            </a:r>
            <a:r>
              <a:rPr lang="en-US" altLang="ko-KR" sz="1400" dirty="0"/>
              <a:t>4:44</a:t>
            </a:r>
            <a:endParaRPr lang="ko-KR" alt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7812360" y="4124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33%</a:t>
            </a:r>
            <a:endParaRPr lang="ko-KR" altLang="en-US" sz="1400" dirty="0"/>
          </a:p>
        </p:txBody>
      </p:sp>
      <p:sp>
        <p:nvSpPr>
          <p:cNvPr id="16" name="직사각형 15"/>
          <p:cNvSpPr/>
          <p:nvPr/>
        </p:nvSpPr>
        <p:spPr>
          <a:xfrm>
            <a:off x="8388424" y="4124"/>
            <a:ext cx="648072" cy="24820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8394104" y="-1216"/>
            <a:ext cx="324036" cy="248208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9033193" y="45704"/>
            <a:ext cx="81009" cy="14706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>
            <a:cxnSpLocks/>
          </p:cNvCxnSpPr>
          <p:nvPr/>
        </p:nvCxnSpPr>
        <p:spPr>
          <a:xfrm flipV="1">
            <a:off x="213847" y="246992"/>
            <a:ext cx="330941" cy="137941"/>
          </a:xfrm>
          <a:prstGeom prst="line">
            <a:avLst/>
          </a:prstGeom>
          <a:ln w="412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>
            <a:cxnSpLocks/>
          </p:cNvCxnSpPr>
          <p:nvPr/>
        </p:nvCxnSpPr>
        <p:spPr>
          <a:xfrm>
            <a:off x="215296" y="377132"/>
            <a:ext cx="266174" cy="192467"/>
          </a:xfrm>
          <a:prstGeom prst="line">
            <a:avLst/>
          </a:prstGeom>
          <a:ln w="412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739E4C0E-141D-49EF-84EC-BE47F7CF4827}"/>
              </a:ext>
            </a:extLst>
          </p:cNvPr>
          <p:cNvSpPr txBox="1"/>
          <p:nvPr/>
        </p:nvSpPr>
        <p:spPr>
          <a:xfrm>
            <a:off x="8206271" y="384933"/>
            <a:ext cx="684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rgbClr val="00B0F0"/>
                </a:solidFill>
              </a:rPr>
              <a:t>편집</a:t>
            </a: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xmlns="" id="{4ED5B044-749C-4A48-8EB2-D91E2541FE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894" y="752341"/>
            <a:ext cx="9144000" cy="555697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8106B188-44B2-47C7-8F8B-242697792428}"/>
              </a:ext>
            </a:extLst>
          </p:cNvPr>
          <p:cNvSpPr txBox="1"/>
          <p:nvPr/>
        </p:nvSpPr>
        <p:spPr>
          <a:xfrm>
            <a:off x="4139952" y="311901"/>
            <a:ext cx="2127934" cy="367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오늘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3BEF2118-8625-4FE2-8A54-93418E5B22D8}"/>
              </a:ext>
            </a:extLst>
          </p:cNvPr>
          <p:cNvSpPr/>
          <p:nvPr/>
        </p:nvSpPr>
        <p:spPr>
          <a:xfrm>
            <a:off x="213848" y="6492061"/>
            <a:ext cx="510452" cy="3172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xmlns="" id="{5D34BCFE-F838-47B7-9D87-3847E8379FAC}"/>
              </a:ext>
            </a:extLst>
          </p:cNvPr>
          <p:cNvCxnSpPr/>
          <p:nvPr/>
        </p:nvCxnSpPr>
        <p:spPr>
          <a:xfrm flipV="1">
            <a:off x="481470" y="6312041"/>
            <a:ext cx="0" cy="36004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하트 22">
            <a:extLst>
              <a:ext uri="{FF2B5EF4-FFF2-40B4-BE49-F238E27FC236}">
                <a16:creationId xmlns:a16="http://schemas.microsoft.com/office/drawing/2014/main" xmlns="" id="{353BB209-D58B-4897-9091-A09FE2181076}"/>
              </a:ext>
            </a:extLst>
          </p:cNvPr>
          <p:cNvSpPr/>
          <p:nvPr/>
        </p:nvSpPr>
        <p:spPr>
          <a:xfrm>
            <a:off x="4139952" y="6441597"/>
            <a:ext cx="510452" cy="361815"/>
          </a:xfrm>
          <a:prstGeom prst="hear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xmlns="" id="{7F814F42-0670-481D-8C84-AF7A76C3AE14}"/>
              </a:ext>
            </a:extLst>
          </p:cNvPr>
          <p:cNvSpPr/>
          <p:nvPr/>
        </p:nvSpPr>
        <p:spPr>
          <a:xfrm>
            <a:off x="8357708" y="6389551"/>
            <a:ext cx="382116" cy="4404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xmlns="" id="{3F3ECD9C-8D60-4AAA-9060-530AF61F4ABD}"/>
              </a:ext>
            </a:extLst>
          </p:cNvPr>
          <p:cNvCxnSpPr>
            <a:cxnSpLocks/>
          </p:cNvCxnSpPr>
          <p:nvPr/>
        </p:nvCxnSpPr>
        <p:spPr>
          <a:xfrm>
            <a:off x="8312511" y="6389551"/>
            <a:ext cx="48722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xmlns="" id="{0E2EC948-2404-46EA-B4B6-DF10FB366611}"/>
              </a:ext>
            </a:extLst>
          </p:cNvPr>
          <p:cNvSpPr/>
          <p:nvPr/>
        </p:nvSpPr>
        <p:spPr>
          <a:xfrm>
            <a:off x="8419700" y="6309320"/>
            <a:ext cx="242827" cy="80229"/>
          </a:xfrm>
          <a:prstGeom prst="round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xmlns="" id="{CD2792DD-AC23-4196-8EA3-50C2793EC031}"/>
              </a:ext>
            </a:extLst>
          </p:cNvPr>
          <p:cNvCxnSpPr>
            <a:cxnSpLocks/>
          </p:cNvCxnSpPr>
          <p:nvPr/>
        </p:nvCxnSpPr>
        <p:spPr>
          <a:xfrm>
            <a:off x="8479422" y="6442955"/>
            <a:ext cx="1" cy="33363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xmlns="" id="{6377F84D-ABC3-4DE1-9A3D-2C35B074E29B}"/>
              </a:ext>
            </a:extLst>
          </p:cNvPr>
          <p:cNvCxnSpPr>
            <a:cxnSpLocks/>
          </p:cNvCxnSpPr>
          <p:nvPr/>
        </p:nvCxnSpPr>
        <p:spPr>
          <a:xfrm>
            <a:off x="8563223" y="6434106"/>
            <a:ext cx="1" cy="33363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xmlns="" id="{29FEE2EE-868E-4BA0-9B7A-90E078B3B467}"/>
              </a:ext>
            </a:extLst>
          </p:cNvPr>
          <p:cNvCxnSpPr>
            <a:cxnSpLocks/>
          </p:cNvCxnSpPr>
          <p:nvPr/>
        </p:nvCxnSpPr>
        <p:spPr>
          <a:xfrm>
            <a:off x="8643783" y="6434106"/>
            <a:ext cx="1" cy="33363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82800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1818405"/>
            <a:ext cx="2564855" cy="38472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55576" y="2348880"/>
            <a:ext cx="7772400" cy="1470025"/>
          </a:xfrm>
        </p:spPr>
        <p:txBody>
          <a:bodyPr/>
          <a:lstStyle/>
          <a:p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>
                <a:latin typeface="HY궁서" pitchFamily="18" charset="-127"/>
                <a:ea typeface="HY궁서" pitchFamily="18" charset="-127"/>
              </a:rPr>
              <a:t>관동별곡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699792" y="3501008"/>
            <a:ext cx="6400800" cy="1752600"/>
          </a:xfrm>
        </p:spPr>
        <p:txBody>
          <a:bodyPr/>
          <a:lstStyle/>
          <a:p>
            <a:r>
              <a:rPr lang="en-US" altLang="ko-KR" dirty="0"/>
              <a:t>                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2558852" y="264096"/>
            <a:ext cx="3888432" cy="6264696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854288" y="980728"/>
            <a:ext cx="3384376" cy="48314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7" y="843608"/>
            <a:ext cx="3394857" cy="49732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5" name="Picture 11" descr="아이폰4용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842174"/>
            <a:ext cx="3394856" cy="4974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모서리가 둥근 직사각형 8"/>
          <p:cNvSpPr/>
          <p:nvPr/>
        </p:nvSpPr>
        <p:spPr>
          <a:xfrm>
            <a:off x="3887924" y="491952"/>
            <a:ext cx="1188132" cy="72008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4319972" y="5931829"/>
            <a:ext cx="432048" cy="360040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843808" y="628164"/>
            <a:ext cx="48965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  SKT                             </a:t>
            </a:r>
            <a:r>
              <a:rPr lang="ko-KR" altLang="en-US" sz="800" dirty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오후 </a:t>
            </a:r>
            <a:r>
              <a:rPr lang="en-US" altLang="ko-KR" sz="800" dirty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9:11                           40%</a:t>
            </a:r>
            <a:endParaRPr lang="ko-KR" altLang="en-US" sz="800" dirty="0">
              <a:solidFill>
                <a:schemeClr val="bg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6000485" y="701605"/>
            <a:ext cx="102601" cy="71002"/>
          </a:xfrm>
          <a:prstGeom prst="roundRect">
            <a:avLst/>
          </a:prstGeom>
          <a:solidFill>
            <a:schemeClr val="tx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 flipV="1">
            <a:off x="5948588" y="701605"/>
            <a:ext cx="103794" cy="7344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79CC40CA-CD4D-42BD-BE87-FB1B1F04BD59}"/>
              </a:ext>
            </a:extLst>
          </p:cNvPr>
          <p:cNvSpPr/>
          <p:nvPr/>
        </p:nvSpPr>
        <p:spPr>
          <a:xfrm>
            <a:off x="2854288" y="5013176"/>
            <a:ext cx="3384376" cy="81994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F53B20FD-A4F9-4229-BE14-96E169C41BA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2323" y="5084628"/>
            <a:ext cx="654447" cy="654447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xmlns="" id="{70041EBF-0AA3-422D-BC6E-F4FF812E3DA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4600" y="5121710"/>
            <a:ext cx="654447" cy="654447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xmlns="" id="{9105BF1F-6CE8-4C2F-8CEF-5F12A9793B1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8477" y="5078366"/>
            <a:ext cx="654447" cy="654447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xmlns="" id="{514D0A72-E681-4AC6-81E0-169B420AC21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0537" y="5095591"/>
            <a:ext cx="654447" cy="654447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xmlns="" id="{437FC4A0-3E41-4A66-A124-4F69DD9C4F5B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2536" y="897815"/>
            <a:ext cx="975388" cy="975388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8490D72D-8EE2-4BFD-A1D3-9C11CF71A2B8}"/>
              </a:ext>
            </a:extLst>
          </p:cNvPr>
          <p:cNvSpPr txBox="1"/>
          <p:nvPr/>
        </p:nvSpPr>
        <p:spPr>
          <a:xfrm>
            <a:off x="3063838" y="1727432"/>
            <a:ext cx="15124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>
                    <a:lumMod val="95000"/>
                  </a:schemeClr>
                </a:solidFill>
              </a:rPr>
              <a:t>Photos</a:t>
            </a:r>
            <a:endParaRPr lang="ko-KR" alt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xmlns="" id="{3468DAC9-7246-4B54-89CF-1016502A43A3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9899" y="976001"/>
            <a:ext cx="825937" cy="78017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50FB2631-0C8B-40F8-99D5-18B82D1EECCD}"/>
              </a:ext>
            </a:extLst>
          </p:cNvPr>
          <p:cNvSpPr txBox="1"/>
          <p:nvPr/>
        </p:nvSpPr>
        <p:spPr>
          <a:xfrm>
            <a:off x="3897212" y="1765015"/>
            <a:ext cx="15207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>
                    <a:lumMod val="95000"/>
                  </a:schemeClr>
                </a:solidFill>
              </a:rPr>
              <a:t>Facebook</a:t>
            </a:r>
            <a:endParaRPr lang="ko-KR" alt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xmlns="" id="{3DC0153E-DFD9-41AF-BCFB-F59B8D16E59A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0524" y="977723"/>
            <a:ext cx="795403" cy="79540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0EBB0442-1494-4F61-BA6F-EAD52F3DC391}"/>
              </a:ext>
            </a:extLst>
          </p:cNvPr>
          <p:cNvSpPr txBox="1"/>
          <p:nvPr/>
        </p:nvSpPr>
        <p:spPr>
          <a:xfrm>
            <a:off x="4875592" y="1806618"/>
            <a:ext cx="13990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ko-KR" sz="1400" dirty="0" err="1">
                <a:solidFill>
                  <a:schemeClr val="bg1">
                    <a:lumMod val="95000"/>
                  </a:schemeClr>
                </a:solidFill>
              </a:rPr>
              <a:t>Kakao</a:t>
            </a:r>
            <a:r>
              <a:rPr lang="en-US" altLang="ko-KR" sz="1400" dirty="0">
                <a:solidFill>
                  <a:schemeClr val="bg1">
                    <a:lumMod val="95000"/>
                  </a:schemeClr>
                </a:solidFill>
              </a:rPr>
              <a:t> Talk</a:t>
            </a:r>
            <a:endParaRPr lang="ko-KR" alt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C69E0BEF-A13B-4716-87C8-3707D74181AF}"/>
              </a:ext>
            </a:extLst>
          </p:cNvPr>
          <p:cNvSpPr/>
          <p:nvPr/>
        </p:nvSpPr>
        <p:spPr>
          <a:xfrm>
            <a:off x="-452505" y="2106284"/>
            <a:ext cx="9648818" cy="523510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A3BD88F1-DDDD-46FB-8545-C1B30BA9E1F3}"/>
              </a:ext>
            </a:extLst>
          </p:cNvPr>
          <p:cNvSpPr/>
          <p:nvPr/>
        </p:nvSpPr>
        <p:spPr>
          <a:xfrm>
            <a:off x="5848264" y="-454945"/>
            <a:ext cx="5300018" cy="7284314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6A932630-668A-4003-AF82-713D3683A210}"/>
              </a:ext>
            </a:extLst>
          </p:cNvPr>
          <p:cNvSpPr/>
          <p:nvPr/>
        </p:nvSpPr>
        <p:spPr>
          <a:xfrm>
            <a:off x="-216278" y="-1218645"/>
            <a:ext cx="9396536" cy="2185812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31CFE254-8380-4183-A68C-3963275816EB}"/>
              </a:ext>
            </a:extLst>
          </p:cNvPr>
          <p:cNvSpPr/>
          <p:nvPr/>
        </p:nvSpPr>
        <p:spPr>
          <a:xfrm>
            <a:off x="-4410900" y="-113761"/>
            <a:ext cx="9396536" cy="523510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407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6" grpId="0" animBg="1"/>
      <p:bldP spid="27" grpId="0" animBg="1"/>
      <p:bldP spid="28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419</TotalTime>
  <Words>804</Words>
  <Application>Microsoft Office PowerPoint</Application>
  <PresentationFormat>화면 슬라이드 쇼(4:3)</PresentationFormat>
  <Paragraphs>216</Paragraphs>
  <Slides>20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1" baseType="lpstr">
      <vt:lpstr>Office 테마</vt:lpstr>
      <vt:lpstr> 관동별곡</vt:lpstr>
      <vt:lpstr> 관동별곡</vt:lpstr>
      <vt:lpstr>PowerPoint 프레젠테이션</vt:lpstr>
      <vt:lpstr> 관동별곡</vt:lpstr>
      <vt:lpstr>PowerPoint 프레젠테이션</vt:lpstr>
      <vt:lpstr>PowerPoint 프레젠테이션</vt:lpstr>
      <vt:lpstr>PowerPoint 프레젠테이션</vt:lpstr>
      <vt:lpstr>PowerPoint 프레젠테이션</vt:lpstr>
      <vt:lpstr> 관동별곡</vt:lpstr>
      <vt:lpstr>PowerPoint 프레젠테이션</vt:lpstr>
      <vt:lpstr>PowerPoint 프레젠테이션</vt:lpstr>
      <vt:lpstr>PowerPoint 프레젠테이션</vt:lpstr>
      <vt:lpstr> 관동별곡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 관동별곡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6-(3) 관동별곡</dc:title>
  <dc:creator>Windows 사용자</dc:creator>
  <cp:lastModifiedBy>Windows 사용자</cp:lastModifiedBy>
  <cp:revision>41</cp:revision>
  <dcterms:created xsi:type="dcterms:W3CDTF">2017-10-29T09:33:11Z</dcterms:created>
  <dcterms:modified xsi:type="dcterms:W3CDTF">2017-12-26T15:59:35Z</dcterms:modified>
</cp:coreProperties>
</file>