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83" r:id="rId4"/>
    <p:sldId id="285" r:id="rId5"/>
    <p:sldId id="284" r:id="rId6"/>
    <p:sldId id="25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86" r:id="rId15"/>
    <p:sldId id="267" r:id="rId16"/>
    <p:sldId id="270" r:id="rId17"/>
    <p:sldId id="277" r:id="rId18"/>
    <p:sldId id="279" r:id="rId19"/>
    <p:sldId id="281" r:id="rId20"/>
    <p:sldId id="282" r:id="rId21"/>
  </p:sldIdLst>
  <p:sldSz cx="12192000" cy="6858000"/>
  <p:notesSz cx="6888163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4734533844413046E-2"/>
          <c:y val="0.29250159051074881"/>
          <c:w val="0.29734095274851546"/>
          <c:h val="0.6819496518478842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판매량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47-4EEC-9168-57020FDA3EB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47-4EEC-9168-57020FDA3EB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47-4EEC-9168-57020FDA3EB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47-4EEC-9168-57020FDA3E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고구마피자</c:v>
                </c:pt>
                <c:pt idx="1">
                  <c:v>불고기피자</c:v>
                </c:pt>
                <c:pt idx="2">
                  <c:v>치즈피자</c:v>
                </c:pt>
                <c:pt idx="3">
                  <c:v>스파게티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150</c:v>
                </c:pt>
                <c:pt idx="2">
                  <c:v>80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D-4C58-A736-938A31A36EF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9237985386862206"/>
          <c:y val="0.36820688458549905"/>
          <c:w val="0.25672063996070421"/>
          <c:h val="0.5560878213397506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0" dirty="0"/>
              <a:t>주간 적립포인트</a:t>
            </a:r>
            <a:endParaRPr lang="ko-K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497951094060349"/>
          <c:y val="8.8689898598366776E-2"/>
          <c:w val="0.81526264684810967"/>
          <c:h val="0.622153329139655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4월 1주차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7774436033954294E-17"/>
                  <c:y val="3.169796330501598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10000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5581-4231-ABE5-AC3E8AB0A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매출액(단위 : 만원)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1-4231-ABE5-AC3E8AB0AA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4월 2주차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8171553560656007E-3"/>
                  <c:y val="4.8366365352123221E-2"/>
                </c:manualLayout>
              </c:layout>
              <c:tx>
                <c:rich>
                  <a:bodyPr/>
                  <a:lstStyle/>
                  <a:p>
                    <a:fld id="{C46A8F58-2F66-4844-9FFE-00D4F4C6E833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581-4231-ABE5-AC3E8AB0A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매출액(단위 : 만원)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81-4231-ABE5-AC3E8AB0AA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4월 3주차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5548872067908587E-17"/>
                  <c:y val="0.11503997354055229"/>
                </c:manualLayout>
              </c:layout>
              <c:tx>
                <c:rich>
                  <a:bodyPr/>
                  <a:lstStyle/>
                  <a:p>
                    <a:fld id="{17C6587F-03E6-4A63-9538-0341D76742C9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581-4231-ABE5-AC3E8AB0A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매출액(단위 : 만원)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81-4231-ABE5-AC3E8AB0AA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4월 4주차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5548872067908587E-17"/>
                  <c:y val="0.12059610755625472"/>
                </c:manualLayout>
              </c:layout>
              <c:tx>
                <c:rich>
                  <a:bodyPr/>
                  <a:lstStyle/>
                  <a:p>
                    <a:fld id="{4E341487-6CB2-451D-BEC7-FFAD15574FF4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581-4231-ABE5-AC3E8AB0AA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매출액(단위 : 만원)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81-4231-ABE5-AC3E8AB0AA1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7499535"/>
        <c:axId val="1217504111"/>
      </c:barChart>
      <c:catAx>
        <c:axId val="12174995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7504111"/>
        <c:crosses val="autoZero"/>
        <c:auto val="1"/>
        <c:lblAlgn val="ctr"/>
        <c:lblOffset val="100"/>
        <c:noMultiLvlLbl val="0"/>
      </c:catAx>
      <c:valAx>
        <c:axId val="12175041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749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11262852516179"/>
          <c:y val="0.39974371784988988"/>
          <c:w val="0.28272069476198763"/>
          <c:h val="0.23703279695969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0.63004</cdr:x>
      <cdr:y>0.36565</cdr:y>
    </cdr:from>
    <cdr:to>
      <cdr:x>0.78145</cdr:x>
      <cdr:y>0.52029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F51AB0-3327-4F53-AD8C-E6E68905C146}"/>
            </a:ext>
          </a:extLst>
        </cdr:cNvPr>
        <cdr:cNvSpPr txBox="1"/>
      </cdr:nvSpPr>
      <cdr:spPr>
        <a:xfrm xmlns:a="http://schemas.openxmlformats.org/drawingml/2006/main">
          <a:off x="2873181" y="727036"/>
          <a:ext cx="690466" cy="307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/>
            <a:t>420</a:t>
          </a:r>
          <a:r>
            <a:rPr lang="ko-KR" altLang="en-US" sz="1100" dirty="0"/>
            <a:t>개</a:t>
          </a:r>
        </a:p>
      </cdr:txBody>
    </cdr:sp>
  </cdr:relSizeAnchor>
  <cdr:relSizeAnchor xmlns:cdr="http://schemas.openxmlformats.org/drawingml/2006/chartDrawing">
    <cdr:from>
      <cdr:x>0.63084</cdr:x>
      <cdr:y>0.5</cdr:y>
    </cdr:from>
    <cdr:to>
      <cdr:x>0.78224</cdr:x>
      <cdr:y>0.65465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1FCC4823-BA0F-4FA5-91DC-433481E303ED}"/>
            </a:ext>
          </a:extLst>
        </cdr:cNvPr>
        <cdr:cNvSpPr txBox="1"/>
      </cdr:nvSpPr>
      <cdr:spPr>
        <a:xfrm xmlns:a="http://schemas.openxmlformats.org/drawingml/2006/main">
          <a:off x="2876786" y="994177"/>
          <a:ext cx="690466" cy="307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/>
            <a:t>310</a:t>
          </a:r>
          <a:r>
            <a:rPr lang="ko-KR" altLang="en-US" sz="1100" dirty="0"/>
            <a:t>개</a:t>
          </a:r>
        </a:p>
      </cdr:txBody>
    </cdr:sp>
  </cdr:relSizeAnchor>
  <cdr:relSizeAnchor xmlns:cdr="http://schemas.openxmlformats.org/drawingml/2006/chartDrawing">
    <cdr:from>
      <cdr:x>0.63084</cdr:x>
      <cdr:y>0.63293</cdr:y>
    </cdr:from>
    <cdr:to>
      <cdr:x>0.78224</cdr:x>
      <cdr:y>0.78757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57C79D88-C776-4D02-BAA0-07141109BCA3}"/>
            </a:ext>
          </a:extLst>
        </cdr:cNvPr>
        <cdr:cNvSpPr txBox="1"/>
      </cdr:nvSpPr>
      <cdr:spPr>
        <a:xfrm xmlns:a="http://schemas.openxmlformats.org/drawingml/2006/main">
          <a:off x="2876786" y="1258483"/>
          <a:ext cx="690466" cy="307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/>
            <a:t>170</a:t>
          </a:r>
          <a:r>
            <a:rPr lang="ko-KR" altLang="en-US" sz="1100" dirty="0"/>
            <a:t>개</a:t>
          </a:r>
        </a:p>
      </cdr:txBody>
    </cdr:sp>
  </cdr:relSizeAnchor>
  <cdr:relSizeAnchor xmlns:cdr="http://schemas.openxmlformats.org/drawingml/2006/chartDrawing">
    <cdr:from>
      <cdr:x>0.6289</cdr:x>
      <cdr:y>0.76944</cdr:y>
    </cdr:from>
    <cdr:to>
      <cdr:x>0.78031</cdr:x>
      <cdr:y>0.92408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9B30C4E5-EF49-4307-8356-06789ADBFD15}"/>
            </a:ext>
          </a:extLst>
        </cdr:cNvPr>
        <cdr:cNvSpPr txBox="1"/>
      </cdr:nvSpPr>
      <cdr:spPr>
        <a:xfrm xmlns:a="http://schemas.openxmlformats.org/drawingml/2006/main">
          <a:off x="2867951" y="1529912"/>
          <a:ext cx="690466" cy="307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/>
            <a:t>100</a:t>
          </a:r>
          <a:r>
            <a:rPr lang="ko-KR" altLang="en-US" sz="1100" dirty="0"/>
            <a:t>개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E3946-A017-4F84-B44B-0BD4C677F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8C0FD3-0C17-49FF-BFCB-A90D5AA5D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562F4-89EC-4BF9-A22B-915395CA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9A4A7-CAD3-4004-AE92-FADA5935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B05CE-8E23-4544-9B5D-2F8E494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3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F394-E602-4E27-B09C-E4BE602B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9EB6B-66D9-4B3E-8705-70424CA49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3B012-696F-4D3B-91C4-621AB6B6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1DF4E-6BF6-488E-A135-B490A9BA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09976-E840-4137-A43C-48F54AB8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6960B-6A15-4DC2-BB0C-887681C4B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7E445-45FD-4288-AA92-D84E0D93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39993-04D7-4593-A962-4705857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6295F-0507-4F01-8D0B-D27814D8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60223-D489-417C-9269-543ED5B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36008-8904-46D5-8AEB-D3130E60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C555F-975E-4EE7-B6E4-D0767E2D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677CD-96ED-44C2-8D31-444044D0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B1161-35A4-480A-A92B-D99E60B2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9BD72-6EE4-490D-85A5-8180F24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6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54FD1-55B7-4F85-A57A-290D562F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E27AA-10DE-493A-8099-A7E5A442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992E-5294-4AD8-989F-B4E4B33E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D0A5A-75FF-42BA-9048-03105FC4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A5ED7-7E4C-48EA-8994-BA055D22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5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886A-C11F-4D3B-AF32-FB598A49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B8A85-96E1-4E1C-B04F-D9E862C8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E0364-6918-4AEA-8D34-CE62B8CF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48148-7981-4191-9352-F5E70AD6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15C82-D9EB-40A2-AE2B-81A80271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D8378-5E6B-4962-B9D0-3C4E2CBE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0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277EF-5278-4999-B194-E93DED0C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0D0A0-57C7-4C05-A868-6D28D094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455CB-F4AF-46B4-AAF8-476CB4788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1780C-9905-46F4-BE06-1456758BC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0ACD8-A371-4294-8C9E-65789C043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01015-04FE-4E8B-B684-17742661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C8560-2DC1-409F-B626-DBB32970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F905E-8105-4384-BC14-F5634552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747A-8FE7-4DC2-8C7C-945AF94D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A5698-99BF-41AD-ADB0-69460FA2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684407-B936-47FB-AA35-A33F31C0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0E2D9-5ADD-4EA0-B1CA-0C2F8D0D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2261B6-8669-469B-B1F4-4DB94D4F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5E97E2-0836-4245-97A5-7FB54B3D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99621-D3B5-45C7-8400-1823BA0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47D8D-13C9-49D4-B58B-D8AA4AB1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91910-11A6-429B-9524-0002C7B2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53B09-6A70-4BC2-A24B-0A876123B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5EF7A-68C0-4320-8649-2A7CDF12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0D67F-762E-447D-ABE6-78639861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CB5E7-BA84-4B53-A12A-AC0334E4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51EDB-4285-47FB-AE9E-D251EA4A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59463B-9491-4D62-82E3-AA714F482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F1BFC-438F-48A6-B329-BC348389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99436-DD37-4C03-BF5A-12D7C65F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F553F-FA10-49FC-95EA-B5CF5F13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049FE-26D2-4E07-A768-8290B234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FD1688-8891-48D3-8451-A74A6792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3F7BA-D6A5-4636-8535-1907CFBD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F2256-D2E0-42BA-B8AB-8290BD747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837B-FF5E-4115-98FF-5F734D174C6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B50D6-79A7-4394-B410-5FC13D7A7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B46B8-2B15-4F88-9A87-AA8A72BBE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78FE1-1194-40CA-BFAF-A7105249A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B21980-B140-4FBD-9E89-0E972B7F89B7}"/>
              </a:ext>
            </a:extLst>
          </p:cNvPr>
          <p:cNvSpPr/>
          <p:nvPr/>
        </p:nvSpPr>
        <p:spPr>
          <a:xfrm>
            <a:off x="5561171" y="1265663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점주용</a:t>
            </a:r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머니야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12BB88-FCE3-4360-8B13-061806E08786}"/>
              </a:ext>
            </a:extLst>
          </p:cNvPr>
          <p:cNvSpPr/>
          <p:nvPr/>
        </p:nvSpPr>
        <p:spPr>
          <a:xfrm>
            <a:off x="1739631" y="3192390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B76EF7-5BA2-4C5D-B6A9-7634E50BF9E1}"/>
              </a:ext>
            </a:extLst>
          </p:cNvPr>
          <p:cNvSpPr/>
          <p:nvPr/>
        </p:nvSpPr>
        <p:spPr>
          <a:xfrm>
            <a:off x="5583843" y="3192390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33302-10A0-43CB-99C6-F0938F26D350}"/>
              </a:ext>
            </a:extLst>
          </p:cNvPr>
          <p:cNvSpPr/>
          <p:nvPr/>
        </p:nvSpPr>
        <p:spPr>
          <a:xfrm>
            <a:off x="7505949" y="3192390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B97AD0-760E-4A90-A26D-B992C5C5F385}"/>
              </a:ext>
            </a:extLst>
          </p:cNvPr>
          <p:cNvSpPr/>
          <p:nvPr/>
        </p:nvSpPr>
        <p:spPr>
          <a:xfrm>
            <a:off x="3661737" y="3190022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8E0D94-4672-4190-AC68-CDD2ECE21395}"/>
              </a:ext>
            </a:extLst>
          </p:cNvPr>
          <p:cNvSpPr/>
          <p:nvPr/>
        </p:nvSpPr>
        <p:spPr>
          <a:xfrm>
            <a:off x="7180876" y="2079536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재설정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51F717-2700-47A3-9309-942A955248C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211318" y="1592833"/>
            <a:ext cx="22672" cy="1599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FA443A-3B7F-486A-9685-F5C94C68CB3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211318" y="2243121"/>
            <a:ext cx="969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1830119-ED52-4132-817D-D8AD9EEB514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389777" y="2645293"/>
            <a:ext cx="1" cy="54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326F5B-9A54-48AF-A4BA-39EDE5519996}"/>
              </a:ext>
            </a:extLst>
          </p:cNvPr>
          <p:cNvCxnSpPr/>
          <p:nvPr/>
        </p:nvCxnSpPr>
        <p:spPr>
          <a:xfrm flipH="1" flipV="1">
            <a:off x="4300547" y="2635963"/>
            <a:ext cx="1" cy="54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CC6CAD6-91FB-40B4-BAFA-4FC17440AA6C}"/>
              </a:ext>
            </a:extLst>
          </p:cNvPr>
          <p:cNvCxnSpPr/>
          <p:nvPr/>
        </p:nvCxnSpPr>
        <p:spPr>
          <a:xfrm flipH="1" flipV="1">
            <a:off x="8156093" y="2635962"/>
            <a:ext cx="1" cy="54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1825EE-83DC-4918-853E-5FC8F8C584D1}"/>
              </a:ext>
            </a:extLst>
          </p:cNvPr>
          <p:cNvCxnSpPr>
            <a:cxnSpLocks/>
          </p:cNvCxnSpPr>
          <p:nvPr/>
        </p:nvCxnSpPr>
        <p:spPr>
          <a:xfrm>
            <a:off x="2389777" y="2635962"/>
            <a:ext cx="7680928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21D15C-DA3D-41E1-8861-D9C7F967C7C8}"/>
              </a:ext>
            </a:extLst>
          </p:cNvPr>
          <p:cNvSpPr/>
          <p:nvPr/>
        </p:nvSpPr>
        <p:spPr>
          <a:xfrm>
            <a:off x="1739630" y="3575901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 주문 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 고객 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신규 주문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완료 주문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A89C66-23EE-414A-9A21-0E8F6E3FA251}"/>
              </a:ext>
            </a:extLst>
          </p:cNvPr>
          <p:cNvSpPr/>
          <p:nvPr/>
        </p:nvSpPr>
        <p:spPr>
          <a:xfrm>
            <a:off x="3665388" y="3575901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매장정보 수정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메뉴정보 수정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배달정보 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1FD2C3-91C0-4516-94FC-B02EDDFBD075}"/>
              </a:ext>
            </a:extLst>
          </p:cNvPr>
          <p:cNvSpPr/>
          <p:nvPr/>
        </p:nvSpPr>
        <p:spPr>
          <a:xfrm>
            <a:off x="5591146" y="3575900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최근주문고객</a:t>
            </a:r>
            <a:r>
              <a:rPr lang="en-US" altLang="ko-KR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전체고객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고객포인트량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최근주문일자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포인트 변동확인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E592DE-1BCC-4D03-A4FB-7B096B3D3C94}"/>
              </a:ext>
            </a:extLst>
          </p:cNvPr>
          <p:cNvSpPr/>
          <p:nvPr/>
        </p:nvSpPr>
        <p:spPr>
          <a:xfrm>
            <a:off x="7505946" y="3575900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 연령대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성별 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평균주문금액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선호메뉴 분석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527768-12DA-44B8-BBA3-F78FDEC757DF}"/>
              </a:ext>
            </a:extLst>
          </p:cNvPr>
          <p:cNvSpPr txBox="1"/>
          <p:nvPr/>
        </p:nvSpPr>
        <p:spPr>
          <a:xfrm>
            <a:off x="458071" y="250985"/>
            <a:ext cx="256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점주용</a:t>
            </a:r>
            <a:r>
              <a:rPr lang="ko-KR" altLang="en-US" dirty="0"/>
              <a:t> </a:t>
            </a:r>
            <a:r>
              <a:rPr lang="ko-KR" altLang="en-US" dirty="0" err="1"/>
              <a:t>머니야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484268-55FC-48AC-B0EE-3EA7D9E24CC9}"/>
              </a:ext>
            </a:extLst>
          </p:cNvPr>
          <p:cNvSpPr/>
          <p:nvPr/>
        </p:nvSpPr>
        <p:spPr>
          <a:xfrm>
            <a:off x="9428052" y="3190022"/>
            <a:ext cx="1300293" cy="3271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51A2F8-2E7B-4260-AA75-37C6234F8876}"/>
              </a:ext>
            </a:extLst>
          </p:cNvPr>
          <p:cNvSpPr/>
          <p:nvPr/>
        </p:nvSpPr>
        <p:spPr>
          <a:xfrm>
            <a:off x="9435355" y="3582861"/>
            <a:ext cx="1300293" cy="2184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개인정보 관리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D4793C-3FC2-43EA-B14B-284345E3139A}"/>
              </a:ext>
            </a:extLst>
          </p:cNvPr>
          <p:cNvCxnSpPr/>
          <p:nvPr/>
        </p:nvCxnSpPr>
        <p:spPr>
          <a:xfrm flipH="1" flipV="1">
            <a:off x="10070705" y="2635961"/>
            <a:ext cx="1" cy="54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7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주문정보확인 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매장페이지관리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상품 상세 관리</a:t>
              </a:r>
              <a:r>
                <a:rPr lang="en-US" altLang="ko-KR" sz="1050" dirty="0">
                  <a:solidFill>
                    <a:schemeClr val="tx1"/>
                  </a:solidFill>
                </a:rPr>
                <a:t>(Page 8</a:t>
              </a:r>
              <a:r>
                <a:rPr lang="ko-KR" altLang="en-US" sz="1050" dirty="0">
                  <a:solidFill>
                    <a:schemeClr val="tx1"/>
                  </a:solidFill>
                </a:rPr>
                <a:t>의 </a:t>
              </a:r>
              <a:r>
                <a:rPr lang="en-US" altLang="ko-KR" sz="1050" dirty="0">
                  <a:solidFill>
                    <a:schemeClr val="tx1"/>
                  </a:solidFill>
                </a:rPr>
                <a:t>9</a:t>
              </a:r>
              <a:r>
                <a:rPr lang="ko-KR" altLang="en-US" sz="1050" dirty="0">
                  <a:solidFill>
                    <a:schemeClr val="tx1"/>
                  </a:solidFill>
                </a:rPr>
                <a:t>번</a:t>
              </a:r>
              <a:r>
                <a:rPr lang="en-US" altLang="ko-KR" sz="1050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상품정보 편집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항목추가 버튼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항목 입력 </a:t>
            </a:r>
            <a:r>
              <a:rPr lang="en-US" altLang="ko-KR" sz="1100" dirty="0"/>
              <a:t>(3,6</a:t>
            </a:r>
            <a:r>
              <a:rPr lang="ko-KR" altLang="en-US" sz="1100" dirty="0"/>
              <a:t>과 연동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선택가능 수량입력 </a:t>
            </a:r>
            <a:r>
              <a:rPr lang="en-US" altLang="ko-KR" sz="1100" dirty="0"/>
              <a:t>(</a:t>
            </a:r>
            <a:r>
              <a:rPr lang="ko-KR" altLang="en-US" sz="1100" dirty="0"/>
              <a:t>정수만 입력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- 0 </a:t>
            </a:r>
            <a:r>
              <a:rPr lang="ko-KR" altLang="en-US" sz="1100" dirty="0" err="1"/>
              <a:t>입력시</a:t>
            </a:r>
            <a:r>
              <a:rPr lang="ko-KR" altLang="en-US" sz="1100" dirty="0"/>
              <a:t> 제한 </a:t>
            </a:r>
            <a:r>
              <a:rPr lang="en-US" altLang="ko-KR" sz="1100" dirty="0"/>
              <a:t>x</a:t>
            </a:r>
          </a:p>
          <a:p>
            <a:r>
              <a:rPr lang="en-US" altLang="ko-KR" sz="1100" dirty="0"/>
              <a:t>6.  </a:t>
            </a:r>
            <a:r>
              <a:rPr lang="ko-KR" altLang="en-US" sz="1100" dirty="0"/>
              <a:t>항목 삭제</a:t>
            </a:r>
            <a:endParaRPr lang="en-US" altLang="ko-KR" sz="1100" dirty="0"/>
          </a:p>
          <a:p>
            <a:r>
              <a:rPr lang="en-US" altLang="ko-KR" sz="1100" dirty="0"/>
              <a:t>7.  </a:t>
            </a:r>
            <a:r>
              <a:rPr lang="ko-KR" altLang="en-US" sz="1100" dirty="0"/>
              <a:t>상품 추가</a:t>
            </a:r>
            <a:endParaRPr lang="en-US" altLang="ko-KR" sz="1100" dirty="0"/>
          </a:p>
          <a:p>
            <a:r>
              <a:rPr lang="en-US" altLang="ko-KR" sz="1100" dirty="0"/>
              <a:t>8.  </a:t>
            </a:r>
            <a:r>
              <a:rPr lang="ko-KR" altLang="en-US" sz="1100" dirty="0"/>
              <a:t>상품명</a:t>
            </a:r>
            <a:r>
              <a:rPr lang="en-US" altLang="ko-KR" sz="1100" dirty="0"/>
              <a:t>, </a:t>
            </a:r>
            <a:r>
              <a:rPr lang="ko-KR" altLang="en-US" sz="1100" dirty="0"/>
              <a:t>판매가 입력 </a:t>
            </a:r>
            <a:r>
              <a:rPr lang="en-US" altLang="ko-KR" sz="1100" dirty="0"/>
              <a:t>(7,9</a:t>
            </a:r>
            <a:r>
              <a:rPr lang="ko-KR" altLang="en-US" sz="1100" dirty="0"/>
              <a:t>와 연동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9.  </a:t>
            </a:r>
            <a:r>
              <a:rPr lang="ko-KR" altLang="en-US" sz="1100" dirty="0"/>
              <a:t>상품 삭제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</a:t>
            </a:r>
            <a:r>
              <a:rPr lang="ko-KR" altLang="en-US" sz="1100" dirty="0"/>
              <a:t> 선택가능 수량 이상으로 </a:t>
            </a:r>
            <a:r>
              <a:rPr lang="en-US" altLang="ko-KR" sz="1100" dirty="0"/>
              <a:t>8</a:t>
            </a:r>
            <a:r>
              <a:rPr lang="ko-KR" altLang="en-US" sz="1100" dirty="0"/>
              <a:t>번항목을 지      정할 수 </a:t>
            </a:r>
            <a:r>
              <a:rPr lang="ko-KR" altLang="en-US" sz="1100" dirty="0" err="1"/>
              <a:t>없어야함</a:t>
            </a:r>
            <a:endParaRPr lang="en-US" altLang="ko-KR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EF9393-A340-4750-BA53-FB6CCFB93856}"/>
              </a:ext>
            </a:extLst>
          </p:cNvPr>
          <p:cNvSpPr/>
          <p:nvPr/>
        </p:nvSpPr>
        <p:spPr>
          <a:xfrm>
            <a:off x="357564" y="957744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3C88B3-25E8-45E1-BBC8-D1EF4F0F8B96}"/>
              </a:ext>
            </a:extLst>
          </p:cNvPr>
          <p:cNvSpPr/>
          <p:nvPr/>
        </p:nvSpPr>
        <p:spPr>
          <a:xfrm>
            <a:off x="552960" y="1444304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2FA915-8933-46ED-84BF-58DB9B3E72FA}"/>
              </a:ext>
            </a:extLst>
          </p:cNvPr>
          <p:cNvSpPr txBox="1"/>
          <p:nvPr/>
        </p:nvSpPr>
        <p:spPr>
          <a:xfrm>
            <a:off x="1749937" y="1662991"/>
            <a:ext cx="299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고구마피자 </a:t>
            </a:r>
            <a:r>
              <a:rPr lang="en-US" altLang="ko-KR" sz="1200" dirty="0"/>
              <a:t>– </a:t>
            </a:r>
            <a:r>
              <a:rPr lang="ko-KR" altLang="en-US" sz="1200" dirty="0"/>
              <a:t>고구마가 올라간 피자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52956C3B-5210-4570-87D0-6C9A65D369BA}"/>
              </a:ext>
            </a:extLst>
          </p:cNvPr>
          <p:cNvSpPr/>
          <p:nvPr/>
        </p:nvSpPr>
        <p:spPr>
          <a:xfrm rot="3100149">
            <a:off x="581214" y="1073098"/>
            <a:ext cx="179371" cy="15387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0290532-3328-496E-AC61-87EAADBD909B}"/>
              </a:ext>
            </a:extLst>
          </p:cNvPr>
          <p:cNvCxnSpPr/>
          <p:nvPr/>
        </p:nvCxnSpPr>
        <p:spPr>
          <a:xfrm>
            <a:off x="483918" y="2613839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E2658A-18CF-4D4F-954B-114122F426BF}"/>
              </a:ext>
            </a:extLst>
          </p:cNvPr>
          <p:cNvSpPr txBox="1"/>
          <p:nvPr/>
        </p:nvSpPr>
        <p:spPr>
          <a:xfrm>
            <a:off x="483918" y="2643461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항목을 입력하세요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 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501C954-7E7F-4C55-8475-434C0F29707C}"/>
              </a:ext>
            </a:extLst>
          </p:cNvPr>
          <p:cNvCxnSpPr/>
          <p:nvPr/>
        </p:nvCxnSpPr>
        <p:spPr>
          <a:xfrm>
            <a:off x="483917" y="3012793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71AAEA4-E9AF-4D4E-A0AA-B28CB5DD2642}"/>
              </a:ext>
            </a:extLst>
          </p:cNvPr>
          <p:cNvCxnSpPr/>
          <p:nvPr/>
        </p:nvCxnSpPr>
        <p:spPr>
          <a:xfrm>
            <a:off x="454432" y="4316764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872D9BF-5448-4151-A250-F93BCA18417D}"/>
              </a:ext>
            </a:extLst>
          </p:cNvPr>
          <p:cNvSpPr/>
          <p:nvPr/>
        </p:nvSpPr>
        <p:spPr>
          <a:xfrm>
            <a:off x="46664" y="1011070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2216BD2-353C-476B-988C-9778C1A7FC0D}"/>
              </a:ext>
            </a:extLst>
          </p:cNvPr>
          <p:cNvSpPr/>
          <p:nvPr/>
        </p:nvSpPr>
        <p:spPr>
          <a:xfrm>
            <a:off x="4537099" y="1850822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A75DAD-A4CA-4244-9EF2-B6BD8D6D29C5}"/>
              </a:ext>
            </a:extLst>
          </p:cNvPr>
          <p:cNvSpPr txBox="1"/>
          <p:nvPr/>
        </p:nvSpPr>
        <p:spPr>
          <a:xfrm>
            <a:off x="552960" y="1004230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상세 관리</a:t>
            </a:r>
            <a:endParaRPr lang="en-US" altLang="ko-KR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C6DB4AD-B346-4980-A422-02291FECCD0A}"/>
              </a:ext>
            </a:extLst>
          </p:cNvPr>
          <p:cNvCxnSpPr/>
          <p:nvPr/>
        </p:nvCxnSpPr>
        <p:spPr>
          <a:xfrm>
            <a:off x="552959" y="1373562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래픽 96" descr="연필 윤곽선">
            <a:extLst>
              <a:ext uri="{FF2B5EF4-FFF2-40B4-BE49-F238E27FC236}">
                <a16:creationId xmlns:a16="http://schemas.microsoft.com/office/drawing/2014/main" id="{B0D2D47A-4739-4017-81F7-6D635ED54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2167" y="1870265"/>
            <a:ext cx="290834" cy="29083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BCF207-FAD0-4567-9D01-49033019A313}"/>
              </a:ext>
            </a:extLst>
          </p:cNvPr>
          <p:cNvSpPr/>
          <p:nvPr/>
        </p:nvSpPr>
        <p:spPr>
          <a:xfrm>
            <a:off x="2916098" y="2646903"/>
            <a:ext cx="1471486" cy="30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선택가능 수량입력</a:t>
            </a:r>
          </a:p>
        </p:txBody>
      </p:sp>
      <p:pic>
        <p:nvPicPr>
          <p:cNvPr id="99" name="그래픽 98" descr="연필 윤곽선">
            <a:extLst>
              <a:ext uri="{FF2B5EF4-FFF2-40B4-BE49-F238E27FC236}">
                <a16:creationId xmlns:a16="http://schemas.microsoft.com/office/drawing/2014/main" id="{F3C30205-4469-4CEA-A008-AD8BCDC3D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782" y="2665740"/>
            <a:ext cx="290834" cy="29083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2FCCC06-F5F9-4456-8EE8-96B9520A6519}"/>
              </a:ext>
            </a:extLst>
          </p:cNvPr>
          <p:cNvSpPr/>
          <p:nvPr/>
        </p:nvSpPr>
        <p:spPr>
          <a:xfrm>
            <a:off x="582116" y="3303098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70E6074-0688-430F-9527-4B49B5DBA2B5}"/>
              </a:ext>
            </a:extLst>
          </p:cNvPr>
          <p:cNvSpPr/>
          <p:nvPr/>
        </p:nvSpPr>
        <p:spPr>
          <a:xfrm>
            <a:off x="1956933" y="3294872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판매가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CCCF3B-463A-4913-BFD0-219BF08F337A}"/>
              </a:ext>
            </a:extLst>
          </p:cNvPr>
          <p:cNvSpPr/>
          <p:nvPr/>
        </p:nvSpPr>
        <p:spPr>
          <a:xfrm>
            <a:off x="582116" y="3632625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62F8A66-AF7B-4A3D-90EC-7BAB11678C0B}"/>
              </a:ext>
            </a:extLst>
          </p:cNvPr>
          <p:cNvSpPr/>
          <p:nvPr/>
        </p:nvSpPr>
        <p:spPr>
          <a:xfrm>
            <a:off x="1956933" y="3624399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판매가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C974E2-B007-4791-9D84-4A5215B101D6}"/>
              </a:ext>
            </a:extLst>
          </p:cNvPr>
          <p:cNvSpPr/>
          <p:nvPr/>
        </p:nvSpPr>
        <p:spPr>
          <a:xfrm>
            <a:off x="582116" y="3959807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1949606-FCDD-4A43-9E2D-0BCCB82EB0AE}"/>
              </a:ext>
            </a:extLst>
          </p:cNvPr>
          <p:cNvSpPr/>
          <p:nvPr/>
        </p:nvSpPr>
        <p:spPr>
          <a:xfrm>
            <a:off x="1956933" y="3951581"/>
            <a:ext cx="1222417" cy="26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판매가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3746833-C576-4132-A0AD-5B80550AC152}"/>
              </a:ext>
            </a:extLst>
          </p:cNvPr>
          <p:cNvSpPr/>
          <p:nvPr/>
        </p:nvSpPr>
        <p:spPr>
          <a:xfrm>
            <a:off x="3424279" y="3289006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21C1293-E445-4F66-80A9-002205C9D62D}"/>
              </a:ext>
            </a:extLst>
          </p:cNvPr>
          <p:cNvSpPr/>
          <p:nvPr/>
        </p:nvSpPr>
        <p:spPr>
          <a:xfrm>
            <a:off x="4462159" y="2989666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438EA01-25EE-435B-BA32-18945319C7EA}"/>
              </a:ext>
            </a:extLst>
          </p:cNvPr>
          <p:cNvSpPr/>
          <p:nvPr/>
        </p:nvSpPr>
        <p:spPr>
          <a:xfrm>
            <a:off x="3424279" y="3610065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4162521-6E2A-4187-AA4F-0E5AB9727A4E}"/>
              </a:ext>
            </a:extLst>
          </p:cNvPr>
          <p:cNvSpPr/>
          <p:nvPr/>
        </p:nvSpPr>
        <p:spPr>
          <a:xfrm>
            <a:off x="3424279" y="3925907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4E004A4-B149-4C08-A62D-BEFA1B7AE75F}"/>
              </a:ext>
            </a:extLst>
          </p:cNvPr>
          <p:cNvCxnSpPr/>
          <p:nvPr/>
        </p:nvCxnSpPr>
        <p:spPr>
          <a:xfrm>
            <a:off x="509969" y="2229817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4E551C2F-87AE-4899-BD5E-DC827A3F5661}"/>
              </a:ext>
            </a:extLst>
          </p:cNvPr>
          <p:cNvSpPr/>
          <p:nvPr/>
        </p:nvSpPr>
        <p:spPr>
          <a:xfrm>
            <a:off x="4457243" y="2255120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893F04DB-C3E6-4EA5-BCF0-AEA098C75976}"/>
              </a:ext>
            </a:extLst>
          </p:cNvPr>
          <p:cNvSpPr/>
          <p:nvPr/>
        </p:nvSpPr>
        <p:spPr>
          <a:xfrm>
            <a:off x="4458007" y="2659318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6A65F1D-AD6A-4CC7-975C-B3CA571B7E07}"/>
              </a:ext>
            </a:extLst>
          </p:cNvPr>
          <p:cNvSpPr/>
          <p:nvPr/>
        </p:nvSpPr>
        <p:spPr>
          <a:xfrm>
            <a:off x="4144303" y="2263729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F87613F-A4CE-4521-9AA7-189103A42AD4}"/>
              </a:ext>
            </a:extLst>
          </p:cNvPr>
          <p:cNvSpPr/>
          <p:nvPr/>
        </p:nvSpPr>
        <p:spPr>
          <a:xfrm>
            <a:off x="143398" y="2711459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DBF6DC5-8FA6-4D00-AE40-A102349F0D7E}"/>
              </a:ext>
            </a:extLst>
          </p:cNvPr>
          <p:cNvSpPr/>
          <p:nvPr/>
        </p:nvSpPr>
        <p:spPr>
          <a:xfrm>
            <a:off x="2897171" y="2422459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DE30DDC-72D7-410D-9746-F6422BDE3B1D}"/>
              </a:ext>
            </a:extLst>
          </p:cNvPr>
          <p:cNvSpPr/>
          <p:nvPr/>
        </p:nvSpPr>
        <p:spPr>
          <a:xfrm>
            <a:off x="4793366" y="2643461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C81E17D-2335-4B1F-B767-749795FB3F84}"/>
              </a:ext>
            </a:extLst>
          </p:cNvPr>
          <p:cNvSpPr/>
          <p:nvPr/>
        </p:nvSpPr>
        <p:spPr>
          <a:xfrm>
            <a:off x="4793365" y="3011585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F665AC8-E491-42A9-ACA1-48829BAB6EF3}"/>
              </a:ext>
            </a:extLst>
          </p:cNvPr>
          <p:cNvSpPr/>
          <p:nvPr/>
        </p:nvSpPr>
        <p:spPr>
          <a:xfrm>
            <a:off x="262215" y="3337065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6516D2E-3D2B-4A84-8A5B-8B952C26793D}"/>
              </a:ext>
            </a:extLst>
          </p:cNvPr>
          <p:cNvSpPr/>
          <p:nvPr/>
        </p:nvSpPr>
        <p:spPr>
          <a:xfrm>
            <a:off x="3774801" y="3297750"/>
            <a:ext cx="243281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122" name="그래픽 121" descr="연필 윤곽선">
            <a:extLst>
              <a:ext uri="{FF2B5EF4-FFF2-40B4-BE49-F238E27FC236}">
                <a16:creationId xmlns:a16="http://schemas.microsoft.com/office/drawing/2014/main" id="{C385FBEF-494C-4262-B76D-22B34ABE4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312" y="3982023"/>
            <a:ext cx="290834" cy="290834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2D23FC20-129A-466A-8C35-2A6C847C2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406" y="950622"/>
            <a:ext cx="3747772" cy="504896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53017947-7DAF-4BCF-9C99-A38EFE0EA9CD}"/>
              </a:ext>
            </a:extLst>
          </p:cNvPr>
          <p:cNvSpPr txBox="1"/>
          <p:nvPr/>
        </p:nvSpPr>
        <p:spPr>
          <a:xfrm>
            <a:off x="5071566" y="6053892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적용 예시화면</a:t>
            </a:r>
            <a:endParaRPr lang="en-US" altLang="ko-KR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6B82C55-3E7C-4CB9-A95B-B3BF476B34C3}"/>
              </a:ext>
            </a:extLst>
          </p:cNvPr>
          <p:cNvSpPr/>
          <p:nvPr/>
        </p:nvSpPr>
        <p:spPr>
          <a:xfrm>
            <a:off x="5288044" y="906274"/>
            <a:ext cx="3898744" cy="55169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4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BEF9FD-8935-4325-8982-31F1EB879F6B}"/>
              </a:ext>
            </a:extLst>
          </p:cNvPr>
          <p:cNvSpPr/>
          <p:nvPr/>
        </p:nvSpPr>
        <p:spPr>
          <a:xfrm>
            <a:off x="5404245" y="837327"/>
            <a:ext cx="3676557" cy="4086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배달지역 관리 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배달지역 관리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배달비</a:t>
            </a:r>
            <a:r>
              <a:rPr lang="ko-KR" altLang="en-US" sz="1100" dirty="0"/>
              <a:t> 분류 생성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배달비</a:t>
            </a:r>
            <a:r>
              <a:rPr lang="ko-KR" altLang="en-US" sz="1100" dirty="0"/>
              <a:t> 입력 </a:t>
            </a:r>
            <a:r>
              <a:rPr lang="en-US" altLang="ko-KR" sz="1100" dirty="0"/>
              <a:t>(</a:t>
            </a:r>
            <a:r>
              <a:rPr lang="ko-KR" altLang="en-US" sz="1100" dirty="0"/>
              <a:t>정수만 입력 가능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 err="1"/>
              <a:t>배달비</a:t>
            </a:r>
            <a:r>
              <a:rPr lang="ko-KR" altLang="en-US" sz="1100" dirty="0"/>
              <a:t> 분류항목 삭제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배달지역 추가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검색창</a:t>
            </a:r>
            <a:r>
              <a:rPr lang="ko-KR" altLang="en-US" sz="1100" dirty="0"/>
              <a:t> 팝업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배달지역 삭제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동단위</a:t>
            </a:r>
            <a:r>
              <a:rPr lang="ko-KR" altLang="en-US" sz="1100" dirty="0"/>
              <a:t> 검색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고객이 </a:t>
            </a:r>
            <a:r>
              <a:rPr lang="ko-KR" altLang="en-US" sz="1100" dirty="0" err="1"/>
              <a:t>주문시</a:t>
            </a:r>
            <a:r>
              <a:rPr lang="ko-KR" altLang="en-US" sz="1100" dirty="0"/>
              <a:t> 고객의 주문정보 기반으로 </a:t>
            </a:r>
            <a:r>
              <a:rPr lang="ko-KR" altLang="en-US" sz="1100" dirty="0" err="1"/>
              <a:t>배달비</a:t>
            </a:r>
            <a:r>
              <a:rPr lang="ko-KR" altLang="en-US" sz="1100" dirty="0"/>
              <a:t> 자동 입력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고정 배달비만 입력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162595" y="1021013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724ACB-4703-4245-B49A-622903B18032}"/>
              </a:ext>
            </a:extLst>
          </p:cNvPr>
          <p:cNvSpPr/>
          <p:nvPr/>
        </p:nvSpPr>
        <p:spPr>
          <a:xfrm>
            <a:off x="161070" y="837327"/>
            <a:ext cx="2282979" cy="49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매장페이지 관리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3ABA26C-DE0E-4C80-955C-9705C5314DF0}"/>
              </a:ext>
            </a:extLst>
          </p:cNvPr>
          <p:cNvSpPr/>
          <p:nvPr/>
        </p:nvSpPr>
        <p:spPr>
          <a:xfrm>
            <a:off x="2444049" y="839755"/>
            <a:ext cx="2335675" cy="488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배달지역 관리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9962F8-8578-4C5A-B410-13F0027261B2}"/>
              </a:ext>
            </a:extLst>
          </p:cNvPr>
          <p:cNvCxnSpPr/>
          <p:nvPr/>
        </p:nvCxnSpPr>
        <p:spPr>
          <a:xfrm>
            <a:off x="173553" y="1828442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3F28AFD5-D9D3-4063-902B-42B47EF69061}"/>
              </a:ext>
            </a:extLst>
          </p:cNvPr>
          <p:cNvSpPr/>
          <p:nvPr/>
        </p:nvSpPr>
        <p:spPr>
          <a:xfrm>
            <a:off x="3817262" y="1414688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98AC-7A19-43C8-B504-3ACC79FD118A}"/>
              </a:ext>
            </a:extLst>
          </p:cNvPr>
          <p:cNvSpPr txBox="1"/>
          <p:nvPr/>
        </p:nvSpPr>
        <p:spPr>
          <a:xfrm>
            <a:off x="1147910" y="1412064"/>
            <a:ext cx="27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배달 지역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A4BDD90-8CE1-4BD1-B0AB-F78C20379E30}"/>
              </a:ext>
            </a:extLst>
          </p:cNvPr>
          <p:cNvCxnSpPr/>
          <p:nvPr/>
        </p:nvCxnSpPr>
        <p:spPr>
          <a:xfrm>
            <a:off x="167312" y="2169444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9C0CD70-0182-48A1-B2E7-B3B5098CA2F8}"/>
              </a:ext>
            </a:extLst>
          </p:cNvPr>
          <p:cNvSpPr txBox="1"/>
          <p:nvPr/>
        </p:nvSpPr>
        <p:spPr>
          <a:xfrm>
            <a:off x="200038" y="1822817"/>
            <a:ext cx="289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배달비를 입력해주세요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82019E7-7352-48BD-8FA9-B41D827B8491}"/>
              </a:ext>
            </a:extLst>
          </p:cNvPr>
          <p:cNvSpPr/>
          <p:nvPr/>
        </p:nvSpPr>
        <p:spPr>
          <a:xfrm>
            <a:off x="3817262" y="1848729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551713-8284-41E3-9F04-4226E1179AE1}"/>
              </a:ext>
            </a:extLst>
          </p:cNvPr>
          <p:cNvSpPr/>
          <p:nvPr/>
        </p:nvSpPr>
        <p:spPr>
          <a:xfrm>
            <a:off x="118973" y="2640725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일동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44C213B-C8AE-4FDC-BC10-71876F33E767}"/>
              </a:ext>
            </a:extLst>
          </p:cNvPr>
          <p:cNvSpPr/>
          <p:nvPr/>
        </p:nvSpPr>
        <p:spPr>
          <a:xfrm>
            <a:off x="1649783" y="2634508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1E37741-C4FD-4B3C-8343-D076E17BF0C6}"/>
              </a:ext>
            </a:extLst>
          </p:cNvPr>
          <p:cNvSpPr/>
          <p:nvPr/>
        </p:nvSpPr>
        <p:spPr>
          <a:xfrm>
            <a:off x="3178899" y="2634507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삼동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40159C2D-6AEE-4AC2-A886-3B8457FAF742}"/>
              </a:ext>
            </a:extLst>
          </p:cNvPr>
          <p:cNvSpPr/>
          <p:nvPr/>
        </p:nvSpPr>
        <p:spPr>
          <a:xfrm>
            <a:off x="1290294" y="2670063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BB39BF1-3515-4037-B24D-09C628CF48BA}"/>
              </a:ext>
            </a:extLst>
          </p:cNvPr>
          <p:cNvSpPr/>
          <p:nvPr/>
        </p:nvSpPr>
        <p:spPr>
          <a:xfrm>
            <a:off x="2842971" y="2677403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A7B7BF7-A090-46E3-A4AF-6ACEBE6F9772}"/>
              </a:ext>
            </a:extLst>
          </p:cNvPr>
          <p:cNvSpPr/>
          <p:nvPr/>
        </p:nvSpPr>
        <p:spPr>
          <a:xfrm>
            <a:off x="4362989" y="2655769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CA713442-3F31-454E-A22A-631E633326B1}"/>
              </a:ext>
            </a:extLst>
          </p:cNvPr>
          <p:cNvSpPr/>
          <p:nvPr/>
        </p:nvSpPr>
        <p:spPr>
          <a:xfrm>
            <a:off x="4211452" y="1429202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pic>
        <p:nvPicPr>
          <p:cNvPr id="138" name="그래픽 137" descr="연필 윤곽선">
            <a:extLst>
              <a:ext uri="{FF2B5EF4-FFF2-40B4-BE49-F238E27FC236}">
                <a16:creationId xmlns:a16="http://schemas.microsoft.com/office/drawing/2014/main" id="{CBA5BC0D-497E-4FE4-A812-E10D74BCA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0945" y="1861997"/>
            <a:ext cx="290834" cy="2908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87421E-3E77-442F-9F9F-F990D930D9F6}"/>
              </a:ext>
            </a:extLst>
          </p:cNvPr>
          <p:cNvSpPr txBox="1"/>
          <p:nvPr/>
        </p:nvSpPr>
        <p:spPr>
          <a:xfrm>
            <a:off x="5553534" y="911972"/>
            <a:ext cx="341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추가하실 동을 입력해주세요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대림동</a:t>
            </a:r>
            <a:r>
              <a:rPr lang="en-US" altLang="ko-KR" dirty="0"/>
              <a:t>, </a:t>
            </a:r>
            <a:r>
              <a:rPr lang="ko-KR" altLang="en-US" dirty="0" err="1"/>
              <a:t>선부동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257456-DFEE-49F2-9AA8-E4443A65BC3F}"/>
              </a:ext>
            </a:extLst>
          </p:cNvPr>
          <p:cNvSpPr/>
          <p:nvPr/>
        </p:nvSpPr>
        <p:spPr>
          <a:xfrm>
            <a:off x="5651791" y="1658421"/>
            <a:ext cx="3176788" cy="51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그래픽 139" descr="돋보기 윤곽선">
            <a:extLst>
              <a:ext uri="{FF2B5EF4-FFF2-40B4-BE49-F238E27FC236}">
                <a16:creationId xmlns:a16="http://schemas.microsoft.com/office/drawing/2014/main" id="{6685DE18-59A3-498D-AF02-885BC8231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2344" y="1777355"/>
            <a:ext cx="289249" cy="289249"/>
          </a:xfrm>
          <a:prstGeom prst="rect">
            <a:avLst/>
          </a:prstGeom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CFBD7D87-B770-4F9B-9138-1B73AD2401A4}"/>
              </a:ext>
            </a:extLst>
          </p:cNvPr>
          <p:cNvSpPr/>
          <p:nvPr/>
        </p:nvSpPr>
        <p:spPr>
          <a:xfrm>
            <a:off x="128033" y="1839522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9CF028B-08A6-4EAD-88DE-394AE4B31DBC}"/>
              </a:ext>
            </a:extLst>
          </p:cNvPr>
          <p:cNvSpPr/>
          <p:nvPr/>
        </p:nvSpPr>
        <p:spPr>
          <a:xfrm>
            <a:off x="4558824" y="1803693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65878802-B74C-4CD5-B0BF-D0CC04F21341}"/>
              </a:ext>
            </a:extLst>
          </p:cNvPr>
          <p:cNvSpPr/>
          <p:nvPr/>
        </p:nvSpPr>
        <p:spPr>
          <a:xfrm>
            <a:off x="4188043" y="1845056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2B7DC1A-52DE-4F65-8C4D-74110AA2C716}"/>
              </a:ext>
            </a:extLst>
          </p:cNvPr>
          <p:cNvSpPr/>
          <p:nvPr/>
        </p:nvSpPr>
        <p:spPr>
          <a:xfrm>
            <a:off x="99476" y="1814958"/>
            <a:ext cx="4785919" cy="3771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CCCB101-9914-490F-9302-72F8938325E6}"/>
              </a:ext>
            </a:extLst>
          </p:cNvPr>
          <p:cNvCxnSpPr>
            <a:stCxn id="135" idx="2"/>
            <a:endCxn id="145" idx="0"/>
          </p:cNvCxnSpPr>
          <p:nvPr/>
        </p:nvCxnSpPr>
        <p:spPr>
          <a:xfrm rot="5400000">
            <a:off x="3371244" y="833297"/>
            <a:ext cx="102853" cy="1860468"/>
          </a:xfrm>
          <a:prstGeom prst="bentConnector3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DEF1F35-A9C8-451D-ACBD-A1A05684BA42}"/>
              </a:ext>
            </a:extLst>
          </p:cNvPr>
          <p:cNvSpPr/>
          <p:nvPr/>
        </p:nvSpPr>
        <p:spPr>
          <a:xfrm>
            <a:off x="60875" y="2583977"/>
            <a:ext cx="4674058" cy="496859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F4E17A9-8BD0-40CA-A85E-43BC8C16F9E1}"/>
              </a:ext>
            </a:extLst>
          </p:cNvPr>
          <p:cNvCxnSpPr>
            <a:cxnSpLocks/>
            <a:stCxn id="127" idx="2"/>
            <a:endCxn id="146" idx="0"/>
          </p:cNvCxnSpPr>
          <p:nvPr/>
        </p:nvCxnSpPr>
        <p:spPr>
          <a:xfrm rot="5400000">
            <a:off x="2952137" y="1577399"/>
            <a:ext cx="452345" cy="1560810"/>
          </a:xfrm>
          <a:prstGeom prst="bentConnector3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E055A5EC-9479-431C-B2E3-BEE941B1F431}"/>
              </a:ext>
            </a:extLst>
          </p:cNvPr>
          <p:cNvSpPr/>
          <p:nvPr/>
        </p:nvSpPr>
        <p:spPr>
          <a:xfrm>
            <a:off x="3477069" y="2014124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E3491D5-27D6-4758-9F7C-329582D9C5F3}"/>
              </a:ext>
            </a:extLst>
          </p:cNvPr>
          <p:cNvSpPr/>
          <p:nvPr/>
        </p:nvSpPr>
        <p:spPr>
          <a:xfrm>
            <a:off x="1246626" y="3098808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06DAFB9-52EA-4BC9-95C8-73B0099404E1}"/>
              </a:ext>
            </a:extLst>
          </p:cNvPr>
          <p:cNvSpPr/>
          <p:nvPr/>
        </p:nvSpPr>
        <p:spPr>
          <a:xfrm>
            <a:off x="7892365" y="1756854"/>
            <a:ext cx="326571" cy="32657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A9DF0E0-57EF-439C-B26E-4E1D28EDE3E7}"/>
              </a:ext>
            </a:extLst>
          </p:cNvPr>
          <p:cNvSpPr/>
          <p:nvPr/>
        </p:nvSpPr>
        <p:spPr>
          <a:xfrm>
            <a:off x="5793491" y="4341963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9495423-068B-4076-85CD-67EE90352580}"/>
              </a:ext>
            </a:extLst>
          </p:cNvPr>
          <p:cNvSpPr/>
          <p:nvPr/>
        </p:nvSpPr>
        <p:spPr>
          <a:xfrm>
            <a:off x="7648702" y="4341962"/>
            <a:ext cx="1140468" cy="34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33B61A1-F6A6-4E42-8B7D-C995B4D1B100}"/>
              </a:ext>
            </a:extLst>
          </p:cNvPr>
          <p:cNvSpPr/>
          <p:nvPr/>
        </p:nvSpPr>
        <p:spPr>
          <a:xfrm>
            <a:off x="136174" y="6361141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6EA5CA-84C8-4A15-BE33-BCF8C92E4CFC}"/>
              </a:ext>
            </a:extLst>
          </p:cNvPr>
          <p:cNvSpPr/>
          <p:nvPr/>
        </p:nvSpPr>
        <p:spPr>
          <a:xfrm>
            <a:off x="1085998" y="6359693"/>
            <a:ext cx="968355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973684-1F8D-4B7D-908B-0B3CC81AB4EB}"/>
              </a:ext>
            </a:extLst>
          </p:cNvPr>
          <p:cNvSpPr/>
          <p:nvPr/>
        </p:nvSpPr>
        <p:spPr>
          <a:xfrm>
            <a:off x="2054355" y="6359694"/>
            <a:ext cx="949823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428242-E529-4A5F-A0E1-81C79421CBF7}"/>
              </a:ext>
            </a:extLst>
          </p:cNvPr>
          <p:cNvSpPr/>
          <p:nvPr/>
        </p:nvSpPr>
        <p:spPr>
          <a:xfrm>
            <a:off x="3004179" y="6359693"/>
            <a:ext cx="8720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918F6B0-97BD-43A7-9000-92D4C2590FD1}"/>
              </a:ext>
            </a:extLst>
          </p:cNvPr>
          <p:cNvSpPr/>
          <p:nvPr/>
        </p:nvSpPr>
        <p:spPr>
          <a:xfrm>
            <a:off x="3876201" y="6359695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08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고객관리페이지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고객관리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최근 주문고객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앞</a:t>
            </a:r>
            <a:r>
              <a:rPr lang="en-US" altLang="ko-KR" sz="1100" dirty="0"/>
              <a:t>,</a:t>
            </a:r>
            <a:r>
              <a:rPr lang="ko-KR" altLang="en-US" sz="1100" dirty="0"/>
              <a:t>뒤 날짜로 변경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달력을 띄워서 원하는 날짜 조회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마지막 주문시점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고객의 현재보유 </a:t>
            </a:r>
            <a:r>
              <a:rPr lang="ko-KR" altLang="en-US" sz="1100" dirty="0" err="1"/>
              <a:t>표인트량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고객 포인트 현황 자세히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261147" y="826744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724ACB-4703-4245-B49A-622903B18032}"/>
              </a:ext>
            </a:extLst>
          </p:cNvPr>
          <p:cNvSpPr/>
          <p:nvPr/>
        </p:nvSpPr>
        <p:spPr>
          <a:xfrm>
            <a:off x="268591" y="826742"/>
            <a:ext cx="2282979" cy="4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최근 주문고객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3ABA26C-DE0E-4C80-955C-9705C5314DF0}"/>
              </a:ext>
            </a:extLst>
          </p:cNvPr>
          <p:cNvSpPr/>
          <p:nvPr/>
        </p:nvSpPr>
        <p:spPr>
          <a:xfrm>
            <a:off x="2544124" y="826743"/>
            <a:ext cx="2335675" cy="48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전체 고객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9962F8-8578-4C5A-B410-13F0027261B2}"/>
              </a:ext>
            </a:extLst>
          </p:cNvPr>
          <p:cNvCxnSpPr/>
          <p:nvPr/>
        </p:nvCxnSpPr>
        <p:spPr>
          <a:xfrm>
            <a:off x="273628" y="1644487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3FF9FCD-9639-4E53-976D-186F4CE30C5D}"/>
              </a:ext>
            </a:extLst>
          </p:cNvPr>
          <p:cNvCxnSpPr/>
          <p:nvPr/>
        </p:nvCxnSpPr>
        <p:spPr>
          <a:xfrm flipV="1">
            <a:off x="273628" y="2475034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C140B6-16CF-4E5F-9317-4AA6C689FE7C}"/>
              </a:ext>
            </a:extLst>
          </p:cNvPr>
          <p:cNvSpPr txBox="1"/>
          <p:nvPr/>
        </p:nvSpPr>
        <p:spPr>
          <a:xfrm>
            <a:off x="1913132" y="1288743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2021-04-20 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EDDC07E-F1B3-46B6-AD25-E79A6E53F584}"/>
              </a:ext>
            </a:extLst>
          </p:cNvPr>
          <p:cNvSpPr/>
          <p:nvPr/>
        </p:nvSpPr>
        <p:spPr>
          <a:xfrm rot="1747705">
            <a:off x="1565978" y="1373004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555FB9C0-969D-456F-9C27-C34FDD2A7186}"/>
              </a:ext>
            </a:extLst>
          </p:cNvPr>
          <p:cNvSpPr/>
          <p:nvPr/>
        </p:nvSpPr>
        <p:spPr>
          <a:xfrm rot="12724556">
            <a:off x="3351135" y="1407415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일일 일정표 윤곽선">
            <a:extLst>
              <a:ext uri="{FF2B5EF4-FFF2-40B4-BE49-F238E27FC236}">
                <a16:creationId xmlns:a16="http://schemas.microsoft.com/office/drawing/2014/main" id="{3B59C5E5-D2B4-4590-B739-69BC16C7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6280" y="1329226"/>
            <a:ext cx="333211" cy="33321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45E9084-B3F7-424E-817B-CBF574FE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409" y="2137402"/>
            <a:ext cx="3305175" cy="3228975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11097A7-6583-4191-901D-1D1F84F60BC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659651" y="1514669"/>
            <a:ext cx="2630346" cy="6227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5950A54-491C-4705-AECB-381D52444CD3}"/>
              </a:ext>
            </a:extLst>
          </p:cNvPr>
          <p:cNvSpPr txBox="1"/>
          <p:nvPr/>
        </p:nvSpPr>
        <p:spPr>
          <a:xfrm>
            <a:off x="296458" y="1659949"/>
            <a:ext cx="44979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홍길동 </a:t>
            </a:r>
            <a:r>
              <a:rPr lang="en-US" altLang="ko-KR" sz="1100" dirty="0"/>
              <a:t>(20</a:t>
            </a:r>
            <a:r>
              <a:rPr lang="ko-KR" altLang="en-US" sz="1100" dirty="0"/>
              <a:t>세 </a:t>
            </a:r>
            <a:r>
              <a:rPr lang="en-US" altLang="ko-KR" sz="1100" dirty="0"/>
              <a:t>, </a:t>
            </a:r>
            <a:r>
              <a:rPr lang="ko-KR" altLang="en-US" sz="1100" dirty="0"/>
              <a:t>남</a:t>
            </a:r>
            <a:r>
              <a:rPr lang="en-US" altLang="ko-KR" sz="1100" dirty="0"/>
              <a:t>) / 01000000000</a:t>
            </a:r>
          </a:p>
          <a:p>
            <a:r>
              <a:rPr lang="ko-KR" altLang="en-US" sz="1100" dirty="0"/>
              <a:t>구로구 디지털로 </a:t>
            </a:r>
            <a:r>
              <a:rPr lang="en-US" altLang="ko-KR" sz="1100" dirty="0"/>
              <a:t>33</a:t>
            </a:r>
            <a:r>
              <a:rPr lang="ko-KR" altLang="en-US" sz="1100" dirty="0"/>
              <a:t>길 </a:t>
            </a:r>
            <a:r>
              <a:rPr lang="en-US" altLang="ko-KR" sz="1100" dirty="0"/>
              <a:t>1006</a:t>
            </a:r>
            <a:r>
              <a:rPr lang="ko-KR" altLang="en-US" sz="1100" dirty="0"/>
              <a:t>호</a:t>
            </a:r>
            <a:endParaRPr lang="en-US" altLang="ko-KR" sz="1100" dirty="0"/>
          </a:p>
          <a:p>
            <a:r>
              <a:rPr lang="en-US" altLang="ko-KR" sz="1100" dirty="0"/>
              <a:t>(+ </a:t>
            </a:r>
            <a:r>
              <a:rPr lang="ko-KR" altLang="en-US" sz="1100" dirty="0"/>
              <a:t>기타 우리가 제공가능한 정보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마지막 주문 </a:t>
            </a:r>
            <a:r>
              <a:rPr lang="en-US" altLang="ko-KR" sz="1100" dirty="0"/>
              <a:t>: 2021-04-20 / 20:48:47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E77F20-B89E-4CF1-9A88-87631ED933FC}"/>
              </a:ext>
            </a:extLst>
          </p:cNvPr>
          <p:cNvSpPr txBox="1"/>
          <p:nvPr/>
        </p:nvSpPr>
        <p:spPr>
          <a:xfrm>
            <a:off x="3659213" y="1878209"/>
            <a:ext cx="341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 </a:t>
            </a:r>
            <a:endParaRPr lang="ko-KR" altLang="en-US" dirty="0"/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1E6E7F6A-8223-4708-AFE2-D0311CA4A879}"/>
              </a:ext>
            </a:extLst>
          </p:cNvPr>
          <p:cNvSpPr/>
          <p:nvPr/>
        </p:nvSpPr>
        <p:spPr>
          <a:xfrm>
            <a:off x="4590937" y="2189538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3ADE62-7DDA-47CB-AF97-82CDB53D6181}"/>
              </a:ext>
            </a:extLst>
          </p:cNvPr>
          <p:cNvSpPr/>
          <p:nvPr/>
        </p:nvSpPr>
        <p:spPr>
          <a:xfrm>
            <a:off x="1155868" y="1338457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7A6C0E0-2204-404A-BE64-FB05A05734BC}"/>
              </a:ext>
            </a:extLst>
          </p:cNvPr>
          <p:cNvSpPr/>
          <p:nvPr/>
        </p:nvSpPr>
        <p:spPr>
          <a:xfrm>
            <a:off x="4073896" y="1356520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68D8290-A158-41FC-8B27-C131E2220C4E}"/>
              </a:ext>
            </a:extLst>
          </p:cNvPr>
          <p:cNvSpPr/>
          <p:nvPr/>
        </p:nvSpPr>
        <p:spPr>
          <a:xfrm>
            <a:off x="2788497" y="2137402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A4FDCDF-108F-4E93-80BC-672CBC8FA313}"/>
              </a:ext>
            </a:extLst>
          </p:cNvPr>
          <p:cNvSpPr/>
          <p:nvPr/>
        </p:nvSpPr>
        <p:spPr>
          <a:xfrm>
            <a:off x="3933787" y="171676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632D76B-FE4C-47BD-9C83-30DF3FBBB0A5}"/>
              </a:ext>
            </a:extLst>
          </p:cNvPr>
          <p:cNvSpPr/>
          <p:nvPr/>
        </p:nvSpPr>
        <p:spPr>
          <a:xfrm>
            <a:off x="4910303" y="2188609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DF9A9C-F7B9-4088-9B35-4FCEA901F993}"/>
              </a:ext>
            </a:extLst>
          </p:cNvPr>
          <p:cNvSpPr txBox="1"/>
          <p:nvPr/>
        </p:nvSpPr>
        <p:spPr>
          <a:xfrm>
            <a:off x="910777" y="3702545"/>
            <a:ext cx="341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결제완료시 신규주문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최근 주문고객으로 데이터 이동</a:t>
            </a:r>
            <a:r>
              <a:rPr lang="en-US" altLang="ko-KR" dirty="0"/>
              <a:t> </a:t>
            </a:r>
            <a:r>
              <a:rPr lang="ko-KR" altLang="en-US" dirty="0"/>
              <a:t> 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66D62-F464-443F-A8F4-102F4AD0A276}"/>
              </a:ext>
            </a:extLst>
          </p:cNvPr>
          <p:cNvSpPr/>
          <p:nvPr/>
        </p:nvSpPr>
        <p:spPr>
          <a:xfrm>
            <a:off x="249965" y="6180178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2DC8C0-BDF5-4514-B99D-E2620E39A2B7}"/>
              </a:ext>
            </a:extLst>
          </p:cNvPr>
          <p:cNvSpPr/>
          <p:nvPr/>
        </p:nvSpPr>
        <p:spPr>
          <a:xfrm>
            <a:off x="1199789" y="6178730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F63645-3008-4BE2-803C-43BB92872E97}"/>
              </a:ext>
            </a:extLst>
          </p:cNvPr>
          <p:cNvSpPr/>
          <p:nvPr/>
        </p:nvSpPr>
        <p:spPr>
          <a:xfrm>
            <a:off x="2168146" y="6178731"/>
            <a:ext cx="949823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840772-77AF-4073-B184-602ACEFD9DCE}"/>
              </a:ext>
            </a:extLst>
          </p:cNvPr>
          <p:cNvSpPr/>
          <p:nvPr/>
        </p:nvSpPr>
        <p:spPr>
          <a:xfrm>
            <a:off x="3117970" y="6178730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49BA80A-87D8-40D8-8FA2-2A19236A99C3}"/>
              </a:ext>
            </a:extLst>
          </p:cNvPr>
          <p:cNvSpPr/>
          <p:nvPr/>
        </p:nvSpPr>
        <p:spPr>
          <a:xfrm>
            <a:off x="3989992" y="6178732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5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고객관리페이지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고객관리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최근 주문고객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포인트 상세내역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고객정보 표시 </a:t>
            </a:r>
            <a:r>
              <a:rPr lang="en-US" altLang="ko-KR" sz="1100" dirty="0"/>
              <a:t>(</a:t>
            </a:r>
            <a:r>
              <a:rPr lang="ko-KR" altLang="en-US" sz="1100" dirty="0"/>
              <a:t>내용 미정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종합</a:t>
            </a:r>
            <a:r>
              <a:rPr lang="en-US" altLang="ko-KR" sz="1100" dirty="0"/>
              <a:t>, </a:t>
            </a:r>
            <a:r>
              <a:rPr lang="ko-KR" altLang="en-US" sz="1100" dirty="0"/>
              <a:t>적립</a:t>
            </a:r>
            <a:r>
              <a:rPr lang="en-US" altLang="ko-KR" sz="1100" dirty="0"/>
              <a:t>, </a:t>
            </a:r>
            <a:r>
              <a:rPr lang="ko-KR" altLang="en-US" sz="1100" dirty="0"/>
              <a:t>차감별로 확인가능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메인메뉴</a:t>
            </a:r>
            <a:r>
              <a:rPr lang="en-US" altLang="ko-KR" sz="1100" dirty="0"/>
              <a:t>, </a:t>
            </a:r>
            <a:r>
              <a:rPr lang="ko-KR" altLang="en-US" sz="1100" dirty="0"/>
              <a:t>주문일자 표기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적립</a:t>
            </a:r>
            <a:r>
              <a:rPr lang="en-US" altLang="ko-KR" sz="1100" dirty="0"/>
              <a:t>/</a:t>
            </a:r>
            <a:r>
              <a:rPr lang="ko-KR" altLang="en-US" sz="1100" dirty="0"/>
              <a:t>차감 </a:t>
            </a:r>
            <a:r>
              <a:rPr lang="ko-KR" altLang="en-US" sz="1100" dirty="0" err="1"/>
              <a:t>포인트량</a:t>
            </a:r>
            <a:r>
              <a:rPr lang="ko-KR" altLang="en-US" sz="1100" dirty="0"/>
              <a:t> </a:t>
            </a:r>
            <a:r>
              <a:rPr lang="en-US" altLang="ko-KR" sz="1100" dirty="0"/>
              <a:t>, </a:t>
            </a:r>
            <a:r>
              <a:rPr lang="ko-KR" altLang="en-US" sz="1100" dirty="0"/>
              <a:t>내역 표기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자세히버튼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미정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- </a:t>
            </a:r>
            <a:r>
              <a:rPr lang="ko-KR" altLang="en-US" sz="1100" dirty="0"/>
              <a:t>고객의 주문내역을 상세히 보기</a:t>
            </a:r>
            <a:endParaRPr lang="en-US" altLang="ko-KR" sz="1100" dirty="0"/>
          </a:p>
          <a:p>
            <a:r>
              <a:rPr lang="en-US" altLang="ko-KR" sz="1100" dirty="0"/>
              <a:t>7.  </a:t>
            </a:r>
            <a:r>
              <a:rPr lang="ko-KR" altLang="en-US" sz="1100" dirty="0"/>
              <a:t>포인트의 총 합계 표시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261147" y="826744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58A226D3-611F-4FF1-B1D6-0655EB827F07}"/>
              </a:ext>
            </a:extLst>
          </p:cNvPr>
          <p:cNvSpPr/>
          <p:nvPr/>
        </p:nvSpPr>
        <p:spPr>
          <a:xfrm rot="1747705">
            <a:off x="458632" y="91426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1EB370-8A77-4526-A516-7B176A194E17}"/>
              </a:ext>
            </a:extLst>
          </p:cNvPr>
          <p:cNvSpPr txBox="1"/>
          <p:nvPr/>
        </p:nvSpPr>
        <p:spPr>
          <a:xfrm>
            <a:off x="1210545" y="866540"/>
            <a:ext cx="35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홍길동 </a:t>
            </a:r>
            <a:r>
              <a:rPr lang="en-US" altLang="ko-KR" dirty="0"/>
              <a:t>010-0000-0000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82130-3BB6-4EE4-86A0-F9D5F1B502DF}"/>
              </a:ext>
            </a:extLst>
          </p:cNvPr>
          <p:cNvSpPr txBox="1"/>
          <p:nvPr/>
        </p:nvSpPr>
        <p:spPr>
          <a:xfrm>
            <a:off x="414671" y="2350636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rgbClr val="FF0000"/>
                </a:solidFill>
              </a:rPr>
              <a:t>- 1000 P</a:t>
            </a:r>
          </a:p>
          <a:p>
            <a:r>
              <a:rPr lang="en-US" altLang="ko-KR" sz="1300" dirty="0"/>
              <a:t>2021-04-20 / 18:00:00                          (</a:t>
            </a:r>
            <a:r>
              <a:rPr lang="ko-KR" altLang="en-US" sz="1300" dirty="0"/>
              <a:t>배달주문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B6E588-FCBE-4BD5-97F1-61599356F954}"/>
              </a:ext>
            </a:extLst>
          </p:cNvPr>
          <p:cNvSpPr txBox="1"/>
          <p:nvPr/>
        </p:nvSpPr>
        <p:spPr>
          <a:xfrm>
            <a:off x="414671" y="1732798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chemeClr val="accent6"/>
                </a:solidFill>
              </a:rPr>
              <a:t>+ 2600 P</a:t>
            </a:r>
          </a:p>
          <a:p>
            <a:r>
              <a:rPr lang="en-US" altLang="ko-KR" sz="1300" dirty="0"/>
              <a:t>2021-04-20 / 18:50:00                          (</a:t>
            </a:r>
            <a:r>
              <a:rPr lang="ko-KR" altLang="en-US" sz="1300" dirty="0" err="1"/>
              <a:t>어플적립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47F160-497B-4FA8-80D5-05EBDBD2D34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26275" y="2635330"/>
            <a:ext cx="869182" cy="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6DF804D-F9E1-4714-9E65-A1AAE84A5EC5}"/>
              </a:ext>
            </a:extLst>
          </p:cNvPr>
          <p:cNvCxnSpPr>
            <a:cxnSpLocks/>
          </p:cNvCxnSpPr>
          <p:nvPr/>
        </p:nvCxnSpPr>
        <p:spPr>
          <a:xfrm flipV="1">
            <a:off x="4726275" y="1935601"/>
            <a:ext cx="869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2B7442-F3FF-4011-8650-E210C30A6678}"/>
              </a:ext>
            </a:extLst>
          </p:cNvPr>
          <p:cNvSpPr txBox="1"/>
          <p:nvPr/>
        </p:nvSpPr>
        <p:spPr>
          <a:xfrm>
            <a:off x="5595457" y="1750935"/>
            <a:ext cx="35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점주가 완료를 누른 시점 적립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F0E6D8-E734-4A62-BE6A-0D61D0961E24}"/>
              </a:ext>
            </a:extLst>
          </p:cNvPr>
          <p:cNvSpPr txBox="1"/>
          <p:nvPr/>
        </p:nvSpPr>
        <p:spPr>
          <a:xfrm>
            <a:off x="5595456" y="2449473"/>
            <a:ext cx="35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고객이 배달주문을 한 시점 차감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CC7E35-D80B-48DA-A021-77DAD03A308C}"/>
              </a:ext>
            </a:extLst>
          </p:cNvPr>
          <p:cNvSpPr txBox="1"/>
          <p:nvPr/>
        </p:nvSpPr>
        <p:spPr>
          <a:xfrm>
            <a:off x="414671" y="3057403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rgbClr val="FF0000"/>
                </a:solidFill>
              </a:rPr>
              <a:t>- 1000 P</a:t>
            </a:r>
          </a:p>
          <a:p>
            <a:r>
              <a:rPr lang="en-US" altLang="ko-KR" sz="1300" dirty="0"/>
              <a:t>2021-04-20 / 18:00:00                          (</a:t>
            </a:r>
            <a:r>
              <a:rPr lang="ko-KR" altLang="en-US" sz="1300" dirty="0"/>
              <a:t>매장사용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1A1B92-138D-434A-B541-E8D2F9577631}"/>
              </a:ext>
            </a:extLst>
          </p:cNvPr>
          <p:cNvSpPr txBox="1"/>
          <p:nvPr/>
        </p:nvSpPr>
        <p:spPr>
          <a:xfrm>
            <a:off x="414671" y="3834680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chemeClr val="accent6"/>
                </a:solidFill>
              </a:rPr>
              <a:t>+ 1000 P</a:t>
            </a:r>
          </a:p>
          <a:p>
            <a:r>
              <a:rPr lang="en-US" altLang="ko-KR" sz="1300" dirty="0"/>
              <a:t>2021-04-20 / 18:00:00                          (</a:t>
            </a:r>
            <a:r>
              <a:rPr lang="ko-KR" altLang="en-US" sz="1300" dirty="0"/>
              <a:t>매장적립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12E773-7841-41FC-892E-CC0AD20F87C7}"/>
              </a:ext>
            </a:extLst>
          </p:cNvPr>
          <p:cNvSpPr txBox="1"/>
          <p:nvPr/>
        </p:nvSpPr>
        <p:spPr>
          <a:xfrm>
            <a:off x="414671" y="5234501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rgbClr val="FF0000"/>
                </a:solidFill>
              </a:rPr>
              <a:t>- 1000 P</a:t>
            </a:r>
          </a:p>
          <a:p>
            <a:r>
              <a:rPr lang="en-US" altLang="ko-KR" sz="1300" dirty="0"/>
              <a:t>2021-04-19 / 18:00:00                          (</a:t>
            </a:r>
            <a:r>
              <a:rPr lang="ko-KR" altLang="en-US" sz="1300" dirty="0"/>
              <a:t>배달주문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AFD2B1-EE51-4EA7-9BA7-046530A77554}"/>
              </a:ext>
            </a:extLst>
          </p:cNvPr>
          <p:cNvSpPr txBox="1"/>
          <p:nvPr/>
        </p:nvSpPr>
        <p:spPr>
          <a:xfrm>
            <a:off x="414671" y="4616663"/>
            <a:ext cx="43116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                  </a:t>
            </a:r>
            <a:r>
              <a:rPr lang="en-US" altLang="ko-KR" dirty="0">
                <a:solidFill>
                  <a:schemeClr val="accent6"/>
                </a:solidFill>
              </a:rPr>
              <a:t>+ 1000 P</a:t>
            </a:r>
          </a:p>
          <a:p>
            <a:r>
              <a:rPr lang="en-US" altLang="ko-KR" sz="1300" dirty="0"/>
              <a:t>2021-04-19 / 18:02:00                          (</a:t>
            </a:r>
            <a:r>
              <a:rPr lang="ko-KR" altLang="en-US" sz="1300" dirty="0"/>
              <a:t>주문취소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CED68FB-0A42-4291-91F8-EB0D47C15628}"/>
              </a:ext>
            </a:extLst>
          </p:cNvPr>
          <p:cNvSpPr/>
          <p:nvPr/>
        </p:nvSpPr>
        <p:spPr>
          <a:xfrm>
            <a:off x="428038" y="1434517"/>
            <a:ext cx="1358817" cy="2982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종합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1821389-DAF8-4A1C-83A2-C04DE7B30D99}"/>
              </a:ext>
            </a:extLst>
          </p:cNvPr>
          <p:cNvSpPr/>
          <p:nvPr/>
        </p:nvSpPr>
        <p:spPr>
          <a:xfrm>
            <a:off x="1922093" y="1434517"/>
            <a:ext cx="1358817" cy="29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92D050"/>
                </a:solidFill>
              </a:rPr>
              <a:t>적립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09E93E-895F-4114-B289-BB9B5B88ED56}"/>
              </a:ext>
            </a:extLst>
          </p:cNvPr>
          <p:cNvSpPr/>
          <p:nvPr/>
        </p:nvSpPr>
        <p:spPr>
          <a:xfrm>
            <a:off x="3403223" y="1436813"/>
            <a:ext cx="1358817" cy="29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차감</a:t>
            </a: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38696EB2-AE98-4313-8E14-CF4744E720DC}"/>
              </a:ext>
            </a:extLst>
          </p:cNvPr>
          <p:cNvSpPr/>
          <p:nvPr/>
        </p:nvSpPr>
        <p:spPr>
          <a:xfrm>
            <a:off x="4554353" y="2028480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갈매기형 수장 80">
            <a:extLst>
              <a:ext uri="{FF2B5EF4-FFF2-40B4-BE49-F238E27FC236}">
                <a16:creationId xmlns:a16="http://schemas.microsoft.com/office/drawing/2014/main" id="{5458099D-CA48-40A2-B56C-B4E21D62AAED}"/>
              </a:ext>
            </a:extLst>
          </p:cNvPr>
          <p:cNvSpPr/>
          <p:nvPr/>
        </p:nvSpPr>
        <p:spPr>
          <a:xfrm>
            <a:off x="4543057" y="2647993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화살표: 갈매기형 수장 81">
            <a:extLst>
              <a:ext uri="{FF2B5EF4-FFF2-40B4-BE49-F238E27FC236}">
                <a16:creationId xmlns:a16="http://schemas.microsoft.com/office/drawing/2014/main" id="{847D00C4-FFB2-4F36-8A93-A9DAC3FB8412}"/>
              </a:ext>
            </a:extLst>
          </p:cNvPr>
          <p:cNvSpPr/>
          <p:nvPr/>
        </p:nvSpPr>
        <p:spPr>
          <a:xfrm>
            <a:off x="4542510" y="3406429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화살표: 갈매기형 수장 82">
            <a:extLst>
              <a:ext uri="{FF2B5EF4-FFF2-40B4-BE49-F238E27FC236}">
                <a16:creationId xmlns:a16="http://schemas.microsoft.com/office/drawing/2014/main" id="{27FD3AEA-BA36-42DD-9573-79BC3116BFA0}"/>
              </a:ext>
            </a:extLst>
          </p:cNvPr>
          <p:cNvSpPr/>
          <p:nvPr/>
        </p:nvSpPr>
        <p:spPr>
          <a:xfrm>
            <a:off x="4525104" y="4200745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화살표: 갈매기형 수장 83">
            <a:extLst>
              <a:ext uri="{FF2B5EF4-FFF2-40B4-BE49-F238E27FC236}">
                <a16:creationId xmlns:a16="http://schemas.microsoft.com/office/drawing/2014/main" id="{E7E32151-8D5D-4899-8BAF-C6D0E69F6A24}"/>
              </a:ext>
            </a:extLst>
          </p:cNvPr>
          <p:cNvSpPr/>
          <p:nvPr/>
        </p:nvSpPr>
        <p:spPr>
          <a:xfrm>
            <a:off x="4540986" y="4951636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화살표: 갈매기형 수장 84">
            <a:extLst>
              <a:ext uri="{FF2B5EF4-FFF2-40B4-BE49-F238E27FC236}">
                <a16:creationId xmlns:a16="http://schemas.microsoft.com/office/drawing/2014/main" id="{44C9897B-A9CC-46A2-AA4B-F8DE0CED7448}"/>
              </a:ext>
            </a:extLst>
          </p:cNvPr>
          <p:cNvSpPr/>
          <p:nvPr/>
        </p:nvSpPr>
        <p:spPr>
          <a:xfrm>
            <a:off x="4525103" y="5526234"/>
            <a:ext cx="185289" cy="2069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7E57EB1-6710-4310-8406-8F0B2FC0A0B5}"/>
              </a:ext>
            </a:extLst>
          </p:cNvPr>
          <p:cNvCxnSpPr/>
          <p:nvPr/>
        </p:nvCxnSpPr>
        <p:spPr>
          <a:xfrm flipV="1">
            <a:off x="414671" y="2318817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E50A78B-0244-4006-AE2E-DA7C62E081C1}"/>
              </a:ext>
            </a:extLst>
          </p:cNvPr>
          <p:cNvCxnSpPr/>
          <p:nvPr/>
        </p:nvCxnSpPr>
        <p:spPr>
          <a:xfrm flipV="1">
            <a:off x="386047" y="2991395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3907255-B936-4A9F-9582-CB448C424FD7}"/>
              </a:ext>
            </a:extLst>
          </p:cNvPr>
          <p:cNvCxnSpPr/>
          <p:nvPr/>
        </p:nvCxnSpPr>
        <p:spPr>
          <a:xfrm flipV="1">
            <a:off x="284433" y="3779562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14143B7-4723-4F70-85BD-88B96715EAC0}"/>
              </a:ext>
            </a:extLst>
          </p:cNvPr>
          <p:cNvCxnSpPr/>
          <p:nvPr/>
        </p:nvCxnSpPr>
        <p:spPr>
          <a:xfrm flipV="1">
            <a:off x="310091" y="4542647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67204D0-1A55-4E6B-B691-25E723B6DD99}"/>
              </a:ext>
            </a:extLst>
          </p:cNvPr>
          <p:cNvCxnSpPr/>
          <p:nvPr/>
        </p:nvCxnSpPr>
        <p:spPr>
          <a:xfrm flipV="1">
            <a:off x="310091" y="5231415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5DBCF8F-CA22-440C-AB3F-650DA7D24A7D}"/>
              </a:ext>
            </a:extLst>
          </p:cNvPr>
          <p:cNvCxnSpPr/>
          <p:nvPr/>
        </p:nvCxnSpPr>
        <p:spPr>
          <a:xfrm flipV="1">
            <a:off x="241276" y="5907448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79789F31-9BBE-4A3B-B601-CA5201D99F86}"/>
              </a:ext>
            </a:extLst>
          </p:cNvPr>
          <p:cNvSpPr/>
          <p:nvPr/>
        </p:nvSpPr>
        <p:spPr>
          <a:xfrm>
            <a:off x="676808" y="909578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72B8C05-92EC-4FD7-BF8A-3D02B9E21F34}"/>
              </a:ext>
            </a:extLst>
          </p:cNvPr>
          <p:cNvSpPr/>
          <p:nvPr/>
        </p:nvSpPr>
        <p:spPr>
          <a:xfrm>
            <a:off x="3697732" y="936134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DBA6C16-81D4-45D9-9FCC-028FD67BA68D}"/>
              </a:ext>
            </a:extLst>
          </p:cNvPr>
          <p:cNvSpPr/>
          <p:nvPr/>
        </p:nvSpPr>
        <p:spPr>
          <a:xfrm>
            <a:off x="-18692" y="1430938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7E7F09D-DB44-4B24-8D97-EE8EF69008A4}"/>
              </a:ext>
            </a:extLst>
          </p:cNvPr>
          <p:cNvSpPr/>
          <p:nvPr/>
        </p:nvSpPr>
        <p:spPr>
          <a:xfrm>
            <a:off x="2262673" y="1841780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17D9289-E00C-4AD7-8EE5-55E2CE41C18B}"/>
              </a:ext>
            </a:extLst>
          </p:cNvPr>
          <p:cNvSpPr/>
          <p:nvPr/>
        </p:nvSpPr>
        <p:spPr>
          <a:xfrm>
            <a:off x="3288232" y="2019243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CBB5649-F1F3-480A-A0ED-77633D5AB0DC}"/>
              </a:ext>
            </a:extLst>
          </p:cNvPr>
          <p:cNvSpPr/>
          <p:nvPr/>
        </p:nvSpPr>
        <p:spPr>
          <a:xfrm>
            <a:off x="4871652" y="209201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B6E06D-74E5-4B3F-B3D8-DDD06FA29094}"/>
              </a:ext>
            </a:extLst>
          </p:cNvPr>
          <p:cNvSpPr txBox="1"/>
          <p:nvPr/>
        </p:nvSpPr>
        <p:spPr>
          <a:xfrm>
            <a:off x="9383546" y="4769332"/>
            <a:ext cx="29375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어플적립의</a:t>
            </a:r>
            <a:r>
              <a:rPr lang="ko-KR" altLang="en-US" sz="1100" dirty="0"/>
              <a:t> 경우 점주가 </a:t>
            </a:r>
            <a:r>
              <a:rPr lang="ko-KR" altLang="en-US" sz="1100" dirty="0" err="1"/>
              <a:t>완료시</a:t>
            </a:r>
            <a:r>
              <a:rPr lang="ko-KR" altLang="en-US" sz="1100" dirty="0"/>
              <a:t> 적립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포인트 차감은 배달한 즉시 차감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주문 </a:t>
            </a:r>
            <a:r>
              <a:rPr lang="ko-KR" altLang="en-US" sz="1100" dirty="0" err="1"/>
              <a:t>취소시</a:t>
            </a:r>
            <a:r>
              <a:rPr lang="ko-KR" altLang="en-US" sz="1100" dirty="0"/>
              <a:t> 주문에 사용한 포인트반환</a:t>
            </a:r>
            <a:endParaRPr lang="en-US" altLang="ko-KR" sz="11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3F7018C-2BC2-4C53-8998-65B94BDD6F2C}"/>
              </a:ext>
            </a:extLst>
          </p:cNvPr>
          <p:cNvCxnSpPr/>
          <p:nvPr/>
        </p:nvCxnSpPr>
        <p:spPr>
          <a:xfrm>
            <a:off x="386047" y="6248143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D4AD85-F018-48E1-8E30-A460CF507222}"/>
              </a:ext>
            </a:extLst>
          </p:cNvPr>
          <p:cNvSpPr txBox="1"/>
          <p:nvPr/>
        </p:nvSpPr>
        <p:spPr>
          <a:xfrm>
            <a:off x="414671" y="6265114"/>
            <a:ext cx="452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합계 </a:t>
            </a:r>
            <a:r>
              <a:rPr lang="en-US" altLang="ko-KR" sz="2000" b="1" dirty="0">
                <a:solidFill>
                  <a:schemeClr val="accent1"/>
                </a:solidFill>
              </a:rPr>
              <a:t>:                             1600 P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CB34F25-3591-439E-91D0-947C482F98A5}"/>
              </a:ext>
            </a:extLst>
          </p:cNvPr>
          <p:cNvSpPr/>
          <p:nvPr/>
        </p:nvSpPr>
        <p:spPr>
          <a:xfrm>
            <a:off x="4948829" y="6325656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6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고객관리페이지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이정열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2021. 05. 23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고객관리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최근 주문고객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포인트 상세내역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영수증 이미지 </a:t>
            </a:r>
            <a:r>
              <a:rPr lang="en-US" altLang="ko-KR" sz="1100" dirty="0"/>
              <a:t>(</a:t>
            </a:r>
            <a:r>
              <a:rPr lang="ko-KR" altLang="en-US" sz="1100" dirty="0"/>
              <a:t>없으면 생략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총 적립 포인트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상세 주문 내역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총 합계</a:t>
            </a:r>
            <a:endParaRPr lang="en-US" altLang="ko-KR" sz="1100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58A226D3-611F-4FF1-B1D6-0655EB827F07}"/>
              </a:ext>
            </a:extLst>
          </p:cNvPr>
          <p:cNvSpPr/>
          <p:nvPr/>
        </p:nvSpPr>
        <p:spPr>
          <a:xfrm rot="1747705">
            <a:off x="458632" y="91426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1EB370-8A77-4526-A516-7B176A194E17}"/>
              </a:ext>
            </a:extLst>
          </p:cNvPr>
          <p:cNvSpPr txBox="1"/>
          <p:nvPr/>
        </p:nvSpPr>
        <p:spPr>
          <a:xfrm>
            <a:off x="1730311" y="866540"/>
            <a:ext cx="17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12E773-7841-41FC-892E-CC0AD20F87C7}"/>
              </a:ext>
            </a:extLst>
          </p:cNvPr>
          <p:cNvSpPr txBox="1"/>
          <p:nvPr/>
        </p:nvSpPr>
        <p:spPr>
          <a:xfrm>
            <a:off x="414670" y="5450664"/>
            <a:ext cx="44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콜라 </a:t>
            </a:r>
            <a:r>
              <a:rPr lang="en-US" altLang="ko-KR" dirty="0"/>
              <a:t>1.5L</a:t>
            </a:r>
            <a:r>
              <a:rPr lang="ko-KR" altLang="en-US" dirty="0"/>
              <a:t>                  </a:t>
            </a:r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en-US" altLang="ko-KR" dirty="0"/>
              <a:t>1,000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AFD2B1-EE51-4EA7-9BA7-046530A77554}"/>
              </a:ext>
            </a:extLst>
          </p:cNvPr>
          <p:cNvSpPr txBox="1"/>
          <p:nvPr/>
        </p:nvSpPr>
        <p:spPr>
          <a:xfrm>
            <a:off x="414671" y="5014427"/>
            <a:ext cx="44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고구마 피자                         </a:t>
            </a:r>
            <a:r>
              <a:rPr lang="en-US" altLang="ko-KR" dirty="0"/>
              <a:t>20,000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67204D0-1A55-4E6B-B691-25E723B6DD99}"/>
              </a:ext>
            </a:extLst>
          </p:cNvPr>
          <p:cNvCxnSpPr/>
          <p:nvPr/>
        </p:nvCxnSpPr>
        <p:spPr>
          <a:xfrm flipV="1">
            <a:off x="310091" y="5450664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5DBCF8F-CA22-440C-AB3F-650DA7D24A7D}"/>
              </a:ext>
            </a:extLst>
          </p:cNvPr>
          <p:cNvCxnSpPr/>
          <p:nvPr/>
        </p:nvCxnSpPr>
        <p:spPr>
          <a:xfrm flipV="1">
            <a:off x="310089" y="5907448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79789F31-9BBE-4A3B-B601-CA5201D99F86}"/>
              </a:ext>
            </a:extLst>
          </p:cNvPr>
          <p:cNvSpPr/>
          <p:nvPr/>
        </p:nvSpPr>
        <p:spPr>
          <a:xfrm>
            <a:off x="676808" y="909578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3F7018C-2BC2-4C53-8998-65B94BDD6F2C}"/>
              </a:ext>
            </a:extLst>
          </p:cNvPr>
          <p:cNvCxnSpPr/>
          <p:nvPr/>
        </p:nvCxnSpPr>
        <p:spPr>
          <a:xfrm>
            <a:off x="386047" y="6248143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D4AD85-F018-48E1-8E30-A460CF507222}"/>
              </a:ext>
            </a:extLst>
          </p:cNvPr>
          <p:cNvSpPr txBox="1"/>
          <p:nvPr/>
        </p:nvSpPr>
        <p:spPr>
          <a:xfrm>
            <a:off x="414671" y="6265114"/>
            <a:ext cx="452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합계 </a:t>
            </a:r>
            <a:r>
              <a:rPr lang="en-US" altLang="ko-KR" sz="2000" b="1" dirty="0">
                <a:solidFill>
                  <a:schemeClr val="accent1"/>
                </a:solidFill>
              </a:rPr>
              <a:t>:                             21,000</a:t>
            </a:r>
            <a:r>
              <a:rPr lang="ko-KR" altLang="en-US" sz="2000" b="1" dirty="0">
                <a:solidFill>
                  <a:schemeClr val="accent1"/>
                </a:solidFill>
              </a:rPr>
              <a:t>원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CB34F25-3591-439E-91D0-947C482F98A5}"/>
              </a:ext>
            </a:extLst>
          </p:cNvPr>
          <p:cNvSpPr/>
          <p:nvPr/>
        </p:nvSpPr>
        <p:spPr>
          <a:xfrm>
            <a:off x="4948829" y="6325656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1ED5DB-9CDE-4F06-B5A4-080AA7451C97}"/>
              </a:ext>
            </a:extLst>
          </p:cNvPr>
          <p:cNvSpPr/>
          <p:nvPr/>
        </p:nvSpPr>
        <p:spPr>
          <a:xfrm>
            <a:off x="428039" y="1370143"/>
            <a:ext cx="4298236" cy="3281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영수증 이미지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67D883-F09B-43A1-9945-1B97F7C8E585}"/>
              </a:ext>
            </a:extLst>
          </p:cNvPr>
          <p:cNvSpPr txBox="1"/>
          <p:nvPr/>
        </p:nvSpPr>
        <p:spPr>
          <a:xfrm>
            <a:off x="414671" y="4605436"/>
            <a:ext cx="431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적립포인트 </a:t>
            </a:r>
            <a:r>
              <a:rPr lang="en-US" altLang="ko-KR" sz="1600" dirty="0">
                <a:solidFill>
                  <a:schemeClr val="accent1"/>
                </a:solidFill>
              </a:rPr>
              <a:t>:                                 2,600P</a:t>
            </a:r>
            <a:r>
              <a:rPr lang="en-US" altLang="ko-KR" sz="2000" b="1" dirty="0">
                <a:solidFill>
                  <a:schemeClr val="accent1"/>
                </a:solidFill>
              </a:rPr>
              <a:t> 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18B5379-9685-4A44-BA26-5F8DDE8DB15B}"/>
              </a:ext>
            </a:extLst>
          </p:cNvPr>
          <p:cNvCxnSpPr/>
          <p:nvPr/>
        </p:nvCxnSpPr>
        <p:spPr>
          <a:xfrm flipV="1">
            <a:off x="310089" y="5008666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E99A77D4-21A6-483B-BC33-6E6220B9AF4F}"/>
              </a:ext>
            </a:extLst>
          </p:cNvPr>
          <p:cNvSpPr/>
          <p:nvPr/>
        </p:nvSpPr>
        <p:spPr>
          <a:xfrm>
            <a:off x="4948829" y="510136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1CA8FB1-3F0F-477D-AC5B-DF86BBB6D4B0}"/>
              </a:ext>
            </a:extLst>
          </p:cNvPr>
          <p:cNvSpPr/>
          <p:nvPr/>
        </p:nvSpPr>
        <p:spPr>
          <a:xfrm>
            <a:off x="4948829" y="4720700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0FD5B4E-246D-433F-8F23-8A7AB2A78E52}"/>
              </a:ext>
            </a:extLst>
          </p:cNvPr>
          <p:cNvSpPr/>
          <p:nvPr/>
        </p:nvSpPr>
        <p:spPr>
          <a:xfrm>
            <a:off x="4948829" y="290272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74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고객관리페이지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14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고객관리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전체 고객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정렬기준 </a:t>
            </a:r>
            <a:r>
              <a:rPr lang="ko-KR" altLang="en-US" sz="1100" dirty="0" err="1"/>
              <a:t>터치시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/>
              <a:t>     - </a:t>
            </a:r>
            <a:r>
              <a:rPr lang="ko-KR" altLang="en-US" sz="1100" dirty="0"/>
              <a:t>원하는 기준으로 정렬가능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2.  </a:t>
            </a:r>
            <a:r>
              <a:rPr lang="ko-KR" altLang="en-US" sz="1100" dirty="0"/>
              <a:t>고객 전체 미사용 포인트 표시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261147" y="826744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724ACB-4703-4245-B49A-622903B18032}"/>
              </a:ext>
            </a:extLst>
          </p:cNvPr>
          <p:cNvSpPr/>
          <p:nvPr/>
        </p:nvSpPr>
        <p:spPr>
          <a:xfrm>
            <a:off x="268591" y="826742"/>
            <a:ext cx="2282979" cy="49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최근 주문고객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3ABA26C-DE0E-4C80-955C-9705C5314DF0}"/>
              </a:ext>
            </a:extLst>
          </p:cNvPr>
          <p:cNvSpPr/>
          <p:nvPr/>
        </p:nvSpPr>
        <p:spPr>
          <a:xfrm>
            <a:off x="2544124" y="826743"/>
            <a:ext cx="2335675" cy="488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전체 고객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9962F8-8578-4C5A-B410-13F0027261B2}"/>
              </a:ext>
            </a:extLst>
          </p:cNvPr>
          <p:cNvCxnSpPr/>
          <p:nvPr/>
        </p:nvCxnSpPr>
        <p:spPr>
          <a:xfrm>
            <a:off x="273628" y="1644487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3FF9FCD-9639-4E53-976D-186F4CE30C5D}"/>
              </a:ext>
            </a:extLst>
          </p:cNvPr>
          <p:cNvCxnSpPr/>
          <p:nvPr/>
        </p:nvCxnSpPr>
        <p:spPr>
          <a:xfrm flipV="1">
            <a:off x="273628" y="2475034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5950A54-491C-4705-AECB-381D52444CD3}"/>
              </a:ext>
            </a:extLst>
          </p:cNvPr>
          <p:cNvSpPr txBox="1"/>
          <p:nvPr/>
        </p:nvSpPr>
        <p:spPr>
          <a:xfrm>
            <a:off x="296458" y="1659949"/>
            <a:ext cx="44979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홍길동 </a:t>
            </a:r>
            <a:r>
              <a:rPr lang="en-US" altLang="ko-KR" sz="1100" dirty="0"/>
              <a:t>(20</a:t>
            </a:r>
            <a:r>
              <a:rPr lang="ko-KR" altLang="en-US" sz="1100" dirty="0"/>
              <a:t>세 </a:t>
            </a:r>
            <a:r>
              <a:rPr lang="en-US" altLang="ko-KR" sz="1100" dirty="0"/>
              <a:t>, </a:t>
            </a:r>
            <a:r>
              <a:rPr lang="ko-KR" altLang="en-US" sz="1100" dirty="0"/>
              <a:t>남</a:t>
            </a:r>
            <a:r>
              <a:rPr lang="en-US" altLang="ko-KR" sz="1100" dirty="0"/>
              <a:t>) / 01000000000</a:t>
            </a:r>
          </a:p>
          <a:p>
            <a:r>
              <a:rPr lang="ko-KR" altLang="en-US" sz="1100" dirty="0"/>
              <a:t>구로구 디지털로 </a:t>
            </a:r>
            <a:r>
              <a:rPr lang="en-US" altLang="ko-KR" sz="1100" dirty="0"/>
              <a:t>33</a:t>
            </a:r>
            <a:r>
              <a:rPr lang="ko-KR" altLang="en-US" sz="1100" dirty="0"/>
              <a:t>길 </a:t>
            </a:r>
            <a:r>
              <a:rPr lang="en-US" altLang="ko-KR" sz="1100" dirty="0"/>
              <a:t>1006</a:t>
            </a:r>
            <a:r>
              <a:rPr lang="ko-KR" altLang="en-US" sz="1100" dirty="0"/>
              <a:t>호</a:t>
            </a:r>
            <a:endParaRPr lang="en-US" altLang="ko-KR" sz="1100" dirty="0"/>
          </a:p>
          <a:p>
            <a:r>
              <a:rPr lang="en-US" altLang="ko-KR" sz="1100" dirty="0"/>
              <a:t>(+ </a:t>
            </a:r>
            <a:r>
              <a:rPr lang="ko-KR" altLang="en-US" sz="1100" dirty="0"/>
              <a:t>기타 우리가 제공가능한 정보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마지막 주문 </a:t>
            </a:r>
            <a:r>
              <a:rPr lang="en-US" altLang="ko-KR" sz="1100" dirty="0"/>
              <a:t>: 2021-04-20 / 20:48:47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E77F20-B89E-4CF1-9A88-87631ED933FC}"/>
              </a:ext>
            </a:extLst>
          </p:cNvPr>
          <p:cNvSpPr txBox="1"/>
          <p:nvPr/>
        </p:nvSpPr>
        <p:spPr>
          <a:xfrm>
            <a:off x="3659214" y="1878209"/>
            <a:ext cx="8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 </a:t>
            </a:r>
            <a:endParaRPr lang="ko-KR" altLang="en-US" dirty="0"/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1E6E7F6A-8223-4708-AFE2-D0311CA4A879}"/>
              </a:ext>
            </a:extLst>
          </p:cNvPr>
          <p:cNvSpPr/>
          <p:nvPr/>
        </p:nvSpPr>
        <p:spPr>
          <a:xfrm>
            <a:off x="4590937" y="2189538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F1A8E6-8FD5-4DCC-B408-4CA2A86D04BC}"/>
              </a:ext>
            </a:extLst>
          </p:cNvPr>
          <p:cNvSpPr txBox="1"/>
          <p:nvPr/>
        </p:nvSpPr>
        <p:spPr>
          <a:xfrm>
            <a:off x="321506" y="2592750"/>
            <a:ext cx="44979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임꺽정 </a:t>
            </a:r>
            <a:r>
              <a:rPr lang="en-US" altLang="ko-KR" sz="1100" dirty="0"/>
              <a:t>(26</a:t>
            </a:r>
            <a:r>
              <a:rPr lang="ko-KR" altLang="en-US" sz="1100" dirty="0"/>
              <a:t>세 </a:t>
            </a:r>
            <a:r>
              <a:rPr lang="en-US" altLang="ko-KR" sz="1100" dirty="0"/>
              <a:t>, </a:t>
            </a:r>
            <a:r>
              <a:rPr lang="ko-KR" altLang="en-US" sz="1100" dirty="0"/>
              <a:t>여</a:t>
            </a:r>
            <a:r>
              <a:rPr lang="en-US" altLang="ko-KR" sz="1100" dirty="0"/>
              <a:t>) / 01000000000</a:t>
            </a:r>
          </a:p>
          <a:p>
            <a:r>
              <a:rPr lang="ko-KR" altLang="en-US" sz="1100" dirty="0"/>
              <a:t>구로구 디지털로 </a:t>
            </a:r>
            <a:r>
              <a:rPr lang="en-US" altLang="ko-KR" sz="1100" dirty="0"/>
              <a:t>33</a:t>
            </a:r>
            <a:r>
              <a:rPr lang="ko-KR" altLang="en-US" sz="1100" dirty="0"/>
              <a:t>길 </a:t>
            </a:r>
            <a:r>
              <a:rPr lang="en-US" altLang="ko-KR" sz="1100" dirty="0"/>
              <a:t>1007</a:t>
            </a:r>
            <a:r>
              <a:rPr lang="ko-KR" altLang="en-US" sz="1100" dirty="0"/>
              <a:t>호</a:t>
            </a:r>
            <a:endParaRPr lang="en-US" altLang="ko-KR" sz="1100" dirty="0"/>
          </a:p>
          <a:p>
            <a:r>
              <a:rPr lang="en-US" altLang="ko-KR" sz="1100" dirty="0"/>
              <a:t>(+ </a:t>
            </a:r>
            <a:r>
              <a:rPr lang="ko-KR" altLang="en-US" sz="1100" dirty="0"/>
              <a:t>기타 우리가 제공가능한 정보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마지막 주문 </a:t>
            </a:r>
            <a:r>
              <a:rPr lang="en-US" altLang="ko-KR" sz="1100" dirty="0"/>
              <a:t>: 2021-03-15 / 20:10:47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233687-7B88-4FE6-8E61-F30F689B7719}"/>
              </a:ext>
            </a:extLst>
          </p:cNvPr>
          <p:cNvSpPr txBox="1"/>
          <p:nvPr/>
        </p:nvSpPr>
        <p:spPr>
          <a:xfrm>
            <a:off x="3673553" y="2768497"/>
            <a:ext cx="8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500P 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5B325C1-92D2-4E47-BF15-E83B488FFC11}"/>
              </a:ext>
            </a:extLst>
          </p:cNvPr>
          <p:cNvCxnSpPr/>
          <p:nvPr/>
        </p:nvCxnSpPr>
        <p:spPr>
          <a:xfrm flipV="1">
            <a:off x="294137" y="3483726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693356EB-657F-4879-A422-4BBCEE60E050}"/>
              </a:ext>
            </a:extLst>
          </p:cNvPr>
          <p:cNvSpPr/>
          <p:nvPr/>
        </p:nvSpPr>
        <p:spPr>
          <a:xfrm>
            <a:off x="4582172" y="3202765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9216F3-5887-4F80-9BEB-8EA8699E95D3}"/>
              </a:ext>
            </a:extLst>
          </p:cNvPr>
          <p:cNvSpPr txBox="1"/>
          <p:nvPr/>
        </p:nvSpPr>
        <p:spPr>
          <a:xfrm>
            <a:off x="2363238" y="1297718"/>
            <a:ext cx="13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정렬기준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CB1F99-E782-468B-BF40-CD1662BC396A}"/>
              </a:ext>
            </a:extLst>
          </p:cNvPr>
          <p:cNvSpPr txBox="1"/>
          <p:nvPr/>
        </p:nvSpPr>
        <p:spPr>
          <a:xfrm>
            <a:off x="3660518" y="1348964"/>
            <a:ext cx="185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포인트</a:t>
            </a: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5E6F15F-DD63-4057-82DC-08EBE3312459}"/>
              </a:ext>
            </a:extLst>
          </p:cNvPr>
          <p:cNvSpPr/>
          <p:nvPr/>
        </p:nvSpPr>
        <p:spPr>
          <a:xfrm rot="18867677">
            <a:off x="3460359" y="1364825"/>
            <a:ext cx="176619" cy="17661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6E78DB-AEFB-4BBE-8D08-2C7893FCB7EA}"/>
              </a:ext>
            </a:extLst>
          </p:cNvPr>
          <p:cNvSpPr/>
          <p:nvPr/>
        </p:nvSpPr>
        <p:spPr>
          <a:xfrm>
            <a:off x="5667440" y="882589"/>
            <a:ext cx="1593908" cy="2081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포인트 </a:t>
            </a:r>
            <a:r>
              <a:rPr lang="ko-KR" altLang="en-US" sz="1050" dirty="0" err="1">
                <a:solidFill>
                  <a:schemeClr val="tx1"/>
                </a:solidFill>
              </a:rPr>
              <a:t>많은순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포인트 </a:t>
            </a:r>
            <a:r>
              <a:rPr lang="ko-KR" altLang="en-US" sz="1050" dirty="0" err="1">
                <a:solidFill>
                  <a:schemeClr val="tx1"/>
                </a:solidFill>
              </a:rPr>
              <a:t>적은순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최근 주문순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오래된 주문순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적립내역 </a:t>
            </a:r>
            <a:r>
              <a:rPr lang="ko-KR" altLang="en-US" sz="1050" dirty="0" err="1">
                <a:solidFill>
                  <a:schemeClr val="tx1"/>
                </a:solidFill>
              </a:rPr>
              <a:t>많은순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적립내역 </a:t>
            </a:r>
            <a:r>
              <a:rPr lang="ko-KR" altLang="en-US" sz="1050" dirty="0" err="1">
                <a:solidFill>
                  <a:schemeClr val="tx1"/>
                </a:solidFill>
              </a:rPr>
              <a:t>적은순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C61F93-E891-4B03-81C5-8E9FAAB62B3A}"/>
              </a:ext>
            </a:extLst>
          </p:cNvPr>
          <p:cNvSpPr txBox="1"/>
          <p:nvPr/>
        </p:nvSpPr>
        <p:spPr>
          <a:xfrm>
            <a:off x="5858511" y="938775"/>
            <a:ext cx="13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정렬기준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DC5ED6A-8A0B-4268-8AD6-52001D4E373A}"/>
              </a:ext>
            </a:extLst>
          </p:cNvPr>
          <p:cNvCxnSpPr>
            <a:stCxn id="3" idx="5"/>
            <a:endCxn id="28" idx="1"/>
          </p:cNvCxnSpPr>
          <p:nvPr/>
        </p:nvCxnSpPr>
        <p:spPr>
          <a:xfrm rot="16200000" flipH="1">
            <a:off x="4372914" y="628889"/>
            <a:ext cx="470280" cy="2118771"/>
          </a:xfrm>
          <a:prstGeom prst="bentConnector4">
            <a:avLst>
              <a:gd name="adj1" fmla="val -48609"/>
              <a:gd name="adj2" fmla="val 5208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336B974F-2E77-4DC3-8D40-7D6D328353BF}"/>
              </a:ext>
            </a:extLst>
          </p:cNvPr>
          <p:cNvSpPr/>
          <p:nvPr/>
        </p:nvSpPr>
        <p:spPr>
          <a:xfrm>
            <a:off x="2135537" y="1329997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E1AEB-6C27-42DF-8DB9-CCE4A7A36967}"/>
              </a:ext>
            </a:extLst>
          </p:cNvPr>
          <p:cNvSpPr txBox="1"/>
          <p:nvPr/>
        </p:nvSpPr>
        <p:spPr>
          <a:xfrm>
            <a:off x="261146" y="5792346"/>
            <a:ext cx="44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전체 고객 미사용 포인트            </a:t>
            </a:r>
            <a:r>
              <a:rPr lang="en-US" altLang="ko-KR" dirty="0">
                <a:solidFill>
                  <a:schemeClr val="accent1"/>
                </a:solidFill>
              </a:rPr>
              <a:t>1500P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8922BBD-DBE4-45C9-A196-BFBEA80339E4}"/>
              </a:ext>
            </a:extLst>
          </p:cNvPr>
          <p:cNvCxnSpPr>
            <a:cxnSpLocks/>
          </p:cNvCxnSpPr>
          <p:nvPr/>
        </p:nvCxnSpPr>
        <p:spPr>
          <a:xfrm>
            <a:off x="297519" y="5792346"/>
            <a:ext cx="4545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EC7F2389-DD2D-49F1-9072-7D3F16CFB7EE}"/>
              </a:ext>
            </a:extLst>
          </p:cNvPr>
          <p:cNvSpPr/>
          <p:nvPr/>
        </p:nvSpPr>
        <p:spPr>
          <a:xfrm>
            <a:off x="4555012" y="5843766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CC0066-1913-4E3B-AE8A-BA5F2DC6F244}"/>
              </a:ext>
            </a:extLst>
          </p:cNvPr>
          <p:cNvSpPr/>
          <p:nvPr/>
        </p:nvSpPr>
        <p:spPr>
          <a:xfrm>
            <a:off x="258097" y="616699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555886C-0CA1-4DE0-A0B8-C455DECC87F6}"/>
              </a:ext>
            </a:extLst>
          </p:cNvPr>
          <p:cNvSpPr/>
          <p:nvPr/>
        </p:nvSpPr>
        <p:spPr>
          <a:xfrm>
            <a:off x="1207921" y="616554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5E1A784-CB06-4251-A2D2-E67B5DB69756}"/>
              </a:ext>
            </a:extLst>
          </p:cNvPr>
          <p:cNvSpPr/>
          <p:nvPr/>
        </p:nvSpPr>
        <p:spPr>
          <a:xfrm>
            <a:off x="2176278" y="6165545"/>
            <a:ext cx="949823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77F094B-7A6C-45F1-8F9E-D779E9812B65}"/>
              </a:ext>
            </a:extLst>
          </p:cNvPr>
          <p:cNvSpPr/>
          <p:nvPr/>
        </p:nvSpPr>
        <p:spPr>
          <a:xfrm>
            <a:off x="3126102" y="6165544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08350F6-3327-48A8-8DA2-B313F9F21A78}"/>
              </a:ext>
            </a:extLst>
          </p:cNvPr>
          <p:cNvSpPr/>
          <p:nvPr/>
        </p:nvSpPr>
        <p:spPr>
          <a:xfrm>
            <a:off x="3998124" y="6165546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22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매장분석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우리매장</a:t>
              </a:r>
              <a:r>
                <a:rPr lang="ko-KR" altLang="en-US" sz="1050" dirty="0">
                  <a:solidFill>
                    <a:schemeClr val="tx1"/>
                  </a:solidFill>
                </a:rPr>
                <a:t> 분석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자세히보기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데이터 수집일자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데이터 내용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한 </a:t>
            </a:r>
            <a:r>
              <a:rPr lang="ko-KR" altLang="en-US" sz="1100" dirty="0" err="1"/>
              <a:t>주단위</a:t>
            </a:r>
            <a:r>
              <a:rPr lang="ko-KR" altLang="en-US" sz="1100" dirty="0"/>
              <a:t> 적립포인트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데이터 수집범위 표기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B6E06D-74E5-4B3F-B3D8-DDD06FA29094}"/>
              </a:ext>
            </a:extLst>
          </p:cNvPr>
          <p:cNvSpPr txBox="1"/>
          <p:nvPr/>
        </p:nvSpPr>
        <p:spPr>
          <a:xfrm>
            <a:off x="9383546" y="4769332"/>
            <a:ext cx="293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데이터는 마켓프로에서 제공하는 방식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제공 할 수 있는 분석결과 필요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A3CCB-9550-414A-BE1C-02FC43356F62}"/>
              </a:ext>
            </a:extLst>
          </p:cNvPr>
          <p:cNvSpPr txBox="1"/>
          <p:nvPr/>
        </p:nvSpPr>
        <p:spPr>
          <a:xfrm>
            <a:off x="451873" y="1359211"/>
            <a:ext cx="23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우리가게</a:t>
            </a:r>
            <a:r>
              <a:rPr lang="ko-KR" altLang="en-US" dirty="0"/>
              <a:t> 인기메뉴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CFA5D9C0-5E8D-424D-9E6E-1443D54AE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452009"/>
              </p:ext>
            </p:extLst>
          </p:nvPr>
        </p:nvGraphicFramePr>
        <p:xfrm>
          <a:off x="412853" y="1707702"/>
          <a:ext cx="4560280" cy="1988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CF706B9-74A9-4B75-A6AF-EF279454E912}"/>
              </a:ext>
            </a:extLst>
          </p:cNvPr>
          <p:cNvSpPr txBox="1"/>
          <p:nvPr/>
        </p:nvSpPr>
        <p:spPr>
          <a:xfrm>
            <a:off x="3197663" y="1805487"/>
            <a:ext cx="1740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2021-04-01 ~</a:t>
            </a:r>
          </a:p>
          <a:p>
            <a:r>
              <a:rPr lang="en-US" altLang="ko-KR" dirty="0"/>
              <a:t>2021-04-30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B723B6-94E2-497E-B9C8-3DC40766D8D8}"/>
              </a:ext>
            </a:extLst>
          </p:cNvPr>
          <p:cNvSpPr txBox="1"/>
          <p:nvPr/>
        </p:nvSpPr>
        <p:spPr>
          <a:xfrm>
            <a:off x="390451" y="3747831"/>
            <a:ext cx="23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적립</a:t>
            </a:r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1191A998-0E0B-4AFB-8469-895D25F29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156344"/>
              </p:ext>
            </p:extLst>
          </p:nvPr>
        </p:nvGraphicFramePr>
        <p:xfrm>
          <a:off x="-325007" y="3932497"/>
          <a:ext cx="6549593" cy="228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03BFE21-D61B-4923-A6AF-3E8FA3103CAA}"/>
              </a:ext>
            </a:extLst>
          </p:cNvPr>
          <p:cNvCxnSpPr>
            <a:cxnSpLocks/>
          </p:cNvCxnSpPr>
          <p:nvPr/>
        </p:nvCxnSpPr>
        <p:spPr>
          <a:xfrm>
            <a:off x="451873" y="5612683"/>
            <a:ext cx="126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5285AFFD-32A9-4C87-89F6-C80EC4885094}"/>
              </a:ext>
            </a:extLst>
          </p:cNvPr>
          <p:cNvSpPr/>
          <p:nvPr/>
        </p:nvSpPr>
        <p:spPr>
          <a:xfrm>
            <a:off x="4662711" y="1413567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78621D8-DDC2-4CF3-8412-1F05CCDC38CB}"/>
              </a:ext>
            </a:extLst>
          </p:cNvPr>
          <p:cNvCxnSpPr/>
          <p:nvPr/>
        </p:nvCxnSpPr>
        <p:spPr>
          <a:xfrm>
            <a:off x="513424" y="4089171"/>
            <a:ext cx="4446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갈매기형 수장 56">
            <a:extLst>
              <a:ext uri="{FF2B5EF4-FFF2-40B4-BE49-F238E27FC236}">
                <a16:creationId xmlns:a16="http://schemas.microsoft.com/office/drawing/2014/main" id="{1B728B4E-6069-4E00-826B-11CB5B4A4FCA}"/>
              </a:ext>
            </a:extLst>
          </p:cNvPr>
          <p:cNvSpPr/>
          <p:nvPr/>
        </p:nvSpPr>
        <p:spPr>
          <a:xfrm>
            <a:off x="4657756" y="3773444"/>
            <a:ext cx="233978" cy="23251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C153DA-3700-4D31-86CE-834D487F7992}"/>
              </a:ext>
            </a:extLst>
          </p:cNvPr>
          <p:cNvSpPr txBox="1"/>
          <p:nvPr/>
        </p:nvSpPr>
        <p:spPr>
          <a:xfrm>
            <a:off x="817698" y="5937677"/>
            <a:ext cx="4378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1"/>
                </a:solidFill>
              </a:rPr>
              <a:t>* </a:t>
            </a:r>
            <a:r>
              <a:rPr lang="ko-KR" altLang="en-US" sz="1500" dirty="0" err="1">
                <a:solidFill>
                  <a:schemeClr val="accent1"/>
                </a:solidFill>
              </a:rPr>
              <a:t>머니야에</a:t>
            </a:r>
            <a:r>
              <a:rPr lang="ko-KR" altLang="en-US" sz="1500" dirty="0">
                <a:solidFill>
                  <a:schemeClr val="accent1"/>
                </a:solidFill>
              </a:rPr>
              <a:t> 집계된 결과만 표시됩니다</a:t>
            </a:r>
            <a:r>
              <a:rPr lang="en-US" altLang="ko-KR" sz="1500" dirty="0">
                <a:solidFill>
                  <a:schemeClr val="accent1"/>
                </a:solidFill>
              </a:rPr>
              <a:t>.</a:t>
            </a:r>
            <a:endParaRPr lang="ko-KR" altLang="en-US" sz="15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89F74D-6FE9-4176-B60F-0FECAA11734B}"/>
              </a:ext>
            </a:extLst>
          </p:cNvPr>
          <p:cNvSpPr txBox="1"/>
          <p:nvPr/>
        </p:nvSpPr>
        <p:spPr>
          <a:xfrm>
            <a:off x="5164910" y="1879465"/>
            <a:ext cx="40081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□ 회원특성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성별</a:t>
            </a:r>
            <a:r>
              <a:rPr lang="en-US" altLang="ko-KR" sz="1600" dirty="0"/>
              <a:t>, 2. </a:t>
            </a:r>
            <a:r>
              <a:rPr lang="ko-KR" altLang="en-US" sz="1600" dirty="0"/>
              <a:t>연령대별</a:t>
            </a:r>
            <a:r>
              <a:rPr lang="en-US" altLang="ko-KR" sz="1600" dirty="0"/>
              <a:t>, 3. </a:t>
            </a:r>
            <a:r>
              <a:rPr lang="ko-KR" altLang="en-US" sz="1600" dirty="0"/>
              <a:t>회원추이 </a:t>
            </a:r>
            <a:r>
              <a:rPr lang="en-US" altLang="ko-KR" sz="1600" dirty="0"/>
              <a:t>: </a:t>
            </a:r>
            <a:r>
              <a:rPr lang="ko-KR" altLang="en-US" sz="1600" dirty="0"/>
              <a:t>월별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 err="1"/>
              <a:t>회원수</a:t>
            </a:r>
            <a:r>
              <a:rPr lang="ko-KR" altLang="en-US" sz="1600" dirty="0"/>
              <a:t> 변화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□ 매장 이용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매장이용현황 </a:t>
            </a:r>
            <a:r>
              <a:rPr lang="en-US" altLang="ko-KR" sz="1600" dirty="0"/>
              <a:t>(</a:t>
            </a:r>
            <a:r>
              <a:rPr lang="ko-KR" altLang="en-US" sz="1600" dirty="0"/>
              <a:t>월별</a:t>
            </a:r>
            <a:r>
              <a:rPr lang="en-US" altLang="ko-KR" sz="1600" dirty="0"/>
              <a:t>) : </a:t>
            </a:r>
            <a:r>
              <a:rPr lang="ko-KR" altLang="en-US" sz="1600" dirty="0"/>
              <a:t>방문</a:t>
            </a:r>
            <a:r>
              <a:rPr lang="en-US" altLang="ko-KR" sz="1600" dirty="0"/>
              <a:t>, </a:t>
            </a:r>
            <a:r>
              <a:rPr lang="ko-KR" altLang="en-US" sz="1600" dirty="0"/>
              <a:t>배달</a:t>
            </a:r>
            <a:r>
              <a:rPr lang="en-US" altLang="ko-KR" sz="1600" dirty="0"/>
              <a:t>, </a:t>
            </a:r>
            <a:r>
              <a:rPr lang="ko-KR" altLang="en-US" sz="1600" dirty="0"/>
              <a:t>포장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매장이용횟수 </a:t>
            </a:r>
            <a:r>
              <a:rPr lang="en-US" altLang="ko-KR" sz="1600" dirty="0"/>
              <a:t>(</a:t>
            </a:r>
            <a:r>
              <a:rPr lang="ko-KR" altLang="en-US" sz="1600" dirty="0"/>
              <a:t>월별</a:t>
            </a:r>
            <a:r>
              <a:rPr lang="en-US" altLang="ko-KR" sz="1600" dirty="0"/>
              <a:t>) : 0,1,2,3,4</a:t>
            </a:r>
            <a:r>
              <a:rPr lang="ko-KR" altLang="en-US" sz="1600" dirty="0"/>
              <a:t>회 이상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지출금액 </a:t>
            </a:r>
            <a:r>
              <a:rPr lang="en-US" altLang="ko-KR" sz="1600" dirty="0"/>
              <a:t>: (</a:t>
            </a:r>
            <a:r>
              <a:rPr lang="ko-KR" altLang="en-US" sz="1600" dirty="0"/>
              <a:t>월별</a:t>
            </a:r>
            <a:r>
              <a:rPr lang="en-US" altLang="ko-KR" sz="1600" dirty="0"/>
              <a:t>) ~ 1</a:t>
            </a:r>
            <a:r>
              <a:rPr lang="ko-KR" altLang="en-US" sz="1600" dirty="0"/>
              <a:t>만원</a:t>
            </a:r>
            <a:r>
              <a:rPr lang="en-US" altLang="ko-KR" sz="1600" dirty="0"/>
              <a:t>, ~ 3</a:t>
            </a:r>
            <a:r>
              <a:rPr lang="ko-KR" altLang="en-US" sz="1600" dirty="0"/>
              <a:t>만원</a:t>
            </a:r>
            <a:r>
              <a:rPr lang="en-US" altLang="ko-KR" sz="1600" dirty="0"/>
              <a:t>,  ~ 5</a:t>
            </a:r>
            <a:r>
              <a:rPr lang="ko-KR" altLang="en-US" sz="1600" dirty="0"/>
              <a:t>만원</a:t>
            </a:r>
            <a:r>
              <a:rPr lang="en-US" altLang="ko-KR" sz="1600" dirty="0"/>
              <a:t>, ~ 7</a:t>
            </a:r>
            <a:r>
              <a:rPr lang="ko-KR" altLang="en-US" sz="1600" dirty="0"/>
              <a:t>만원</a:t>
            </a:r>
            <a:r>
              <a:rPr lang="en-US" altLang="ko-KR" sz="1600" dirty="0"/>
              <a:t>, ~ 10</a:t>
            </a:r>
            <a:r>
              <a:rPr lang="ko-KR" altLang="en-US" sz="1600" dirty="0"/>
              <a:t>만원 이상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이용시간대 </a:t>
            </a:r>
            <a:r>
              <a:rPr lang="en-US" altLang="ko-KR" sz="1600" dirty="0"/>
              <a:t>: </a:t>
            </a:r>
            <a:r>
              <a:rPr lang="ko-KR" altLang="en-US" sz="1600" dirty="0"/>
              <a:t>오전</a:t>
            </a:r>
            <a:r>
              <a:rPr lang="en-US" altLang="ko-KR" sz="1600" dirty="0"/>
              <a:t>,12~14,14~18,18~</a:t>
            </a:r>
          </a:p>
          <a:p>
            <a:endParaRPr lang="en-US" altLang="ko-KR" sz="1600" dirty="0"/>
          </a:p>
          <a:p>
            <a:r>
              <a:rPr lang="ko-KR" altLang="en-US" sz="1600" dirty="0"/>
              <a:t>□</a:t>
            </a:r>
            <a:r>
              <a:rPr lang="en-US" altLang="ko-KR" sz="1600" dirty="0"/>
              <a:t> </a:t>
            </a:r>
            <a:r>
              <a:rPr lang="ko-KR" altLang="en-US" sz="1600" dirty="0"/>
              <a:t>메뉴 이용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메뉴별</a:t>
            </a:r>
            <a:r>
              <a:rPr lang="en-US" altLang="ko-KR" sz="1600" dirty="0"/>
              <a:t> </a:t>
            </a:r>
            <a:r>
              <a:rPr lang="ko-KR" altLang="en-US" sz="1600" dirty="0"/>
              <a:t>이용인원</a:t>
            </a:r>
            <a:r>
              <a:rPr lang="en-US" altLang="ko-KR" sz="1600" dirty="0"/>
              <a:t>, </a:t>
            </a:r>
            <a:r>
              <a:rPr lang="ko-KR" altLang="en-US" sz="1600" dirty="0"/>
              <a:t>횟수</a:t>
            </a:r>
            <a:r>
              <a:rPr lang="en-US" altLang="ko-KR" sz="1600" dirty="0"/>
              <a:t>, </a:t>
            </a:r>
            <a:r>
              <a:rPr lang="ko-KR" altLang="en-US" sz="1600" dirty="0"/>
              <a:t>금액</a:t>
            </a:r>
            <a:endParaRPr lang="en-US" altLang="ko-KR" sz="1600"/>
          </a:p>
          <a:p>
            <a:endParaRPr lang="en-US" altLang="ko-KR" sz="1600" dirty="0"/>
          </a:p>
          <a:p>
            <a:r>
              <a:rPr lang="ko-KR" altLang="en-US" sz="1600" dirty="0"/>
              <a:t>□</a:t>
            </a:r>
            <a:r>
              <a:rPr lang="en-US" altLang="ko-KR" sz="1600" dirty="0"/>
              <a:t> </a:t>
            </a:r>
            <a:r>
              <a:rPr lang="ko-KR" altLang="en-US" sz="1600" dirty="0"/>
              <a:t>포인트 적립</a:t>
            </a:r>
            <a:r>
              <a:rPr lang="en-US" altLang="ko-KR" sz="1600" dirty="0"/>
              <a:t>/</a:t>
            </a:r>
            <a:r>
              <a:rPr lang="ko-KR" altLang="en-US" sz="1600" dirty="0"/>
              <a:t>사용 현황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9C20A7-5AEA-462C-AF6D-6EF59CE48F59}"/>
              </a:ext>
            </a:extLst>
          </p:cNvPr>
          <p:cNvSpPr/>
          <p:nvPr/>
        </p:nvSpPr>
        <p:spPr>
          <a:xfrm>
            <a:off x="4387853" y="1387849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3396067-252A-447F-AF41-20644DDF5A7C}"/>
              </a:ext>
            </a:extLst>
          </p:cNvPr>
          <p:cNvSpPr/>
          <p:nvPr/>
        </p:nvSpPr>
        <p:spPr>
          <a:xfrm>
            <a:off x="4550571" y="2147198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0224848-636F-415F-AE58-340FA1E912A8}"/>
              </a:ext>
            </a:extLst>
          </p:cNvPr>
          <p:cNvSpPr/>
          <p:nvPr/>
        </p:nvSpPr>
        <p:spPr>
          <a:xfrm>
            <a:off x="4034849" y="3247932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FBA1F8A-E57A-4775-B3BC-CEA4DA00B0AB}"/>
              </a:ext>
            </a:extLst>
          </p:cNvPr>
          <p:cNvSpPr/>
          <p:nvPr/>
        </p:nvSpPr>
        <p:spPr>
          <a:xfrm>
            <a:off x="4034848" y="4114624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619EED8-7722-4713-B36C-8A1FB53D8C4F}"/>
              </a:ext>
            </a:extLst>
          </p:cNvPr>
          <p:cNvSpPr/>
          <p:nvPr/>
        </p:nvSpPr>
        <p:spPr>
          <a:xfrm>
            <a:off x="4213897" y="5945257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20766-E1F7-46C5-BC64-3ABB0BCC1945}"/>
              </a:ext>
            </a:extLst>
          </p:cNvPr>
          <p:cNvSpPr txBox="1"/>
          <p:nvPr/>
        </p:nvSpPr>
        <p:spPr>
          <a:xfrm>
            <a:off x="5123732" y="133186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매장 분석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2A54F-0A12-419E-B416-EE5CE6A35C65}"/>
              </a:ext>
            </a:extLst>
          </p:cNvPr>
          <p:cNvSpPr/>
          <p:nvPr/>
        </p:nvSpPr>
        <p:spPr>
          <a:xfrm>
            <a:off x="366415" y="623328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4CCA7A-8EED-41C9-B0F9-05FE14BB5B89}"/>
              </a:ext>
            </a:extLst>
          </p:cNvPr>
          <p:cNvSpPr/>
          <p:nvPr/>
        </p:nvSpPr>
        <p:spPr>
          <a:xfrm>
            <a:off x="1316239" y="623183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F39C1F-9CB6-4531-B58C-754063B499B6}"/>
              </a:ext>
            </a:extLst>
          </p:cNvPr>
          <p:cNvSpPr/>
          <p:nvPr/>
        </p:nvSpPr>
        <p:spPr>
          <a:xfrm>
            <a:off x="2284596" y="6231835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0FF004-0442-4C47-A849-873F42A64B0E}"/>
              </a:ext>
            </a:extLst>
          </p:cNvPr>
          <p:cNvSpPr/>
          <p:nvPr/>
        </p:nvSpPr>
        <p:spPr>
          <a:xfrm>
            <a:off x="3234420" y="6231834"/>
            <a:ext cx="872021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617AC2-7CEB-4959-A8D5-34766B4016CA}"/>
              </a:ext>
            </a:extLst>
          </p:cNvPr>
          <p:cNvSpPr/>
          <p:nvPr/>
        </p:nvSpPr>
        <p:spPr>
          <a:xfrm>
            <a:off x="4106442" y="6231836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34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내정보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내정보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매장이미지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고객용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머니야</a:t>
            </a:r>
            <a:r>
              <a:rPr lang="ko-KR" altLang="en-US" sz="1100" dirty="0"/>
              <a:t> 화면에서 보여지는 이미지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비밀번호</a:t>
            </a:r>
            <a:r>
              <a:rPr lang="en-US" altLang="ko-KR" sz="1100" dirty="0"/>
              <a:t>, E-Mail </a:t>
            </a:r>
            <a:r>
              <a:rPr lang="ko-KR" altLang="en-US" sz="1100" dirty="0"/>
              <a:t>주소 변경메뉴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서비스 가입약관 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점주용</a:t>
            </a:r>
            <a:r>
              <a:rPr lang="ko-KR" altLang="en-US" sz="1100" dirty="0"/>
              <a:t> 공지사항 보기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60E1F7E-1D15-44E4-8E0A-94E104ECEAAA}"/>
              </a:ext>
            </a:extLst>
          </p:cNvPr>
          <p:cNvSpPr/>
          <p:nvPr/>
        </p:nvSpPr>
        <p:spPr>
          <a:xfrm>
            <a:off x="313322" y="1342573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B276DFD-E447-4EFC-BFC4-B4973E6648FB}"/>
              </a:ext>
            </a:extLst>
          </p:cNvPr>
          <p:cNvSpPr/>
          <p:nvPr/>
        </p:nvSpPr>
        <p:spPr>
          <a:xfrm>
            <a:off x="2235497" y="2213242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552E006-6AE5-4841-BC3B-81ACBF81E51D}"/>
              </a:ext>
            </a:extLst>
          </p:cNvPr>
          <p:cNvSpPr/>
          <p:nvPr/>
        </p:nvSpPr>
        <p:spPr>
          <a:xfrm>
            <a:off x="2235496" y="2775419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5076B7-9D34-4F8D-A43D-B7AFA79E63DF}"/>
              </a:ext>
            </a:extLst>
          </p:cNvPr>
          <p:cNvSpPr/>
          <p:nvPr/>
        </p:nvSpPr>
        <p:spPr>
          <a:xfrm>
            <a:off x="628148" y="1136320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DC787F-F63D-4E6D-B2F4-53BC082DABDF}"/>
              </a:ext>
            </a:extLst>
          </p:cNvPr>
          <p:cNvSpPr/>
          <p:nvPr/>
        </p:nvSpPr>
        <p:spPr>
          <a:xfrm>
            <a:off x="1866122" y="1136320"/>
            <a:ext cx="280717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상호명</a:t>
            </a:r>
            <a:endParaRPr lang="en-US" altLang="ko-KR" dirty="0"/>
          </a:p>
          <a:p>
            <a:pPr algn="ctr"/>
            <a:r>
              <a:rPr lang="ko-KR" altLang="en-US" dirty="0"/>
              <a:t>연락처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513184" y="2052735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513184" y="2149143"/>
            <a:ext cx="3714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약관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공지사항 보기</a:t>
            </a:r>
            <a:endParaRPr lang="en-US" altLang="ko-KR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DEA6AA7-1DE0-4152-9E55-E2E4DB49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57" y="5325175"/>
            <a:ext cx="3088889" cy="839927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6B62030-ABFB-4C22-A7A9-E4EE4EC3B4C0}"/>
              </a:ext>
            </a:extLst>
          </p:cNvPr>
          <p:cNvCxnSpPr/>
          <p:nvPr/>
        </p:nvCxnSpPr>
        <p:spPr>
          <a:xfrm>
            <a:off x="513183" y="2643652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11E835E-EC58-4C9E-8680-9AA29579A9E3}"/>
              </a:ext>
            </a:extLst>
          </p:cNvPr>
          <p:cNvCxnSpPr/>
          <p:nvPr/>
        </p:nvCxnSpPr>
        <p:spPr>
          <a:xfrm>
            <a:off x="513181" y="3203157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2E345F7-EE30-4329-968F-A359B4F0AAA8}"/>
              </a:ext>
            </a:extLst>
          </p:cNvPr>
          <p:cNvCxnSpPr/>
          <p:nvPr/>
        </p:nvCxnSpPr>
        <p:spPr>
          <a:xfrm>
            <a:off x="513182" y="3782854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A34880B-6AA4-4AA1-9A55-833CDA11E353}"/>
              </a:ext>
            </a:extLst>
          </p:cNvPr>
          <p:cNvSpPr/>
          <p:nvPr/>
        </p:nvSpPr>
        <p:spPr>
          <a:xfrm>
            <a:off x="2235495" y="3347076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E6BC61-CF5E-4295-B9B9-8A6A83874277}"/>
              </a:ext>
            </a:extLst>
          </p:cNvPr>
          <p:cNvSpPr/>
          <p:nvPr/>
        </p:nvSpPr>
        <p:spPr>
          <a:xfrm>
            <a:off x="366415" y="623328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A79002-FAC0-4A44-B380-95AF07A2E438}"/>
              </a:ext>
            </a:extLst>
          </p:cNvPr>
          <p:cNvSpPr/>
          <p:nvPr/>
        </p:nvSpPr>
        <p:spPr>
          <a:xfrm>
            <a:off x="1316239" y="623183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07681-2C91-4093-B532-6751DE36728C}"/>
              </a:ext>
            </a:extLst>
          </p:cNvPr>
          <p:cNvSpPr/>
          <p:nvPr/>
        </p:nvSpPr>
        <p:spPr>
          <a:xfrm>
            <a:off x="2284596" y="6231835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38FD09-48F6-424F-A9BD-04E812A92550}"/>
              </a:ext>
            </a:extLst>
          </p:cNvPr>
          <p:cNvSpPr/>
          <p:nvPr/>
        </p:nvSpPr>
        <p:spPr>
          <a:xfrm>
            <a:off x="3234420" y="6231834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26C9E6-825C-46AC-A25C-D646F052C21F}"/>
              </a:ext>
            </a:extLst>
          </p:cNvPr>
          <p:cNvSpPr/>
          <p:nvPr/>
        </p:nvSpPr>
        <p:spPr>
          <a:xfrm>
            <a:off x="4106442" y="6231836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48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변경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현재 비밀번호 입력</a:t>
            </a:r>
            <a:endParaRPr lang="en-US" altLang="ko-KR" sz="1100" dirty="0"/>
          </a:p>
          <a:p>
            <a:r>
              <a:rPr lang="en-US" altLang="ko-KR" sz="1100" dirty="0"/>
              <a:t>      - </a:t>
            </a:r>
            <a:r>
              <a:rPr lang="ko-KR" altLang="en-US" sz="1100" dirty="0" err="1"/>
              <a:t>오류시</a:t>
            </a:r>
            <a:r>
              <a:rPr lang="ko-KR" altLang="en-US" sz="1100" dirty="0"/>
              <a:t> 비밀번호 변경 </a:t>
            </a:r>
            <a:r>
              <a:rPr lang="en-US" altLang="ko-KR" sz="1100" dirty="0"/>
              <a:t>X</a:t>
            </a:r>
          </a:p>
          <a:p>
            <a:pPr marL="228600" indent="-228600">
              <a:buAutoNum type="arabicPeriod" startAt="2"/>
            </a:pPr>
            <a:r>
              <a:rPr lang="ko-KR" altLang="en-US" sz="1100" dirty="0"/>
              <a:t>변경 비밀번호 입력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비밀번호 확인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이메일 주소 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826456" y="1767775"/>
            <a:ext cx="3714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비밀번호 입력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변경하실 비밀번호 입력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변경하실 비밀번호 확인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E-mail </a:t>
            </a:r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E7EF42-8457-47CD-AF0F-4D0F1A6113BC}"/>
              </a:ext>
            </a:extLst>
          </p:cNvPr>
          <p:cNvSpPr/>
          <p:nvPr/>
        </p:nvSpPr>
        <p:spPr>
          <a:xfrm>
            <a:off x="1227008" y="2196373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BC5C4B-82EC-48BC-A03B-56E13715B834}"/>
              </a:ext>
            </a:extLst>
          </p:cNvPr>
          <p:cNvSpPr/>
          <p:nvPr/>
        </p:nvSpPr>
        <p:spPr>
          <a:xfrm>
            <a:off x="1227008" y="3015368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C3AA1A-2B6E-4AD9-93C7-9721260172F7}"/>
              </a:ext>
            </a:extLst>
          </p:cNvPr>
          <p:cNvSpPr/>
          <p:nvPr/>
        </p:nvSpPr>
        <p:spPr>
          <a:xfrm>
            <a:off x="1227008" y="3862307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6AAA05-53BB-4442-AAF3-B5C61A502BBA}"/>
              </a:ext>
            </a:extLst>
          </p:cNvPr>
          <p:cNvSpPr/>
          <p:nvPr/>
        </p:nvSpPr>
        <p:spPr>
          <a:xfrm>
            <a:off x="1227008" y="4645069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1859148" y="10052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정보 변경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CE5528-4DEA-4EB3-BA32-F4FF31E4EB25}"/>
              </a:ext>
            </a:extLst>
          </p:cNvPr>
          <p:cNvSpPr/>
          <p:nvPr/>
        </p:nvSpPr>
        <p:spPr>
          <a:xfrm>
            <a:off x="850391" y="5678764"/>
            <a:ext cx="3663633" cy="41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07984A4-455D-43F4-BF9C-6FAEC6747900}"/>
              </a:ext>
            </a:extLst>
          </p:cNvPr>
          <p:cNvSpPr/>
          <p:nvPr/>
        </p:nvSpPr>
        <p:spPr>
          <a:xfrm>
            <a:off x="3833523" y="1779702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77164D-DFCD-460B-9398-E8A47FD43988}"/>
              </a:ext>
            </a:extLst>
          </p:cNvPr>
          <p:cNvSpPr/>
          <p:nvPr/>
        </p:nvSpPr>
        <p:spPr>
          <a:xfrm>
            <a:off x="4116823" y="266167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12D649E-2189-4B32-8D13-85F43D2865C0}"/>
              </a:ext>
            </a:extLst>
          </p:cNvPr>
          <p:cNvSpPr/>
          <p:nvPr/>
        </p:nvSpPr>
        <p:spPr>
          <a:xfrm>
            <a:off x="4137656" y="350984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15666C8-B387-4136-A9D1-58298E81EA2C}"/>
              </a:ext>
            </a:extLst>
          </p:cNvPr>
          <p:cNvSpPr/>
          <p:nvPr/>
        </p:nvSpPr>
        <p:spPr>
          <a:xfrm>
            <a:off x="4137656" y="4310890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D7D0819-EC80-46E2-9C25-4773CA4D709F}"/>
              </a:ext>
            </a:extLst>
          </p:cNvPr>
          <p:cNvSpPr/>
          <p:nvPr/>
        </p:nvSpPr>
        <p:spPr>
          <a:xfrm>
            <a:off x="4570843" y="57627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E930E8-551B-460F-B239-E3E57F3D5270}"/>
              </a:ext>
            </a:extLst>
          </p:cNvPr>
          <p:cNvSpPr txBox="1"/>
          <p:nvPr/>
        </p:nvSpPr>
        <p:spPr>
          <a:xfrm>
            <a:off x="9386596" y="4734281"/>
            <a:ext cx="2805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비밀번호 확인 기능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올바른 이메일 형식 확인기능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3324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18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내정보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약관 확인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약관 내용 표시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2071788" y="1005292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이용 약관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22F156A-1012-4A9D-A164-90F744DD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0" y="1695383"/>
            <a:ext cx="4248150" cy="40005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805FFB9B-8A96-4619-B5E7-AFE02ED26DD4}"/>
              </a:ext>
            </a:extLst>
          </p:cNvPr>
          <p:cNvSpPr/>
          <p:nvPr/>
        </p:nvSpPr>
        <p:spPr>
          <a:xfrm>
            <a:off x="4533577" y="5693079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0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메인페이지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2258008" y="877078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A168AE-AB31-4F72-926B-5E8BF80A970F}"/>
              </a:ext>
            </a:extLst>
          </p:cNvPr>
          <p:cNvSpPr/>
          <p:nvPr/>
        </p:nvSpPr>
        <p:spPr>
          <a:xfrm>
            <a:off x="3127419" y="2738320"/>
            <a:ext cx="2968581" cy="25768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DBC758-86E0-41CC-8219-D8118DFB2C95}"/>
              </a:ext>
            </a:extLst>
          </p:cNvPr>
          <p:cNvSpPr/>
          <p:nvPr/>
        </p:nvSpPr>
        <p:spPr>
          <a:xfrm>
            <a:off x="3580676" y="3086774"/>
            <a:ext cx="2062066" cy="331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9AD415-61FE-40B3-873C-9DB34C68D7DE}"/>
              </a:ext>
            </a:extLst>
          </p:cNvPr>
          <p:cNvSpPr/>
          <p:nvPr/>
        </p:nvSpPr>
        <p:spPr>
          <a:xfrm>
            <a:off x="3580676" y="3622823"/>
            <a:ext cx="2062066" cy="331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패스워드를 입력해주세요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EB5C4F-079B-4A50-9A8F-473858549A26}"/>
              </a:ext>
            </a:extLst>
          </p:cNvPr>
          <p:cNvSpPr/>
          <p:nvPr/>
        </p:nvSpPr>
        <p:spPr>
          <a:xfrm>
            <a:off x="3580676" y="4158872"/>
            <a:ext cx="2062066" cy="4498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FD09269-2E9C-460E-A4E8-49580643A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37" y="5781409"/>
            <a:ext cx="2575743" cy="47975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6265E6-0F4D-486D-9CED-66ED52F77900}"/>
              </a:ext>
            </a:extLst>
          </p:cNvPr>
          <p:cNvSpPr/>
          <p:nvPr/>
        </p:nvSpPr>
        <p:spPr>
          <a:xfrm>
            <a:off x="2668555" y="1296955"/>
            <a:ext cx="3816221" cy="6997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머니야</a:t>
            </a:r>
            <a:r>
              <a:rPr lang="en-US" altLang="ko-KR" dirty="0"/>
              <a:t>(</a:t>
            </a:r>
            <a:r>
              <a:rPr lang="ko-KR" altLang="en-US" dirty="0"/>
              <a:t>사업자용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F1C9E-745A-41B4-A1A4-B9907730511C}"/>
              </a:ext>
            </a:extLst>
          </p:cNvPr>
          <p:cNvSpPr txBox="1"/>
          <p:nvPr/>
        </p:nvSpPr>
        <p:spPr>
          <a:xfrm>
            <a:off x="4320387" y="6234268"/>
            <a:ext cx="2575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02-6738-0147</a:t>
            </a:r>
          </a:p>
        </p:txBody>
      </p:sp>
      <p:pic>
        <p:nvPicPr>
          <p:cNvPr id="38" name="그래픽 37" descr="전화 윤곽선">
            <a:extLst>
              <a:ext uri="{FF2B5EF4-FFF2-40B4-BE49-F238E27FC236}">
                <a16:creationId xmlns:a16="http://schemas.microsoft.com/office/drawing/2014/main" id="{FB71067E-C0CC-45A4-B3A8-CB2F17762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5994" y="6242145"/>
            <a:ext cx="253733" cy="253733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348AC1CA-D9E7-4EC8-9D0B-B8CE98E1B00B}"/>
              </a:ext>
            </a:extLst>
          </p:cNvPr>
          <p:cNvSpPr/>
          <p:nvPr/>
        </p:nvSpPr>
        <p:spPr>
          <a:xfrm>
            <a:off x="6209922" y="3065817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EFC872-92FB-4742-A17E-97036DAEA4BA}"/>
              </a:ext>
            </a:extLst>
          </p:cNvPr>
          <p:cNvSpPr/>
          <p:nvPr/>
        </p:nvSpPr>
        <p:spPr>
          <a:xfrm>
            <a:off x="6222686" y="3638938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2D1F70-E236-42C8-A510-63B29D429880}"/>
              </a:ext>
            </a:extLst>
          </p:cNvPr>
          <p:cNvSpPr txBox="1"/>
          <p:nvPr/>
        </p:nvSpPr>
        <p:spPr>
          <a:xfrm>
            <a:off x="9386596" y="1065172"/>
            <a:ext cx="27152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아이디 입력 </a:t>
            </a:r>
            <a:r>
              <a:rPr lang="en-US" altLang="ko-KR" sz="1100" dirty="0"/>
              <a:t>(</a:t>
            </a:r>
            <a:r>
              <a:rPr lang="ko-KR" altLang="en-US" sz="1100" dirty="0"/>
              <a:t>휴대폰번호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패스워드 입력 </a:t>
            </a:r>
            <a:r>
              <a:rPr lang="en-US" altLang="ko-KR" sz="1100" dirty="0"/>
              <a:t>(1234)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마켓프로 로고와 전화번호 배치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r>
              <a:rPr lang="en-US" altLang="ko-KR" sz="1100" dirty="0"/>
              <a:t>  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1F00B-9E2C-47A5-A41D-8762A6DE588D}"/>
              </a:ext>
            </a:extLst>
          </p:cNvPr>
          <p:cNvSpPr txBox="1"/>
          <p:nvPr/>
        </p:nvSpPr>
        <p:spPr>
          <a:xfrm>
            <a:off x="9386596" y="4611915"/>
            <a:ext cx="271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첫 로그인 이후 로그인 유지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비밀번호 재설정 페이지 만들기</a:t>
            </a:r>
            <a:endParaRPr lang="en-US" altLang="ko-KR" sz="11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D24C98B-BE33-4747-B0FA-86D41C87863D}"/>
              </a:ext>
            </a:extLst>
          </p:cNvPr>
          <p:cNvSpPr/>
          <p:nvPr/>
        </p:nvSpPr>
        <p:spPr>
          <a:xfrm>
            <a:off x="6220240" y="5934595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C332DB-2B6E-4CCF-84D5-0FF9B4B6793D}"/>
              </a:ext>
            </a:extLst>
          </p:cNvPr>
          <p:cNvSpPr/>
          <p:nvPr/>
        </p:nvSpPr>
        <p:spPr>
          <a:xfrm>
            <a:off x="3580676" y="4695629"/>
            <a:ext cx="2062066" cy="4498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재설정</a:t>
            </a:r>
          </a:p>
        </p:txBody>
      </p:sp>
    </p:spTree>
    <p:extLst>
      <p:ext uri="{BB962C8B-B14F-4D97-AF65-F5344CB8AC3E}">
        <p14:creationId xmlns:p14="http://schemas.microsoft.com/office/powerpoint/2010/main" val="388156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075C15-0EB6-4F75-A32A-3D601B61E672}"/>
              </a:ext>
            </a:extLst>
          </p:cNvPr>
          <p:cNvSpPr/>
          <p:nvPr/>
        </p:nvSpPr>
        <p:spPr>
          <a:xfrm>
            <a:off x="479637" y="924997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21E739-A5C5-4C4D-A23F-E20F68247192}"/>
              </a:ext>
            </a:extLst>
          </p:cNvPr>
          <p:cNvSpPr txBox="1"/>
          <p:nvPr/>
        </p:nvSpPr>
        <p:spPr>
          <a:xfrm>
            <a:off x="691715" y="931516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A7871-525F-409B-83FD-1FE5C1771C4E}"/>
              </a:ext>
            </a:extLst>
          </p:cNvPr>
          <p:cNvSpPr txBox="1"/>
          <p:nvPr/>
        </p:nvSpPr>
        <p:spPr>
          <a:xfrm>
            <a:off x="691715" y="1377258"/>
            <a:ext cx="37460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가맹점 추천 이벤트</a:t>
            </a:r>
            <a:endParaRPr lang="en-US" altLang="ko-KR" sz="1500" dirty="0"/>
          </a:p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2021-04-22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E7402A43-034D-430E-8094-890A8EBE00BB}"/>
              </a:ext>
            </a:extLst>
          </p:cNvPr>
          <p:cNvSpPr/>
          <p:nvPr/>
        </p:nvSpPr>
        <p:spPr>
          <a:xfrm>
            <a:off x="4729161" y="1537056"/>
            <a:ext cx="210547" cy="18293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4FDF64-CD86-462B-97B9-CB772732E46F}"/>
              </a:ext>
            </a:extLst>
          </p:cNvPr>
          <p:cNvSpPr txBox="1"/>
          <p:nvPr/>
        </p:nvSpPr>
        <p:spPr>
          <a:xfrm>
            <a:off x="689334" y="2091776"/>
            <a:ext cx="442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추가서비스 오픈 안내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altLang="ko-KR" sz="1500" dirty="0"/>
          </a:p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2021-04-15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0CC3E38-128D-4587-93B1-75D6592CACE0}"/>
              </a:ext>
            </a:extLst>
          </p:cNvPr>
          <p:cNvCxnSpPr/>
          <p:nvPr/>
        </p:nvCxnSpPr>
        <p:spPr>
          <a:xfrm>
            <a:off x="681562" y="2743520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AB38DA-8927-41A7-9D2C-CC17FB14D4EE}"/>
              </a:ext>
            </a:extLst>
          </p:cNvPr>
          <p:cNvSpPr txBox="1"/>
          <p:nvPr/>
        </p:nvSpPr>
        <p:spPr>
          <a:xfrm>
            <a:off x="689334" y="2832111"/>
            <a:ext cx="37460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점주용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머니야</a:t>
            </a:r>
            <a:r>
              <a:rPr lang="ko-KR" altLang="en-US" sz="1500" dirty="0"/>
              <a:t> 시스템점검 안내</a:t>
            </a:r>
            <a:endParaRPr lang="en-US" altLang="ko-KR" sz="1500" dirty="0"/>
          </a:p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2021-04-10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0576DCE9-301B-41D1-BECF-D980FA63A4A2}"/>
              </a:ext>
            </a:extLst>
          </p:cNvPr>
          <p:cNvSpPr/>
          <p:nvPr/>
        </p:nvSpPr>
        <p:spPr>
          <a:xfrm>
            <a:off x="4719504" y="2260564"/>
            <a:ext cx="210547" cy="18293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09FCF89-7CAD-47CF-81E6-2DF7E20784B4}"/>
              </a:ext>
            </a:extLst>
          </p:cNvPr>
          <p:cNvCxnSpPr/>
          <p:nvPr/>
        </p:nvCxnSpPr>
        <p:spPr>
          <a:xfrm>
            <a:off x="681562" y="3427930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D17349EA-4949-44DB-957A-BC9AF04E7C54}"/>
              </a:ext>
            </a:extLst>
          </p:cNvPr>
          <p:cNvSpPr/>
          <p:nvPr/>
        </p:nvSpPr>
        <p:spPr>
          <a:xfrm>
            <a:off x="4719503" y="3001004"/>
            <a:ext cx="210547" cy="18293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내정보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공지 제목 </a:t>
            </a:r>
            <a:r>
              <a:rPr lang="en-US" altLang="ko-KR" sz="1100" dirty="0"/>
              <a:t>, </a:t>
            </a:r>
            <a:r>
              <a:rPr lang="ko-KR" altLang="en-US" sz="1100" dirty="0"/>
              <a:t>작성일자 </a:t>
            </a:r>
            <a:r>
              <a:rPr lang="ko-KR" altLang="en-US" sz="1100" dirty="0" err="1"/>
              <a:t>자세히보기기능</a:t>
            </a:r>
            <a:endParaRPr lang="en-US" altLang="ko-KR" sz="11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681562" y="1987422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626097" y="1013255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05FFB9B-8A96-4619-B5E7-AFE02ED26DD4}"/>
              </a:ext>
            </a:extLst>
          </p:cNvPr>
          <p:cNvSpPr/>
          <p:nvPr/>
        </p:nvSpPr>
        <p:spPr>
          <a:xfrm>
            <a:off x="4861591" y="169489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7C8F1F9-DB58-4E85-9BC4-135D85BD49A4}"/>
              </a:ext>
            </a:extLst>
          </p:cNvPr>
          <p:cNvCxnSpPr/>
          <p:nvPr/>
        </p:nvCxnSpPr>
        <p:spPr>
          <a:xfrm>
            <a:off x="632770" y="1371039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487B8E-D45E-4C50-8E3F-E6742CD8E369}"/>
              </a:ext>
            </a:extLst>
          </p:cNvPr>
          <p:cNvSpPr/>
          <p:nvPr/>
        </p:nvSpPr>
        <p:spPr>
          <a:xfrm>
            <a:off x="476588" y="6278431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EBCC35-7EC9-4164-8351-F521CEF3C7C3}"/>
              </a:ext>
            </a:extLst>
          </p:cNvPr>
          <p:cNvSpPr/>
          <p:nvPr/>
        </p:nvSpPr>
        <p:spPr>
          <a:xfrm>
            <a:off x="1426412" y="6276983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119466-B8C9-49CB-80BB-65C02B0ABE5B}"/>
              </a:ext>
            </a:extLst>
          </p:cNvPr>
          <p:cNvSpPr/>
          <p:nvPr/>
        </p:nvSpPr>
        <p:spPr>
          <a:xfrm>
            <a:off x="2394769" y="6276984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B9114B-EB7A-421A-B34C-464AF0FA0EFE}"/>
              </a:ext>
            </a:extLst>
          </p:cNvPr>
          <p:cNvSpPr/>
          <p:nvPr/>
        </p:nvSpPr>
        <p:spPr>
          <a:xfrm>
            <a:off x="3344593" y="6276983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4FAB58-8478-45C7-828E-12BBEEBC92B0}"/>
              </a:ext>
            </a:extLst>
          </p:cNvPr>
          <p:cNvSpPr/>
          <p:nvPr/>
        </p:nvSpPr>
        <p:spPr>
          <a:xfrm>
            <a:off x="4216615" y="6276985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71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변경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 </a:t>
            </a:r>
            <a:r>
              <a:rPr lang="ko-KR" altLang="en-US" sz="1100" dirty="0"/>
              <a:t>이메일 주소 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ADD87A-5348-40B0-8905-57D4051B4B18}"/>
              </a:ext>
            </a:extLst>
          </p:cNvPr>
          <p:cNvSpPr/>
          <p:nvPr/>
        </p:nvSpPr>
        <p:spPr>
          <a:xfrm>
            <a:off x="366415" y="623328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B9551B-AFF4-4DEF-83EA-668A98AE8C20}"/>
              </a:ext>
            </a:extLst>
          </p:cNvPr>
          <p:cNvSpPr/>
          <p:nvPr/>
        </p:nvSpPr>
        <p:spPr>
          <a:xfrm>
            <a:off x="1316239" y="623183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0121A9-F0BE-4898-B566-69F069F6934E}"/>
              </a:ext>
            </a:extLst>
          </p:cNvPr>
          <p:cNvSpPr/>
          <p:nvPr/>
        </p:nvSpPr>
        <p:spPr>
          <a:xfrm>
            <a:off x="2284596" y="6231835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3A569B-5E3D-4938-B264-20BF48A46550}"/>
              </a:ext>
            </a:extLst>
          </p:cNvPr>
          <p:cNvSpPr/>
          <p:nvPr/>
        </p:nvSpPr>
        <p:spPr>
          <a:xfrm>
            <a:off x="3234420" y="6231834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7F34DC-FC06-42B2-B677-0CDF34FCAA7F}"/>
              </a:ext>
            </a:extLst>
          </p:cNvPr>
          <p:cNvSpPr/>
          <p:nvPr/>
        </p:nvSpPr>
        <p:spPr>
          <a:xfrm>
            <a:off x="4106442" y="6231836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826456" y="2457372"/>
            <a:ext cx="3714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E-mail </a:t>
            </a:r>
            <a:r>
              <a:rPr lang="ko-KR" altLang="en-US" dirty="0"/>
              <a:t>주소 입력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BC5C4B-82EC-48BC-A03B-56E13715B834}"/>
              </a:ext>
            </a:extLst>
          </p:cNvPr>
          <p:cNvSpPr/>
          <p:nvPr/>
        </p:nvSpPr>
        <p:spPr>
          <a:xfrm>
            <a:off x="1213291" y="3429000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1859148" y="10052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재설정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CE5528-4DEA-4EB3-BA32-F4FF31E4EB25}"/>
              </a:ext>
            </a:extLst>
          </p:cNvPr>
          <p:cNvSpPr/>
          <p:nvPr/>
        </p:nvSpPr>
        <p:spPr>
          <a:xfrm>
            <a:off x="850391" y="5678764"/>
            <a:ext cx="3663633" cy="41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77164D-DFCD-460B-9398-E8A47FD43988}"/>
              </a:ext>
            </a:extLst>
          </p:cNvPr>
          <p:cNvSpPr/>
          <p:nvPr/>
        </p:nvSpPr>
        <p:spPr>
          <a:xfrm>
            <a:off x="4183200" y="34474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D7D0819-EC80-46E2-9C25-4773CA4D709F}"/>
              </a:ext>
            </a:extLst>
          </p:cNvPr>
          <p:cNvSpPr/>
          <p:nvPr/>
        </p:nvSpPr>
        <p:spPr>
          <a:xfrm>
            <a:off x="4570843" y="57627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E930E8-551B-460F-B239-E3E57F3D5270}"/>
              </a:ext>
            </a:extLst>
          </p:cNvPr>
          <p:cNvSpPr txBox="1"/>
          <p:nvPr/>
        </p:nvSpPr>
        <p:spPr>
          <a:xfrm>
            <a:off x="9386596" y="4734281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올바른 이메일 형식 확인기능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49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변경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826456" y="2457372"/>
            <a:ext cx="3714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입력하신 </a:t>
            </a:r>
            <a:r>
              <a:rPr lang="en-US" altLang="ko-KR" dirty="0"/>
              <a:t>E-mail </a:t>
            </a:r>
            <a:r>
              <a:rPr lang="ko-KR" altLang="en-US" dirty="0"/>
              <a:t>주소로</a:t>
            </a:r>
            <a:endParaRPr lang="en-US" altLang="ko-KR" dirty="0"/>
          </a:p>
          <a:p>
            <a:pPr algn="ctr"/>
            <a:r>
              <a:rPr lang="ko-KR" altLang="en-US" dirty="0"/>
              <a:t>확인 메일이 전송되었습니다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E-mail</a:t>
            </a:r>
            <a:r>
              <a:rPr lang="ko-KR" altLang="en-US" dirty="0"/>
              <a:t>을 확인해주세요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1859148" y="10052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재설정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CE5528-4DEA-4EB3-BA32-F4FF31E4EB25}"/>
              </a:ext>
            </a:extLst>
          </p:cNvPr>
          <p:cNvSpPr/>
          <p:nvPr/>
        </p:nvSpPr>
        <p:spPr>
          <a:xfrm>
            <a:off x="850391" y="5678764"/>
            <a:ext cx="3663633" cy="41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D7D0819-EC80-46E2-9C25-4773CA4D709F}"/>
              </a:ext>
            </a:extLst>
          </p:cNvPr>
          <p:cNvSpPr/>
          <p:nvPr/>
        </p:nvSpPr>
        <p:spPr>
          <a:xfrm>
            <a:off x="4570843" y="57627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E930E8-551B-460F-B239-E3E57F3D5270}"/>
              </a:ext>
            </a:extLst>
          </p:cNvPr>
          <p:cNvSpPr txBox="1"/>
          <p:nvPr/>
        </p:nvSpPr>
        <p:spPr>
          <a:xfrm>
            <a:off x="9386596" y="4734281"/>
            <a:ext cx="2805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비밀번호 확인 기능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올바른 이메일 형식 확인기능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7894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매장분석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4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 정보 변경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 </a:t>
            </a:r>
            <a:r>
              <a:rPr lang="ko-KR" altLang="en-US" sz="1100" dirty="0"/>
              <a:t>변경 비밀번호 입력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비밀번호 확인</a:t>
            </a: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72CA34-688B-4FF4-9D07-BD0CD7075A1D}"/>
              </a:ext>
            </a:extLst>
          </p:cNvPr>
          <p:cNvSpPr/>
          <p:nvPr/>
        </p:nvSpPr>
        <p:spPr>
          <a:xfrm>
            <a:off x="369465" y="882589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3A14A8-6522-458F-9F42-F81C5D679933}"/>
              </a:ext>
            </a:extLst>
          </p:cNvPr>
          <p:cNvCxnSpPr/>
          <p:nvPr/>
        </p:nvCxnSpPr>
        <p:spPr>
          <a:xfrm>
            <a:off x="495400" y="1474238"/>
            <a:ext cx="438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F5C5CD-942C-4ECC-9736-4E6EE3A0BA2A}"/>
              </a:ext>
            </a:extLst>
          </p:cNvPr>
          <p:cNvSpPr txBox="1"/>
          <p:nvPr/>
        </p:nvSpPr>
        <p:spPr>
          <a:xfrm>
            <a:off x="826456" y="1767775"/>
            <a:ext cx="3714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변경하실 비밀번호 입력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변경하실 비밀번호 확인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BC5C4B-82EC-48BC-A03B-56E13715B834}"/>
              </a:ext>
            </a:extLst>
          </p:cNvPr>
          <p:cNvSpPr/>
          <p:nvPr/>
        </p:nvSpPr>
        <p:spPr>
          <a:xfrm>
            <a:off x="1210242" y="2759816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C3AA1A-2B6E-4AD9-93C7-9721260172F7}"/>
              </a:ext>
            </a:extLst>
          </p:cNvPr>
          <p:cNvSpPr/>
          <p:nvPr/>
        </p:nvSpPr>
        <p:spPr>
          <a:xfrm>
            <a:off x="1210242" y="3612740"/>
            <a:ext cx="2903532" cy="3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92AAE-2DDF-4A17-B32E-D7B112D9CDBE}"/>
              </a:ext>
            </a:extLst>
          </p:cNvPr>
          <p:cNvSpPr txBox="1"/>
          <p:nvPr/>
        </p:nvSpPr>
        <p:spPr>
          <a:xfrm>
            <a:off x="1859148" y="10052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재설정</a:t>
            </a: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4D06B55-4A7A-4825-ACA7-E9141C4332F4}"/>
              </a:ext>
            </a:extLst>
          </p:cNvPr>
          <p:cNvSpPr/>
          <p:nvPr/>
        </p:nvSpPr>
        <p:spPr>
          <a:xfrm rot="1747705">
            <a:off x="528413" y="1080007"/>
            <a:ext cx="208714" cy="1799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CE5528-4DEA-4EB3-BA32-F4FF31E4EB25}"/>
              </a:ext>
            </a:extLst>
          </p:cNvPr>
          <p:cNvSpPr/>
          <p:nvPr/>
        </p:nvSpPr>
        <p:spPr>
          <a:xfrm>
            <a:off x="850391" y="5678764"/>
            <a:ext cx="3663633" cy="41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77164D-DFCD-460B-9398-E8A47FD43988}"/>
              </a:ext>
            </a:extLst>
          </p:cNvPr>
          <p:cNvSpPr/>
          <p:nvPr/>
        </p:nvSpPr>
        <p:spPr>
          <a:xfrm>
            <a:off x="4202388" y="2778221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12D649E-2189-4B32-8D13-85F43D2865C0}"/>
              </a:ext>
            </a:extLst>
          </p:cNvPr>
          <p:cNvSpPr/>
          <p:nvPr/>
        </p:nvSpPr>
        <p:spPr>
          <a:xfrm>
            <a:off x="4192428" y="361458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D7D0819-EC80-46E2-9C25-4773CA4D709F}"/>
              </a:ext>
            </a:extLst>
          </p:cNvPr>
          <p:cNvSpPr/>
          <p:nvPr/>
        </p:nvSpPr>
        <p:spPr>
          <a:xfrm>
            <a:off x="4570843" y="5762705"/>
            <a:ext cx="269903" cy="26990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E930E8-551B-460F-B239-E3E57F3D5270}"/>
              </a:ext>
            </a:extLst>
          </p:cNvPr>
          <p:cNvSpPr txBox="1"/>
          <p:nvPr/>
        </p:nvSpPr>
        <p:spPr>
          <a:xfrm>
            <a:off x="9386596" y="4734281"/>
            <a:ext cx="2805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비밀번호 확인 기능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7877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주문정보 확인페이지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주문정보확인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신규주문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신규주문 탭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완료주문 탭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간략한 주문정보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포장</a:t>
            </a:r>
            <a:r>
              <a:rPr lang="en-US" altLang="ko-KR" sz="1100" dirty="0"/>
              <a:t>, </a:t>
            </a:r>
            <a:r>
              <a:rPr lang="ko-KR" altLang="en-US" sz="1100" dirty="0"/>
              <a:t>배달 중 고객이 선택 한 것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카드</a:t>
            </a:r>
            <a:r>
              <a:rPr lang="en-US" altLang="ko-KR" sz="1100" dirty="0"/>
              <a:t>, </a:t>
            </a:r>
            <a:r>
              <a:rPr lang="ko-KR" altLang="en-US" sz="1100" dirty="0"/>
              <a:t>현금 중 고객이 선택 한 것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현재 진행 상황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주문자 주소 </a:t>
            </a:r>
            <a:r>
              <a:rPr lang="en-US" altLang="ko-KR" sz="1100" dirty="0"/>
              <a:t>, </a:t>
            </a:r>
            <a:r>
              <a:rPr lang="ko-KR" altLang="en-US" sz="1100" dirty="0"/>
              <a:t>주문시간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초록 점선 내부 터치 시 주문 </a:t>
            </a:r>
            <a:r>
              <a:rPr lang="ko-KR" altLang="en-US" sz="1100" dirty="0" err="1"/>
              <a:t>상세페</a:t>
            </a:r>
            <a:r>
              <a:rPr lang="ko-KR" altLang="en-US" sz="1100" dirty="0"/>
              <a:t>    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배달시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미리결제</a:t>
            </a:r>
            <a:r>
              <a:rPr lang="en-US" altLang="ko-KR" sz="1100" dirty="0"/>
              <a:t>/</a:t>
            </a:r>
            <a:r>
              <a:rPr lang="ko-KR" altLang="en-US" sz="1100" dirty="0"/>
              <a:t>현장결제 여부 표시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2258008" y="877078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DB9C86-3C62-42E6-8CFE-596D5C654C77}"/>
              </a:ext>
            </a:extLst>
          </p:cNvPr>
          <p:cNvSpPr/>
          <p:nvPr/>
        </p:nvSpPr>
        <p:spPr>
          <a:xfrm>
            <a:off x="2258006" y="874649"/>
            <a:ext cx="2282979" cy="4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신규주문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CAAF4F-4519-43CB-916F-EEAF1D96BE2C}"/>
              </a:ext>
            </a:extLst>
          </p:cNvPr>
          <p:cNvSpPr/>
          <p:nvPr/>
        </p:nvSpPr>
        <p:spPr>
          <a:xfrm>
            <a:off x="4540985" y="877077"/>
            <a:ext cx="2335675" cy="48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완료주문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168036-1F1C-4DC4-BC51-470B768D4813}"/>
              </a:ext>
            </a:extLst>
          </p:cNvPr>
          <p:cNvCxnSpPr/>
          <p:nvPr/>
        </p:nvCxnSpPr>
        <p:spPr>
          <a:xfrm>
            <a:off x="2270489" y="2802367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020F44-B631-4C52-B1DC-00C42C85DF2C}"/>
              </a:ext>
            </a:extLst>
          </p:cNvPr>
          <p:cNvSpPr txBox="1"/>
          <p:nvPr/>
        </p:nvSpPr>
        <p:spPr>
          <a:xfrm flipH="1">
            <a:off x="2415694" y="1432761"/>
            <a:ext cx="35558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메뉴명</a:t>
            </a:r>
            <a:r>
              <a:rPr lang="ko-KR" altLang="en-US" sz="1300" dirty="0"/>
              <a:t>     </a:t>
            </a:r>
            <a:r>
              <a:rPr lang="en-US" altLang="ko-KR" sz="1300" dirty="0"/>
              <a:t>-   </a:t>
            </a:r>
            <a:r>
              <a:rPr lang="ko-KR" altLang="en-US" sz="1300" dirty="0" err="1"/>
              <a:t>제품가</a:t>
            </a:r>
            <a:r>
              <a:rPr lang="en-US" altLang="ko-KR" sz="1300" dirty="0"/>
              <a:t> 15000</a:t>
            </a:r>
          </a:p>
          <a:p>
            <a:r>
              <a:rPr lang="en-US" altLang="ko-KR" sz="1300" dirty="0"/>
              <a:t>            </a:t>
            </a:r>
            <a:r>
              <a:rPr lang="ko-KR" altLang="en-US" sz="1300" dirty="0"/>
              <a:t>포인트사용 </a:t>
            </a:r>
            <a:r>
              <a:rPr lang="en-US" altLang="ko-KR" sz="1300" dirty="0"/>
              <a:t>-1000</a:t>
            </a:r>
          </a:p>
          <a:p>
            <a:r>
              <a:rPr lang="ko-KR" altLang="en-US" sz="1300" dirty="0"/>
              <a:t>                 </a:t>
            </a:r>
            <a:r>
              <a:rPr lang="ko-KR" altLang="en-US" sz="1300" dirty="0" err="1"/>
              <a:t>배달비</a:t>
            </a:r>
            <a:r>
              <a:rPr lang="ko-KR" altLang="en-US" sz="1300" dirty="0"/>
              <a:t> </a:t>
            </a:r>
            <a:r>
              <a:rPr lang="en-US" altLang="ko-KR" sz="1300" dirty="0"/>
              <a:t>+1000</a:t>
            </a:r>
          </a:p>
          <a:p>
            <a:endParaRPr lang="en-US" altLang="ko-KR" sz="1300" dirty="0"/>
          </a:p>
          <a:p>
            <a:r>
              <a:rPr lang="ko-KR" altLang="en-US" sz="1300" dirty="0"/>
              <a:t>총합                      </a:t>
            </a:r>
            <a:r>
              <a:rPr lang="en-US" altLang="ko-KR" sz="1300" dirty="0"/>
              <a:t>15000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7B95A2-7434-42F1-A9AB-DB9A7741CDE1}"/>
              </a:ext>
            </a:extLst>
          </p:cNvPr>
          <p:cNvSpPr/>
          <p:nvPr/>
        </p:nvSpPr>
        <p:spPr>
          <a:xfrm>
            <a:off x="4769528" y="1437937"/>
            <a:ext cx="597159" cy="2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포장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DE2546-913A-4810-B26F-9E9FE2C8FC51}"/>
              </a:ext>
            </a:extLst>
          </p:cNvPr>
          <p:cNvSpPr/>
          <p:nvPr/>
        </p:nvSpPr>
        <p:spPr>
          <a:xfrm>
            <a:off x="5875169" y="1437936"/>
            <a:ext cx="597160" cy="247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11CD5E-45A7-4E74-89A2-F0B33F16A867}"/>
              </a:ext>
            </a:extLst>
          </p:cNvPr>
          <p:cNvSpPr/>
          <p:nvPr/>
        </p:nvSpPr>
        <p:spPr>
          <a:xfrm>
            <a:off x="4787228" y="1807705"/>
            <a:ext cx="597159" cy="247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카드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CD6941-8245-413C-B4A9-88EDF9BFB726}"/>
              </a:ext>
            </a:extLst>
          </p:cNvPr>
          <p:cNvSpPr/>
          <p:nvPr/>
        </p:nvSpPr>
        <p:spPr>
          <a:xfrm>
            <a:off x="5885124" y="1807705"/>
            <a:ext cx="587205" cy="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647DDC-F99A-40FA-AFFD-3FA288938DD3}"/>
              </a:ext>
            </a:extLst>
          </p:cNvPr>
          <p:cNvSpPr/>
          <p:nvPr/>
        </p:nvSpPr>
        <p:spPr>
          <a:xfrm>
            <a:off x="4787852" y="2177468"/>
            <a:ext cx="597159" cy="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5BB9EA-2E72-484A-BC72-A8A266582A32}"/>
              </a:ext>
            </a:extLst>
          </p:cNvPr>
          <p:cNvSpPr/>
          <p:nvPr/>
        </p:nvSpPr>
        <p:spPr>
          <a:xfrm>
            <a:off x="5490973" y="2171886"/>
            <a:ext cx="597159" cy="247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접수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54B8E5-BBD6-45FF-B805-891C748BA4CF}"/>
              </a:ext>
            </a:extLst>
          </p:cNvPr>
          <p:cNvSpPr/>
          <p:nvPr/>
        </p:nvSpPr>
        <p:spPr>
          <a:xfrm>
            <a:off x="6194094" y="2182316"/>
            <a:ext cx="597159" cy="247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04188-0739-415A-A2F0-BDF0EC55E4BC}"/>
              </a:ext>
            </a:extLst>
          </p:cNvPr>
          <p:cNvSpPr txBox="1"/>
          <p:nvPr/>
        </p:nvSpPr>
        <p:spPr>
          <a:xfrm>
            <a:off x="2256961" y="2525368"/>
            <a:ext cx="65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서울 구로구 디지털로 </a:t>
            </a:r>
            <a:r>
              <a:rPr lang="en-US" altLang="ko-KR" sz="1200" dirty="0"/>
              <a:t>33</a:t>
            </a:r>
            <a:r>
              <a:rPr lang="ko-KR" altLang="en-US" sz="1200" dirty="0"/>
              <a:t>길 </a:t>
            </a:r>
            <a:r>
              <a:rPr lang="en-US" altLang="ko-KR" sz="1200" dirty="0"/>
              <a:t>11 1006</a:t>
            </a:r>
            <a:r>
              <a:rPr lang="ko-KR" altLang="en-US" sz="1200" dirty="0"/>
              <a:t>호      </a:t>
            </a:r>
            <a:r>
              <a:rPr lang="en-US" altLang="ko-KR" sz="1200" b="1" dirty="0"/>
              <a:t>2021-04-20 18:00:37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822265-16A3-4F0C-985F-4B1762ADB5DF}"/>
              </a:ext>
            </a:extLst>
          </p:cNvPr>
          <p:cNvSpPr/>
          <p:nvPr/>
        </p:nvSpPr>
        <p:spPr>
          <a:xfrm>
            <a:off x="4769528" y="1402004"/>
            <a:ext cx="1771231" cy="3248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35E0DD-CCD6-433C-99A0-EE49149FA27F}"/>
              </a:ext>
            </a:extLst>
          </p:cNvPr>
          <p:cNvSpPr/>
          <p:nvPr/>
        </p:nvSpPr>
        <p:spPr>
          <a:xfrm>
            <a:off x="4769528" y="1777911"/>
            <a:ext cx="1771231" cy="3248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3B4D637-B8D3-486A-8AA0-A58D76C0D25F}"/>
              </a:ext>
            </a:extLst>
          </p:cNvPr>
          <p:cNvSpPr/>
          <p:nvPr/>
        </p:nvSpPr>
        <p:spPr>
          <a:xfrm>
            <a:off x="2440570" y="901886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8CE2681-2FA1-4388-AE1B-BA9FE8DCDEC1}"/>
              </a:ext>
            </a:extLst>
          </p:cNvPr>
          <p:cNvSpPr/>
          <p:nvPr/>
        </p:nvSpPr>
        <p:spPr>
          <a:xfrm>
            <a:off x="4822877" y="968044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ED237CC-351F-451C-99F1-7D1700118F9C}"/>
              </a:ext>
            </a:extLst>
          </p:cNvPr>
          <p:cNvSpPr/>
          <p:nvPr/>
        </p:nvSpPr>
        <p:spPr>
          <a:xfrm>
            <a:off x="2187416" y="1757645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2B36813-10DC-4CE4-9A26-3436D44A3219}"/>
              </a:ext>
            </a:extLst>
          </p:cNvPr>
          <p:cNvSpPr/>
          <p:nvPr/>
        </p:nvSpPr>
        <p:spPr>
          <a:xfrm>
            <a:off x="6584304" y="1364940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A298398-F211-46DD-93A8-8F0DB8F24148}"/>
              </a:ext>
            </a:extLst>
          </p:cNvPr>
          <p:cNvSpPr/>
          <p:nvPr/>
        </p:nvSpPr>
        <p:spPr>
          <a:xfrm>
            <a:off x="6567031" y="1777911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C03D9F3-122B-4759-A0E5-631A714C3D5B}"/>
              </a:ext>
            </a:extLst>
          </p:cNvPr>
          <p:cNvCxnSpPr/>
          <p:nvPr/>
        </p:nvCxnSpPr>
        <p:spPr>
          <a:xfrm>
            <a:off x="2415694" y="2182316"/>
            <a:ext cx="2125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4F89515-8B42-4584-8442-ED94CA649A03}"/>
              </a:ext>
            </a:extLst>
          </p:cNvPr>
          <p:cNvCxnSpPr/>
          <p:nvPr/>
        </p:nvCxnSpPr>
        <p:spPr>
          <a:xfrm flipV="1">
            <a:off x="2270489" y="2525368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F193BB6-4439-434E-B504-A716D765B5BE}"/>
              </a:ext>
            </a:extLst>
          </p:cNvPr>
          <p:cNvSpPr/>
          <p:nvPr/>
        </p:nvSpPr>
        <p:spPr>
          <a:xfrm>
            <a:off x="2163238" y="1335868"/>
            <a:ext cx="4816060" cy="152273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D58668A-0D36-46DB-A1A6-AB0A97A026F5}"/>
              </a:ext>
            </a:extLst>
          </p:cNvPr>
          <p:cNvSpPr/>
          <p:nvPr/>
        </p:nvSpPr>
        <p:spPr>
          <a:xfrm>
            <a:off x="6834967" y="2133395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DE1E6FC-7DEB-40F8-AC72-8F938BAE5957}"/>
              </a:ext>
            </a:extLst>
          </p:cNvPr>
          <p:cNvSpPr/>
          <p:nvPr/>
        </p:nvSpPr>
        <p:spPr>
          <a:xfrm>
            <a:off x="6756948" y="2532035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E136E8F-9C82-4119-87E8-7BD4AC1F043E}"/>
              </a:ext>
            </a:extLst>
          </p:cNvPr>
          <p:cNvSpPr/>
          <p:nvPr/>
        </p:nvSpPr>
        <p:spPr>
          <a:xfrm>
            <a:off x="2256961" y="6230238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DCE7900-082F-4D0F-BB80-909B689DB14B}"/>
              </a:ext>
            </a:extLst>
          </p:cNvPr>
          <p:cNvSpPr/>
          <p:nvPr/>
        </p:nvSpPr>
        <p:spPr>
          <a:xfrm>
            <a:off x="3206785" y="6228790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74DE49-6AA1-4FF6-8D94-D51D86F08A66}"/>
              </a:ext>
            </a:extLst>
          </p:cNvPr>
          <p:cNvSpPr/>
          <p:nvPr/>
        </p:nvSpPr>
        <p:spPr>
          <a:xfrm>
            <a:off x="4175142" y="6228791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A6CAAE-1F15-47B6-8DE5-44AA700C0987}"/>
              </a:ext>
            </a:extLst>
          </p:cNvPr>
          <p:cNvSpPr/>
          <p:nvPr/>
        </p:nvSpPr>
        <p:spPr>
          <a:xfrm>
            <a:off x="5124966" y="6228790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E2865-5FA7-4C11-854C-50186A5F5F3F}"/>
              </a:ext>
            </a:extLst>
          </p:cNvPr>
          <p:cNvSpPr/>
          <p:nvPr/>
        </p:nvSpPr>
        <p:spPr>
          <a:xfrm>
            <a:off x="5996988" y="6228792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54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주문정보 확인페이지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주문정보확인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신규주문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주문상세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고객 주문 제품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주문 고객의 정보 표시</a:t>
            </a:r>
            <a:endParaRPr lang="en-US" altLang="ko-KR" sz="1100" dirty="0"/>
          </a:p>
          <a:p>
            <a:r>
              <a:rPr lang="en-US" altLang="ko-KR" sz="1100" dirty="0"/>
              <a:t>     - </a:t>
            </a:r>
            <a:r>
              <a:rPr lang="ko-KR" altLang="en-US" sz="1100" dirty="0"/>
              <a:t>자세히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고객관리 페이지이동</a:t>
            </a:r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ko-KR" altLang="en-US" sz="1100" dirty="0"/>
              <a:t>해당고객 정보 표시</a:t>
            </a:r>
            <a:endParaRPr lang="en-US" altLang="ko-KR" sz="1100" dirty="0"/>
          </a:p>
          <a:p>
            <a:r>
              <a:rPr lang="en-US" altLang="ko-KR" sz="1100" dirty="0"/>
              <a:t>4.  </a:t>
            </a:r>
            <a:r>
              <a:rPr lang="ko-KR" altLang="en-US" sz="1100" dirty="0"/>
              <a:t>주문상태 설정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0" y="4721401"/>
            <a:ext cx="281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가맹점에서 접수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배달등</a:t>
            </a:r>
            <a:r>
              <a:rPr lang="ko-KR" altLang="en-US" sz="1100" dirty="0"/>
              <a:t> 상태 </a:t>
            </a:r>
            <a:r>
              <a:rPr lang="ko-KR" altLang="en-US" sz="1100" dirty="0" err="1"/>
              <a:t>변경시</a:t>
            </a:r>
            <a:r>
              <a:rPr lang="en-US" altLang="ko-KR" sz="1100" dirty="0"/>
              <a:t> </a:t>
            </a:r>
            <a:r>
              <a:rPr lang="ko-KR" altLang="en-US" sz="1100" dirty="0"/>
              <a:t>고객 </a:t>
            </a:r>
            <a:r>
              <a:rPr lang="ko-KR" altLang="en-US" sz="1100" dirty="0" err="1"/>
              <a:t>머니야에</a:t>
            </a:r>
            <a:r>
              <a:rPr lang="ko-KR" altLang="en-US" sz="1100" dirty="0"/>
              <a:t> 변경상태 즉시적용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점주가 취소 </a:t>
            </a:r>
            <a:r>
              <a:rPr lang="ko-KR" altLang="en-US" sz="1100" dirty="0" err="1"/>
              <a:t>터치시</a:t>
            </a:r>
            <a:r>
              <a:rPr lang="ko-KR" altLang="en-US" sz="1100" dirty="0"/>
              <a:t> 고객 포인트 반환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354563" y="821892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DB9C86-3C62-42E6-8CFE-596D5C654C77}"/>
              </a:ext>
            </a:extLst>
          </p:cNvPr>
          <p:cNvSpPr/>
          <p:nvPr/>
        </p:nvSpPr>
        <p:spPr>
          <a:xfrm>
            <a:off x="354561" y="819463"/>
            <a:ext cx="4618653" cy="4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주문 상세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3D090E1C-1856-4A40-B80A-00ECA57A8ED8}"/>
              </a:ext>
            </a:extLst>
          </p:cNvPr>
          <p:cNvSpPr/>
          <p:nvPr/>
        </p:nvSpPr>
        <p:spPr>
          <a:xfrm rot="10800000">
            <a:off x="440900" y="925710"/>
            <a:ext cx="233265" cy="274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C91E4E-0546-447B-80B8-8BD231CD2F24}"/>
              </a:ext>
            </a:extLst>
          </p:cNvPr>
          <p:cNvSpPr/>
          <p:nvPr/>
        </p:nvSpPr>
        <p:spPr>
          <a:xfrm>
            <a:off x="531845" y="1493697"/>
            <a:ext cx="4320073" cy="49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5207D0-9BC2-4C8F-8795-686C50CC071C}"/>
              </a:ext>
            </a:extLst>
          </p:cNvPr>
          <p:cNvSpPr txBox="1"/>
          <p:nvPr/>
        </p:nvSpPr>
        <p:spPr>
          <a:xfrm>
            <a:off x="531845" y="2100185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단품명</a:t>
            </a:r>
            <a:r>
              <a:rPr lang="ko-KR" altLang="en-US" dirty="0"/>
              <a:t>            크기   수량   금액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F44DE1-4754-4299-9863-5CEA68214111}"/>
              </a:ext>
            </a:extLst>
          </p:cNvPr>
          <p:cNvSpPr txBox="1"/>
          <p:nvPr/>
        </p:nvSpPr>
        <p:spPr>
          <a:xfrm>
            <a:off x="531845" y="249941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포테이토피자</a:t>
            </a:r>
            <a:r>
              <a:rPr lang="ko-KR" altLang="en-US" dirty="0"/>
              <a:t>      </a:t>
            </a:r>
            <a:r>
              <a:rPr lang="en-US" altLang="ko-KR" dirty="0"/>
              <a:t>L</a:t>
            </a:r>
            <a:r>
              <a:rPr lang="ko-KR" altLang="en-US" dirty="0"/>
              <a:t>       </a:t>
            </a:r>
            <a:r>
              <a:rPr lang="en-US" altLang="ko-KR" dirty="0"/>
              <a:t>1</a:t>
            </a:r>
            <a:r>
              <a:rPr lang="ko-KR" altLang="en-US" dirty="0"/>
              <a:t>    </a:t>
            </a:r>
            <a:r>
              <a:rPr lang="en-US" altLang="ko-KR" dirty="0"/>
              <a:t>15,000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4424A8-B1D9-4CA0-BB88-21B1F349C638}"/>
              </a:ext>
            </a:extLst>
          </p:cNvPr>
          <p:cNvSpPr txBox="1"/>
          <p:nvPr/>
        </p:nvSpPr>
        <p:spPr>
          <a:xfrm>
            <a:off x="531845" y="2895616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갈릭디핑소스</a:t>
            </a:r>
            <a:r>
              <a:rPr lang="ko-KR" altLang="en-US" dirty="0"/>
              <a:t>      </a:t>
            </a:r>
            <a:r>
              <a:rPr lang="en-US" altLang="ko-KR" dirty="0"/>
              <a:t>-</a:t>
            </a:r>
            <a:r>
              <a:rPr lang="ko-KR" altLang="en-US" dirty="0"/>
              <a:t>       </a:t>
            </a:r>
            <a:r>
              <a:rPr lang="en-US" altLang="ko-KR" dirty="0"/>
              <a:t>2</a:t>
            </a:r>
            <a:r>
              <a:rPr lang="ko-KR" altLang="en-US" dirty="0"/>
              <a:t>    </a:t>
            </a:r>
            <a:r>
              <a:rPr lang="en-US" altLang="ko-KR" dirty="0"/>
              <a:t>1,000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0589D6-0A5B-431C-9A93-072520C17B1B}"/>
              </a:ext>
            </a:extLst>
          </p:cNvPr>
          <p:cNvSpPr txBox="1"/>
          <p:nvPr/>
        </p:nvSpPr>
        <p:spPr>
          <a:xfrm>
            <a:off x="528796" y="3241538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코카콜라      </a:t>
            </a:r>
            <a:r>
              <a:rPr lang="en-US" altLang="ko-KR" dirty="0"/>
              <a:t>     1.5L</a:t>
            </a:r>
            <a:r>
              <a:rPr lang="ko-KR" altLang="en-US" dirty="0"/>
              <a:t>    </a:t>
            </a:r>
            <a:r>
              <a:rPr lang="en-US" altLang="ko-KR" dirty="0"/>
              <a:t>1</a:t>
            </a:r>
            <a:r>
              <a:rPr lang="ko-KR" altLang="en-US" dirty="0"/>
              <a:t>    </a:t>
            </a:r>
            <a:r>
              <a:rPr lang="en-US" altLang="ko-KR" dirty="0"/>
              <a:t>2,000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868C88-8C8C-47CE-B245-89AB7FE9C883}"/>
              </a:ext>
            </a:extLst>
          </p:cNvPr>
          <p:cNvCxnSpPr/>
          <p:nvPr/>
        </p:nvCxnSpPr>
        <p:spPr>
          <a:xfrm>
            <a:off x="528796" y="2100185"/>
            <a:ext cx="4323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99EB22A-8A1C-473E-B814-041F4C1BCED9}"/>
              </a:ext>
            </a:extLst>
          </p:cNvPr>
          <p:cNvCxnSpPr/>
          <p:nvPr/>
        </p:nvCxnSpPr>
        <p:spPr>
          <a:xfrm>
            <a:off x="528796" y="3610870"/>
            <a:ext cx="4323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BEC0A04-E851-4390-9289-930A883DE9C2}"/>
              </a:ext>
            </a:extLst>
          </p:cNvPr>
          <p:cNvSpPr/>
          <p:nvPr/>
        </p:nvSpPr>
        <p:spPr>
          <a:xfrm>
            <a:off x="531845" y="3707536"/>
            <a:ext cx="4320073" cy="49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CE8A89-5D1B-449F-8D7D-6A7B445E29F6}"/>
              </a:ext>
            </a:extLst>
          </p:cNvPr>
          <p:cNvSpPr txBox="1"/>
          <p:nvPr/>
        </p:nvSpPr>
        <p:spPr>
          <a:xfrm>
            <a:off x="440690" y="4302135"/>
            <a:ext cx="4254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홍길동</a:t>
            </a:r>
            <a:r>
              <a:rPr lang="en-US" altLang="ko-KR" sz="1400" dirty="0"/>
              <a:t>(20</a:t>
            </a:r>
            <a:r>
              <a:rPr lang="ko-KR" altLang="en-US" sz="1400" dirty="0"/>
              <a:t>세 </a:t>
            </a:r>
            <a:r>
              <a:rPr lang="en-US" altLang="ko-KR" sz="1400" dirty="0"/>
              <a:t>/ </a:t>
            </a:r>
            <a:r>
              <a:rPr lang="ko-KR" altLang="en-US" sz="1400" dirty="0"/>
              <a:t>남자 </a:t>
            </a:r>
            <a:r>
              <a:rPr lang="en-US" altLang="ko-KR" sz="1400" dirty="0"/>
              <a:t>/ 010-0000-0000)</a:t>
            </a:r>
          </a:p>
          <a:p>
            <a:r>
              <a:rPr lang="ko-KR" altLang="en-US" sz="1400" dirty="0"/>
              <a:t>구로구 디지털로 </a:t>
            </a:r>
            <a:r>
              <a:rPr lang="en-US" altLang="ko-KR" sz="1400" dirty="0"/>
              <a:t>33</a:t>
            </a:r>
            <a:r>
              <a:rPr lang="ko-KR" altLang="en-US" sz="1400" dirty="0"/>
              <a:t>길 </a:t>
            </a:r>
            <a:r>
              <a:rPr lang="en-US" altLang="ko-KR" sz="1400" dirty="0"/>
              <a:t>1006</a:t>
            </a:r>
            <a:r>
              <a:rPr lang="ko-KR" altLang="en-US" sz="1400" dirty="0"/>
              <a:t>호</a:t>
            </a:r>
            <a:endParaRPr lang="en-US" altLang="ko-KR" sz="1400" dirty="0"/>
          </a:p>
          <a:p>
            <a:r>
              <a:rPr lang="ko-KR" altLang="en-US" sz="1400" dirty="0"/>
              <a:t>요청사항 </a:t>
            </a:r>
            <a:r>
              <a:rPr lang="en-US" altLang="ko-KR" sz="1400" dirty="0"/>
              <a:t>: </a:t>
            </a:r>
            <a:r>
              <a:rPr lang="ko-KR" altLang="en-US" sz="1400" dirty="0"/>
              <a:t>토마토소스 많이 뿌려주세요</a:t>
            </a:r>
            <a:endParaRPr lang="en-US" altLang="ko-KR" sz="1400" dirty="0"/>
          </a:p>
          <a:p>
            <a:r>
              <a:rPr lang="ko-KR" altLang="en-US" sz="1400" dirty="0"/>
              <a:t>포인트 보유현황 </a:t>
            </a:r>
            <a:r>
              <a:rPr lang="en-US" altLang="ko-KR" sz="1400" dirty="0"/>
              <a:t>: 2000P 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자세히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D95F4B-B988-4234-8ED5-95FAC9476682}"/>
              </a:ext>
            </a:extLst>
          </p:cNvPr>
          <p:cNvSpPr/>
          <p:nvPr/>
        </p:nvSpPr>
        <p:spPr>
          <a:xfrm>
            <a:off x="459484" y="5612717"/>
            <a:ext cx="881676" cy="41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접수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694F538-81C8-4A68-8ED7-43DFB468FBE6}"/>
              </a:ext>
            </a:extLst>
          </p:cNvPr>
          <p:cNvSpPr/>
          <p:nvPr/>
        </p:nvSpPr>
        <p:spPr>
          <a:xfrm>
            <a:off x="1628800" y="5612717"/>
            <a:ext cx="881676" cy="41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DCD46E-34D3-4451-A136-601EFF51A402}"/>
              </a:ext>
            </a:extLst>
          </p:cNvPr>
          <p:cNvSpPr/>
          <p:nvPr/>
        </p:nvSpPr>
        <p:spPr>
          <a:xfrm>
            <a:off x="3885666" y="5617904"/>
            <a:ext cx="881676" cy="418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359D1C-3D21-445F-BBC8-2A1FFA9D74A2}"/>
              </a:ext>
            </a:extLst>
          </p:cNvPr>
          <p:cNvSpPr/>
          <p:nvPr/>
        </p:nvSpPr>
        <p:spPr>
          <a:xfrm>
            <a:off x="2798116" y="5612717"/>
            <a:ext cx="881676" cy="41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996F70-00F0-4113-805A-D5C5FB30389A}"/>
              </a:ext>
            </a:extLst>
          </p:cNvPr>
          <p:cNvSpPr/>
          <p:nvPr/>
        </p:nvSpPr>
        <p:spPr>
          <a:xfrm>
            <a:off x="5568570" y="1081838"/>
            <a:ext cx="2122292" cy="1075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주문상태를</a:t>
            </a:r>
            <a:endParaRPr lang="en-US" altLang="ko-KR" sz="1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r>
              <a:rPr lang="en-US" altLang="ko-KR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변경합니다</a:t>
            </a:r>
            <a:endParaRPr lang="en-US" altLang="ko-KR" sz="1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E36CC6-AB25-4722-941B-6D50F4ECA31E}"/>
              </a:ext>
            </a:extLst>
          </p:cNvPr>
          <p:cNvSpPr/>
          <p:nvPr/>
        </p:nvSpPr>
        <p:spPr>
          <a:xfrm>
            <a:off x="5927013" y="1860840"/>
            <a:ext cx="594689" cy="228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701FE5-4063-4161-AA35-006A1F6F332C}"/>
              </a:ext>
            </a:extLst>
          </p:cNvPr>
          <p:cNvSpPr txBox="1"/>
          <p:nvPr/>
        </p:nvSpPr>
        <p:spPr>
          <a:xfrm>
            <a:off x="5937921" y="1820999"/>
            <a:ext cx="78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확인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BB0147-0144-4A6F-B25A-DA1BB8B86ECD}"/>
              </a:ext>
            </a:extLst>
          </p:cNvPr>
          <p:cNvSpPr/>
          <p:nvPr/>
        </p:nvSpPr>
        <p:spPr>
          <a:xfrm>
            <a:off x="6719893" y="1860840"/>
            <a:ext cx="594689" cy="228097"/>
          </a:xfrm>
          <a:prstGeom prst="rect">
            <a:avLst/>
          </a:prstGeom>
          <a:solidFill>
            <a:srgbClr val="FF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D9FF1E-AFA8-4DE6-AC3B-E002EB038042}"/>
              </a:ext>
            </a:extLst>
          </p:cNvPr>
          <p:cNvSpPr txBox="1"/>
          <p:nvPr/>
        </p:nvSpPr>
        <p:spPr>
          <a:xfrm>
            <a:off x="6757842" y="1820998"/>
            <a:ext cx="78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취소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239D6D-F4A5-4864-B48B-5718D27E1E90}"/>
              </a:ext>
            </a:extLst>
          </p:cNvPr>
          <p:cNvSpPr/>
          <p:nvPr/>
        </p:nvSpPr>
        <p:spPr>
          <a:xfrm>
            <a:off x="7539814" y="1082138"/>
            <a:ext cx="151048" cy="153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곱하기 기호 84">
            <a:extLst>
              <a:ext uri="{FF2B5EF4-FFF2-40B4-BE49-F238E27FC236}">
                <a16:creationId xmlns:a16="http://schemas.microsoft.com/office/drawing/2014/main" id="{EAAC1137-BEE5-465D-A3F3-01E7A0FBEE10}"/>
              </a:ext>
            </a:extLst>
          </p:cNvPr>
          <p:cNvSpPr/>
          <p:nvPr/>
        </p:nvSpPr>
        <p:spPr>
          <a:xfrm>
            <a:off x="7539814" y="1080661"/>
            <a:ext cx="151048" cy="153586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EDEE649-1488-437B-80F4-6AF6AE30160D}"/>
              </a:ext>
            </a:extLst>
          </p:cNvPr>
          <p:cNvSpPr/>
          <p:nvPr/>
        </p:nvSpPr>
        <p:spPr>
          <a:xfrm>
            <a:off x="760501" y="919244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09CBDCE-9C34-4E9B-AE9C-62233668A652}"/>
              </a:ext>
            </a:extLst>
          </p:cNvPr>
          <p:cNvSpPr/>
          <p:nvPr/>
        </p:nvSpPr>
        <p:spPr>
          <a:xfrm>
            <a:off x="4621794" y="3124163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F88D0F5-C170-4D38-B0EE-979AAC3ED664}"/>
              </a:ext>
            </a:extLst>
          </p:cNvPr>
          <p:cNvSpPr/>
          <p:nvPr/>
        </p:nvSpPr>
        <p:spPr>
          <a:xfrm>
            <a:off x="4525347" y="4907010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C1F2067-17CA-43F9-AB1D-E004CFCBE422}"/>
              </a:ext>
            </a:extLst>
          </p:cNvPr>
          <p:cNvSpPr/>
          <p:nvPr/>
        </p:nvSpPr>
        <p:spPr>
          <a:xfrm>
            <a:off x="4996289" y="5838216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079DEBF-B5C9-4ED8-84F1-18F69E8847D3}"/>
              </a:ext>
            </a:extLst>
          </p:cNvPr>
          <p:cNvSpPr/>
          <p:nvPr/>
        </p:nvSpPr>
        <p:spPr>
          <a:xfrm>
            <a:off x="431531" y="5581968"/>
            <a:ext cx="4420387" cy="4914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A1CF1B8-29C7-4D83-9672-834E5A06F9B9}"/>
              </a:ext>
            </a:extLst>
          </p:cNvPr>
          <p:cNvCxnSpPr>
            <a:stCxn id="97" idx="3"/>
            <a:endCxn id="79" idx="1"/>
          </p:cNvCxnSpPr>
          <p:nvPr/>
        </p:nvCxnSpPr>
        <p:spPr>
          <a:xfrm flipV="1">
            <a:off x="4851918" y="1619757"/>
            <a:ext cx="716652" cy="4207920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F26C151-535C-4692-9B25-2E50B29AB873}"/>
              </a:ext>
            </a:extLst>
          </p:cNvPr>
          <p:cNvCxnSpPr/>
          <p:nvPr/>
        </p:nvCxnSpPr>
        <p:spPr>
          <a:xfrm>
            <a:off x="2798116" y="5233581"/>
            <a:ext cx="0" cy="10552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179E83-D37C-4FEC-816E-472A1E16D5C7}"/>
              </a:ext>
            </a:extLst>
          </p:cNvPr>
          <p:cNvSpPr/>
          <p:nvPr/>
        </p:nvSpPr>
        <p:spPr>
          <a:xfrm>
            <a:off x="351512" y="6164455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798DA3-8A7C-4C9B-B25B-5B4C3DA87DC0}"/>
              </a:ext>
            </a:extLst>
          </p:cNvPr>
          <p:cNvSpPr/>
          <p:nvPr/>
        </p:nvSpPr>
        <p:spPr>
          <a:xfrm>
            <a:off x="1301336" y="6163007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7805BC-1F39-49EB-AA00-E98A9B19DEFC}"/>
              </a:ext>
            </a:extLst>
          </p:cNvPr>
          <p:cNvSpPr/>
          <p:nvPr/>
        </p:nvSpPr>
        <p:spPr>
          <a:xfrm>
            <a:off x="2269693" y="6163008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60282AA-8E68-467C-A8CA-F49AEB151B97}"/>
              </a:ext>
            </a:extLst>
          </p:cNvPr>
          <p:cNvSpPr/>
          <p:nvPr/>
        </p:nvSpPr>
        <p:spPr>
          <a:xfrm>
            <a:off x="3219517" y="6163007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B63AD2-D01E-4F08-AA7C-FD68AD3443C1}"/>
              </a:ext>
            </a:extLst>
          </p:cNvPr>
          <p:cNvSpPr/>
          <p:nvPr/>
        </p:nvSpPr>
        <p:spPr>
          <a:xfrm>
            <a:off x="4091539" y="6163009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21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주문정보확인 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주문정보확인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완료주문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386596" y="1065172"/>
            <a:ext cx="2805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점주가 자유롭게 입력가능한 메모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배달</a:t>
            </a:r>
            <a:r>
              <a:rPr lang="en-US" altLang="ko-KR" sz="1100" dirty="0"/>
              <a:t>,</a:t>
            </a:r>
            <a:r>
              <a:rPr lang="ko-KR" altLang="en-US" sz="1100" dirty="0"/>
              <a:t>포장 완료시간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달력 클릭하여 원하는 날짜 조회</a:t>
            </a:r>
            <a:endParaRPr lang="en-US" altLang="ko-KR" sz="1100" dirty="0"/>
          </a:p>
          <a:p>
            <a:r>
              <a:rPr lang="en-US" altLang="ko-KR" sz="1100" dirty="0"/>
              <a:t>     (</a:t>
            </a:r>
            <a:r>
              <a:rPr lang="ko-KR" altLang="en-US" sz="1100" dirty="0"/>
              <a:t>완료날짜 기준 조회</a:t>
            </a:r>
            <a:r>
              <a:rPr lang="en-US" altLang="ko-KR" sz="11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달력으로 일자 데이터 찾기 기능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완료 버튼 누르면 배달 완료 시간 저장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177282" y="830425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DB9C86-3C62-42E6-8CFE-596D5C654C77}"/>
              </a:ext>
            </a:extLst>
          </p:cNvPr>
          <p:cNvSpPr/>
          <p:nvPr/>
        </p:nvSpPr>
        <p:spPr>
          <a:xfrm>
            <a:off x="177280" y="827996"/>
            <a:ext cx="2282979" cy="491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신규주문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CAAF4F-4519-43CB-916F-EEAF1D96BE2C}"/>
              </a:ext>
            </a:extLst>
          </p:cNvPr>
          <p:cNvSpPr/>
          <p:nvPr/>
        </p:nvSpPr>
        <p:spPr>
          <a:xfrm>
            <a:off x="2460259" y="830424"/>
            <a:ext cx="2335675" cy="488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완료주문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168036-1F1C-4DC4-BC51-470B768D4813}"/>
              </a:ext>
            </a:extLst>
          </p:cNvPr>
          <p:cNvCxnSpPr/>
          <p:nvPr/>
        </p:nvCxnSpPr>
        <p:spPr>
          <a:xfrm>
            <a:off x="189763" y="2755714"/>
            <a:ext cx="46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020F44-B631-4C52-B1DC-00C42C85DF2C}"/>
              </a:ext>
            </a:extLst>
          </p:cNvPr>
          <p:cNvSpPr txBox="1"/>
          <p:nvPr/>
        </p:nvSpPr>
        <p:spPr>
          <a:xfrm flipH="1">
            <a:off x="334968" y="1386108"/>
            <a:ext cx="35558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메뉴명</a:t>
            </a:r>
            <a:r>
              <a:rPr lang="ko-KR" altLang="en-US" sz="1300" dirty="0"/>
              <a:t>     </a:t>
            </a:r>
            <a:r>
              <a:rPr lang="en-US" altLang="ko-KR" sz="1300" dirty="0"/>
              <a:t>-   </a:t>
            </a:r>
            <a:r>
              <a:rPr lang="ko-KR" altLang="en-US" sz="1300" dirty="0" err="1"/>
              <a:t>제품가</a:t>
            </a:r>
            <a:r>
              <a:rPr lang="en-US" altLang="ko-KR" sz="1300" dirty="0"/>
              <a:t> 15000</a:t>
            </a:r>
          </a:p>
          <a:p>
            <a:r>
              <a:rPr lang="en-US" altLang="ko-KR" sz="1300" dirty="0"/>
              <a:t>            </a:t>
            </a:r>
            <a:r>
              <a:rPr lang="ko-KR" altLang="en-US" sz="1300" dirty="0"/>
              <a:t>포인트사용 </a:t>
            </a:r>
            <a:r>
              <a:rPr lang="en-US" altLang="ko-KR" sz="1300" dirty="0"/>
              <a:t>-1000</a:t>
            </a:r>
          </a:p>
          <a:p>
            <a:r>
              <a:rPr lang="ko-KR" altLang="en-US" sz="1300" dirty="0"/>
              <a:t>                 </a:t>
            </a:r>
            <a:r>
              <a:rPr lang="ko-KR" altLang="en-US" sz="1300" dirty="0" err="1"/>
              <a:t>배달비</a:t>
            </a:r>
            <a:r>
              <a:rPr lang="ko-KR" altLang="en-US" sz="1300" dirty="0"/>
              <a:t> </a:t>
            </a:r>
            <a:r>
              <a:rPr lang="en-US" altLang="ko-KR" sz="1300" dirty="0"/>
              <a:t>+1000</a:t>
            </a:r>
          </a:p>
          <a:p>
            <a:endParaRPr lang="en-US" altLang="ko-KR" sz="1300" dirty="0"/>
          </a:p>
          <a:p>
            <a:r>
              <a:rPr lang="ko-KR" altLang="en-US" sz="1300" dirty="0"/>
              <a:t>총합                      </a:t>
            </a:r>
            <a:r>
              <a:rPr lang="en-US" altLang="ko-KR" sz="1300" dirty="0"/>
              <a:t>15000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DE2546-913A-4810-B26F-9E9FE2C8FC51}"/>
              </a:ext>
            </a:extLst>
          </p:cNvPr>
          <p:cNvSpPr/>
          <p:nvPr/>
        </p:nvSpPr>
        <p:spPr>
          <a:xfrm>
            <a:off x="2670115" y="1345324"/>
            <a:ext cx="597160" cy="2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11CD5E-45A7-4E74-89A2-F0B33F16A867}"/>
              </a:ext>
            </a:extLst>
          </p:cNvPr>
          <p:cNvSpPr/>
          <p:nvPr/>
        </p:nvSpPr>
        <p:spPr>
          <a:xfrm>
            <a:off x="2670115" y="1759284"/>
            <a:ext cx="597159" cy="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647DDC-F99A-40FA-AFFD-3FA288938DD3}"/>
              </a:ext>
            </a:extLst>
          </p:cNvPr>
          <p:cNvSpPr/>
          <p:nvPr/>
        </p:nvSpPr>
        <p:spPr>
          <a:xfrm>
            <a:off x="2670116" y="2152298"/>
            <a:ext cx="597159" cy="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완료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04188-0739-415A-A2F0-BDF0EC55E4BC}"/>
              </a:ext>
            </a:extLst>
          </p:cNvPr>
          <p:cNvSpPr txBox="1"/>
          <p:nvPr/>
        </p:nvSpPr>
        <p:spPr>
          <a:xfrm>
            <a:off x="176235" y="2478715"/>
            <a:ext cx="65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서울 구로구 디지털로 </a:t>
            </a:r>
            <a:r>
              <a:rPr lang="en-US" altLang="ko-KR" sz="1200" dirty="0"/>
              <a:t>33</a:t>
            </a:r>
            <a:r>
              <a:rPr lang="ko-KR" altLang="en-US" sz="1200" dirty="0"/>
              <a:t>길 </a:t>
            </a:r>
            <a:r>
              <a:rPr lang="en-US" altLang="ko-KR" sz="1200" dirty="0"/>
              <a:t>11 1006</a:t>
            </a:r>
            <a:r>
              <a:rPr lang="ko-KR" altLang="en-US" sz="1200" dirty="0"/>
              <a:t>호       </a:t>
            </a:r>
            <a:r>
              <a:rPr lang="en-US" altLang="ko-KR" sz="1200" b="1" dirty="0"/>
              <a:t>2021-04-20 18:00:37</a:t>
            </a:r>
            <a:endParaRPr lang="ko-KR" altLang="en-US" sz="1200" b="1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C03D9F3-122B-4759-A0E5-631A714C3D5B}"/>
              </a:ext>
            </a:extLst>
          </p:cNvPr>
          <p:cNvCxnSpPr/>
          <p:nvPr/>
        </p:nvCxnSpPr>
        <p:spPr>
          <a:xfrm>
            <a:off x="334968" y="2135663"/>
            <a:ext cx="2125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4F89515-8B42-4584-8442-ED94CA649A03}"/>
              </a:ext>
            </a:extLst>
          </p:cNvPr>
          <p:cNvCxnSpPr/>
          <p:nvPr/>
        </p:nvCxnSpPr>
        <p:spPr>
          <a:xfrm flipV="1">
            <a:off x="189763" y="2478715"/>
            <a:ext cx="4520764" cy="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D444DB-9807-4E0B-B6A3-079DD49FF9E2}"/>
              </a:ext>
            </a:extLst>
          </p:cNvPr>
          <p:cNvSpPr txBox="1"/>
          <p:nvPr/>
        </p:nvSpPr>
        <p:spPr>
          <a:xfrm>
            <a:off x="3203634" y="2169341"/>
            <a:ext cx="172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2021-04-20 18:35:00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045D1-1367-4318-8967-9214DA8D01BE}"/>
              </a:ext>
            </a:extLst>
          </p:cNvPr>
          <p:cNvSpPr txBox="1"/>
          <p:nvPr/>
        </p:nvSpPr>
        <p:spPr>
          <a:xfrm>
            <a:off x="3415005" y="1345324"/>
            <a:ext cx="13482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기타</a:t>
            </a:r>
            <a:r>
              <a:rPr lang="en-US" altLang="ko-KR" sz="1050" dirty="0"/>
              <a:t>:</a:t>
            </a:r>
          </a:p>
          <a:p>
            <a:r>
              <a:rPr lang="ko-KR" altLang="en-US" sz="1050" dirty="0"/>
              <a:t>콜라 </a:t>
            </a:r>
            <a:r>
              <a:rPr lang="ko-KR" altLang="en-US" sz="1050" dirty="0" err="1"/>
              <a:t>미배달</a:t>
            </a:r>
            <a:endParaRPr lang="en-US" altLang="ko-KR" sz="1050" dirty="0"/>
          </a:p>
          <a:p>
            <a:r>
              <a:rPr lang="ko-KR" altLang="en-US" sz="1050" dirty="0"/>
              <a:t>다음 </a:t>
            </a:r>
            <a:r>
              <a:rPr lang="ko-KR" altLang="en-US" sz="1050" dirty="0" err="1"/>
              <a:t>주문시</a:t>
            </a:r>
            <a:r>
              <a:rPr lang="ko-KR" altLang="en-US" sz="1050" dirty="0"/>
              <a:t> 전달 </a:t>
            </a:r>
            <a:endParaRPr lang="en-US" altLang="ko-KR" sz="1050" dirty="0"/>
          </a:p>
        </p:txBody>
      </p:sp>
      <p:pic>
        <p:nvPicPr>
          <p:cNvPr id="31" name="그래픽 30" descr="일일 일정표 윤곽선">
            <a:extLst>
              <a:ext uri="{FF2B5EF4-FFF2-40B4-BE49-F238E27FC236}">
                <a16:creationId xmlns:a16="http://schemas.microsoft.com/office/drawing/2014/main" id="{23D469FA-0482-4E0F-9DCC-1056C52C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9426" y="5486410"/>
            <a:ext cx="703849" cy="70384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DC889FD-A95C-40B7-A28C-D571ECFE3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210" y="952658"/>
            <a:ext cx="3305175" cy="3228975"/>
          </a:xfrm>
          <a:prstGeom prst="rect">
            <a:avLst/>
          </a:prstGeom>
        </p:spPr>
      </p:pic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739FD6C-6F49-40DE-8095-4187D05593C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795934" y="4181633"/>
            <a:ext cx="2162864" cy="16567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794B74E6-4AD2-469B-8E6F-98524D6F833C}"/>
              </a:ext>
            </a:extLst>
          </p:cNvPr>
          <p:cNvSpPr/>
          <p:nvPr/>
        </p:nvSpPr>
        <p:spPr>
          <a:xfrm>
            <a:off x="4411350" y="1348413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9E18E34-DC77-4A53-8BF5-7145012B0037}"/>
              </a:ext>
            </a:extLst>
          </p:cNvPr>
          <p:cNvSpPr/>
          <p:nvPr/>
        </p:nvSpPr>
        <p:spPr>
          <a:xfrm>
            <a:off x="4832268" y="2135956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3233B96-D1F4-4AB6-B577-5A845F2F7C93}"/>
              </a:ext>
            </a:extLst>
          </p:cNvPr>
          <p:cNvSpPr/>
          <p:nvPr/>
        </p:nvSpPr>
        <p:spPr>
          <a:xfrm>
            <a:off x="4835552" y="5475598"/>
            <a:ext cx="326571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8B407D-CD44-4720-840E-88B52394DE4C}"/>
              </a:ext>
            </a:extLst>
          </p:cNvPr>
          <p:cNvSpPr/>
          <p:nvPr/>
        </p:nvSpPr>
        <p:spPr>
          <a:xfrm>
            <a:off x="176235" y="6176542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457185-5339-41C6-AB06-354E70196B55}"/>
              </a:ext>
            </a:extLst>
          </p:cNvPr>
          <p:cNvSpPr/>
          <p:nvPr/>
        </p:nvSpPr>
        <p:spPr>
          <a:xfrm>
            <a:off x="1126059" y="6175094"/>
            <a:ext cx="968355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7FEF68-ECC4-4FAB-921F-F59BFEA1CB27}"/>
              </a:ext>
            </a:extLst>
          </p:cNvPr>
          <p:cNvSpPr/>
          <p:nvPr/>
        </p:nvSpPr>
        <p:spPr>
          <a:xfrm>
            <a:off x="2094416" y="6175095"/>
            <a:ext cx="949823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1D69BF-2955-4107-8C9E-FAC96B5DC448}"/>
              </a:ext>
            </a:extLst>
          </p:cNvPr>
          <p:cNvSpPr/>
          <p:nvPr/>
        </p:nvSpPr>
        <p:spPr>
          <a:xfrm>
            <a:off x="3044240" y="6175094"/>
            <a:ext cx="872021" cy="4968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4C8E29-DD02-410B-B6FD-86F952D5FF78}"/>
              </a:ext>
            </a:extLst>
          </p:cNvPr>
          <p:cNvSpPr/>
          <p:nvPr/>
        </p:nvSpPr>
        <p:spPr>
          <a:xfrm>
            <a:off x="3916262" y="6175096"/>
            <a:ext cx="881675" cy="49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5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9E195A-2196-4873-B91B-256B23664CA7}"/>
              </a:ext>
            </a:extLst>
          </p:cNvPr>
          <p:cNvGrpSpPr/>
          <p:nvPr/>
        </p:nvGrpSpPr>
        <p:grpSpPr>
          <a:xfrm>
            <a:off x="0" y="-2430"/>
            <a:ext cx="12192000" cy="734699"/>
            <a:chOff x="0" y="-2430"/>
            <a:chExt cx="11718625" cy="7346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3ADDC-2F05-4955-8D41-3E58D0E068AC}"/>
                </a:ext>
              </a:extLst>
            </p:cNvPr>
            <p:cNvSpPr/>
            <p:nvPr/>
          </p:nvSpPr>
          <p:spPr>
            <a:xfrm>
              <a:off x="0" y="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문 서 명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E814C9-9EC6-4FC3-8121-A68D332CB438}"/>
                </a:ext>
              </a:extLst>
            </p:cNvPr>
            <p:cNvSpPr/>
            <p:nvPr/>
          </p:nvSpPr>
          <p:spPr>
            <a:xfrm>
              <a:off x="1216404" y="-1"/>
              <a:ext cx="1931858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점주용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머니야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6A70AA-DD3B-44CD-BFA5-7702270D0EEB}"/>
                </a:ext>
              </a:extLst>
            </p:cNvPr>
            <p:cNvSpPr/>
            <p:nvPr/>
          </p:nvSpPr>
          <p:spPr>
            <a:xfrm>
              <a:off x="5605205" y="-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 성 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FD7F1C-DE37-4C86-9A32-E08799C90B9F}"/>
                </a:ext>
              </a:extLst>
            </p:cNvPr>
            <p:cNvSpPr/>
            <p:nvPr/>
          </p:nvSpPr>
          <p:spPr>
            <a:xfrm>
              <a:off x="3421" y="486561"/>
              <a:ext cx="1212980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단위업무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D6EBCF-4428-4190-8AE3-D3BA4D7AE26C}"/>
                </a:ext>
              </a:extLst>
            </p:cNvPr>
            <p:cNvSpPr/>
            <p:nvPr/>
          </p:nvSpPr>
          <p:spPr>
            <a:xfrm>
              <a:off x="3148270" y="-2430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Ver.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64997-6532-411B-A858-C2902E727376}"/>
                </a:ext>
              </a:extLst>
            </p:cNvPr>
            <p:cNvSpPr/>
            <p:nvPr/>
          </p:nvSpPr>
          <p:spPr>
            <a:xfrm>
              <a:off x="1216402" y="243279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5A2C71-0207-459A-8423-78FA3871E062}"/>
                </a:ext>
              </a:extLst>
            </p:cNvPr>
            <p:cNvSpPr/>
            <p:nvPr/>
          </p:nvSpPr>
          <p:spPr>
            <a:xfrm>
              <a:off x="1216401" y="488988"/>
              <a:ext cx="4357397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매장관리 페이지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7C056-C5EE-41A4-80DB-9600E01CE6F8}"/>
                </a:ext>
              </a:extLst>
            </p:cNvPr>
            <p:cNvSpPr/>
            <p:nvPr/>
          </p:nvSpPr>
          <p:spPr>
            <a:xfrm>
              <a:off x="8" y="24085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 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AF652F-C315-4886-B9BE-FF5F81894006}"/>
                </a:ext>
              </a:extLst>
            </p:cNvPr>
            <p:cNvSpPr/>
            <p:nvPr/>
          </p:nvSpPr>
          <p:spPr>
            <a:xfrm>
              <a:off x="6821608" y="-3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박상배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191FE9-2195-4996-8673-DBB47C43E5B4}"/>
                </a:ext>
              </a:extLst>
            </p:cNvPr>
            <p:cNvSpPr/>
            <p:nvPr/>
          </p:nvSpPr>
          <p:spPr>
            <a:xfrm>
              <a:off x="8038011" y="-242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작성일자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6E71F3-DA66-45B1-AD28-AD6392C6AB8F}"/>
                </a:ext>
              </a:extLst>
            </p:cNvPr>
            <p:cNvSpPr/>
            <p:nvPr/>
          </p:nvSpPr>
          <p:spPr>
            <a:xfrm>
              <a:off x="9254412" y="0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2021. 04. 20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F42739-BCAD-47B4-B9FB-085BBEEB22F6}"/>
                </a:ext>
              </a:extLst>
            </p:cNvPr>
            <p:cNvSpPr/>
            <p:nvPr/>
          </p:nvSpPr>
          <p:spPr>
            <a:xfrm>
              <a:off x="5605205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시스템구분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6291D5-75FB-4F7A-B4BF-4AB8F805BF08}"/>
                </a:ext>
              </a:extLst>
            </p:cNvPr>
            <p:cNvSpPr/>
            <p:nvPr/>
          </p:nvSpPr>
          <p:spPr>
            <a:xfrm>
              <a:off x="6821604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사업자용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38D74A-C14A-41C8-ACFA-9EEFF7501BDC}"/>
                </a:ext>
              </a:extLst>
            </p:cNvPr>
            <p:cNvSpPr/>
            <p:nvPr/>
          </p:nvSpPr>
          <p:spPr>
            <a:xfrm>
              <a:off x="8038003" y="240852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F6965C-7E4F-4C1A-8225-E4D856A615AB}"/>
                </a:ext>
              </a:extLst>
            </p:cNvPr>
            <p:cNvSpPr/>
            <p:nvPr/>
          </p:nvSpPr>
          <p:spPr>
            <a:xfrm>
              <a:off x="9254411" y="240851"/>
              <a:ext cx="246421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8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82472C-B283-4044-8953-69FEC416C1B3}"/>
                </a:ext>
              </a:extLst>
            </p:cNvPr>
            <p:cNvSpPr/>
            <p:nvPr/>
          </p:nvSpPr>
          <p:spPr>
            <a:xfrm>
              <a:off x="5605201" y="488988"/>
              <a:ext cx="1216404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디렉토리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62116-8EBF-42F2-99B9-0BA1D1FCD359}"/>
                </a:ext>
              </a:extLst>
            </p:cNvPr>
            <p:cNvSpPr/>
            <p:nvPr/>
          </p:nvSpPr>
          <p:spPr>
            <a:xfrm>
              <a:off x="6824570" y="488988"/>
              <a:ext cx="4894053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홈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매장관리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50" dirty="0">
                  <a:solidFill>
                    <a:schemeClr val="tx1"/>
                  </a:solidFill>
                </a:rPr>
                <a:t>매장페이지관리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2E40A1-AAC3-4FDA-9F68-7DAF86D7D002}"/>
                </a:ext>
              </a:extLst>
            </p:cNvPr>
            <p:cNvSpPr/>
            <p:nvPr/>
          </p:nvSpPr>
          <p:spPr>
            <a:xfrm>
              <a:off x="4364682" y="0"/>
              <a:ext cx="1209105" cy="24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5332C5-241E-4745-9431-4C25120544F4}"/>
              </a:ext>
            </a:extLst>
          </p:cNvPr>
          <p:cNvSpPr/>
          <p:nvPr/>
        </p:nvSpPr>
        <p:spPr>
          <a:xfrm>
            <a:off x="9254407" y="760949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02660-5DC1-4D08-9B61-BE52FB8DA6C9}"/>
              </a:ext>
            </a:extLst>
          </p:cNvPr>
          <p:cNvSpPr/>
          <p:nvPr/>
        </p:nvSpPr>
        <p:spPr>
          <a:xfrm>
            <a:off x="9251358" y="1051206"/>
            <a:ext cx="2937593" cy="3184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C23135-1AB4-431F-8829-0F7904B73C41}"/>
              </a:ext>
            </a:extLst>
          </p:cNvPr>
          <p:cNvSpPr/>
          <p:nvPr/>
        </p:nvSpPr>
        <p:spPr>
          <a:xfrm>
            <a:off x="9254407" y="4277530"/>
            <a:ext cx="2937593" cy="24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EF7CDE-7432-445B-A5E5-1463751E3EFA}"/>
              </a:ext>
            </a:extLst>
          </p:cNvPr>
          <p:cNvSpPr/>
          <p:nvPr/>
        </p:nvSpPr>
        <p:spPr>
          <a:xfrm>
            <a:off x="9254407" y="4562243"/>
            <a:ext cx="2937593" cy="2295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7DB3C-905F-4335-8361-56A6AF5B1EB6}"/>
              </a:ext>
            </a:extLst>
          </p:cNvPr>
          <p:cNvSpPr txBox="1"/>
          <p:nvPr/>
        </p:nvSpPr>
        <p:spPr>
          <a:xfrm>
            <a:off x="9423504" y="1065603"/>
            <a:ext cx="292955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매장 위치 수정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매장정보 수정가능</a:t>
            </a:r>
            <a:endParaRPr lang="en-US" altLang="ko-KR" sz="1100" dirty="0"/>
          </a:p>
          <a:p>
            <a:r>
              <a:rPr lang="en-US" altLang="ko-KR" sz="1100" dirty="0"/>
              <a:t>     - </a:t>
            </a:r>
            <a:r>
              <a:rPr lang="ko-KR" altLang="en-US" sz="1100" dirty="0"/>
              <a:t>영업시간의 경우 입력한 시간에만</a:t>
            </a:r>
            <a:endParaRPr lang="en-US" altLang="ko-KR" sz="1100" dirty="0"/>
          </a:p>
          <a:p>
            <a:r>
              <a:rPr lang="en-US" altLang="ko-KR" sz="1100" dirty="0"/>
              <a:t>       </a:t>
            </a:r>
            <a:r>
              <a:rPr lang="ko-KR" altLang="en-US" sz="1100" dirty="0" err="1"/>
              <a:t>고객용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머니야에서</a:t>
            </a:r>
            <a:r>
              <a:rPr lang="ko-KR" altLang="en-US" sz="1100" dirty="0"/>
              <a:t> 활성화 되게 설정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새 분류 추가</a:t>
            </a:r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분류내에 상품 추가</a:t>
            </a:r>
            <a:endParaRPr lang="en-US" altLang="ko-KR" sz="1100" dirty="0"/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분류 통째로 삭제</a:t>
            </a:r>
            <a:endParaRPr lang="en-US" altLang="ko-KR" sz="1100" dirty="0"/>
          </a:p>
          <a:p>
            <a:r>
              <a:rPr lang="en-US" altLang="ko-KR" sz="1100" dirty="0"/>
              <a:t>6. </a:t>
            </a:r>
            <a:r>
              <a:rPr lang="ko-KR" altLang="en-US" sz="1100" dirty="0"/>
              <a:t>분류명 편집기능</a:t>
            </a:r>
            <a:endParaRPr lang="en-US" altLang="ko-KR" sz="1100" dirty="0"/>
          </a:p>
          <a:p>
            <a:r>
              <a:rPr lang="en-US" altLang="ko-KR" sz="1100" dirty="0"/>
              <a:t>7. </a:t>
            </a:r>
            <a:r>
              <a:rPr lang="ko-KR" altLang="en-US" sz="1100" dirty="0"/>
              <a:t>상품 정보 편집기능</a:t>
            </a:r>
            <a:endParaRPr lang="en-US" altLang="ko-KR" sz="1100" dirty="0"/>
          </a:p>
          <a:p>
            <a:r>
              <a:rPr lang="en-US" altLang="ko-KR" sz="1100" dirty="0"/>
              <a:t>8. </a:t>
            </a:r>
            <a:r>
              <a:rPr lang="ko-KR" altLang="en-US" sz="1100" dirty="0"/>
              <a:t>상품 이미지 업로드 기능</a:t>
            </a:r>
            <a:endParaRPr lang="en-US" altLang="ko-KR" sz="1100" dirty="0"/>
          </a:p>
          <a:p>
            <a:r>
              <a:rPr lang="en-US" altLang="ko-KR" sz="1100" dirty="0"/>
              <a:t>9. </a:t>
            </a:r>
            <a:r>
              <a:rPr lang="ko-KR" altLang="en-US" sz="1100" dirty="0"/>
              <a:t>상품 상세페이지 편집 기능 </a:t>
            </a:r>
            <a:r>
              <a:rPr lang="en-US" altLang="ko-KR" sz="1100" dirty="0"/>
              <a:t>(</a:t>
            </a:r>
            <a:r>
              <a:rPr lang="ko-KR" altLang="en-US" sz="1100" dirty="0"/>
              <a:t>적절한 아이콘으로 변경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10. </a:t>
            </a:r>
            <a:r>
              <a:rPr lang="ko-KR" altLang="en-US" sz="1100" dirty="0"/>
              <a:t>상품 삭제 </a:t>
            </a:r>
            <a:r>
              <a:rPr lang="en-US" altLang="ko-KR" sz="1100" dirty="0"/>
              <a:t>(</a:t>
            </a:r>
            <a:r>
              <a:rPr lang="ko-KR" altLang="en-US" sz="1100" dirty="0"/>
              <a:t>적절한 아이콘으로 변경</a:t>
            </a:r>
            <a:r>
              <a:rPr lang="en-US" altLang="ko-KR" sz="11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8CE2D-D406-4422-9B58-7A89FF70331F}"/>
              </a:ext>
            </a:extLst>
          </p:cNvPr>
          <p:cNvSpPr txBox="1"/>
          <p:nvPr/>
        </p:nvSpPr>
        <p:spPr>
          <a:xfrm>
            <a:off x="9380401" y="4721401"/>
            <a:ext cx="271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영업시간에만 </a:t>
            </a:r>
            <a:r>
              <a:rPr lang="ko-KR" altLang="en-US" sz="1100" dirty="0" err="1"/>
              <a:t>고객용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머니야에서</a:t>
            </a:r>
            <a:r>
              <a:rPr lang="ko-KR" altLang="en-US" sz="1100" dirty="0"/>
              <a:t> 활    성화 되도록 연동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A1191-6FFE-44FB-8694-10C0D94BE466}"/>
              </a:ext>
            </a:extLst>
          </p:cNvPr>
          <p:cNvSpPr/>
          <p:nvPr/>
        </p:nvSpPr>
        <p:spPr>
          <a:xfrm>
            <a:off x="789372" y="1004230"/>
            <a:ext cx="4618653" cy="5850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6530FC-A30C-4F40-ADAA-1C8D626D1EFD}"/>
              </a:ext>
            </a:extLst>
          </p:cNvPr>
          <p:cNvSpPr/>
          <p:nvPr/>
        </p:nvSpPr>
        <p:spPr>
          <a:xfrm>
            <a:off x="981959" y="3213565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44D250-2674-464A-9E47-BF6EDA24B35F}"/>
              </a:ext>
            </a:extLst>
          </p:cNvPr>
          <p:cNvSpPr txBox="1"/>
          <p:nvPr/>
        </p:nvSpPr>
        <p:spPr>
          <a:xfrm>
            <a:off x="2164811" y="3193007"/>
            <a:ext cx="313590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고구마피자 </a:t>
            </a:r>
            <a:r>
              <a:rPr lang="en-US" altLang="ko-KR" sz="1200" dirty="0"/>
              <a:t>– R : 12000       </a:t>
            </a:r>
            <a:r>
              <a:rPr lang="ko-KR" altLang="en-US" sz="1200" dirty="0">
                <a:solidFill>
                  <a:srgbClr val="FF0000"/>
                </a:solidFill>
              </a:rPr>
              <a:t>신제품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r>
              <a:rPr lang="en-US" altLang="ko-KR" sz="1200" dirty="0"/>
              <a:t>!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고구마가       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L : 15000  </a:t>
            </a:r>
            <a:r>
              <a:rPr lang="ko-KR" altLang="en-US" sz="1200" dirty="0">
                <a:solidFill>
                  <a:srgbClr val="FF0000"/>
                </a:solidFill>
              </a:rPr>
              <a:t>포인트 적립 </a:t>
            </a:r>
            <a:r>
              <a:rPr lang="en-US" altLang="ko-KR" sz="1200" dirty="0">
                <a:solidFill>
                  <a:srgbClr val="FF0000"/>
                </a:solidFill>
              </a:rPr>
              <a:t>10%!!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올라간           </a:t>
            </a:r>
            <a:r>
              <a:rPr lang="en-US" altLang="ko-KR" sz="1200" dirty="0"/>
              <a:t>F : 18000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피자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F347C5-A38A-4B9F-B8EA-DE67148D173A}"/>
              </a:ext>
            </a:extLst>
          </p:cNvPr>
          <p:cNvSpPr txBox="1"/>
          <p:nvPr/>
        </p:nvSpPr>
        <p:spPr>
          <a:xfrm>
            <a:off x="1039568" y="984401"/>
            <a:ext cx="2545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매장 위치</a:t>
            </a:r>
            <a:r>
              <a:rPr lang="en-US" altLang="ko-KR" sz="1500" dirty="0"/>
              <a:t>: </a:t>
            </a:r>
            <a:r>
              <a:rPr lang="ko-KR" altLang="en-US" sz="1500" dirty="0"/>
              <a:t>구로구 디지털로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F7AAAB-AFED-48D4-88F3-E217EBF70ED3}"/>
              </a:ext>
            </a:extLst>
          </p:cNvPr>
          <p:cNvSpPr/>
          <p:nvPr/>
        </p:nvSpPr>
        <p:spPr>
          <a:xfrm>
            <a:off x="1065410" y="1269529"/>
            <a:ext cx="4344139" cy="11448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1DC45A8-C6B7-4B1C-96A0-CF907BA4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01" y="1333628"/>
            <a:ext cx="2575743" cy="479757"/>
          </a:xfrm>
          <a:prstGeom prst="rect">
            <a:avLst/>
          </a:prstGeom>
        </p:spPr>
      </p:pic>
      <p:pic>
        <p:nvPicPr>
          <p:cNvPr id="62" name="그림 61" descr="피자, 음식, 그릇, 토마토이(가) 표시된 사진&#10;&#10;자동 생성된 설명">
            <a:extLst>
              <a:ext uri="{FF2B5EF4-FFF2-40B4-BE49-F238E27FC236}">
                <a16:creationId xmlns:a16="http://schemas.microsoft.com/office/drawing/2014/main" id="{C5902DA9-6174-4303-A687-DDECD898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3" y="1280565"/>
            <a:ext cx="1961967" cy="114086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3CA824F-7198-47D2-9F76-6FEA552E93A9}"/>
              </a:ext>
            </a:extLst>
          </p:cNvPr>
          <p:cNvSpPr txBox="1"/>
          <p:nvPr/>
        </p:nvSpPr>
        <p:spPr>
          <a:xfrm>
            <a:off x="2834213" y="1765362"/>
            <a:ext cx="255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)</a:t>
            </a:r>
            <a:r>
              <a:rPr lang="ko-KR" altLang="en-US" sz="1200" dirty="0"/>
              <a:t>    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6B3C72-3CA3-4D3D-8FC3-BAEF320D322B}"/>
              </a:ext>
            </a:extLst>
          </p:cNvPr>
          <p:cNvSpPr/>
          <p:nvPr/>
        </p:nvSpPr>
        <p:spPr>
          <a:xfrm>
            <a:off x="989836" y="4133667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7B7D622-1226-4E06-966E-796445A4D95B}"/>
              </a:ext>
            </a:extLst>
          </p:cNvPr>
          <p:cNvCxnSpPr/>
          <p:nvPr/>
        </p:nvCxnSpPr>
        <p:spPr>
          <a:xfrm>
            <a:off x="989836" y="4056082"/>
            <a:ext cx="4261145" cy="0"/>
          </a:xfrm>
          <a:prstGeom prst="line">
            <a:avLst/>
          </a:prstGeom>
          <a:ln cmpd="dbl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06EEBF0-21D0-4930-A3BF-D2DA06C192C2}"/>
              </a:ext>
            </a:extLst>
          </p:cNvPr>
          <p:cNvCxnSpPr/>
          <p:nvPr/>
        </p:nvCxnSpPr>
        <p:spPr>
          <a:xfrm>
            <a:off x="1039568" y="2747101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0B192E-B385-427B-BD6A-2092C74D701B}"/>
              </a:ext>
            </a:extLst>
          </p:cNvPr>
          <p:cNvSpPr txBox="1"/>
          <p:nvPr/>
        </p:nvSpPr>
        <p:spPr>
          <a:xfrm>
            <a:off x="981959" y="2752971"/>
            <a:ext cx="3909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피자 메뉴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717374F-6610-4744-BFDE-4328D5FD5CE9}"/>
              </a:ext>
            </a:extLst>
          </p:cNvPr>
          <p:cNvCxnSpPr/>
          <p:nvPr/>
        </p:nvCxnSpPr>
        <p:spPr>
          <a:xfrm>
            <a:off x="1021883" y="3076136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93C10A7-C9E0-4391-8919-0FFAC9726C3E}"/>
              </a:ext>
            </a:extLst>
          </p:cNvPr>
          <p:cNvSpPr txBox="1"/>
          <p:nvPr/>
        </p:nvSpPr>
        <p:spPr>
          <a:xfrm>
            <a:off x="2152240" y="4092308"/>
            <a:ext cx="29951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치즈피자 </a:t>
            </a:r>
            <a:r>
              <a:rPr lang="en-US" altLang="ko-KR" sz="1200" dirty="0"/>
              <a:t>– R : 12000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치즈가       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L : 15000</a:t>
            </a:r>
          </a:p>
          <a:p>
            <a:r>
              <a:rPr lang="ko-KR" altLang="en-US" sz="1100" dirty="0" err="1">
                <a:solidFill>
                  <a:srgbClr val="0070C0"/>
                </a:solidFill>
              </a:rPr>
              <a:t>잔뜩든</a:t>
            </a:r>
            <a:r>
              <a:rPr lang="ko-KR" altLang="en-US" sz="1100" dirty="0">
                <a:solidFill>
                  <a:srgbClr val="0070C0"/>
                </a:solidFill>
              </a:rPr>
              <a:t>        </a:t>
            </a:r>
            <a:r>
              <a:rPr lang="en-US" altLang="ko-KR" sz="1200" dirty="0"/>
              <a:t>F : 18000</a:t>
            </a:r>
          </a:p>
          <a:p>
            <a:r>
              <a:rPr lang="ko-KR" altLang="en-US" sz="1100" dirty="0">
                <a:solidFill>
                  <a:srgbClr val="0070C0"/>
                </a:solidFill>
              </a:rPr>
              <a:t>피자</a:t>
            </a:r>
            <a:endParaRPr lang="ko-KR" altLang="en-US" sz="12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71CE4A6-9EB7-4F87-8246-65CCED6D215B}"/>
              </a:ext>
            </a:extLst>
          </p:cNvPr>
          <p:cNvCxnSpPr/>
          <p:nvPr/>
        </p:nvCxnSpPr>
        <p:spPr>
          <a:xfrm>
            <a:off x="1040058" y="4951579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CD2E127-8B61-40A7-9030-55E097857CB4}"/>
              </a:ext>
            </a:extLst>
          </p:cNvPr>
          <p:cNvSpPr txBox="1"/>
          <p:nvPr/>
        </p:nvSpPr>
        <p:spPr>
          <a:xfrm>
            <a:off x="982449" y="4957449"/>
            <a:ext cx="39095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분류를 입력하세요</a:t>
            </a:r>
            <a:endParaRPr lang="ko-KR" altLang="en-US" sz="15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F3E5505-1FF7-4164-9828-1A5DE2BC49AA}"/>
              </a:ext>
            </a:extLst>
          </p:cNvPr>
          <p:cNvCxnSpPr/>
          <p:nvPr/>
        </p:nvCxnSpPr>
        <p:spPr>
          <a:xfrm>
            <a:off x="1022373" y="5280614"/>
            <a:ext cx="426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250DAA8-5895-4676-B2E7-EC622230D9E4}"/>
              </a:ext>
            </a:extLst>
          </p:cNvPr>
          <p:cNvSpPr/>
          <p:nvPr/>
        </p:nvSpPr>
        <p:spPr>
          <a:xfrm>
            <a:off x="989836" y="5369651"/>
            <a:ext cx="928687" cy="714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84" name="별: 꼭짓점 10개 83">
            <a:extLst>
              <a:ext uri="{FF2B5EF4-FFF2-40B4-BE49-F238E27FC236}">
                <a16:creationId xmlns:a16="http://schemas.microsoft.com/office/drawing/2014/main" id="{B6B0315F-5F35-4A35-A97F-39DC79EEB1A8}"/>
              </a:ext>
            </a:extLst>
          </p:cNvPr>
          <p:cNvSpPr/>
          <p:nvPr/>
        </p:nvSpPr>
        <p:spPr>
          <a:xfrm>
            <a:off x="905187" y="3091999"/>
            <a:ext cx="689146" cy="297307"/>
          </a:xfrm>
          <a:prstGeom prst="star10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new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D4F624-7287-4E9E-BAC2-1CF2AE1A9254}"/>
              </a:ext>
            </a:extLst>
          </p:cNvPr>
          <p:cNvSpPr/>
          <p:nvPr/>
        </p:nvSpPr>
        <p:spPr>
          <a:xfrm>
            <a:off x="4984433" y="2434197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1A3A53-1A2E-4ABD-B0A6-AE97B6F85AFD}"/>
              </a:ext>
            </a:extLst>
          </p:cNvPr>
          <p:cNvSpPr txBox="1"/>
          <p:nvPr/>
        </p:nvSpPr>
        <p:spPr>
          <a:xfrm>
            <a:off x="3584728" y="2416057"/>
            <a:ext cx="13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분류 추가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0BC9EB7-4262-44C6-8E29-AC76355EC8A2}"/>
              </a:ext>
            </a:extLst>
          </p:cNvPr>
          <p:cNvSpPr/>
          <p:nvPr/>
        </p:nvSpPr>
        <p:spPr>
          <a:xfrm>
            <a:off x="4990147" y="2783132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pic>
        <p:nvPicPr>
          <p:cNvPr id="46" name="그래픽 45" descr="연필 윤곽선">
            <a:extLst>
              <a:ext uri="{FF2B5EF4-FFF2-40B4-BE49-F238E27FC236}">
                <a16:creationId xmlns:a16="http://schemas.microsoft.com/office/drawing/2014/main" id="{FB363CD6-A419-4E0F-8EC2-4974EFA86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8523" y="2750464"/>
            <a:ext cx="290834" cy="290834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F6323F7-8C41-42C0-ADA7-6133A74AB1A7}"/>
              </a:ext>
            </a:extLst>
          </p:cNvPr>
          <p:cNvSpPr/>
          <p:nvPr/>
        </p:nvSpPr>
        <p:spPr>
          <a:xfrm>
            <a:off x="4583161" y="2782197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775DF6E-B005-4F98-BEA4-520409A92017}"/>
              </a:ext>
            </a:extLst>
          </p:cNvPr>
          <p:cNvSpPr/>
          <p:nvPr/>
        </p:nvSpPr>
        <p:spPr>
          <a:xfrm>
            <a:off x="4994349" y="3719020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8F2C12A-C120-44AA-B80B-EAB9C7D345AF}"/>
              </a:ext>
            </a:extLst>
          </p:cNvPr>
          <p:cNvSpPr/>
          <p:nvPr/>
        </p:nvSpPr>
        <p:spPr>
          <a:xfrm>
            <a:off x="4587363" y="3718085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652CB74-DD20-487C-939C-AEC3215A4689}"/>
              </a:ext>
            </a:extLst>
          </p:cNvPr>
          <p:cNvSpPr/>
          <p:nvPr/>
        </p:nvSpPr>
        <p:spPr>
          <a:xfrm>
            <a:off x="4994349" y="4661766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10F65EF-EB59-47ED-AC22-87BC9505E540}"/>
              </a:ext>
            </a:extLst>
          </p:cNvPr>
          <p:cNvSpPr/>
          <p:nvPr/>
        </p:nvSpPr>
        <p:spPr>
          <a:xfrm>
            <a:off x="4587363" y="4660831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F2D3CFE-84E5-44A9-A69A-15FBA141D74B}"/>
              </a:ext>
            </a:extLst>
          </p:cNvPr>
          <p:cNvSpPr/>
          <p:nvPr/>
        </p:nvSpPr>
        <p:spPr>
          <a:xfrm>
            <a:off x="4994349" y="4997710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709653E-A45C-4C07-B35C-8331F921EA6E}"/>
              </a:ext>
            </a:extLst>
          </p:cNvPr>
          <p:cNvSpPr/>
          <p:nvPr/>
        </p:nvSpPr>
        <p:spPr>
          <a:xfrm>
            <a:off x="4587363" y="4996775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B0EB0E3-1D92-4D10-9495-E4BCBD71AF76}"/>
              </a:ext>
            </a:extLst>
          </p:cNvPr>
          <p:cNvSpPr/>
          <p:nvPr/>
        </p:nvSpPr>
        <p:spPr>
          <a:xfrm>
            <a:off x="4968078" y="5854549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12A1ED87-337E-4783-A41F-DAC1844C4BDB}"/>
              </a:ext>
            </a:extLst>
          </p:cNvPr>
          <p:cNvSpPr/>
          <p:nvPr/>
        </p:nvSpPr>
        <p:spPr>
          <a:xfrm>
            <a:off x="4561092" y="5853614"/>
            <a:ext cx="282903" cy="282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pic>
        <p:nvPicPr>
          <p:cNvPr id="99" name="그래픽 98" descr="연필 윤곽선">
            <a:extLst>
              <a:ext uri="{FF2B5EF4-FFF2-40B4-BE49-F238E27FC236}">
                <a16:creationId xmlns:a16="http://schemas.microsoft.com/office/drawing/2014/main" id="{7FB297BF-AFBE-427E-B0D3-69DE81B0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4488" y="3701177"/>
            <a:ext cx="290834" cy="290834"/>
          </a:xfrm>
          <a:prstGeom prst="rect">
            <a:avLst/>
          </a:prstGeom>
        </p:spPr>
      </p:pic>
      <p:pic>
        <p:nvPicPr>
          <p:cNvPr id="100" name="그래픽 99" descr="연필 윤곽선">
            <a:extLst>
              <a:ext uri="{FF2B5EF4-FFF2-40B4-BE49-F238E27FC236}">
                <a16:creationId xmlns:a16="http://schemas.microsoft.com/office/drawing/2014/main" id="{4DE637BC-7D58-48FA-8D95-593BC6E16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9499" y="4630509"/>
            <a:ext cx="290834" cy="290834"/>
          </a:xfrm>
          <a:prstGeom prst="rect">
            <a:avLst/>
          </a:prstGeom>
        </p:spPr>
      </p:pic>
      <p:pic>
        <p:nvPicPr>
          <p:cNvPr id="102" name="그래픽 101" descr="연필 윤곽선">
            <a:extLst>
              <a:ext uri="{FF2B5EF4-FFF2-40B4-BE49-F238E27FC236}">
                <a16:creationId xmlns:a16="http://schemas.microsoft.com/office/drawing/2014/main" id="{6FD970B2-A92E-4A64-9A24-608B98033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7121" y="2062152"/>
            <a:ext cx="290834" cy="290834"/>
          </a:xfrm>
          <a:prstGeom prst="rect">
            <a:avLst/>
          </a:prstGeom>
        </p:spPr>
      </p:pic>
      <p:pic>
        <p:nvPicPr>
          <p:cNvPr id="104" name="그래픽 103" descr="연필 윤곽선">
            <a:extLst>
              <a:ext uri="{FF2B5EF4-FFF2-40B4-BE49-F238E27FC236}">
                <a16:creationId xmlns:a16="http://schemas.microsoft.com/office/drawing/2014/main" id="{2BE8ACC7-38F3-4502-90CE-F218D8C56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823" y="6027875"/>
            <a:ext cx="290834" cy="29083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59B8D4-5C7B-4CB1-ADBA-1B44E7485166}"/>
              </a:ext>
            </a:extLst>
          </p:cNvPr>
          <p:cNvSpPr/>
          <p:nvPr/>
        </p:nvSpPr>
        <p:spPr>
          <a:xfrm>
            <a:off x="2209357" y="5369651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메뉴명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EA37390-FD73-415C-B252-11DE64F634AA}"/>
              </a:ext>
            </a:extLst>
          </p:cNvPr>
          <p:cNvSpPr/>
          <p:nvPr/>
        </p:nvSpPr>
        <p:spPr>
          <a:xfrm>
            <a:off x="3222436" y="5360118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가격입력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2E26835-0C9A-4351-A635-5C186F8378EB}"/>
              </a:ext>
            </a:extLst>
          </p:cNvPr>
          <p:cNvSpPr/>
          <p:nvPr/>
        </p:nvSpPr>
        <p:spPr>
          <a:xfrm>
            <a:off x="3222436" y="5607776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가격입력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25768C5-16D6-4731-B21D-35FE4FC6BA10}"/>
              </a:ext>
            </a:extLst>
          </p:cNvPr>
          <p:cNvSpPr/>
          <p:nvPr/>
        </p:nvSpPr>
        <p:spPr>
          <a:xfrm>
            <a:off x="3222436" y="5846779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가격입력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BF01A7B-2501-40F3-B61F-7930931A18F3}"/>
              </a:ext>
            </a:extLst>
          </p:cNvPr>
          <p:cNvSpPr/>
          <p:nvPr/>
        </p:nvSpPr>
        <p:spPr>
          <a:xfrm>
            <a:off x="3238101" y="6093560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가격입력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170FDFA-5150-44B4-B9DA-D3984F694E81}"/>
              </a:ext>
            </a:extLst>
          </p:cNvPr>
          <p:cNvSpPr/>
          <p:nvPr/>
        </p:nvSpPr>
        <p:spPr>
          <a:xfrm>
            <a:off x="2216677" y="5603779"/>
            <a:ext cx="881676" cy="72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메뉴설명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78A178-E0CE-465A-AE91-F6935B137511}"/>
              </a:ext>
            </a:extLst>
          </p:cNvPr>
          <p:cNvSpPr/>
          <p:nvPr/>
        </p:nvSpPr>
        <p:spPr>
          <a:xfrm>
            <a:off x="4486959" y="5325809"/>
            <a:ext cx="881676" cy="49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기타 사항</a:t>
            </a:r>
          </a:p>
        </p:txBody>
      </p:sp>
      <p:pic>
        <p:nvPicPr>
          <p:cNvPr id="113" name="그래픽 112" descr="카메라 윤곽선">
            <a:extLst>
              <a:ext uri="{FF2B5EF4-FFF2-40B4-BE49-F238E27FC236}">
                <a16:creationId xmlns:a16="http://schemas.microsoft.com/office/drawing/2014/main" id="{851B37D2-2434-4E71-B6B1-8F0EDA873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0889" y="3578336"/>
            <a:ext cx="402994" cy="402994"/>
          </a:xfrm>
          <a:prstGeom prst="rect">
            <a:avLst/>
          </a:prstGeom>
        </p:spPr>
      </p:pic>
      <p:pic>
        <p:nvPicPr>
          <p:cNvPr id="114" name="그래픽 113" descr="카메라 윤곽선">
            <a:extLst>
              <a:ext uri="{FF2B5EF4-FFF2-40B4-BE49-F238E27FC236}">
                <a16:creationId xmlns:a16="http://schemas.microsoft.com/office/drawing/2014/main" id="{636A0D6C-65A8-402C-A391-B81720244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1530" y="4477391"/>
            <a:ext cx="402994" cy="402994"/>
          </a:xfrm>
          <a:prstGeom prst="rect">
            <a:avLst/>
          </a:prstGeom>
        </p:spPr>
      </p:pic>
      <p:pic>
        <p:nvPicPr>
          <p:cNvPr id="115" name="그래픽 114" descr="카메라 윤곽선">
            <a:extLst>
              <a:ext uri="{FF2B5EF4-FFF2-40B4-BE49-F238E27FC236}">
                <a16:creationId xmlns:a16="http://schemas.microsoft.com/office/drawing/2014/main" id="{78C7412B-E006-4490-823C-98180D183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0889" y="5723172"/>
            <a:ext cx="402994" cy="402994"/>
          </a:xfrm>
          <a:prstGeom prst="rect">
            <a:avLst/>
          </a:prstGeom>
        </p:spPr>
      </p:pic>
      <p:pic>
        <p:nvPicPr>
          <p:cNvPr id="117" name="그래픽 116" descr="연필 윤곽선">
            <a:extLst>
              <a:ext uri="{FF2B5EF4-FFF2-40B4-BE49-F238E27FC236}">
                <a16:creationId xmlns:a16="http://schemas.microsoft.com/office/drawing/2014/main" id="{46F155AF-BDAD-42D8-AA5F-839F47242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8656" y="1000895"/>
            <a:ext cx="290834" cy="290834"/>
          </a:xfrm>
          <a:prstGeom prst="rect">
            <a:avLst/>
          </a:prstGeom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id="{B29C3409-1790-4806-863C-B6314DC4EBE7}"/>
              </a:ext>
            </a:extLst>
          </p:cNvPr>
          <p:cNvSpPr/>
          <p:nvPr/>
        </p:nvSpPr>
        <p:spPr>
          <a:xfrm>
            <a:off x="5370851" y="969347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E7C8F347-121D-4937-892D-3B5617A3FCBD}"/>
              </a:ext>
            </a:extLst>
          </p:cNvPr>
          <p:cNvSpPr/>
          <p:nvPr/>
        </p:nvSpPr>
        <p:spPr>
          <a:xfrm>
            <a:off x="4638898" y="2009983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078C4B5-5941-42D8-874D-8AB14819B7F2}"/>
              </a:ext>
            </a:extLst>
          </p:cNvPr>
          <p:cNvSpPr/>
          <p:nvPr/>
        </p:nvSpPr>
        <p:spPr>
          <a:xfrm>
            <a:off x="5328772" y="2411203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4909F5F-7F2D-4ADE-8A36-1E446C41E888}"/>
              </a:ext>
            </a:extLst>
          </p:cNvPr>
          <p:cNvSpPr/>
          <p:nvPr/>
        </p:nvSpPr>
        <p:spPr>
          <a:xfrm>
            <a:off x="4199008" y="2755083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6778D6E1-0105-4534-95AC-CDCFB40B1774}"/>
              </a:ext>
            </a:extLst>
          </p:cNvPr>
          <p:cNvSpPr/>
          <p:nvPr/>
        </p:nvSpPr>
        <p:spPr>
          <a:xfrm>
            <a:off x="5326163" y="2737774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F72A4F1-E8DD-4A46-88CE-C2DF9AF76ACC}"/>
              </a:ext>
            </a:extLst>
          </p:cNvPr>
          <p:cNvSpPr/>
          <p:nvPr/>
        </p:nvSpPr>
        <p:spPr>
          <a:xfrm>
            <a:off x="2186796" y="2737108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56BD910-5F75-4FDB-99E5-E32D730FAC61}"/>
              </a:ext>
            </a:extLst>
          </p:cNvPr>
          <p:cNvSpPr/>
          <p:nvPr/>
        </p:nvSpPr>
        <p:spPr>
          <a:xfrm>
            <a:off x="3851167" y="3688757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A14D701-C6DC-491C-9658-E463C7088571}"/>
              </a:ext>
            </a:extLst>
          </p:cNvPr>
          <p:cNvSpPr/>
          <p:nvPr/>
        </p:nvSpPr>
        <p:spPr>
          <a:xfrm>
            <a:off x="1919404" y="3632604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127" name="그래픽 126" descr="연필 윤곽선">
            <a:extLst>
              <a:ext uri="{FF2B5EF4-FFF2-40B4-BE49-F238E27FC236}">
                <a16:creationId xmlns:a16="http://schemas.microsoft.com/office/drawing/2014/main" id="{97902816-8E46-42A7-87C9-355C616AB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2310" y="1038932"/>
            <a:ext cx="290834" cy="290834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548D395-C254-490B-AA5A-A8A32A5D280F}"/>
              </a:ext>
            </a:extLst>
          </p:cNvPr>
          <p:cNvSpPr txBox="1"/>
          <p:nvPr/>
        </p:nvSpPr>
        <p:spPr>
          <a:xfrm>
            <a:off x="6359535" y="885282"/>
            <a:ext cx="310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한번 </a:t>
            </a:r>
            <a:r>
              <a:rPr lang="ko-KR" altLang="en-US" dirty="0" err="1"/>
              <a:t>터치시</a:t>
            </a:r>
            <a:r>
              <a:rPr lang="ko-KR" altLang="en-US" dirty="0"/>
              <a:t> 편집사용</a:t>
            </a:r>
            <a:endParaRPr lang="en-US" altLang="ko-KR" dirty="0"/>
          </a:p>
          <a:p>
            <a:r>
              <a:rPr lang="ko-KR" altLang="en-US" dirty="0" err="1"/>
              <a:t>편집후</a:t>
            </a:r>
            <a:r>
              <a:rPr lang="ko-KR" altLang="en-US" dirty="0"/>
              <a:t> 다시 터치해서 완료 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2EA1CC3-57FF-432B-81F8-84442585C430}"/>
              </a:ext>
            </a:extLst>
          </p:cNvPr>
          <p:cNvSpPr/>
          <p:nvPr/>
        </p:nvSpPr>
        <p:spPr>
          <a:xfrm>
            <a:off x="2935666" y="1752320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매장 이름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3A0180-6FD0-48BF-888B-FE02EB5EC429}"/>
              </a:ext>
            </a:extLst>
          </p:cNvPr>
          <p:cNvSpPr/>
          <p:nvPr/>
        </p:nvSpPr>
        <p:spPr>
          <a:xfrm>
            <a:off x="2936722" y="1975232"/>
            <a:ext cx="1183055" cy="17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최소 주문금액</a:t>
            </a:r>
            <a:endParaRPr lang="ko-KR" altLang="en-US" sz="12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CE19973-3E43-4E31-BF72-7720E3014AC5}"/>
              </a:ext>
            </a:extLst>
          </p:cNvPr>
          <p:cNvSpPr/>
          <p:nvPr/>
        </p:nvSpPr>
        <p:spPr>
          <a:xfrm>
            <a:off x="2936721" y="2191147"/>
            <a:ext cx="1137891" cy="1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포인트  비율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A9643C5-171A-4A06-B637-52743B2F4213}"/>
              </a:ext>
            </a:extLst>
          </p:cNvPr>
          <p:cNvSpPr/>
          <p:nvPr/>
        </p:nvSpPr>
        <p:spPr>
          <a:xfrm>
            <a:off x="4244208" y="1762000"/>
            <a:ext cx="881676" cy="1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영업 시간</a:t>
            </a:r>
          </a:p>
        </p:txBody>
      </p:sp>
      <p:pic>
        <p:nvPicPr>
          <p:cNvPr id="133" name="그래픽 132" descr="연필 윤곽선">
            <a:extLst>
              <a:ext uri="{FF2B5EF4-FFF2-40B4-BE49-F238E27FC236}">
                <a16:creationId xmlns:a16="http://schemas.microsoft.com/office/drawing/2014/main" id="{8DBA8163-DE38-42A0-8199-8D1FE13B2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1304" y="4955101"/>
            <a:ext cx="290834" cy="290834"/>
          </a:xfrm>
          <a:prstGeom prst="rect">
            <a:avLst/>
          </a:prstGeom>
        </p:spPr>
      </p:pic>
      <p:sp>
        <p:nvSpPr>
          <p:cNvPr id="134" name="타원 133">
            <a:extLst>
              <a:ext uri="{FF2B5EF4-FFF2-40B4-BE49-F238E27FC236}">
                <a16:creationId xmlns:a16="http://schemas.microsoft.com/office/drawing/2014/main" id="{135F55D4-D16A-4E7E-A158-36CD4FB88F46}"/>
              </a:ext>
            </a:extLst>
          </p:cNvPr>
          <p:cNvSpPr/>
          <p:nvPr/>
        </p:nvSpPr>
        <p:spPr>
          <a:xfrm>
            <a:off x="4560466" y="4007127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4066205-73CD-452E-942F-3B4BC7B82401}"/>
              </a:ext>
            </a:extLst>
          </p:cNvPr>
          <p:cNvSpPr/>
          <p:nvPr/>
        </p:nvSpPr>
        <p:spPr>
          <a:xfrm>
            <a:off x="4972919" y="4001793"/>
            <a:ext cx="326571" cy="3265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E7351D-5666-45B9-8318-28B9A9E01592}"/>
              </a:ext>
            </a:extLst>
          </p:cNvPr>
          <p:cNvSpPr txBox="1"/>
          <p:nvPr/>
        </p:nvSpPr>
        <p:spPr>
          <a:xfrm>
            <a:off x="4910583" y="3995714"/>
            <a:ext cx="48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FAF6E72-0248-4B5F-9A39-05FFB846DE54}"/>
              </a:ext>
            </a:extLst>
          </p:cNvPr>
          <p:cNvSpPr/>
          <p:nvPr/>
        </p:nvSpPr>
        <p:spPr>
          <a:xfrm>
            <a:off x="795349" y="4923380"/>
            <a:ext cx="4622633" cy="358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647E7BA-7362-4A0C-A759-359FFF8E5DE7}"/>
              </a:ext>
            </a:extLst>
          </p:cNvPr>
          <p:cNvSpPr/>
          <p:nvPr/>
        </p:nvSpPr>
        <p:spPr>
          <a:xfrm>
            <a:off x="2151803" y="5324828"/>
            <a:ext cx="2082685" cy="10069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9F2B059-A8DA-4900-9A65-6905F46B10CF}"/>
              </a:ext>
            </a:extLst>
          </p:cNvPr>
          <p:cNvSpPr txBox="1"/>
          <p:nvPr/>
        </p:nvSpPr>
        <p:spPr>
          <a:xfrm>
            <a:off x="5892905" y="3567388"/>
            <a:ext cx="31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터치시</a:t>
            </a:r>
            <a:r>
              <a:rPr lang="ko-KR" altLang="en-US" dirty="0"/>
              <a:t> 생성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620D5A2-0EBE-4B5D-84D9-936233EC9E5C}"/>
              </a:ext>
            </a:extLst>
          </p:cNvPr>
          <p:cNvCxnSpPr>
            <a:stCxn id="120" idx="6"/>
            <a:endCxn id="137" idx="3"/>
          </p:cNvCxnSpPr>
          <p:nvPr/>
        </p:nvCxnSpPr>
        <p:spPr>
          <a:xfrm flipH="1">
            <a:off x="5417982" y="2574489"/>
            <a:ext cx="237361" cy="2527947"/>
          </a:xfrm>
          <a:prstGeom prst="bentConnector3">
            <a:avLst>
              <a:gd name="adj1" fmla="val -963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E6636E-F3EA-4CA6-B9D9-47688DC02FB8}"/>
              </a:ext>
            </a:extLst>
          </p:cNvPr>
          <p:cNvCxnSpPr>
            <a:stCxn id="121" idx="4"/>
            <a:endCxn id="138" idx="3"/>
          </p:cNvCxnSpPr>
          <p:nvPr/>
        </p:nvCxnSpPr>
        <p:spPr>
          <a:xfrm rot="5400000">
            <a:off x="2925077" y="4391065"/>
            <a:ext cx="2746628" cy="127806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F79BCD-902D-4516-955E-A2277E43D839}"/>
              </a:ext>
            </a:extLst>
          </p:cNvPr>
          <p:cNvSpPr/>
          <p:nvPr/>
        </p:nvSpPr>
        <p:spPr>
          <a:xfrm>
            <a:off x="811811" y="760949"/>
            <a:ext cx="2286542" cy="25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매장페이지 관리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D925D9E-8F73-41FE-9175-E113F2F090C9}"/>
              </a:ext>
            </a:extLst>
          </p:cNvPr>
          <p:cNvSpPr/>
          <p:nvPr/>
        </p:nvSpPr>
        <p:spPr>
          <a:xfrm>
            <a:off x="3120408" y="764353"/>
            <a:ext cx="2286542" cy="255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배달지역 관리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3B8DF6D-4868-4394-9A2C-46A28AFFC0BE}"/>
              </a:ext>
            </a:extLst>
          </p:cNvPr>
          <p:cNvSpPr/>
          <p:nvPr/>
        </p:nvSpPr>
        <p:spPr>
          <a:xfrm>
            <a:off x="776894" y="6345421"/>
            <a:ext cx="9498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주문정보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7ED35F0-0199-4399-B99B-52688F04F6CC}"/>
              </a:ext>
            </a:extLst>
          </p:cNvPr>
          <p:cNvSpPr/>
          <p:nvPr/>
        </p:nvSpPr>
        <p:spPr>
          <a:xfrm>
            <a:off x="1726718" y="6343973"/>
            <a:ext cx="968355" cy="496859"/>
          </a:xfrm>
          <a:prstGeom prst="rect">
            <a:avLst/>
          </a:prstGeom>
          <a:solidFill>
            <a:srgbClr val="DAE3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매장관리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7225C2C-F1AB-48B4-9CE3-7693D4A8B31D}"/>
              </a:ext>
            </a:extLst>
          </p:cNvPr>
          <p:cNvSpPr/>
          <p:nvPr/>
        </p:nvSpPr>
        <p:spPr>
          <a:xfrm>
            <a:off x="2695075" y="6343974"/>
            <a:ext cx="949823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FC06556-8F65-487A-A64E-B123DAF73383}"/>
              </a:ext>
            </a:extLst>
          </p:cNvPr>
          <p:cNvSpPr/>
          <p:nvPr/>
        </p:nvSpPr>
        <p:spPr>
          <a:xfrm>
            <a:off x="3644899" y="6343973"/>
            <a:ext cx="872021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매장</a:t>
            </a:r>
            <a:endParaRPr lang="en-US" altLang="ko-KR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D28F656-BC2F-4D33-A5B9-5C7EC27493A1}"/>
              </a:ext>
            </a:extLst>
          </p:cNvPr>
          <p:cNvSpPr/>
          <p:nvPr/>
        </p:nvSpPr>
        <p:spPr>
          <a:xfrm>
            <a:off x="4516921" y="6343975"/>
            <a:ext cx="881675" cy="496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내정보</a:t>
            </a:r>
            <a:endParaRPr lang="ko-KR" altLang="en-US" sz="1200" dirty="0">
              <a:solidFill>
                <a:schemeClr val="tx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8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2115</Words>
  <Application>Microsoft Office PowerPoint</Application>
  <PresentationFormat>와이드스크린</PresentationFormat>
  <Paragraphs>953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이준규(2015152030)</dc:creator>
  <cp:lastModifiedBy>이 정열</cp:lastModifiedBy>
  <cp:revision>98</cp:revision>
  <cp:lastPrinted>2021-04-22T09:06:25Z</cp:lastPrinted>
  <dcterms:created xsi:type="dcterms:W3CDTF">2021-04-20T01:02:53Z</dcterms:created>
  <dcterms:modified xsi:type="dcterms:W3CDTF">2021-05-23T10:48:16Z</dcterms:modified>
</cp:coreProperties>
</file>