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60" r:id="rId3"/>
    <p:sldId id="261" r:id="rId4"/>
    <p:sldId id="271" r:id="rId5"/>
    <p:sldId id="262" r:id="rId6"/>
    <p:sldId id="272" r:id="rId7"/>
    <p:sldId id="263" r:id="rId8"/>
    <p:sldId id="264" r:id="rId9"/>
    <p:sldId id="265" r:id="rId10"/>
    <p:sldId id="273" r:id="rId11"/>
    <p:sldId id="274" r:id="rId12"/>
    <p:sldId id="275" r:id="rId1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9933"/>
    <a:srgbClr val="3366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 autoAdjust="0"/>
  </p:normalViewPr>
  <p:slideViewPr>
    <p:cSldViewPr>
      <p:cViewPr varScale="1">
        <p:scale>
          <a:sx n="116" d="100"/>
          <a:sy n="116" d="100"/>
        </p:scale>
        <p:origin x="1428" y="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351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81CBF68-ADE8-46A0-97CF-7DDD929380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77008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742BF0-F795-401E-A60D-1820A36F2DFE}" type="slidenum">
              <a:rPr lang="en-US" altLang="en-US" sz="1300">
                <a:latin typeface="Times New Roman" panose="02020603050405020304" pitchFamily="18" charset="0"/>
              </a:rPr>
              <a:pPr/>
              <a:t>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7750"/>
          </a:xfrm>
          <a:solidFill>
            <a:srgbClr val="FFFFFF"/>
          </a:solidFill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04745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60BF1B-1D86-4049-AA4E-89F5828A3897}" type="slidenum">
              <a:rPr lang="en-US" altLang="en-US" sz="130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7750"/>
          </a:xfrm>
          <a:solidFill>
            <a:srgbClr val="FFFFFF"/>
          </a:solidFill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50554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A880C6-DD80-4D84-88A6-46C13397D67D}" type="slidenum">
              <a:rPr lang="en-US" altLang="en-US" sz="1300">
                <a:latin typeface="Times New Roman" panose="02020603050405020304" pitchFamily="18" charset="0"/>
              </a:rPr>
              <a:pPr/>
              <a:t>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7750"/>
          </a:xfrm>
          <a:solidFill>
            <a:srgbClr val="FFFFFF"/>
          </a:solidFill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42431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FBA66A-AEBF-450D-9159-DBC2C9D860DD}" type="slidenum">
              <a:rPr lang="en-US" altLang="en-US" sz="1300">
                <a:latin typeface="Times New Roman" panose="02020603050405020304" pitchFamily="18" charset="0"/>
              </a:rPr>
              <a:pPr/>
              <a:t>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77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92855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27E22C-3A22-4635-940F-56DB9582B8AA}" type="slidenum">
              <a:rPr lang="en-US" altLang="en-US" sz="1300">
                <a:latin typeface="Times New Roman" panose="02020603050405020304" pitchFamily="18" charset="0"/>
              </a:rPr>
              <a:pPr/>
              <a:t>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7750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52386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1E504D-1670-4814-9658-FB0E7923F75D}" type="slidenum">
              <a:rPr lang="en-US" altLang="en-US" sz="1300">
                <a:latin typeface="Times New Roman" panose="02020603050405020304" pitchFamily="18" charset="0"/>
              </a:rPr>
              <a:pPr/>
              <a:t>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775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80197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07110A-5D7D-4B4A-AD32-76DB2CFA72B5}" type="slidenum">
              <a:rPr lang="en-US" altLang="en-US" sz="1300">
                <a:latin typeface="Times New Roman" panose="02020603050405020304" pitchFamily="18" charset="0"/>
              </a:rPr>
              <a:pPr/>
              <a:t>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7750"/>
          </a:xfrm>
          <a:solidFill>
            <a:srgbClr val="FFFFFF"/>
          </a:solidFill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16551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329F86-90C5-4B4D-9F88-181850E47AF5}" type="slidenum">
              <a:rPr lang="en-US" altLang="en-US" sz="1300">
                <a:latin typeface="Times New Roman" panose="02020603050405020304" pitchFamily="18" charset="0"/>
              </a:rPr>
              <a:pPr/>
              <a:t>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7750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52011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22DE18-5424-4F58-8B61-F7782EFA54A0}" type="slidenum">
              <a:rPr lang="en-US" altLang="en-US" sz="1300">
                <a:latin typeface="Times New Roman" panose="02020603050405020304" pitchFamily="18" charset="0"/>
              </a:rPr>
              <a:pPr/>
              <a:t>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7750"/>
          </a:xfrm>
          <a:solidFill>
            <a:srgbClr val="FFFFFF"/>
          </a:solidFill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8667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 </a:t>
            </a:r>
            <a:fld id="{64BCBE74-E286-4BE6-A17B-8C665CC0F6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763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 </a:t>
            </a:r>
            <a:fld id="{81D172AE-446D-47F7-8A02-E4A125250EB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501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228600"/>
            <a:ext cx="19431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228600"/>
            <a:ext cx="567690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 </a:t>
            </a:r>
            <a:fld id="{4A959DEB-45E5-4001-A3AE-AD69CB59905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586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 </a:t>
            </a:r>
            <a:fld id="{997D79DA-7802-42D9-8126-3527A14364D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939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 </a:t>
            </a:r>
            <a:fld id="{47EA1059-AA76-41A9-B776-B811E52F8FB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949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 </a:t>
            </a:r>
            <a:fld id="{E5A9C75A-C008-4528-9A70-74C47B35544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500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 </a:t>
            </a:r>
            <a:fld id="{DFE94B7A-0DE3-400B-B354-E87C10E559C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354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 </a:t>
            </a:r>
            <a:fld id="{7B1C7C0D-B0E0-4DDC-94DE-3DB4AE04320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71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 </a:t>
            </a:r>
            <a:fld id="{5C1D3E37-BF28-4E79-8A48-01E9ED35F87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782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 </a:t>
            </a:r>
            <a:fld id="{E61431DC-8583-42F8-89A3-FAA707D196F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0812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 </a:t>
            </a:r>
            <a:fld id="{A5CF2276-01C2-4064-9928-76CE494B46E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577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 </a:t>
            </a:r>
            <a:fld id="{CF90EA7C-8FC1-4968-9819-2D5D782FF42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>
            <a:off x="609600" y="838200"/>
            <a:ext cx="7924800" cy="0"/>
          </a:xfrm>
          <a:prstGeom prst="line">
            <a:avLst/>
          </a:prstGeom>
          <a:noFill/>
          <a:ln w="38100" cmpd="dbl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CC66"/>
        </a:buClr>
        <a:buSzPct val="120000"/>
        <a:buFont typeface="Symbol" panose="05050102010706020507" pitchFamily="18" charset="2"/>
        <a:buChar char="·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CC66"/>
        </a:buClr>
        <a:buFont typeface="Symbol" panose="05050102010706020507" pitchFamily="18" charset="2"/>
        <a:buChar char="·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1"/>
          </a:solidFill>
          <a:latin typeface="Courier New" pitchFamily="49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CC66"/>
        </a:buClr>
        <a:buChar char="•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CC66"/>
        </a:buClr>
        <a:buChar char="–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CC66"/>
        </a:buClr>
        <a:buChar char="–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CC66"/>
        </a:buClr>
        <a:buChar char="–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CC66"/>
        </a:buClr>
        <a:buChar char="–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CC66"/>
        </a:buClr>
        <a:buChar char="–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CC66"/>
              </a:buClr>
              <a:buSzPct val="120000"/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CC66"/>
              </a:buClr>
              <a:buFont typeface="Symbol" panose="05050102010706020507" pitchFamily="18" charset="2"/>
              <a:buChar char="·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2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rgbClr val="FFCC66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>
                <a:latin typeface="Times New Roman" panose="02020603050405020304" pitchFamily="18" charset="0"/>
              </a:rPr>
              <a:t> </a:t>
            </a:r>
            <a:fld id="{BB32FF99-E334-4EF4-8FD5-7C4140FC7006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mtClean="0"/>
              <a:t>CSC 143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2057400"/>
          </a:xfrm>
        </p:spPr>
        <p:txBody>
          <a:bodyPr/>
          <a:lstStyle/>
          <a:p>
            <a:pPr algn="ctr">
              <a:buFont typeface="Symbol" panose="05050102010706020507" pitchFamily="18" charset="2"/>
              <a:buNone/>
            </a:pPr>
            <a:r>
              <a:rPr lang="en-US" altLang="en-US" sz="4400" smtClean="0"/>
              <a:t>Two' s complement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any number, can always remove all 0's or all 1's on the left except the last 0 and 1:</a:t>
            </a:r>
            <a:br>
              <a:rPr lang="en-US" dirty="0" smtClean="0"/>
            </a:b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000110 is 0110 (= +6)</a:t>
            </a:r>
            <a:b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111011 is 1011 (= -5)</a:t>
            </a:r>
          </a:p>
          <a:p>
            <a:r>
              <a:rPr lang="en-US" dirty="0" smtClean="0"/>
              <a:t>To convert to decimal form</a:t>
            </a:r>
          </a:p>
          <a:p>
            <a:pPr lvl="1"/>
            <a:r>
              <a:rPr lang="en-US" dirty="0" smtClean="0"/>
              <a:t>If positive: 01101 = 2</a:t>
            </a:r>
            <a:r>
              <a:rPr lang="en-US" baseline="30000" dirty="0" smtClean="0"/>
              <a:t>3</a:t>
            </a:r>
            <a:r>
              <a:rPr lang="en-US" dirty="0" smtClean="0"/>
              <a:t> + 2</a:t>
            </a:r>
            <a:r>
              <a:rPr lang="en-US" baseline="30000" dirty="0" smtClean="0"/>
              <a:t>2</a:t>
            </a:r>
            <a:r>
              <a:rPr lang="en-US" dirty="0" smtClean="0"/>
              <a:t> + 2</a:t>
            </a:r>
            <a:r>
              <a:rPr lang="en-US" baseline="30000" dirty="0" smtClean="0"/>
              <a:t>0</a:t>
            </a:r>
            <a:r>
              <a:rPr lang="en-US" dirty="0" smtClean="0"/>
              <a:t> = 13</a:t>
            </a:r>
          </a:p>
          <a:p>
            <a:pPr lvl="1"/>
            <a:r>
              <a:rPr lang="en-US" dirty="0" smtClean="0"/>
              <a:t>If negative: 10111 </a:t>
            </a:r>
            <a:br>
              <a:rPr lang="en-US" dirty="0" smtClean="0"/>
            </a:br>
            <a:r>
              <a:rPr lang="en-US" dirty="0" smtClean="0"/>
              <a:t>-2</a:t>
            </a:r>
            <a:r>
              <a:rPr lang="en-US" baseline="30000" dirty="0" smtClean="0"/>
              <a:t>4</a:t>
            </a:r>
            <a:r>
              <a:rPr lang="en-US" dirty="0" smtClean="0"/>
              <a:t> + 2</a:t>
            </a:r>
            <a:r>
              <a:rPr lang="en-US" baseline="30000" dirty="0" smtClean="0"/>
              <a:t>2</a:t>
            </a:r>
            <a:r>
              <a:rPr lang="en-US" dirty="0" smtClean="0"/>
              <a:t> + 2</a:t>
            </a:r>
            <a:r>
              <a:rPr lang="en-US" baseline="30000" dirty="0" smtClean="0"/>
              <a:t>1</a:t>
            </a:r>
            <a:r>
              <a:rPr lang="en-US" dirty="0" smtClean="0"/>
              <a:t> + 2</a:t>
            </a:r>
            <a:r>
              <a:rPr lang="en-US" baseline="30000" dirty="0" smtClean="0"/>
              <a:t>0</a:t>
            </a:r>
            <a:r>
              <a:rPr lang="en-US" dirty="0" smtClean="0"/>
              <a:t> = -9</a:t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dirty="0" smtClean="0"/>
              <a:t>convert to positive: </a:t>
            </a:r>
            <a:br>
              <a:rPr lang="en-US" dirty="0" smtClean="0"/>
            </a:br>
            <a:r>
              <a:rPr lang="en-US" dirty="0" smtClean="0"/>
              <a:t>	1's complement = 01000</a:t>
            </a:r>
            <a:br>
              <a:rPr lang="en-US" dirty="0" smtClean="0"/>
            </a:br>
            <a:r>
              <a:rPr lang="en-US" dirty="0" smtClean="0"/>
              <a:t>	2's complement = 01000 + 1 = 01001</a:t>
            </a:r>
            <a:br>
              <a:rPr lang="en-US" dirty="0" smtClean="0"/>
            </a:br>
            <a:r>
              <a:rPr lang="en-US" dirty="0" smtClean="0"/>
              <a:t>	and 01001 = 2</a:t>
            </a:r>
            <a:r>
              <a:rPr lang="en-US" baseline="30000" dirty="0" smtClean="0"/>
              <a:t>3</a:t>
            </a:r>
            <a:r>
              <a:rPr lang="en-US" dirty="0" smtClean="0"/>
              <a:t> + 2</a:t>
            </a:r>
            <a:r>
              <a:rPr lang="en-US" baseline="30000" dirty="0" smtClean="0"/>
              <a:t>0</a:t>
            </a:r>
            <a:r>
              <a:rPr lang="en-US" dirty="0" smtClean="0"/>
              <a:t> = 9</a:t>
            </a:r>
            <a:br>
              <a:rPr lang="en-US" dirty="0" smtClean="0"/>
            </a:br>
            <a:r>
              <a:rPr lang="en-US" dirty="0" smtClean="0"/>
              <a:t>	so 10111 = -9</a:t>
            </a:r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997D79DA-7802-42D9-8126-3527A14364D4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9566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(2)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Addition: a + b</a:t>
            </a:r>
          </a:p>
          <a:p>
            <a:pPr lvl="1"/>
            <a:r>
              <a:rPr lang="en-US" dirty="0"/>
              <a:t>Pad a and b on the left to max( </a:t>
            </a:r>
            <a:r>
              <a:rPr lang="en-US" dirty="0" smtClean="0"/>
              <a:t>number of digits </a:t>
            </a:r>
            <a:r>
              <a:rPr lang="en-US" dirty="0"/>
              <a:t>of a, </a:t>
            </a:r>
            <a:r>
              <a:rPr lang="en-US" dirty="0" smtClean="0"/>
              <a:t>number of digits </a:t>
            </a:r>
            <a:r>
              <a:rPr lang="en-US" dirty="0"/>
              <a:t>of b) + 1 → never any overflow, always ignore any outgoing carry on the leftmost </a:t>
            </a:r>
            <a:r>
              <a:rPr lang="en-US" dirty="0" smtClean="0"/>
              <a:t>digits.</a:t>
            </a:r>
          </a:p>
          <a:p>
            <a:pPr lvl="1"/>
            <a:r>
              <a:rPr lang="en-US" dirty="0" smtClean="0"/>
              <a:t>-5 = 1011 (4 digits)</a:t>
            </a:r>
            <a:br>
              <a:rPr lang="en-US" dirty="0" smtClean="0"/>
            </a:br>
            <a:r>
              <a:rPr lang="en-US" dirty="0" smtClean="0"/>
              <a:t>-3 = 101 (3 digits)</a:t>
            </a:r>
            <a:br>
              <a:rPr lang="en-US" dirty="0" smtClean="0"/>
            </a:br>
            <a:r>
              <a:rPr lang="en-US" dirty="0" smtClean="0"/>
              <a:t>pad to max(4,3) + 1 = 5</a:t>
            </a:r>
            <a:br>
              <a:rPr lang="en-US" dirty="0" smtClean="0"/>
            </a:br>
            <a:r>
              <a:rPr lang="en-US" dirty="0" smtClean="0"/>
              <a:t>-5 + -3 = 11011 + 11101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b="1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b="1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b="1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b="1" baseline="30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1" baseline="30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b="1" baseline="30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b="1" baseline="30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b="1" baseline="30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b="1" baseline="30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baseline="30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b="1" baseline="30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b="1" baseline="30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b="1" baseline="30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b="1" baseline="30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dirty="0" smtClean="0">
                <a:cs typeface="Courier New" panose="02070309020205020404" pitchFamily="49" charset="0"/>
              </a:rPr>
              <a:t>(the outgoing carry = 1 on the leftmost digits is ignored)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/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11000 = 1000 = -8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997D79DA-7802-42D9-8126-3527A14364D4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3389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410200"/>
          </a:xfrm>
        </p:spPr>
        <p:txBody>
          <a:bodyPr/>
          <a:lstStyle/>
          <a:p>
            <a:r>
              <a:rPr lang="en-US" dirty="0"/>
              <a:t>Multiplication: a × b</a:t>
            </a:r>
          </a:p>
          <a:p>
            <a:pPr lvl="1"/>
            <a:r>
              <a:rPr lang="en-US" dirty="0"/>
              <a:t>Pad a and b on the left to </a:t>
            </a:r>
            <a:r>
              <a:rPr lang="en-US" dirty="0" smtClean="0"/>
              <a:t>m = number of digits </a:t>
            </a:r>
            <a:r>
              <a:rPr lang="en-US" dirty="0"/>
              <a:t>of a + </a:t>
            </a:r>
            <a:r>
              <a:rPr lang="en-US" dirty="0" smtClean="0"/>
              <a:t>number digits </a:t>
            </a:r>
            <a:r>
              <a:rPr lang="en-US" dirty="0"/>
              <a:t>of </a:t>
            </a:r>
            <a:r>
              <a:rPr lang="en-US" dirty="0" smtClean="0"/>
              <a:t>b: </a:t>
            </a:r>
            <a:r>
              <a:rPr lang="en-US" b="0" dirty="0" smtClean="0"/>
              <a:t>never </a:t>
            </a:r>
            <a:r>
              <a:rPr lang="en-US" b="0" dirty="0"/>
              <a:t>any </a:t>
            </a:r>
            <a:r>
              <a:rPr lang="en-US" b="0" dirty="0" smtClean="0"/>
              <a:t>overflow, always </a:t>
            </a:r>
            <a:r>
              <a:rPr lang="en-US" b="0" dirty="0"/>
              <a:t>ignore any outgoing carry </a:t>
            </a:r>
            <a:r>
              <a:rPr lang="en-US" b="0" dirty="0" smtClean="0"/>
              <a:t>on </a:t>
            </a:r>
            <a:r>
              <a:rPr lang="en-US" b="0" dirty="0"/>
              <a:t>the leftmost </a:t>
            </a:r>
            <a:r>
              <a:rPr lang="en-US" b="0" dirty="0" smtClean="0"/>
              <a:t>digits, for all steps work with just m digits</a:t>
            </a:r>
            <a:br>
              <a:rPr lang="en-US" b="0" dirty="0" smtClean="0"/>
            </a:br>
            <a:endParaRPr lang="en-US" b="0" dirty="0" smtClean="0"/>
          </a:p>
          <a:p>
            <a:pPr marL="457200" lvl="1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-5 = 1011 (4 digits)</a:t>
            </a:r>
            <a:b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-3 = 101  (3 digits)</a:t>
            </a:r>
            <a:b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 with 4 + 3 = 7 digits </a:t>
            </a:r>
            <a:b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all operations</a:t>
            </a:r>
            <a:b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-5 × -3 = 0001111 = 01111 = 15</a:t>
            </a:r>
            <a:b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997D79DA-7802-42D9-8126-3527A14364D4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2691348"/>
            <a:ext cx="289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0" baseline="300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kern="0" dirty="0">
                <a:solidFill>
                  <a:srgbClr val="000000"/>
                </a:solidFill>
                <a:latin typeface="Arial"/>
              </a:rPr>
              <a:t>×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</a:t>
            </a:r>
            <a:b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kern="0" baseline="30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kern="0" baseline="30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kern="0" baseline="30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kern="0" dirty="0">
                <a:solidFill>
                  <a:srgbClr val="000000"/>
                </a:solidFill>
                <a:latin typeface="Arial"/>
              </a:rPr>
              <a:t>+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</a:t>
            </a:r>
            <a:b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kern="0" dirty="0">
                <a:solidFill>
                  <a:srgbClr val="000000"/>
                </a:solidFill>
                <a:latin typeface="Arial"/>
              </a:rPr>
              <a:t>+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</a:t>
            </a:r>
            <a:b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US" sz="1200" b="1" kern="0" baseline="30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sz="1200" b="1" kern="0" baseline="30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kern="0" dirty="0">
                <a:solidFill>
                  <a:srgbClr val="000000"/>
                </a:solidFill>
                <a:latin typeface="Arial"/>
              </a:rPr>
              <a:t>+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</a:t>
            </a:r>
            <a:b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US" sz="1200" b="1" kern="0" baseline="30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kern="0" dirty="0">
                <a:solidFill>
                  <a:srgbClr val="000000"/>
                </a:solidFill>
                <a:latin typeface="Arial"/>
              </a:rPr>
              <a:t>+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</a:t>
            </a:r>
            <a:b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kern="0" dirty="0">
                <a:solidFill>
                  <a:srgbClr val="000000"/>
                </a:solidFill>
                <a:latin typeface="Arial"/>
              </a:rPr>
              <a:t>+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</a:t>
            </a:r>
            <a:b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200" b="1" kern="0" baseline="300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9352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CC66"/>
              </a:buClr>
              <a:buSzPct val="120000"/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CC66"/>
              </a:buClr>
              <a:buFont typeface="Symbol" panose="05050102010706020507" pitchFamily="18" charset="2"/>
              <a:buChar char="·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2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rgbClr val="FFCC66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>
                <a:latin typeface="Times New Roman" panose="02020603050405020304" pitchFamily="18" charset="0"/>
              </a:rPr>
              <a:t> </a:t>
            </a:r>
            <a:fld id="{55E80799-0565-4516-AAB3-386102D00FF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en-US" smtClean="0">
                <a:solidFill>
                  <a:schemeClr val="tx1"/>
                </a:solidFill>
              </a:rPr>
              <a:t>10's complement</a:t>
            </a:r>
            <a:endParaRPr lang="en-US" altLang="en-US" sz="3200" smtClean="0">
              <a:solidFill>
                <a:schemeClr val="tx1"/>
              </a:solidFill>
            </a:endParaRP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350" y="955675"/>
            <a:ext cx="8839200" cy="4114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dirty="0" smtClean="0"/>
              <a:t>How to represent negative numbers?</a:t>
            </a:r>
          </a:p>
          <a:p>
            <a:pPr lvl="1">
              <a:lnSpc>
                <a:spcPct val="90000"/>
              </a:lnSpc>
            </a:pPr>
            <a:r>
              <a:rPr lang="en-US" altLang="en-US" sz="3000" dirty="0" smtClean="0"/>
              <a:t>Use a sign → but −0 is the same as +0</a:t>
            </a:r>
          </a:p>
          <a:p>
            <a:pPr lvl="1">
              <a:lnSpc>
                <a:spcPct val="90000"/>
              </a:lnSpc>
            </a:pPr>
            <a:r>
              <a:rPr lang="en-US" altLang="en-US" sz="3000" dirty="0" smtClean="0"/>
              <a:t>10's complement</a:t>
            </a:r>
          </a:p>
          <a:p>
            <a:pPr>
              <a:lnSpc>
                <a:spcPct val="90000"/>
              </a:lnSpc>
            </a:pPr>
            <a:r>
              <a:rPr lang="en-US" altLang="en-US" sz="3200" dirty="0" smtClean="0"/>
              <a:t>Example</a:t>
            </a:r>
            <a:br>
              <a:rPr lang="en-US" altLang="en-US" sz="3200" dirty="0" smtClean="0"/>
            </a:br>
            <a:r>
              <a:rPr lang="en-US" altLang="en-US" sz="3200" dirty="0" smtClean="0"/>
              <a:t>pick a number of digits (sign + magnitude): e.g. 3</a:t>
            </a:r>
            <a:br>
              <a:rPr lang="en-US" altLang="en-US" sz="3200" dirty="0" smtClean="0"/>
            </a:br>
            <a:r>
              <a:rPr lang="en-US" altLang="en-US" sz="3200" dirty="0" smtClean="0"/>
              <a:t>positive numbers: +18 → 018</a:t>
            </a:r>
            <a:br>
              <a:rPr lang="en-US" altLang="en-US" sz="3200" dirty="0" smtClean="0"/>
            </a:br>
            <a:r>
              <a:rPr lang="en-US" altLang="en-US" sz="3200" dirty="0" smtClean="0"/>
              <a:t>negative numbers: −18 → 982 </a:t>
            </a:r>
          </a:p>
          <a:p>
            <a:pPr>
              <a:lnSpc>
                <a:spcPct val="90000"/>
              </a:lnSpc>
            </a:pPr>
            <a:r>
              <a:rPr lang="en-US" altLang="en-US" sz="3200" dirty="0" smtClean="0"/>
              <a:t>Why?</a:t>
            </a:r>
            <a:br>
              <a:rPr lang="en-US" altLang="en-US" sz="3200" dirty="0" smtClean="0"/>
            </a:br>
            <a:endParaRPr lang="en-US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59" grpId="0" uiExpand="1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CC66"/>
              </a:buClr>
              <a:buSzPct val="120000"/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CC66"/>
              </a:buClr>
              <a:buFont typeface="Symbol" panose="05050102010706020507" pitchFamily="18" charset="2"/>
              <a:buChar char="·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2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rgbClr val="FFCC66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>
                <a:latin typeface="Times New Roman" panose="02020603050405020304" pitchFamily="18" charset="0"/>
              </a:rPr>
              <a:t> </a:t>
            </a:r>
            <a:fld id="{61E972E4-05AC-40B9-A88B-1E3F298C79CA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93713" y="-228600"/>
            <a:ext cx="8113712" cy="1143000"/>
          </a:xfrm>
          <a:noFill/>
        </p:spPr>
        <p:txBody>
          <a:bodyPr lIns="92075" tIns="46038" rIns="92075" bIns="46038"/>
          <a:lstStyle/>
          <a:p>
            <a:r>
              <a:rPr lang="en-US" altLang="en-US" dirty="0" smtClean="0"/>
              <a:t>−</a:t>
            </a:r>
            <a:r>
              <a:rPr lang="en-US" altLang="en-US" dirty="0" smtClean="0">
                <a:solidFill>
                  <a:schemeClr val="tx1"/>
                </a:solidFill>
              </a:rPr>
              <a:t>18 in 10's complement</a:t>
            </a:r>
            <a:endParaRPr lang="en-US" altLang="en-US" sz="3200" dirty="0" smtClean="0">
              <a:solidFill>
                <a:schemeClr val="tx1"/>
              </a:solidFill>
            </a:endParaRPr>
          </a:p>
        </p:txBody>
      </p:sp>
      <p:sp>
        <p:nvSpPr>
          <p:cNvPr id="482328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133350" y="955675"/>
            <a:ext cx="8839200" cy="4114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300" dirty="0" smtClean="0"/>
              <a:t>Start with the positive number (3 digits)</a:t>
            </a:r>
            <a:br>
              <a:rPr lang="en-US" altLang="en-US" sz="3300" dirty="0" smtClean="0"/>
            </a:br>
            <a:r>
              <a:rPr lang="en-US" altLang="en-US" sz="3300" dirty="0" smtClean="0"/>
              <a:t>018</a:t>
            </a:r>
          </a:p>
          <a:p>
            <a:pPr>
              <a:lnSpc>
                <a:spcPct val="90000"/>
              </a:lnSpc>
            </a:pPr>
            <a:r>
              <a:rPr lang="en-US" altLang="en-US" sz="3300" dirty="0" smtClean="0"/>
              <a:t>Write the 9's complement (0→9, 1→8, etc.)</a:t>
            </a:r>
            <a:br>
              <a:rPr lang="en-US" altLang="en-US" sz="3300" dirty="0" smtClean="0"/>
            </a:br>
            <a:r>
              <a:rPr lang="en-US" altLang="en-US" sz="3300" dirty="0" smtClean="0"/>
              <a:t>981</a:t>
            </a:r>
          </a:p>
          <a:p>
            <a:pPr>
              <a:lnSpc>
                <a:spcPct val="90000"/>
              </a:lnSpc>
            </a:pPr>
            <a:r>
              <a:rPr lang="en-US" altLang="en-US" sz="3300" dirty="0" smtClean="0"/>
              <a:t>To get the 10's complement, add 1</a:t>
            </a:r>
            <a:br>
              <a:rPr lang="en-US" altLang="en-US" sz="3300" dirty="0" smtClean="0"/>
            </a:br>
            <a:r>
              <a:rPr lang="en-US" altLang="en-US" sz="3300" dirty="0" smtClean="0"/>
              <a:t>982</a:t>
            </a:r>
          </a:p>
          <a:p>
            <a:pPr>
              <a:lnSpc>
                <a:spcPct val="90000"/>
              </a:lnSpc>
            </a:pPr>
            <a:r>
              <a:rPr lang="en-US" altLang="en-US" sz="3300" dirty="0" smtClean="0"/>
              <a:t>Same as doing 1000 – 18</a:t>
            </a:r>
          </a:p>
          <a:p>
            <a:pPr>
              <a:lnSpc>
                <a:spcPct val="90000"/>
              </a:lnSpc>
            </a:pPr>
            <a:r>
              <a:rPr lang="en-US" altLang="en-US" sz="3300" dirty="0" smtClean="0"/>
              <a:t>With 3 digits, </a:t>
            </a:r>
            <a:br>
              <a:rPr lang="en-US" altLang="en-US" sz="3300" dirty="0" smtClean="0"/>
            </a:br>
            <a:r>
              <a:rPr lang="en-US" altLang="en-US" sz="3300" dirty="0" smtClean="0"/>
              <a:t>900 to 999 is -100 to  -1</a:t>
            </a:r>
            <a:br>
              <a:rPr lang="en-US" altLang="en-US" sz="3300" dirty="0" smtClean="0"/>
            </a:br>
            <a:r>
              <a:rPr lang="en-US" altLang="en-US" sz="3300" dirty="0" smtClean="0"/>
              <a:t>000 to 099 is 0 to 99</a:t>
            </a:r>
          </a:p>
          <a:p>
            <a:pPr>
              <a:lnSpc>
                <a:spcPct val="90000"/>
              </a:lnSpc>
            </a:pPr>
            <a:endParaRPr lang="en-US" altLang="en-US" sz="3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28" grpId="0" uiExpand="1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CC66"/>
              </a:buClr>
              <a:buSzPct val="120000"/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CC66"/>
              </a:buClr>
              <a:buFont typeface="Symbol" panose="05050102010706020507" pitchFamily="18" charset="2"/>
              <a:buChar char="·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2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rgbClr val="FFCC66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>
                <a:latin typeface="Times New Roman" panose="02020603050405020304" pitchFamily="18" charset="0"/>
              </a:rPr>
              <a:t> </a:t>
            </a:r>
            <a:fld id="{C79643C1-C61A-49C3-A2C5-909CC86B192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93713" y="-228600"/>
            <a:ext cx="8113712" cy="1143000"/>
          </a:xfrm>
          <a:noFill/>
        </p:spPr>
        <p:txBody>
          <a:bodyPr lIns="92075" tIns="46038" rIns="92075" bIns="46038"/>
          <a:lstStyle/>
          <a:p>
            <a:r>
              <a:rPr lang="en-US" altLang="en-US" smtClean="0">
                <a:solidFill>
                  <a:schemeClr val="tx1"/>
                </a:solidFill>
              </a:rPr>
              <a:t>What about 0?</a:t>
            </a:r>
            <a:endParaRPr lang="en-US" altLang="en-US" sz="3200" smtClean="0">
              <a:solidFill>
                <a:schemeClr val="tx1"/>
              </a:solidFill>
            </a:endParaRP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350" y="955675"/>
            <a:ext cx="8839200" cy="4114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dirty="0" smtClean="0">
                <a:latin typeface="Arial Unicode MS" panose="020B0604020202020204" pitchFamily="34" charset="-128"/>
              </a:rPr>
              <a:t>Using 3 digits</a:t>
            </a:r>
          </a:p>
          <a:p>
            <a:pPr>
              <a:lnSpc>
                <a:spcPct val="90000"/>
              </a:lnSpc>
            </a:pPr>
            <a:r>
              <a:rPr lang="en-US" altLang="en-US" sz="3200" dirty="0" smtClean="0">
                <a:latin typeface="Arial Unicode MS" panose="020B0604020202020204" pitchFamily="34" charset="-128"/>
              </a:rPr>
              <a:t>+0 is 000</a:t>
            </a:r>
          </a:p>
          <a:p>
            <a:pPr>
              <a:lnSpc>
                <a:spcPct val="90000"/>
              </a:lnSpc>
            </a:pPr>
            <a:r>
              <a:rPr lang="en-US" altLang="en-US" sz="3200" dirty="0" smtClean="0">
                <a:latin typeface="Arial Unicode MS" panose="020B0604020202020204" pitchFamily="34" charset="-128"/>
              </a:rPr>
              <a:t>-0?</a:t>
            </a:r>
            <a:br>
              <a:rPr lang="en-US" altLang="en-US" sz="3200" dirty="0" smtClean="0">
                <a:latin typeface="Arial Unicode MS" panose="020B0604020202020204" pitchFamily="34" charset="-128"/>
              </a:rPr>
            </a:br>
            <a:r>
              <a:rPr lang="en-US" altLang="en-US" sz="3200" dirty="0" smtClean="0">
                <a:latin typeface="Arial Unicode MS" panose="020B0604020202020204" pitchFamily="34" charset="-128"/>
              </a:rPr>
              <a:t>000 (+0)</a:t>
            </a:r>
            <a:br>
              <a:rPr lang="en-US" altLang="en-US" sz="3200" dirty="0" smtClean="0">
                <a:latin typeface="Arial Unicode MS" panose="020B0604020202020204" pitchFamily="34" charset="-128"/>
              </a:rPr>
            </a:br>
            <a:r>
              <a:rPr lang="en-US" altLang="en-US" sz="3200" dirty="0" smtClean="0">
                <a:latin typeface="Arial Unicode MS" panose="020B0604020202020204" pitchFamily="34" charset="-128"/>
              </a:rPr>
              <a:t>999 (9's complement)</a:t>
            </a:r>
            <a:br>
              <a:rPr lang="en-US" altLang="en-US" sz="3200" dirty="0" smtClean="0">
                <a:latin typeface="Arial Unicode MS" panose="020B0604020202020204" pitchFamily="34" charset="-128"/>
              </a:rPr>
            </a:br>
            <a:r>
              <a:rPr lang="en-US" altLang="en-US" sz="3200" dirty="0" smtClean="0">
                <a:latin typeface="Arial Unicode MS" panose="020B0604020202020204" pitchFamily="34" charset="-128"/>
              </a:rPr>
              <a:t>999 + 1 = 000 + carry = 1(10's complement)</a:t>
            </a:r>
            <a:br>
              <a:rPr lang="en-US" altLang="en-US" sz="3200" dirty="0" smtClean="0">
                <a:latin typeface="Arial Unicode MS" panose="020B0604020202020204" pitchFamily="34" charset="-128"/>
              </a:rPr>
            </a:br>
            <a:r>
              <a:rPr lang="en-US" altLang="en-US" sz="3200" dirty="0" smtClean="0">
                <a:latin typeface="Arial Unicode MS" panose="020B0604020202020204" pitchFamily="34" charset="-128"/>
              </a:rPr>
              <a:t>Always ignore the carry, so</a:t>
            </a:r>
            <a:br>
              <a:rPr lang="en-US" altLang="en-US" sz="3200" dirty="0" smtClean="0">
                <a:latin typeface="Arial Unicode MS" panose="020B0604020202020204" pitchFamily="34" charset="-128"/>
              </a:rPr>
            </a:br>
            <a:r>
              <a:rPr lang="en-US" altLang="en-US" sz="3200" dirty="0" smtClean="0">
                <a:latin typeface="Arial Unicode MS" panose="020B0604020202020204" pitchFamily="34" charset="-128"/>
              </a:rPr>
              <a:t>-0 is 000</a:t>
            </a:r>
          </a:p>
          <a:p>
            <a:pPr>
              <a:lnSpc>
                <a:spcPct val="90000"/>
              </a:lnSpc>
            </a:pPr>
            <a:r>
              <a:rPr lang="en-US" altLang="en-US" sz="3200" dirty="0" smtClean="0">
                <a:latin typeface="Arial Unicode MS" panose="020B0604020202020204" pitchFamily="34" charset="-128"/>
              </a:rPr>
              <a:t>Same as +0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CC66"/>
              </a:buClr>
              <a:buSzPct val="120000"/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CC66"/>
              </a:buClr>
              <a:buFont typeface="Symbol" panose="05050102010706020507" pitchFamily="18" charset="2"/>
              <a:buChar char="·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2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rgbClr val="FFCC66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>
                <a:latin typeface="Times New Roman" panose="02020603050405020304" pitchFamily="18" charset="0"/>
              </a:rPr>
              <a:t> </a:t>
            </a:r>
            <a:fld id="{22283C2B-8DF1-4926-9E86-292930A532D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en-US" sz="4000" smtClean="0">
                <a:solidFill>
                  <a:schemeClr val="tx1"/>
                </a:solidFill>
              </a:rPr>
              <a:t>Rules</a:t>
            </a:r>
            <a:endParaRPr lang="en-US" altLang="en-US" sz="2800" smtClean="0">
              <a:solidFill>
                <a:schemeClr val="tx1"/>
              </a:solidFill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613" y="835025"/>
            <a:ext cx="8637587" cy="4800600"/>
          </a:xfrm>
          <a:noFill/>
          <a:ln>
            <a:noFill/>
          </a:ln>
        </p:spPr>
        <p:txBody>
          <a:bodyPr/>
          <a:lstStyle/>
          <a:p>
            <a:pPr>
              <a:defRPr/>
            </a:pPr>
            <a:r>
              <a:rPr lang="en-US" altLang="en-US" sz="3200" dirty="0" smtClean="0"/>
              <a:t>Positive numbers start with 0</a:t>
            </a:r>
          </a:p>
          <a:p>
            <a:pPr>
              <a:defRPr/>
            </a:pPr>
            <a:r>
              <a:rPr lang="en-US" altLang="en-US" sz="3200" dirty="0" smtClean="0"/>
              <a:t>Negative numbers start with 9</a:t>
            </a:r>
          </a:p>
          <a:p>
            <a:pPr>
              <a:defRPr/>
            </a:pPr>
            <a:r>
              <a:rPr lang="en-US" altLang="en-US" sz="3200" dirty="0" smtClean="0"/>
              <a:t>Apply the usual rules of arithmetic</a:t>
            </a:r>
            <a:br>
              <a:rPr lang="en-US" altLang="en-US" sz="3200" dirty="0" smtClean="0"/>
            </a:br>
            <a:r>
              <a:rPr lang="en-US" altLang="en-US" sz="3200" dirty="0" smtClean="0"/>
              <a:t>e.g. with 3 digits: </a:t>
            </a:r>
          </a:p>
          <a:p>
            <a:pPr lvl="1">
              <a:defRPr/>
            </a:pPr>
            <a:r>
              <a:rPr lang="en-US" altLang="en-US" sz="3000" dirty="0" smtClean="0"/>
              <a:t>25 – 30 = 025 + 970 = 995</a:t>
            </a:r>
            <a:br>
              <a:rPr lang="en-US" altLang="en-US" sz="3000" dirty="0" smtClean="0"/>
            </a:br>
            <a:r>
              <a:rPr lang="en-US" altLang="en-US" sz="3000" dirty="0" smtClean="0"/>
              <a:t>995 is the usual -5 (995 = 1000 – 5)</a:t>
            </a:r>
          </a:p>
          <a:p>
            <a:pPr lvl="1">
              <a:defRPr/>
            </a:pPr>
            <a:r>
              <a:rPr lang="en-US" altLang="en-US" sz="3000" dirty="0" smtClean="0"/>
              <a:t>-10 -15 = 990 + 985 = 2975 (ignore the carry!). 975 is the usual -25</a:t>
            </a:r>
          </a:p>
          <a:p>
            <a:pPr>
              <a:defRPr/>
            </a:pPr>
            <a:r>
              <a:rPr lang="en-US" altLang="en-US" sz="3200" dirty="0" smtClean="0"/>
              <a:t>Overflow if the carry going into the sign digit (0 or 9) is not equal to the carry coming out of it. Remedy → use more digits.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24400" y="4114800"/>
            <a:ext cx="533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uiExpand="1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CC66"/>
              </a:buClr>
              <a:buSzPct val="120000"/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CC66"/>
              </a:buClr>
              <a:buFont typeface="Symbol" panose="05050102010706020507" pitchFamily="18" charset="2"/>
              <a:buChar char="·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2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rgbClr val="FFCC66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>
                <a:latin typeface="Times New Roman" panose="02020603050405020304" pitchFamily="18" charset="0"/>
              </a:rPr>
              <a:t> </a:t>
            </a:r>
            <a:fld id="{F4B9F199-F3A6-4551-BE20-2E3F518652D4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93713" y="-228600"/>
            <a:ext cx="8113712" cy="1143000"/>
          </a:xfrm>
          <a:noFill/>
        </p:spPr>
        <p:txBody>
          <a:bodyPr lIns="92075" tIns="46038" rIns="92075" bIns="46038"/>
          <a:lstStyle/>
          <a:p>
            <a:r>
              <a:rPr lang="en-US" altLang="en-US" smtClean="0">
                <a:solidFill>
                  <a:schemeClr val="tx1"/>
                </a:solidFill>
              </a:rPr>
              <a:t>2's complement</a:t>
            </a:r>
            <a:endParaRPr lang="en-US" altLang="en-US" sz="3200" smtClean="0">
              <a:solidFill>
                <a:schemeClr val="tx1"/>
              </a:solidFill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350" y="955675"/>
            <a:ext cx="8839200" cy="4114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dirty="0" smtClean="0">
                <a:latin typeface="Arial Unicode MS" panose="020B0604020202020204" pitchFamily="34" charset="-128"/>
              </a:rPr>
              <a:t>Positive numbers start with 0</a:t>
            </a:r>
            <a:br>
              <a:rPr lang="en-US" altLang="en-US" sz="3200" dirty="0" smtClean="0">
                <a:latin typeface="Arial Unicode MS" panose="020B0604020202020204" pitchFamily="34" charset="-128"/>
              </a:rPr>
            </a:br>
            <a:r>
              <a:rPr lang="en-US" altLang="en-US" sz="3200" dirty="0" err="1" smtClean="0">
                <a:latin typeface="Arial Unicode MS" panose="020B0604020202020204" pitchFamily="34" charset="-128"/>
              </a:rPr>
              <a:t>e.g</a:t>
            </a:r>
            <a:r>
              <a:rPr lang="en-US" altLang="en-US" sz="3200" dirty="0" smtClean="0">
                <a:latin typeface="Arial Unicode MS" panose="020B0604020202020204" pitchFamily="34" charset="-128"/>
              </a:rPr>
              <a:t> with 4 digits</a:t>
            </a:r>
            <a:br>
              <a:rPr lang="en-US" altLang="en-US" sz="3200" dirty="0" smtClean="0">
                <a:latin typeface="Arial Unicode MS" panose="020B0604020202020204" pitchFamily="34" charset="-128"/>
              </a:rPr>
            </a:br>
            <a:r>
              <a:rPr lang="en-US" altLang="en-US" sz="3200" dirty="0" smtClean="0">
                <a:latin typeface="Arial Unicode MS" panose="020B0604020202020204" pitchFamily="34" charset="-128"/>
              </a:rPr>
              <a:t>7 is 4 + 2 + 1 = 111</a:t>
            </a:r>
            <a:r>
              <a:rPr lang="en-US" altLang="en-US" sz="3200" baseline="-25000" dirty="0" smtClean="0">
                <a:latin typeface="Arial Unicode MS" panose="020B0604020202020204" pitchFamily="34" charset="-128"/>
              </a:rPr>
              <a:t>2</a:t>
            </a:r>
            <a:r>
              <a:rPr lang="en-US" altLang="en-US" sz="3200" dirty="0" smtClean="0">
                <a:latin typeface="Arial Unicode MS" panose="020B0604020202020204" pitchFamily="34" charset="-128"/>
              </a:rPr>
              <a:t> = </a:t>
            </a:r>
            <a:r>
              <a:rPr lang="en-US" altLang="en-US" sz="3200" dirty="0" smtClean="0">
                <a:latin typeface="Arial Unicode MS" panose="020B0604020202020204" pitchFamily="34" charset="-128"/>
              </a:rPr>
              <a:t>0111</a:t>
            </a:r>
            <a:r>
              <a:rPr lang="en-US" altLang="en-US" sz="3200" baseline="-25000" dirty="0">
                <a:latin typeface="Arial Unicode MS" panose="020B0604020202020204" pitchFamily="34" charset="-128"/>
              </a:rPr>
              <a:t>2</a:t>
            </a:r>
            <a:endParaRPr lang="en-US" altLang="en-US" sz="3200" dirty="0" smtClean="0">
              <a:latin typeface="Arial Unicode MS" panose="020B060402020202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3200" dirty="0" smtClean="0">
                <a:latin typeface="Arial Unicode MS" panose="020B0604020202020204" pitchFamily="34" charset="-128"/>
              </a:rPr>
              <a:t>Negative numbers?</a:t>
            </a:r>
            <a:br>
              <a:rPr lang="en-US" altLang="en-US" sz="3200" dirty="0" smtClean="0">
                <a:latin typeface="Arial Unicode MS" panose="020B0604020202020204" pitchFamily="34" charset="-128"/>
              </a:rPr>
            </a:br>
            <a:r>
              <a:rPr lang="en-US" altLang="en-US" sz="3200" dirty="0" smtClean="0">
                <a:latin typeface="Arial Unicode MS" panose="020B0604020202020204" pitchFamily="34" charset="-128"/>
              </a:rPr>
              <a:t>Start with the positive value: +7 -&gt; 0111</a:t>
            </a:r>
            <a:r>
              <a:rPr lang="en-US" altLang="en-US" sz="3200" baseline="-25000" dirty="0" smtClean="0">
                <a:latin typeface="Arial Unicode MS" panose="020B0604020202020204" pitchFamily="34" charset="-128"/>
              </a:rPr>
              <a:t>2</a:t>
            </a:r>
            <a:r>
              <a:rPr lang="en-US" altLang="en-US" sz="3200" dirty="0" smtClean="0">
                <a:latin typeface="Arial Unicode MS" panose="020B0604020202020204" pitchFamily="34" charset="-128"/>
              </a:rPr>
              <a:t/>
            </a:r>
            <a:br>
              <a:rPr lang="en-US" altLang="en-US" sz="3200" dirty="0" smtClean="0">
                <a:latin typeface="Arial Unicode MS" panose="020B0604020202020204" pitchFamily="34" charset="-128"/>
              </a:rPr>
            </a:br>
            <a:r>
              <a:rPr lang="en-US" altLang="en-US" sz="3200" dirty="0" smtClean="0">
                <a:latin typeface="Arial Unicode MS" panose="020B0604020202020204" pitchFamily="34" charset="-128"/>
              </a:rPr>
              <a:t>1's complement: 1000 </a:t>
            </a:r>
            <a:br>
              <a:rPr lang="en-US" altLang="en-US" sz="3200" dirty="0" smtClean="0">
                <a:latin typeface="Arial Unicode MS" panose="020B0604020202020204" pitchFamily="34" charset="-128"/>
              </a:rPr>
            </a:br>
            <a:r>
              <a:rPr lang="en-US" altLang="en-US" sz="3200" dirty="0" smtClean="0">
                <a:latin typeface="Arial Unicode MS" panose="020B0604020202020204" pitchFamily="34" charset="-128"/>
              </a:rPr>
              <a:t>2's complement (add 1): 1001 (= -8 + 1)</a:t>
            </a:r>
            <a:br>
              <a:rPr lang="en-US" altLang="en-US" sz="3200" dirty="0" smtClean="0">
                <a:latin typeface="Arial Unicode MS" panose="020B0604020202020204" pitchFamily="34" charset="-128"/>
              </a:rPr>
            </a:br>
            <a:endParaRPr lang="en-US" altLang="en-US" sz="3200" dirty="0" smtClean="0">
              <a:latin typeface="Arial Unicode MS" panose="020B060402020202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3200" dirty="0" smtClean="0">
                <a:latin typeface="Arial Unicode MS" panose="020B0604020202020204" pitchFamily="34" charset="-128"/>
              </a:rPr>
              <a:t>Positive numbers start with 0, negative numbers start with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CC66"/>
              </a:buClr>
              <a:buSzPct val="120000"/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CC66"/>
              </a:buClr>
              <a:buFont typeface="Symbol" panose="05050102010706020507" pitchFamily="18" charset="2"/>
              <a:buChar char="·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2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rgbClr val="FFCC66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>
                <a:latin typeface="Times New Roman" panose="02020603050405020304" pitchFamily="18" charset="0"/>
              </a:rPr>
              <a:t> </a:t>
            </a:r>
            <a:fld id="{99801ABB-5480-4D20-B005-8540831B5FE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en-US" altLang="en-US" dirty="0" smtClean="0"/>
              <a:t>Examples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857250"/>
            <a:ext cx="8455025" cy="4857750"/>
          </a:xfrm>
          <a:noFill/>
        </p:spPr>
        <p:txBody>
          <a:bodyPr/>
          <a:lstStyle/>
          <a:p>
            <a:r>
              <a:rPr lang="en-US" altLang="en-US" sz="3200" dirty="0" smtClean="0"/>
              <a:t>Rules: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+ 1 = 10 (0, carry =1)</a:t>
            </a:r>
          </a:p>
          <a:p>
            <a:pPr marL="1371600" lvl="3" indent="0">
              <a:buNone/>
            </a:pPr>
            <a:r>
              <a:rPr lang="en-US" altLang="en-US" sz="2800" dirty="0" smtClean="0"/>
              <a:t>  0 + 1 = 1, 1 + 0 = 1, 0 + 0 = 0</a:t>
            </a:r>
          </a:p>
          <a:p>
            <a:pPr marL="1371600" lvl="3" indent="0">
              <a:buNone/>
            </a:pPr>
            <a:r>
              <a:rPr lang="en-US" altLang="en-US" sz="2800" dirty="0" smtClean="0"/>
              <a:t>  Ignore any carry out of the sign bit (overflow?)</a:t>
            </a:r>
          </a:p>
          <a:p>
            <a:pPr>
              <a:lnSpc>
                <a:spcPct val="110000"/>
              </a:lnSpc>
            </a:pPr>
            <a:r>
              <a:rPr lang="en-US" altLang="en-US" sz="3200" dirty="0" smtClean="0"/>
              <a:t>37 + 19 (with 8 digits) = 56</a:t>
            </a:r>
          </a:p>
          <a:p>
            <a:pPr>
              <a:lnSpc>
                <a:spcPct val="110000"/>
              </a:lnSpc>
            </a:pPr>
            <a:endParaRPr lang="en-US" altLang="en-US" sz="3200" dirty="0"/>
          </a:p>
          <a:p>
            <a:pPr>
              <a:lnSpc>
                <a:spcPct val="110000"/>
              </a:lnSpc>
            </a:pPr>
            <a:endParaRPr lang="en-US" altLang="en-US" sz="3200" dirty="0" smtClean="0"/>
          </a:p>
          <a:p>
            <a:pPr>
              <a:lnSpc>
                <a:spcPct val="110000"/>
              </a:lnSpc>
            </a:pPr>
            <a:r>
              <a:rPr lang="en-US" altLang="en-US" sz="3200" dirty="0" smtClean="0"/>
              <a:t>-37 + 19 (with 8 digits) = -18</a:t>
            </a:r>
          </a:p>
          <a:p>
            <a:pPr>
              <a:lnSpc>
                <a:spcPct val="110000"/>
              </a:lnSpc>
            </a:pPr>
            <a:endParaRPr lang="en-US" altLang="en-US" sz="32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766707"/>
              </p:ext>
            </p:extLst>
          </p:nvPr>
        </p:nvGraphicFramePr>
        <p:xfrm>
          <a:off x="1676400" y="3124200"/>
          <a:ext cx="4580928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/>
                <a:gridCol w="492606"/>
                <a:gridCol w="492606"/>
                <a:gridCol w="492606"/>
                <a:gridCol w="492606"/>
                <a:gridCol w="492606"/>
                <a:gridCol w="492606"/>
                <a:gridCol w="492606"/>
                <a:gridCol w="492606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r>
                        <a:rPr lang="en-US" baseline="0" dirty="0" smtClean="0"/>
                        <a:t> 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19 =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56 =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197309"/>
              </p:ext>
            </p:extLst>
          </p:nvPr>
        </p:nvGraphicFramePr>
        <p:xfrm>
          <a:off x="1858294" y="5029200"/>
          <a:ext cx="4672368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/>
                <a:gridCol w="492606"/>
                <a:gridCol w="492606"/>
                <a:gridCol w="492606"/>
                <a:gridCol w="492606"/>
                <a:gridCol w="492606"/>
                <a:gridCol w="492606"/>
                <a:gridCol w="492606"/>
                <a:gridCol w="492606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-37</a:t>
                      </a:r>
                      <a:r>
                        <a:rPr lang="en-US" baseline="0" dirty="0" smtClean="0"/>
                        <a:t> 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19 =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-18=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3" grpId="0" uiExpand="1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CC66"/>
              </a:buClr>
              <a:buSzPct val="120000"/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CC66"/>
              </a:buClr>
              <a:buFont typeface="Symbol" panose="05050102010706020507" pitchFamily="18" charset="2"/>
              <a:buChar char="·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2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rgbClr val="FFCC66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>
                <a:latin typeface="Times New Roman" panose="02020603050405020304" pitchFamily="18" charset="0"/>
              </a:rPr>
              <a:t> </a:t>
            </a:r>
            <a:fld id="{010CC5CD-735E-4540-B691-9C3B09892042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en-US" dirty="0" smtClean="0"/>
              <a:t>Overflow</a:t>
            </a:r>
            <a:endParaRPr lang="en-US" altLang="en-US" sz="3200" dirty="0" smtClean="0"/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4114800"/>
          </a:xfrm>
          <a:noFill/>
        </p:spPr>
        <p:txBody>
          <a:bodyPr/>
          <a:lstStyle/>
          <a:p>
            <a:pPr lvl="0">
              <a:lnSpc>
                <a:spcPct val="110000"/>
              </a:lnSpc>
            </a:pPr>
            <a:r>
              <a:rPr lang="en-US" altLang="en-US" sz="3200" dirty="0" smtClean="0">
                <a:solidFill>
                  <a:srgbClr val="000000"/>
                </a:solidFill>
              </a:rPr>
              <a:t>100 + 50 (with </a:t>
            </a:r>
            <a:r>
              <a:rPr lang="en-US" altLang="en-US" sz="3200" dirty="0">
                <a:solidFill>
                  <a:srgbClr val="000000"/>
                </a:solidFill>
              </a:rPr>
              <a:t>8 digits) = </a:t>
            </a:r>
            <a:r>
              <a:rPr lang="en-US" altLang="en-US" sz="3200" dirty="0" smtClean="0">
                <a:solidFill>
                  <a:srgbClr val="000000"/>
                </a:solidFill>
              </a:rPr>
              <a:t>150 (too big!)</a:t>
            </a:r>
            <a:endParaRPr lang="en-US" altLang="en-US" sz="3200" dirty="0">
              <a:solidFill>
                <a:srgbClr val="000000"/>
              </a:solidFill>
            </a:endParaRPr>
          </a:p>
          <a:p>
            <a:pPr lvl="0">
              <a:lnSpc>
                <a:spcPct val="110000"/>
              </a:lnSpc>
            </a:pPr>
            <a:endParaRPr lang="en-US" altLang="en-US" sz="3200" dirty="0" smtClean="0">
              <a:solidFill>
                <a:srgbClr val="000000"/>
              </a:solidFill>
            </a:endParaRPr>
          </a:p>
          <a:p>
            <a:pPr marL="0" lvl="0" indent="0">
              <a:lnSpc>
                <a:spcPct val="110000"/>
              </a:lnSpc>
              <a:buNone/>
            </a:pPr>
            <a:r>
              <a:rPr lang="en-US" altLang="en-US" sz="3200" dirty="0">
                <a:solidFill>
                  <a:srgbClr val="000000"/>
                </a:solidFill>
              </a:rPr>
              <a:t/>
            </a:r>
            <a:br>
              <a:rPr lang="en-US" altLang="en-US" sz="3200" dirty="0">
                <a:solidFill>
                  <a:srgbClr val="000000"/>
                </a:solidFill>
              </a:rPr>
            </a:br>
            <a:r>
              <a:rPr lang="en-US" altLang="en-US" sz="3200" dirty="0" smtClean="0">
                <a:solidFill>
                  <a:srgbClr val="000000"/>
                </a:solidFill>
              </a:rPr>
              <a:t>The carry into the sign bit is +1 ≠ carry out of the  sign bit is 0</a:t>
            </a:r>
          </a:p>
          <a:p>
            <a:pPr lvl="0">
              <a:lnSpc>
                <a:spcPct val="110000"/>
              </a:lnSpc>
            </a:pPr>
            <a:r>
              <a:rPr lang="en-US" altLang="en-US" sz="3200" dirty="0" smtClean="0">
                <a:solidFill>
                  <a:srgbClr val="000000"/>
                </a:solidFill>
              </a:rPr>
              <a:t>Fix: use 9 digits</a:t>
            </a:r>
            <a:endParaRPr lang="en-US" altLang="en-US" sz="3200" dirty="0">
              <a:solidFill>
                <a:srgbClr val="000000"/>
              </a:solidFill>
            </a:endParaRPr>
          </a:p>
          <a:p>
            <a:pPr lvl="0">
              <a:lnSpc>
                <a:spcPct val="110000"/>
              </a:lnSpc>
            </a:pPr>
            <a:endParaRPr lang="en-US" altLang="en-US" sz="3200" dirty="0">
              <a:solidFill>
                <a:srgbClr val="000000"/>
              </a:solidFill>
            </a:endParaRPr>
          </a:p>
          <a:p>
            <a:pPr>
              <a:buFont typeface="Symbol" panose="05050102010706020507" pitchFamily="18" charset="2"/>
              <a:buNone/>
            </a:pPr>
            <a:endParaRPr lang="en-US" altLang="en-US" sz="1600" b="1" dirty="0" smtClean="0">
              <a:latin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90037"/>
              </p:ext>
            </p:extLst>
          </p:nvPr>
        </p:nvGraphicFramePr>
        <p:xfrm>
          <a:off x="1295400" y="1524000"/>
          <a:ext cx="5038128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280"/>
                <a:gridCol w="492606"/>
                <a:gridCol w="492606"/>
                <a:gridCol w="492606"/>
                <a:gridCol w="492606"/>
                <a:gridCol w="492606"/>
                <a:gridCol w="492606"/>
                <a:gridCol w="492606"/>
                <a:gridCol w="492606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100 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50 =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overflow!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790568"/>
              </p:ext>
            </p:extLst>
          </p:nvPr>
        </p:nvGraphicFramePr>
        <p:xfrm>
          <a:off x="1515072" y="4648200"/>
          <a:ext cx="5038128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9549"/>
                <a:gridCol w="448731"/>
                <a:gridCol w="448731"/>
                <a:gridCol w="448731"/>
                <a:gridCol w="448731"/>
                <a:gridCol w="448731"/>
                <a:gridCol w="448731"/>
                <a:gridCol w="448731"/>
                <a:gridCol w="448731"/>
                <a:gridCol w="448731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100 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50 =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150 =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1" grpId="0" uiExpand="1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CC66"/>
              </a:buClr>
              <a:buSzPct val="120000"/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CC66"/>
              </a:buClr>
              <a:buFont typeface="Symbol" panose="05050102010706020507" pitchFamily="18" charset="2"/>
              <a:buChar char="·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2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rgbClr val="FFCC66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>
                <a:latin typeface="Times New Roman" panose="02020603050405020304" pitchFamily="18" charset="0"/>
              </a:rPr>
              <a:t> </a:t>
            </a:r>
            <a:fld id="{7BD5CEEA-97EB-429D-A177-90CB3D06320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en-US" dirty="0" smtClean="0"/>
              <a:t>What about multiplication?</a:t>
            </a:r>
            <a:endParaRPr lang="en-US" altLang="en-US" sz="3200" dirty="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endParaRPr lang="en-US" altLang="en-US" sz="2000" b="1" smtClean="0">
              <a:latin typeface="Courier New" panose="02070309020205020404" pitchFamily="49" charset="0"/>
            </a:endParaRPr>
          </a:p>
        </p:txBody>
      </p:sp>
      <p:sp>
        <p:nvSpPr>
          <p:cNvPr id="490500" name="Rectangle 4"/>
          <p:cNvSpPr>
            <a:spLocks noChangeArrowheads="1"/>
          </p:cNvSpPr>
          <p:nvPr/>
        </p:nvSpPr>
        <p:spPr bwMode="auto">
          <a:xfrm>
            <a:off x="457200" y="1066800"/>
            <a:ext cx="8458200" cy="5552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CC66"/>
              </a:buClr>
              <a:buSzPct val="120000"/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CC66"/>
              </a:buClr>
              <a:buFont typeface="Symbol" panose="05050102010706020507" pitchFamily="18" charset="2"/>
              <a:buChar char="·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2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lr>
                <a:srgbClr val="FFCC66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dirty="0"/>
              <a:t> </a:t>
            </a:r>
            <a:r>
              <a:rPr lang="en-US" altLang="en-US" dirty="0" smtClean="0"/>
              <a:t>Works as usual if the number of digits is enough to accommodate the answer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 With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3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digits: -3 =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101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, -4 =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100</a:t>
            </a:r>
            <a:endParaRPr lang="en-US" altLang="en-US" sz="2000" b="1" dirty="0" smtClean="0"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 However, -4 x -3 = 12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= 01100</a:t>
            </a:r>
            <a:r>
              <a:rPr lang="en-US" altLang="en-US" sz="2000" baseline="-25000" dirty="0" smtClean="0">
                <a:latin typeface="Arial Unicode MS" panose="020B0604020202020204" pitchFamily="34" charset="-128"/>
              </a:rPr>
              <a:t>2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 doesn't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fit into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3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digits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 Fix: sign extend -3 and -4 to as many bits as necessary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How many? Safe approach: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here, double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the number of digits. In our example, switch to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6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digits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-4 =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111100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, -3 =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111101</a:t>
            </a:r>
            <a:endParaRPr lang="en-US" altLang="en-US" sz="2000" b="1" dirty="0" smtClean="0"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Do the multiplication and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keep only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the last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6 digits for all operations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=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001100</a:t>
            </a:r>
            <a:r>
              <a:rPr lang="en-US" altLang="en-US" sz="2000" b="1" dirty="0">
                <a:latin typeface="Courier New" panose="02070309020205020404" pitchFamily="49" charset="0"/>
              </a:rPr>
              <a:t/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endParaRPr lang="en-US" altLang="en-US" sz="20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39117</TotalTime>
  <Words>579</Words>
  <Application>Microsoft Office PowerPoint</Application>
  <PresentationFormat>On-screen Show (4:3)</PresentationFormat>
  <Paragraphs>200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 Unicode MS</vt:lpstr>
      <vt:lpstr>Arial</vt:lpstr>
      <vt:lpstr>Courier New</vt:lpstr>
      <vt:lpstr>Symbol</vt:lpstr>
      <vt:lpstr>Times New Roman</vt:lpstr>
      <vt:lpstr>Blank Presentation</vt:lpstr>
      <vt:lpstr>CSC 143</vt:lpstr>
      <vt:lpstr>10's complement</vt:lpstr>
      <vt:lpstr>−18 in 10's complement</vt:lpstr>
      <vt:lpstr>What about 0?</vt:lpstr>
      <vt:lpstr>Rules</vt:lpstr>
      <vt:lpstr>2's complement</vt:lpstr>
      <vt:lpstr>Examples</vt:lpstr>
      <vt:lpstr>Overflow</vt:lpstr>
      <vt:lpstr>What about multiplication?</vt:lpstr>
      <vt:lpstr>Rules (1)</vt:lpstr>
      <vt:lpstr>Rules (2) </vt:lpstr>
      <vt:lpstr>Rules (3)</vt:lpstr>
    </vt:vector>
  </TitlesOfParts>
  <Company>Lepeintre family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class</dc:title>
  <dc:creator>Francois and Suzy</dc:creator>
  <cp:lastModifiedBy>Lepeintre, Francois</cp:lastModifiedBy>
  <cp:revision>277</cp:revision>
  <cp:lastPrinted>2015-05-21T22:02:31Z</cp:lastPrinted>
  <dcterms:created xsi:type="dcterms:W3CDTF">1999-04-04T20:49:15Z</dcterms:created>
  <dcterms:modified xsi:type="dcterms:W3CDTF">2015-11-11T19:19:33Z</dcterms:modified>
</cp:coreProperties>
</file>