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0" r:id="rId3"/>
    <p:sldId id="290" r:id="rId4"/>
    <p:sldId id="308" r:id="rId5"/>
    <p:sldId id="300" r:id="rId6"/>
    <p:sldId id="331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1" r:id="rId18"/>
    <p:sldId id="319" r:id="rId19"/>
    <p:sldId id="305" r:id="rId20"/>
    <p:sldId id="320" r:id="rId21"/>
    <p:sldId id="304" r:id="rId22"/>
    <p:sldId id="321" r:id="rId23"/>
    <p:sldId id="322" r:id="rId24"/>
    <p:sldId id="327" r:id="rId25"/>
    <p:sldId id="323" r:id="rId26"/>
    <p:sldId id="324" r:id="rId27"/>
    <p:sldId id="325" r:id="rId28"/>
    <p:sldId id="326" r:id="rId29"/>
    <p:sldId id="328" r:id="rId30"/>
    <p:sldId id="329" r:id="rId31"/>
    <p:sldId id="330" r:id="rId32"/>
    <p:sldId id="30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6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60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85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25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21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283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46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48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5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46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6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51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92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4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83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58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53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9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5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20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6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72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98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3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14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9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1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8B4A-EAE5-48A4-9074-7C20486C9932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7611-16AD-4961-9CAD-C539E435097E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175-C3F5-49F0-B01A-847A6B2811EF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C801-0B06-4B79-95D8-7E72519C7477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25D-4076-40E2-A64A-CEA5D3EE6D1D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5047-ABA9-4BA9-A015-ACE291F0CECF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BAB-8E34-40FF-88AB-2C5F58A3B4DF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3CA-440C-4F45-AABC-D2ACCE0DCA3C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7D0-D4D9-40D8-B7CA-A7678D715E4D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9AC8-5C36-4B34-9051-54DD626CBC86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2466-60B8-4096-82C0-D9A3B417FB62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ED41-B740-4562-85A8-29284BFE0C90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기계학습프로젝트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휴대전화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가격 분류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183097</a:t>
            </a:r>
          </a:p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이윤구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12F9BD-DD95-4BD2-91E3-7FC0575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2942942"/>
            <a:ext cx="3600400" cy="3294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isnull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()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메서드의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sum()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메서드를 활용해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값의 개수 합을 통해 각 특성별로 몇 개의 결측 값이 있는지 확인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모든 특성에서 결측 값이 없음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테스트 데이터의 결측 값 개수 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45C6282C-6FEB-4630-AC7C-61A32CB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2931910"/>
            <a:ext cx="3096344" cy="3305402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222559-990B-46A7-AB48-BF495907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2942942"/>
            <a:ext cx="3600400" cy="3294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seaborn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heatmap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을 활용하여 결측 값을 시각화 하였고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훈련 데이터와 테스트 데이터 모두 결측 값이 없음을 시각적으로 확인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결측 값 시각화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45C6282C-6FEB-4630-AC7C-61A32CB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931910"/>
            <a:ext cx="3312368" cy="3305402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8E2A20-5DEB-4486-B858-EE59AA63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7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2942942"/>
            <a:ext cx="3600400" cy="3294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Seaborn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라이브러리의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heatmap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을 활용하여 각 특성 별 상관관계를 시각적으로 표현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px_heigh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와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px_width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가 상관관계가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높아보이고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sc_h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와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sc_w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도 높아 보임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target_value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인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price_range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와의 상관관계는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ram,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battery_power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순으로 높아 보임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특성 별 상관관계 시각화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45C6282C-6FEB-4630-AC7C-61A32CB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3038839"/>
            <a:ext cx="3312368" cy="3091543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F2DC4C-F63D-431F-879A-1371FACF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1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2942942"/>
            <a:ext cx="3600400" cy="3294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target_value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인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price_range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와의 상관관계가 높은 순으로 특성 정렬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시각화 한 자료로 예측한 것과 동일하게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ram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과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battery_power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가 상관관계가 높음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latin typeface="나눔바른고딕OTF Light" pitchFamily="50" charset="-127"/>
                <a:ea typeface="나눔바른고딕OTF Light" pitchFamily="50" charset="-127"/>
              </a:rPr>
              <a:t>target_value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와의 상관관계 수치화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45C6282C-6FEB-4630-AC7C-61A32CB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932496"/>
            <a:ext cx="3312368" cy="3294370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5B813D-21B3-4630-9FEF-B035FA86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0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2942942"/>
            <a:ext cx="3600400" cy="3294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ram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특성과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price_range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특성의 상관관계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가격이 높아질수록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ram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용량이 커짐 </a:t>
            </a:r>
            <a:endParaRPr lang="en-US" altLang="ko-KR" sz="14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latin typeface="나눔바른고딕OTF Light" pitchFamily="50" charset="-127"/>
                <a:ea typeface="나눔바른고딕OTF Light" pitchFamily="50" charset="-127"/>
              </a:rPr>
              <a:t>target_value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와의 상관관계 시각화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45C6282C-6FEB-4630-AC7C-61A32CB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932495"/>
            <a:ext cx="3312368" cy="3304817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941498-CE03-46E7-BF4F-8E733221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9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2942942"/>
            <a:ext cx="3600400" cy="3294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battery_power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특성과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price_range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특성의 상관관계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가격이 높아질수록 배터리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용량이 커지는 경향을 보임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latin typeface="나눔바른고딕OTF Light" pitchFamily="50" charset="-127"/>
                <a:ea typeface="나눔바른고딕OTF Light" pitchFamily="50" charset="-127"/>
              </a:rPr>
              <a:t>target_value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와의 상관관계 시각화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45C6282C-6FEB-4630-AC7C-61A32CB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942942"/>
            <a:ext cx="3312368" cy="3294370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663FB1-40D8-4288-8F75-49A170B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3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2942942"/>
            <a:ext cx="3600400" cy="3294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이전의 그래프만으로 정확하게 확인할 수 없어서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boxplot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을 통해 확인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중앙값은 같지만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1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분위수와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분위수의 스펙트럼이 더 넓은 것을 확인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latin typeface="나눔바른고딕OTF Light" pitchFamily="50" charset="-127"/>
                <a:ea typeface="나눔바른고딕OTF Light" pitchFamily="50" charset="-127"/>
              </a:rPr>
              <a:t>target_value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와의 상관관계 시각화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45C6282C-6FEB-4630-AC7C-61A32CB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942942"/>
            <a:ext cx="3312368" cy="3294370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F561C5-595E-4A53-A098-201C4516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9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직관과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head()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메서드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그리고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describe()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메서드를 통해 범주형 특성들을 배열화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countplot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을 반복해서 범주형 특성들을 시각적으로 표현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범주형 특성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5012993"/>
            <a:ext cx="7200800" cy="1365911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AF5B62-284C-4E62-8786-C8D90E2A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8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직관과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head()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메서드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그리고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describe()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메서드를 통해 범주형 특성으로 분류할 수 있는 특성들을 배열화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countplot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을 반복해서 범주형 특성들을 시각적으로 표현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범주형 특성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5012993"/>
            <a:ext cx="7200800" cy="1365911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B97A25-DE39-4579-AADC-F2E086C1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범주형 변수 시각화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7701BB27-F2EB-42F8-BF18-835594AF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2719372"/>
            <a:ext cx="2160240" cy="1490300"/>
          </a:xfrm>
          <a:prstGeom prst="rect">
            <a:avLst/>
          </a:prstGeom>
          <a:noFill/>
        </p:spPr>
      </p:pic>
      <p:pic>
        <p:nvPicPr>
          <p:cNvPr id="13" name="_x48549128">
            <a:extLst>
              <a:ext uri="{FF2B5EF4-FFF2-40B4-BE49-F238E27FC236}">
                <a16:creationId xmlns:a16="http://schemas.microsoft.com/office/drawing/2014/main" id="{DA84AE70-FA37-4E1F-9659-0026F429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1760" y="2737208"/>
            <a:ext cx="2160240" cy="1454628"/>
          </a:xfrm>
          <a:prstGeom prst="rect">
            <a:avLst/>
          </a:prstGeom>
          <a:noFill/>
        </p:spPr>
      </p:pic>
      <p:pic>
        <p:nvPicPr>
          <p:cNvPr id="14" name="_x48549128">
            <a:extLst>
              <a:ext uri="{FF2B5EF4-FFF2-40B4-BE49-F238E27FC236}">
                <a16:creationId xmlns:a16="http://schemas.microsoft.com/office/drawing/2014/main" id="{A1A6A442-470E-46DB-82C9-820BC2DD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4008" y="2737208"/>
            <a:ext cx="2080395" cy="1490300"/>
          </a:xfrm>
          <a:prstGeom prst="rect">
            <a:avLst/>
          </a:prstGeom>
          <a:noFill/>
        </p:spPr>
      </p:pic>
      <p:pic>
        <p:nvPicPr>
          <p:cNvPr id="15" name="_x48549128">
            <a:extLst>
              <a:ext uri="{FF2B5EF4-FFF2-40B4-BE49-F238E27FC236}">
                <a16:creationId xmlns:a16="http://schemas.microsoft.com/office/drawing/2014/main" id="{250F1319-B156-4BAB-B2F2-350379EAC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4497517"/>
            <a:ext cx="2160240" cy="1489511"/>
          </a:xfrm>
          <a:prstGeom prst="rect">
            <a:avLst/>
          </a:prstGeom>
          <a:noFill/>
        </p:spPr>
      </p:pic>
      <p:pic>
        <p:nvPicPr>
          <p:cNvPr id="16" name="_x48549128">
            <a:extLst>
              <a:ext uri="{FF2B5EF4-FFF2-40B4-BE49-F238E27FC236}">
                <a16:creationId xmlns:a16="http://schemas.microsoft.com/office/drawing/2014/main" id="{B51E97C1-C7CC-423F-BF33-C0F5B8EB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1760" y="4496034"/>
            <a:ext cx="2160240" cy="1489511"/>
          </a:xfrm>
          <a:prstGeom prst="rect">
            <a:avLst/>
          </a:prstGeom>
          <a:noFill/>
        </p:spPr>
      </p:pic>
      <p:pic>
        <p:nvPicPr>
          <p:cNvPr id="17" name="_x48549128">
            <a:extLst>
              <a:ext uri="{FF2B5EF4-FFF2-40B4-BE49-F238E27FC236}">
                <a16:creationId xmlns:a16="http://schemas.microsoft.com/office/drawing/2014/main" id="{DAFE1BB8-1366-48B8-9161-7A666C85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8075" y="4496034"/>
            <a:ext cx="2376264" cy="1383918"/>
          </a:xfrm>
          <a:prstGeom prst="rect">
            <a:avLst/>
          </a:prstGeom>
          <a:noFill/>
        </p:spPr>
      </p:pic>
      <p:pic>
        <p:nvPicPr>
          <p:cNvPr id="18" name="_x48549128">
            <a:extLst>
              <a:ext uri="{FF2B5EF4-FFF2-40B4-BE49-F238E27FC236}">
                <a16:creationId xmlns:a16="http://schemas.microsoft.com/office/drawing/2014/main" id="{72880D76-5049-47DB-A56C-3D07B995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4250" y="2719372"/>
            <a:ext cx="1944214" cy="1490300"/>
          </a:xfrm>
          <a:prstGeom prst="rect">
            <a:avLst/>
          </a:prstGeom>
          <a:noFill/>
        </p:spPr>
      </p:pic>
      <p:pic>
        <p:nvPicPr>
          <p:cNvPr id="20" name="_x48549128">
            <a:extLst>
              <a:ext uri="{FF2B5EF4-FFF2-40B4-BE49-F238E27FC236}">
                <a16:creationId xmlns:a16="http://schemas.microsoft.com/office/drawing/2014/main" id="{409E8600-2F58-464E-BE10-26015CE4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1123" y="4581128"/>
            <a:ext cx="1948280" cy="1227752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8E0AF5-70BF-4A9B-AF5A-A3711601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727" y="148478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1743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38560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66752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94944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23136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937" y="255561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수정사항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4544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실행환경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0728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904" y="2564904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3584" y="2555612"/>
            <a:ext cx="2195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고찰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A3AD03-1751-46FF-A879-691E3F9B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범주형 특성들을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train_df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에서 범주형 특성들을 제외하고 히스토그램을 반복해서 수치형 특성들을 시각적으로 표현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수치형 특성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5012993"/>
            <a:ext cx="7200799" cy="1365911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45EB1F-9274-404E-ADB7-DB7D4745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3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프로젝트의 주제가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price_range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를 예측하는 것이기 때문에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입력 값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(X)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은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price_range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를 제외한 모든 특성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출력 값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(y)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은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price_range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로 설정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입출력 값 설정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B46D07BA-E3B8-453A-BF82-1E64307E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5145575"/>
            <a:ext cx="7200799" cy="1233330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6C9CBC-A250-4929-BC88-CF14D516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8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Test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세트는 따로 존재하기 때문에 구분상 편의를 위해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train_test_split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으로 나뉘는 테스트세트를 검증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(validation)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세트라고 명명함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입출력 값 설정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B8A7DB-48CD-4399-883E-9D2679CA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34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Test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세트는 따로 존재하기 때문에 구분상 편의를 위해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train_test_split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으로 나뉘는 테스트세트를 검증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(validation)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세트라고 명명함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입출력 값 설정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CE902D-0CEA-474D-A18E-C329299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1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MinMaxScaler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와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StandardScaler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사용 예정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데이터 스케일링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8BF4D-79AB-449B-896B-BF50E70D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35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KNN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C192532B-CC9D-43FF-8B8B-35902DB8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9093" y="3297758"/>
            <a:ext cx="7385814" cy="293955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6FBC22-6F20-4022-B4A6-FB27938C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1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로지스틱 회귀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C192532B-CC9D-43FF-8B8B-35902DB8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3385602"/>
            <a:ext cx="7632848" cy="276386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54E675-268C-470D-BDAD-D142C93D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0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랜덤포레스트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C192532B-CC9D-43FF-8B8B-35902DB8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295" y="3385602"/>
            <a:ext cx="7460121" cy="276386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E2AF94-2E1E-4062-9977-D3C3FA5A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5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그레이디언트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부스팅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C192532B-CC9D-43FF-8B8B-35902DB8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6388" y="3385602"/>
            <a:ext cx="7571223" cy="276386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D71BF5-AC25-44A1-89D8-DDBD3DD5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8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Linear SVC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C192532B-CC9D-43FF-8B8B-35902DB8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6388" y="3510244"/>
            <a:ext cx="7571223" cy="2514580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588078-C428-4522-AC0A-429E035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0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차 발표때는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KNN,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RandomForest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Logistic Regression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등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가지 모델만 사용 계획</a:t>
            </a:r>
            <a:endParaRPr lang="en-US" altLang="ko-KR" sz="14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모델의 다양화를 위해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GradientBoostingClassifier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LinearSVC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다층퍼셉트론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등 총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6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가지 모델을 사용하기로 결정</a:t>
            </a:r>
            <a:endParaRPr lang="en-US" altLang="ko-KR" sz="14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사용 모델의 다양화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수정 사항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682845"/>
            <a:ext cx="7200799" cy="123656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3B4970-7C5F-4C2B-8308-929C3523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다층 </a:t>
            </a:r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퍼셉트론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나눔바른고딕OTF Light" pitchFamily="50" charset="-127"/>
                <a:ea typeface="나눔바른고딕OTF Light" pitchFamily="50" charset="-127"/>
              </a:rPr>
              <a:t>전처리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 및 모델학습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C192532B-CC9D-43FF-8B8B-35902DB8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4361" y="3403140"/>
            <a:ext cx="7335277" cy="2514580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4DD3FB-F515-485C-B1DD-B80E8F9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65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고찰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B2A11B-2DFD-4F50-B6C6-38FCB62C8923}"/>
              </a:ext>
            </a:extLst>
          </p:cNvPr>
          <p:cNvSpPr/>
          <p:nvPr/>
        </p:nvSpPr>
        <p:spPr>
          <a:xfrm>
            <a:off x="971600" y="2931910"/>
            <a:ext cx="7200800" cy="344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아직 데이터 전처리를 진행하지 않은 상태에서 매개변수의 기본값과 기본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score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메서드만 사용해 프로젝트를 진행했다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그럼에도 불구하고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그레이디언트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부스팅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랜덤포레스트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KNN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90%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이상의 정확도를 보여주었다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특히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KNN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모델이 성능이 높았는데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스마트폰 특성상 비슷한 성능의 부품이 들어가면 비슷한 가격대를 형성하기 때문인 것으로 예측하고 있다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LinearSVC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모델과 다층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퍼셉트론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모델의 정확도가 상당히 낮게 나왔는데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아무리 좋은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모델이어도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데이터를 어떻게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가공하느냐에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따라 모델의 성능이 좌지우지 한다고 느꼈다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이후에는 데이터 전처리와 다양한 성능평가 지표를 사용해 가장 높은 성능의 모델을 고르고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해당 모델로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test.csv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의 가격대를 예측할 예정이다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87A77B-06C7-4991-B66C-17E59AD9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7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66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2705725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spc="-150" dirty="0">
                <a:latin typeface="나눔바른고딕OTF Light" pitchFamily="50" charset="-127"/>
                <a:ea typeface="나눔바른고딕OTF Light" pitchFamily="50" charset="-127"/>
              </a:rPr>
              <a:t>Q&amp;A</a:t>
            </a:r>
            <a:endParaRPr lang="ko-KR" altLang="en-US" sz="88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E33DA9-8E74-4D43-9E79-93FFD826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기존에는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score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메서드와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cross_val_score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만 사용 계획했으나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F1-score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도 사용할 예정</a:t>
            </a:r>
            <a:endParaRPr lang="en-US" altLang="ko-KR" sz="14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성능 평가 모델의 다양화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수정 사항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682845"/>
            <a:ext cx="7200800" cy="123656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F73651-2787-4903-BD1E-8B61A8E7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구글의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Colab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사용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Colab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에서 제공해주는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GPU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사용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데이터는 구글 드라이브 이용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Google </a:t>
            </a:r>
            <a:r>
              <a:rPr lang="en-US" altLang="ko-KR" spc="-150" dirty="0" err="1">
                <a:latin typeface="나눔바른고딕OTF Light" pitchFamily="50" charset="-127"/>
                <a:ea typeface="나눔바른고딕OTF Light" pitchFamily="50" charset="-127"/>
              </a:rPr>
              <a:t>Colab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실행환경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6D3C912F-5681-4958-9983-72615FA2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6056" y="4797152"/>
            <a:ext cx="2304256" cy="1236564"/>
          </a:xfrm>
          <a:prstGeom prst="rect">
            <a:avLst/>
          </a:prstGeom>
          <a:noFill/>
        </p:spPr>
      </p:pic>
      <p:pic>
        <p:nvPicPr>
          <p:cNvPr id="13" name="_x48549128">
            <a:extLst>
              <a:ext uri="{FF2B5EF4-FFF2-40B4-BE49-F238E27FC236}">
                <a16:creationId xmlns:a16="http://schemas.microsoft.com/office/drawing/2014/main" id="{D06A97A8-A0C6-442F-846B-FF8D09AE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1679" y="4725144"/>
            <a:ext cx="2448273" cy="1308572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07777E-D085-4986-B256-7DF40960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4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https://github.com/leee1124</a:t>
            </a:r>
            <a:r>
              <a:rPr lang="en-US" altLang="ko-KR" sz="16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/ML-Class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/MachineLearningProject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latin typeface="나눔바른고딕OTF Light" pitchFamily="50" charset="-127"/>
                <a:ea typeface="나눔바른고딕OTF Light" pitchFamily="50" charset="-127"/>
              </a:rPr>
              <a:t>github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실행환경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DA7D11-40F9-4CD7-AA71-C999448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4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데이터의 수</a:t>
            </a:r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특성의 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46EF97-FCFA-40D9-8C2E-338CF228A18F}"/>
              </a:ext>
            </a:extLst>
          </p:cNvPr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훈련 데이터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2000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개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테스트 데이터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1000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개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특성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각각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21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개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20" name="_x48549128">
            <a:extLst>
              <a:ext uri="{FF2B5EF4-FFF2-40B4-BE49-F238E27FC236}">
                <a16:creationId xmlns:a16="http://schemas.microsoft.com/office/drawing/2014/main" id="{96CDF234-FFFD-4329-9794-C2F2BE7CB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797152"/>
            <a:ext cx="7200800" cy="123656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E79C3A-F952-47BD-8AC3-F9C26071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3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1999" y="2931910"/>
            <a:ext cx="3888432" cy="34469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특성의 종류는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head()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메서드를 통해 확인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train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데이터와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test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데이터는 가격대를 나타내는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price_range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특성과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id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특성을 제외하고 전부 동일</a:t>
            </a:r>
            <a:endParaRPr lang="en-US" altLang="ko-KR" sz="14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특성의 종류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3D5383C8-020C-4EC6-A53E-A6E1418A7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2931910"/>
            <a:ext cx="3672408" cy="344699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D3AFAF-0752-44D3-9CA2-08D76B1D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2942942"/>
            <a:ext cx="3600400" cy="3294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isnull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()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메서드의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sum()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메서드를 활용해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값의 개수 합을 통해 각 특성별로 몇 개의 결측 값이 있는지 확인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모든 특성에서 결측 값이 없음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훈련 데이터의 결측 값 개수 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EDA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>
            <a:extLst>
              <a:ext uri="{FF2B5EF4-FFF2-40B4-BE49-F238E27FC236}">
                <a16:creationId xmlns:a16="http://schemas.microsoft.com/office/drawing/2014/main" id="{45C6282C-6FEB-4630-AC7C-61A32CB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2931910"/>
            <a:ext cx="3096344" cy="3305402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D69706-FC9F-4A70-A8AA-71F0A322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3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1223</Words>
  <Application>Microsoft Office PowerPoint</Application>
  <PresentationFormat>화면 슬라이드 쇼(4:3)</PresentationFormat>
  <Paragraphs>268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HY헤드라인M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이윤구</cp:lastModifiedBy>
  <cp:revision>52</cp:revision>
  <dcterms:created xsi:type="dcterms:W3CDTF">2016-11-03T20:47:04Z</dcterms:created>
  <dcterms:modified xsi:type="dcterms:W3CDTF">2021-05-16T18:39:07Z</dcterms:modified>
</cp:coreProperties>
</file>