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ed80d663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ed80d66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a2ed80d663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fce02a9b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1fce02a9b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a1fce02a9b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ed80d663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2ed80d663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2ed80d663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2ed80d6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2ed80d6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a2ed80d66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1fce02a9b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1fce02a9b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a1fce02a9b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3552b115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3552b115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a3552b115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1fce02a9b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1fce02a9b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a1fce02a9b_0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31ef0697b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31ef0697b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631ef0697b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31ef0697b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31ef0697b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631ef0697b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1fce02a9b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1fce02a9b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a1fce02a9b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31ef0697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31ef0697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631ef0697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31ef0697b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31ef0697b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631ef0697b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1fce02a9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1fce02a9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1fce02a9b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1fce02a9b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a1fce02a9b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1fce02a9b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1fce02a9b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a1fce02a9b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ed80d663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ed80d663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a2ed80d663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fce02a9b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1fce02a9b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a1fce02a9b_0_2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fce02a9b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fce02a9b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a1fce02a9b_0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1ef0697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1ef0697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Keylogger를 사용하게 된 이유: 쉘 파일로 접속 후 여러 가지 명령어들을 실행할 때 sudo 권한이 필요한 명령어를 사용해야 할 때가 있는데, 다들 아시다싶이 sudo 권한을 사용하기 위해서는 비밀번호가 필요합니다. 비밀번호를 알아내기 위해서 Keylogger를 사용하게 되었습니다. 특히 하드웨어 키로거는 파일이 아니기 때문에 백신 프로그램으로도 잡을 수 없는 무서운 장치입니다. 키보드 입력을 메모리에 기록하여 특정 문자열을 입력해야만 이동식 디스크로 인식하여 볼 수 있다고 합니다. 키로거의 긍정적인 사용에는 운영 체제가 고장날 경우를 대비해서 암호 및 데이터를 기록하는데에 사용할 수 있다고 하지만, 대부분의 경우에는 부정적인 용도로 사용되고 있습니다.</a:t>
            </a:r>
            <a:endParaRPr/>
          </a:p>
        </p:txBody>
      </p:sp>
      <p:sp>
        <p:nvSpPr>
          <p:cNvPr id="138" name="Google Shape;138;g2631ef0697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31ef0697b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31ef0697b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631ef0697b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M5PbUcngg8bM2ggubIBPWWjT9n5GlUcF/view" TargetMode="External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Y68CmnoJeN35FfccLS5ibSru6wNexVvI/view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hyperlink" Target="https://www.etnews.com/20180827000226" TargetMode="External"/><Relationship Id="rId8" Type="http://schemas.openxmlformats.org/officeDocument/2006/relationships/hyperlink" Target="https://www.etnews.com/2023012700013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hyperlink" Target="https://www.boannews.com/media/view.asp?idx=31349&amp;kind=0" TargetMode="External"/><Relationship Id="rId8" Type="http://schemas.openxmlformats.org/officeDocument/2006/relationships/hyperlink" Target="https://www.boannews.com/media/view.asp?idx=4494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File upload 취약점을 활용한 </a:t>
            </a:r>
            <a:endParaRPr b="1"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200">
                <a:solidFill>
                  <a:schemeClr val="dk2"/>
                </a:solidFill>
              </a:rPr>
              <a:t>Ransomware 공격 및 대응</a:t>
            </a:r>
            <a:endParaRPr b="1" sz="32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057125"/>
            <a:ext cx="85206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rgbClr val="999999"/>
                </a:solidFill>
              </a:rPr>
              <a:t>Team GoodNight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</a:rPr>
              <a:t>21800213 김휘진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</a:rPr>
              <a:t>22000216 나보림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</a:rPr>
              <a:t>22100579 이진주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675" y="76200"/>
            <a:ext cx="300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Keylogger: How to attack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28650" y="1369225"/>
            <a:ext cx="8163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Spear Phishing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피싱 이메일, 링크 등을 전송하거나 유포하여 피해자의 클릭을 유도한다. 친척이나 친구, 거래처 등이 보낸 것 처럼 위장하거나 안전한 것으로 보이는 이메일, 문서 등이 열릴 때 자동으로 다운로드 되도록 처리한다.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Trojan Horse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다른 안전하거나 필수적인 프로그램의 번들에 키로거를 끼워넣어 함께 다운로드되고 실행되도록 유도한다.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Drive-by Download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악성 웹사이트 등에 숨겨두어 해당 사이트를 방문하면 코드가 설치되도록 한다. 설치된 코드는 감지되지 않은 채 백그라운드에서 실행되며 동작한다. </a:t>
            </a:r>
            <a:endParaRPr sz="1600"/>
          </a:p>
        </p:txBody>
      </p:sp>
      <p:sp>
        <p:nvSpPr>
          <p:cNvPr id="161" name="Google Shape;161;p23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950" y="604997"/>
            <a:ext cx="981875" cy="10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Ransomware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628650" y="1369226"/>
            <a:ext cx="7886700" cy="142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: 사용자나 조직이 컴퓨터의 파일에 </a:t>
            </a:r>
            <a:r>
              <a:rPr lang="ko" sz="1600"/>
              <a:t>액세스하는</a:t>
            </a:r>
            <a:r>
              <a:rPr lang="ko" sz="1600"/>
              <a:t> 것을 거부하도록 설계된 악성 코드.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주로 공격자가 파일을 암호화하고 해독 키에 대한 몸값을 요구함.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각기 고유한 특성을 가진 다양한 변종이 존재함.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오늘날 사회에서 기업/공공 서비스를 마비시키는 등 큰 피해를 입히고 있음.</a:t>
            </a:r>
            <a:endParaRPr sz="1600"/>
          </a:p>
        </p:txBody>
      </p:sp>
      <p:sp>
        <p:nvSpPr>
          <p:cNvPr id="170" name="Google Shape;170;p24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26" y="2966875"/>
            <a:ext cx="3202474" cy="19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778" y="2966875"/>
            <a:ext cx="3471248" cy="19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Ransomware: How to attack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랜섬웨어 공격 단계</a:t>
            </a:r>
            <a:endParaRPr sz="8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공격 대상지에 랜섬웨어 프로그램을 다운로드하고 실행시키거나 실행을  유도한다.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랜섬웨어 프로그램이 시스템에 엑세스하여 공격자가 시스</a:t>
            </a:r>
            <a:r>
              <a:rPr lang="ko" sz="1600"/>
              <a:t>템 </a:t>
            </a:r>
            <a:r>
              <a:rPr lang="ko" sz="1600"/>
              <a:t>파일을 암호화한다. 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일부 변종은 해독 키 없이 복구하기 더 어렵게 만들기 위해 파일의 백업 및 복사본을 삭제한다.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피해자에게 돈을 요구하고 돈이 지불되면 복호화를 위한 키를 제공한다. </a:t>
            </a:r>
            <a:endParaRPr sz="1600"/>
          </a:p>
        </p:txBody>
      </p:sp>
      <p:sp>
        <p:nvSpPr>
          <p:cNvPr id="180" name="Google Shape;180;p25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725" y="496150"/>
            <a:ext cx="1212700" cy="1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Scenarios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628650" y="1369229"/>
            <a:ext cx="7886700" cy="29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서버 관리측에 피싱 메일 등을 전송하여 keylogger</a:t>
            </a:r>
            <a:r>
              <a:rPr lang="ko" sz="1600"/>
              <a:t>가 심어져 있는 파일을 설치하고 실행하도록</a:t>
            </a:r>
            <a:r>
              <a:rPr lang="ko" sz="1600"/>
              <a:t> 유도한다.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file upload 취약점을 활용하여 웹쉘</a:t>
            </a:r>
            <a:r>
              <a:rPr lang="ko" sz="1600"/>
              <a:t>과 랜섬웨어 파일을</a:t>
            </a:r>
            <a:r>
              <a:rPr lang="ko" sz="1600"/>
              <a:t> 업로드한다.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웹쉘로 접근하여 keylogger 로그 기록을 열람하고 관리자 계정의 pw를 탈취한다.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ssh를 이용, 관리자 계정으로 접속하여 upload해둔 랜섬웨어 파일을 실행시킨다.</a:t>
            </a:r>
            <a:endParaRPr sz="1600"/>
          </a:p>
        </p:txBody>
      </p:sp>
      <p:sp>
        <p:nvSpPr>
          <p:cNvPr id="189" name="Google Shape;189;p26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Demonstration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ko"/>
              <a:t>web server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apache 서버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파일 업로드에 대해 어떤 대비도 하지 않은 형태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Demonstration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p28" title="final_project_noSecurity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025" y="1268061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Remediation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b="1" lang="ko" sz="1600"/>
              <a:t>확장자 검증 → 블랙리스트가 아닌 허용된 확장자 화이트리스트를 기준으로 확장자 확인하기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600"/>
              <a:t>code:</a:t>
            </a:r>
            <a:endParaRPr sz="1600"/>
          </a:p>
        </p:txBody>
      </p:sp>
      <p:sp>
        <p:nvSpPr>
          <p:cNvPr id="213" name="Google Shape;213;p29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86111" l="0" r="0" t="7612"/>
          <a:stretch/>
        </p:blipFill>
        <p:spPr>
          <a:xfrm>
            <a:off x="1333600" y="2344975"/>
            <a:ext cx="5011049" cy="2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48032" l="0" r="0" t="40564"/>
          <a:stretch/>
        </p:blipFill>
        <p:spPr>
          <a:xfrm>
            <a:off x="1333600" y="2686200"/>
            <a:ext cx="5011049" cy="41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33443" l="0" r="0" t="61216"/>
          <a:stretch/>
        </p:blipFill>
        <p:spPr>
          <a:xfrm>
            <a:off x="1333600" y="3261275"/>
            <a:ext cx="5011049" cy="1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Remediation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600"/>
              <a:t>2. </a:t>
            </a:r>
            <a:r>
              <a:rPr b="1" lang="ko" sz="1600"/>
              <a:t>파일 유효성 검증 → 업로드 파일의 실행 권한을 제한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600"/>
              <a:t>code:</a:t>
            </a:r>
            <a:endParaRPr sz="1600"/>
          </a:p>
        </p:txBody>
      </p:sp>
      <p:sp>
        <p:nvSpPr>
          <p:cNvPr id="224" name="Google Shape;224;p30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94308"/>
          <a:stretch/>
        </p:blipFill>
        <p:spPr>
          <a:xfrm>
            <a:off x="1361900" y="1964175"/>
            <a:ext cx="5011049" cy="2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Remediation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600"/>
              <a:t>3. </a:t>
            </a:r>
            <a:r>
              <a:rPr b="1" lang="ko" sz="1600"/>
              <a:t>저장되는 파일이 외부에서 식별되지 않도록 하기 → 파일명을 무작위로 지정하기 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600"/>
              <a:t>code:</a:t>
            </a:r>
            <a:endParaRPr b="1" sz="1600"/>
          </a:p>
        </p:txBody>
      </p:sp>
      <p:sp>
        <p:nvSpPr>
          <p:cNvPr id="233" name="Google Shape;233;p31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b="10058" l="0" r="0" t="69444"/>
          <a:stretch/>
        </p:blipFill>
        <p:spPr>
          <a:xfrm>
            <a:off x="1382775" y="1968100"/>
            <a:ext cx="5011049" cy="7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Demonstration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2" name="Google Shape;242;p32" title="final_project_security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375" y="1295436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목차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File upload </a:t>
            </a:r>
            <a:r>
              <a:rPr b="1" lang="ko"/>
              <a:t>vulnerability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File upload attack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Keylogger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Ransomware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Scenarios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Demonstration + Remediation</a:t>
            </a:r>
            <a:endParaRPr b="1"/>
          </a:p>
        </p:txBody>
      </p:sp>
      <p:sp>
        <p:nvSpPr>
          <p:cNvPr id="70" name="Google Shape;70;p15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550" y="2482600"/>
            <a:ext cx="1186975" cy="11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Remediation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1. </a:t>
            </a:r>
            <a:r>
              <a:rPr lang="ko" sz="1600"/>
              <a:t>다운로드된 파일에 대한 바이러스/무결성 검사  → 검사를 통과하지 못할 경우 디렉토리에서 제거.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2. 파일 업로드 전처리를 위한 프레임워크 사용하기 (TypeScript, JavaScript) </a:t>
            </a:r>
            <a:endParaRPr sz="1600"/>
          </a:p>
        </p:txBody>
      </p:sp>
      <p:sp>
        <p:nvSpPr>
          <p:cNvPr id="250" name="Google Shape;250;p33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Thank you</a:t>
            </a:r>
            <a:endParaRPr b="1" sz="3200"/>
          </a:p>
        </p:txBody>
      </p:sp>
      <p:sp>
        <p:nvSpPr>
          <p:cNvPr id="256" name="Google Shape;256;p34"/>
          <p:cNvSpPr txBox="1"/>
          <p:nvPr/>
        </p:nvSpPr>
        <p:spPr>
          <a:xfrm>
            <a:off x="66675" y="76200"/>
            <a:ext cx="300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File upload vulnerability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8650" y="1369231"/>
            <a:ext cx="7886700" cy="352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: 웹 서버가 사용자가 업로드하려는 파일에 대해 충분히 검증하지 않고 업로드를 허용하는 경우 발생하는 취약점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파일 업로드가 가능한 모든 서버에 잠재적 위협		공격유형 중 하나인 웹쉘을 활용한 RCE 공격</a:t>
            </a:r>
            <a:endParaRPr sz="1200"/>
          </a:p>
        </p:txBody>
      </p:sp>
      <p:sp>
        <p:nvSpPr>
          <p:cNvPr id="79" name="Google Shape;79;p16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6094" l="0" r="0" t="0"/>
          <a:stretch/>
        </p:blipFill>
        <p:spPr>
          <a:xfrm>
            <a:off x="628650" y="2398925"/>
            <a:ext cx="3102325" cy="20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3203" l="0" r="0" t="0"/>
          <a:stretch/>
        </p:blipFill>
        <p:spPr>
          <a:xfrm>
            <a:off x="4143400" y="1966075"/>
            <a:ext cx="4264873" cy="2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4651749" cy="111534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File upload vulnerability: 사례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69884" l="0" r="0" t="0"/>
          <a:stretch/>
        </p:blipFill>
        <p:spPr>
          <a:xfrm>
            <a:off x="66675" y="1349300"/>
            <a:ext cx="3886799" cy="107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750" y="2571750"/>
            <a:ext cx="4492251" cy="124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369225"/>
            <a:ext cx="4492251" cy="11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265050" y="3504100"/>
            <a:ext cx="379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7"/>
              </a:rPr>
              <a:t>https://www.etnews.com/20180827000226</a:t>
            </a:r>
            <a:r>
              <a:rPr lang="ko" sz="800"/>
              <a:t> </a:t>
            </a:r>
            <a:endParaRPr sz="800"/>
          </a:p>
        </p:txBody>
      </p:sp>
      <p:sp>
        <p:nvSpPr>
          <p:cNvPr id="94" name="Google Shape;94;p17"/>
          <p:cNvSpPr txBox="1"/>
          <p:nvPr/>
        </p:nvSpPr>
        <p:spPr>
          <a:xfrm>
            <a:off x="531850" y="3424725"/>
            <a:ext cx="411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8"/>
              </a:rPr>
              <a:t>https://www.etnews.com/20230127000133</a:t>
            </a:r>
            <a:r>
              <a:rPr lang="ko" sz="800"/>
              <a:t> </a:t>
            </a:r>
            <a:endParaRPr sz="800"/>
          </a:p>
        </p:txBody>
      </p:sp>
      <p:cxnSp>
        <p:nvCxnSpPr>
          <p:cNvPr id="95" name="Google Shape;95;p17"/>
          <p:cNvCxnSpPr/>
          <p:nvPr/>
        </p:nvCxnSpPr>
        <p:spPr>
          <a:xfrm>
            <a:off x="2043825" y="2765300"/>
            <a:ext cx="9759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7678250" y="2926825"/>
            <a:ext cx="9759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/>
        </p:nvSpPr>
        <p:spPr>
          <a:xfrm>
            <a:off x="292850" y="3996450"/>
            <a:ext cx="822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매우 고전적이고 전형적인 기법으로 평가되나 국내 다양한 피해 사례가 발견되고 있음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File upload</a:t>
            </a:r>
            <a:r>
              <a:rPr b="1" lang="ko" sz="3200">
                <a:solidFill>
                  <a:srgbClr val="666666"/>
                </a:solidFill>
              </a:rPr>
              <a:t> vulnerability: 사례</a:t>
            </a:r>
            <a:endParaRPr b="1" sz="3200">
              <a:solidFill>
                <a:srgbClr val="666666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19400"/>
          <a:stretch/>
        </p:blipFill>
        <p:spPr>
          <a:xfrm>
            <a:off x="0" y="1377425"/>
            <a:ext cx="6535944" cy="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15640"/>
          <a:stretch/>
        </p:blipFill>
        <p:spPr>
          <a:xfrm>
            <a:off x="0" y="2167600"/>
            <a:ext cx="7002324" cy="11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5947" y="4091725"/>
            <a:ext cx="7248054" cy="10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8600" y="3219490"/>
            <a:ext cx="5889675" cy="82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837600" y="4689550"/>
            <a:ext cx="32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7"/>
              </a:rPr>
              <a:t>https://www.boannews.com/media/view.asp?idx=31349&amp;kind=0</a:t>
            </a:r>
            <a:r>
              <a:rPr lang="ko" sz="800"/>
              <a:t> </a:t>
            </a:r>
            <a:endParaRPr sz="800"/>
          </a:p>
        </p:txBody>
      </p:sp>
      <p:sp>
        <p:nvSpPr>
          <p:cNvPr id="110" name="Google Shape;110;p18"/>
          <p:cNvSpPr txBox="1"/>
          <p:nvPr/>
        </p:nvSpPr>
        <p:spPr>
          <a:xfrm>
            <a:off x="2375221" y="2911700"/>
            <a:ext cx="455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8"/>
              </a:rPr>
              <a:t>https://www.boannews.com/media/view.asp?idx=44941</a:t>
            </a:r>
            <a:r>
              <a:rPr lang="ko" sz="800"/>
              <a:t> </a:t>
            </a:r>
            <a:endParaRPr sz="8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1888775" y="2364050"/>
            <a:ext cx="1431900" cy="90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3721875" y="4744250"/>
            <a:ext cx="12768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>
            <a:off x="4834450" y="1753000"/>
            <a:ext cx="1431900" cy="4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877800" y="3584450"/>
            <a:ext cx="1266300" cy="4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File upload </a:t>
            </a:r>
            <a:r>
              <a:rPr b="1" lang="ko" sz="3200">
                <a:solidFill>
                  <a:schemeClr val="dk2"/>
                </a:solidFill>
              </a:rPr>
              <a:t>attack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600"/>
              <a:t>file upload vulnerability를 통해 실행될 수 있는 공격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RCE(Remote code execution) → 쉘을 획득하여 원격 명령어로 서버를 장악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랜섬웨어 공격 → 랜섬웨어 파일을 업로드하여 설치를 유도, 서버 파일 암호화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디도스 공격 → 한계 용량에 달하도록 파일을 업로드하여 서비스 장애 유발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Deface 공격 → 이미지를 덮어씌워 웹사이트 등의 표면 페이지 이미지를 변조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miner program 업로드 → 서버의 CPU, 용량을 사용해서 코인채굴 등 리소스 점유</a:t>
            </a:r>
            <a:endParaRPr sz="1600"/>
          </a:p>
        </p:txBody>
      </p:sp>
      <p:sp>
        <p:nvSpPr>
          <p:cNvPr id="122" name="Google Shape;122;p19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000" y="496150"/>
            <a:ext cx="2036375" cy="1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F</a:t>
            </a:r>
            <a:r>
              <a:rPr b="1" lang="ko" sz="3200">
                <a:solidFill>
                  <a:schemeClr val="dk2"/>
                </a:solidFill>
              </a:rPr>
              <a:t>ile upload attack: RCE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28650" y="1369225"/>
            <a:ext cx="8163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: PHP, Java, Python 등의 server side script를 업로드하여 서버에 원격 명령을 내리는 공격. 임의의 파일을 읽고 쓰거나 민감한 데이터에 접근, 기타 공격으로의 연결 등이 가능.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600"/>
              <a:t>웹쉘(Web shell)</a:t>
            </a:r>
            <a:r>
              <a:rPr lang="ko" sz="1600"/>
              <a:t> : 웹(Web)과 쉘(shell)의 합성어. 올바른 HTTP request를 통해 원격 웹 서버에서 임의의 명령을 실행할 수 있도록 </a:t>
            </a:r>
            <a:r>
              <a:rPr lang="ko" sz="1600"/>
              <a:t>하는 악성 스크립트</a:t>
            </a:r>
            <a:endParaRPr sz="2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이미지 파일 등을 먼저 올려 파일이 업로드되는 경로 확인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웹쉘 파일 업로드 (필요시 우회 기법 적용)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확인한 경로를 통해 웹쉘에 접속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웹쉘을 통해 서버 원격 제어</a:t>
            </a:r>
            <a:endParaRPr sz="1600"/>
          </a:p>
        </p:txBody>
      </p:sp>
      <p:sp>
        <p:nvSpPr>
          <p:cNvPr id="131" name="Google Shape;131;p20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825" y="3743813"/>
            <a:ext cx="947850" cy="9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8425" y="3527225"/>
            <a:ext cx="947850" cy="13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5961375" y="4126538"/>
            <a:ext cx="16089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Keylogger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628650" y="1369225"/>
            <a:ext cx="8163600" cy="362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: 사용자가 입력을 수행하는 동안 키 입력을 추적하고 기록하는 malware또는 hardware. 해커가 피해자의 키 입력을 열람하기 위해 사용하는 가장 일반적인 방법.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600"/>
              <a:t>software keylogger</a:t>
            </a:r>
            <a:r>
              <a:rPr lang="ko" sz="1600"/>
              <a:t>: 컴퓨터에 설치하는 애플리케이션 형식으로 구성. 한번 설치되면 사용중인 OS의 키 입력을 모니터링하여 추적하고 기록할 수 있다. 기록한 정보를 해커에게 자동으로 전송시키는 등 스파이웨어의 한 종류로 발전시킬 수 있다.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600"/>
              <a:t>hardware keylogger:</a:t>
            </a:r>
            <a:r>
              <a:rPr lang="ko" sz="1600"/>
              <a:t> 대상 컴퓨터에 물리적으로 연결될 수 있는 장치 형식으로 구성. 한번 구성된 후에는 software keylogger와 유사하게 동작한다. </a:t>
            </a:r>
            <a:endParaRPr sz="1600"/>
          </a:p>
        </p:txBody>
      </p:sp>
      <p:sp>
        <p:nvSpPr>
          <p:cNvPr id="142" name="Google Shape;142;p21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950" y="159650"/>
            <a:ext cx="1108399" cy="11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125" y="159652"/>
            <a:ext cx="1108399" cy="11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628650" y="496161"/>
            <a:ext cx="7886700" cy="77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dk2"/>
                </a:solidFill>
              </a:rPr>
              <a:t>Keylogger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28650" y="1369225"/>
            <a:ext cx="8163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keylogger는 사용자가 키보드에서 키를 누르는 시점과 키 입력의 정보가 모니터에 display되는 시점 사이에서 동작한다. 이를 위해 사용되는 방법은 다음과 같이 다양하다.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키보드와 화면을 볼 수 있는 비디오 카메라 사용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키보드-컴퓨터 간 상호작용을 촉진하는 드라이버를 입력 기록 드라이버로 교체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키보드 스택 내부의 필터 드라이버 혹은 커널 기능을 사용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키보드 자체 내부, 혹은 배선 내부에 하드웨어 버그를 삽입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동적 연결 라이브러리(DDL)의 기능을 가로채기</a:t>
            </a:r>
            <a:endParaRPr sz="1600"/>
          </a:p>
        </p:txBody>
      </p:sp>
      <p:sp>
        <p:nvSpPr>
          <p:cNvPr id="152" name="Google Shape;152;p22"/>
          <p:cNvSpPr txBox="1"/>
          <p:nvPr/>
        </p:nvSpPr>
        <p:spPr>
          <a:xfrm>
            <a:off x="66675" y="76200"/>
            <a:ext cx="3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Malgun Gothic"/>
              <a:buNone/>
            </a:pPr>
            <a:r>
              <a:rPr lang="ko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Security 23</a:t>
            </a:r>
            <a:r>
              <a:rPr b="0" i="0" lang="ko" sz="1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-2 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450" y="3234250"/>
            <a:ext cx="1527025" cy="15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