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e654e7991_5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e654e7991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e654e7991_5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e654e7991_5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e654e799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e654e799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e654e799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e654e799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e654e799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e654e799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e654e79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e654e79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e654e799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4e654e799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e654e7991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e654e7991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e654e799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e654e799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e654e7991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e654e7991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e654e799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e654e799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e654e7991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e654e7991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e654e7991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e654e7991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e654e7991_5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e654e7991_5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200">
                <a:solidFill>
                  <a:srgbClr val="134F5C"/>
                </a:solidFill>
              </a:rPr>
              <a:t>주식 예측 인공지능 만들기</a:t>
            </a:r>
            <a:endParaRPr b="1" sz="4200">
              <a:solidFill>
                <a:srgbClr val="134F5C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5818E"/>
                </a:solidFill>
              </a:rPr>
              <a:t>18조</a:t>
            </a:r>
            <a:endParaRPr sz="1200">
              <a:solidFill>
                <a:srgbClr val="45818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5818E"/>
                </a:solidFill>
              </a:rPr>
              <a:t>김가륜(21900059), 송예지(22100396), 김민경(22100090), 이진주(22100579)</a:t>
            </a:r>
            <a:endParaRPr sz="1000">
              <a:solidFill>
                <a:srgbClr val="45818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5818E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31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</a:rPr>
              <a:t>IAIP 23-1 Final team project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813" y="3328250"/>
            <a:ext cx="988375" cy="9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1524325"/>
            <a:ext cx="9144000" cy="99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34F5C"/>
                </a:solidFill>
              </a:rPr>
              <a:t>Proposed method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72750" y="1152475"/>
            <a:ext cx="426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</a:t>
            </a:r>
            <a:r>
              <a:rPr lang="ko"/>
              <a:t>Evaluation criteria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data sampling 단위에 따른 예측 정확도 차이 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403" y="2247252"/>
            <a:ext cx="2141799" cy="17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387" y="2277301"/>
            <a:ext cx="2269725" cy="17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2266313" y="4239775"/>
            <a:ext cx="1386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9:1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10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77650" y="4239775"/>
            <a:ext cx="1521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data samping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window size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4957988" y="4239775"/>
            <a:ext cx="1386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7:3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10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5136" y="2277300"/>
            <a:ext cx="2224764" cy="17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7516638" y="4188375"/>
            <a:ext cx="1386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5:5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10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0" y="0"/>
            <a:ext cx="31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</a:rPr>
              <a:t>IAIP 23-1 Final team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8882775" y="0"/>
            <a:ext cx="81000" cy="51435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34F5C"/>
                </a:solidFill>
              </a:rPr>
              <a:t>Proposed method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272750" y="1152475"/>
            <a:ext cx="426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</a:t>
            </a:r>
            <a:r>
              <a:rPr lang="ko"/>
              <a:t>Evaluation criteria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window size 단위에 따른 예측 정확도 차이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2266313" y="4239775"/>
            <a:ext cx="1386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9:1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5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77650" y="4239775"/>
            <a:ext cx="1521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data samping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window size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4957988" y="4239775"/>
            <a:ext cx="1386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9:1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10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7516638" y="4188375"/>
            <a:ext cx="1386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9:1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15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500" y="2324950"/>
            <a:ext cx="2160000" cy="1700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150" y="2251875"/>
            <a:ext cx="2160000" cy="1694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500" y="2252975"/>
            <a:ext cx="2160000" cy="1691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0" y="0"/>
            <a:ext cx="31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</a:rPr>
              <a:t>IAIP 23-1 Final team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8882775" y="0"/>
            <a:ext cx="81000" cy="51435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34F5C"/>
                </a:solidFill>
              </a:rPr>
              <a:t>Results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1526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ko" sz="1900">
                <a:solidFill>
                  <a:schemeClr val="dk1"/>
                </a:solidFill>
              </a:rPr>
              <a:t>데이터의 양, 종류, AI의 판단에 사용될 데이터 개수에 따라서 다양한 결과를 볼 수 있었다.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ko" sz="1900">
                <a:solidFill>
                  <a:schemeClr val="dk1"/>
                </a:solidFill>
              </a:rPr>
              <a:t>인공지능 학습: 데이터 양, 데이터 그룹화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ko" sz="1900">
                <a:solidFill>
                  <a:schemeClr val="dk1"/>
                </a:solidFill>
              </a:rPr>
              <a:t>Data sampling 비율: 9:1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ko" sz="1900">
                <a:solidFill>
                  <a:schemeClr val="dk1"/>
                </a:solidFill>
              </a:rPr>
              <a:t>Window_size: 참고 데이터 범위, 최근 변화에 민감도, 이동평균선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0" y="0"/>
            <a:ext cx="31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</a:rPr>
              <a:t>IAIP 23-1 Final team project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b="46521" l="0" r="20356" t="0"/>
          <a:stretch/>
        </p:blipFill>
        <p:spPr>
          <a:xfrm>
            <a:off x="5732600" y="4140425"/>
            <a:ext cx="1137731" cy="76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0" l="0" r="0" t="53576"/>
          <a:stretch/>
        </p:blipFill>
        <p:spPr>
          <a:xfrm>
            <a:off x="6816300" y="4212475"/>
            <a:ext cx="1645650" cy="763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>
            <a:off x="8882775" y="0"/>
            <a:ext cx="81000" cy="51435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34F5C"/>
                </a:solidFill>
              </a:rPr>
              <a:t>Discussion</a:t>
            </a:r>
            <a:endParaRPr b="1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Why your results are better/worse than other methods? </a:t>
            </a:r>
            <a:endParaRPr sz="21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순차적인 데이터의 처리의 대표적인 방법론은 RNN이지만, 우리의 모델은 </a:t>
            </a:r>
            <a:r>
              <a:rPr lang="ko" sz="1400">
                <a:solidFill>
                  <a:schemeClr val="dk1"/>
                </a:solidFill>
              </a:rPr>
              <a:t>단기 기억 뿐인 RNN을 보완한 LSTM 모델을 채택함.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따라서 주식 데이터 처리시 그래디언트의 손실을 최소화하여 더 효과적인 예측을 가능하게 했다. </a:t>
            </a:r>
            <a:endParaRPr sz="2100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How to improve the result?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결과값을 향상시키기 위하여, data sampling의 단위, window size의 값을 바꾸어가며 정확도를 비교하고, 데이터의 품질을 향상시킬 수 있는 방법을 고민하였다.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결과: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data sampling - 학습 데이터 비율의 최대화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window_size - 분석할 주식의 특성, 투자전략에 따라 선택 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0" y="0"/>
            <a:ext cx="31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</a:rPr>
              <a:t>IAIP 23-1 Final team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8882775" y="0"/>
            <a:ext cx="81000" cy="51435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34F5C"/>
                </a:solidFill>
              </a:rPr>
              <a:t>Conclusion</a:t>
            </a:r>
            <a:endParaRPr b="1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주식 데이터의 순차적 특성 고려, 순차적 데이터의 처리에 유용한 </a:t>
            </a:r>
            <a:r>
              <a:rPr b="1" lang="ko" sz="1700" u="sng">
                <a:solidFill>
                  <a:schemeClr val="dk1"/>
                </a:solidFill>
              </a:rPr>
              <a:t>LSTM 모델</a:t>
            </a:r>
            <a:r>
              <a:rPr lang="ko" sz="1700">
                <a:solidFill>
                  <a:schemeClr val="dk1"/>
                </a:solidFill>
              </a:rPr>
              <a:t> 사용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예측 정확도 향상을 위해…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" sz="1700">
                <a:solidFill>
                  <a:schemeClr val="dk1"/>
                </a:solidFill>
              </a:rPr>
              <a:t>sampling data의 비율 up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" sz="1700">
                <a:solidFill>
                  <a:schemeClr val="dk1"/>
                </a:solidFill>
              </a:rPr>
              <a:t>데이터의 양과 주가의 특성, 투자 목표와 전략에 맞는 window_size 선택</a:t>
            </a:r>
            <a:endParaRPr sz="1700">
              <a:solidFill>
                <a:schemeClr val="dk1"/>
              </a:solidFill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작은 window_size: 주식의 단기적인 움직임, 빠른 트렌드 파악</a:t>
            </a:r>
            <a:endParaRPr sz="1500">
              <a:solidFill>
                <a:schemeClr val="dk1"/>
              </a:solidFill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큰 window_size: 주가의 장기적인 추세</a:t>
            </a:r>
            <a:endParaRPr sz="1500">
              <a:solidFill>
                <a:schemeClr val="dk1"/>
              </a:solidFill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시뮬레이션을 통한 window_size의 유효성 평가 필요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일별 데이터 -&gt;  train data 양의 부족 문제 초래, 장기간 투자에 더 어울리는 데이터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단기간에 초점을 맞춘 예측 인공지능을 원한다면 데이터셋의 단위를 보다 세밀한 단위로.</a:t>
            </a:r>
            <a:endParaRPr sz="2200"/>
          </a:p>
        </p:txBody>
      </p:sp>
      <p:sp>
        <p:nvSpPr>
          <p:cNvPr id="188" name="Google Shape;188;p26"/>
          <p:cNvSpPr txBox="1"/>
          <p:nvPr/>
        </p:nvSpPr>
        <p:spPr>
          <a:xfrm>
            <a:off x="0" y="0"/>
            <a:ext cx="31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</a:rPr>
              <a:t>IAIP 23-1 Final team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8882775" y="0"/>
            <a:ext cx="81000" cy="51435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1823900" y="2301175"/>
            <a:ext cx="53661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rgbClr val="134F5C"/>
                </a:solidFill>
              </a:rPr>
              <a:t>감사합니다</a:t>
            </a:r>
            <a:endParaRPr b="1" sz="3100">
              <a:solidFill>
                <a:srgbClr val="134F5C"/>
              </a:solidFill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100" y="1626700"/>
            <a:ext cx="761700" cy="7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/>
          <p:nvPr/>
        </p:nvSpPr>
        <p:spPr>
          <a:xfrm>
            <a:off x="0" y="2932375"/>
            <a:ext cx="9144000" cy="873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34F5C"/>
                </a:solidFill>
              </a:rPr>
              <a:t>Problem description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과거 데이터를 이용하여 에코프로 주식 예측 인공지능 만들기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국내 기업 에코프로의 상장일(22-06-07)부터 작성시점(23-06-03)까지의 과거 주식 데이터를 수집하고, 이를 통해 학습시킨 AI모델을 활용하여 다음날의 주식을 예측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수집하는 데이터: 시가(Open), 고가(High), 종가(Close), 거래량(Volume), 전일대비 데이터(Change)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주식 데이터는 Sequential한 특징을 가지므로, AI 모델로 RNN과 LSTM을 채택</a:t>
            </a:r>
            <a:endParaRPr sz="1500"/>
          </a:p>
        </p:txBody>
      </p:sp>
      <p:sp>
        <p:nvSpPr>
          <p:cNvPr id="65" name="Google Shape;65;p14"/>
          <p:cNvSpPr txBox="1"/>
          <p:nvPr/>
        </p:nvSpPr>
        <p:spPr>
          <a:xfrm>
            <a:off x="0" y="0"/>
            <a:ext cx="31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</a:rPr>
              <a:t>IAIP 23-1 Final team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82775" y="0"/>
            <a:ext cx="81000" cy="51435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34F5C"/>
                </a:solidFill>
              </a:rPr>
              <a:t>Background and conventional approach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RNN(Recurrent Neural Network)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:</a:t>
            </a:r>
            <a:r>
              <a:rPr lang="ko" sz="1200">
                <a:solidFill>
                  <a:schemeClr val="dk1"/>
                </a:solidFill>
              </a:rPr>
              <a:t>히든 노드가 방향을 가진 엣지로 연결돼 순환 구조(directed cycle)를 이루는 인공 신경망의 한 종류, 순차적인 데이터 처리에 특화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시퀀스 길이에 관계 없이 input과 output을 받아들일 수 있는 네트워크 구조이다. 기본 구조는 이하 그림과 같이 현재 상태의 히든 ht를 직전 시점의 히든 ht-1를 이용하여 갱신하는 것이다. 즉, 이전의 데이터를 통해 학습된 셀의 상태 정보가 다음 데이터의 학습에 다시 사용한다.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*</a:t>
            </a:r>
            <a:r>
              <a:rPr lang="ko" sz="1200">
                <a:solidFill>
                  <a:schemeClr val="dk1"/>
                </a:solidFill>
              </a:rPr>
              <a:t>vanishing gradient problem: 관련 정보와 그 정보의 사용 지점 사이의 거리가 멀 경우 학습 능력이 크게 저하되는 RNN의 결점이다.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3017800"/>
            <a:ext cx="2828976" cy="17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525" y="3160875"/>
            <a:ext cx="5006050" cy="14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0" y="0"/>
            <a:ext cx="31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</a:rPr>
              <a:t>IAIP 23-1 Final team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8882775" y="0"/>
            <a:ext cx="81000" cy="51435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34F5C"/>
                </a:solidFill>
              </a:rPr>
              <a:t>Background and conventional approach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LSTM(Long Short-Term Memory Models)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:RNN의 결점을 보완한 버전이고, RNN의 히든 state에 cell-state를 추가하여 직전 데이터뿐만 아니라 거시적인 과거 데이터를 함께 고려 가능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내부의 구조는 아래와 같다.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095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5"/>
              <a:buChar char="-"/>
            </a:pPr>
            <a:r>
              <a:rPr lang="ko" sz="1275">
                <a:solidFill>
                  <a:schemeClr val="dk1"/>
                </a:solidFill>
              </a:rPr>
              <a:t>cell state가 일종의 컨베이어 벨트 역할을 하여 state가 오래 경과하더라도 그래디언트의 원활한 전파를 보장한다. forget date, input gate를 사용한다.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925" y="2651600"/>
            <a:ext cx="3553725" cy="1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0" y="0"/>
            <a:ext cx="31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</a:rPr>
              <a:t>IAIP 23-1 Final team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8882775" y="0"/>
            <a:ext cx="81000" cy="51435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34F5C"/>
                </a:solidFill>
              </a:rPr>
              <a:t>Proposed method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Data collection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/>
              <a:t>FinanceDataReader 모듈을 사용하여 에코프로 주식 데이터를 수집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	에코프로 종목 코드를 파라미터로 주어 상장일인 2023.6.7부터 작성시점 금일인 2023.6.3까지의 데이터 로드.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4980" r="31812" t="0"/>
          <a:stretch/>
        </p:blipFill>
        <p:spPr>
          <a:xfrm>
            <a:off x="903100" y="2265875"/>
            <a:ext cx="6124626" cy="8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0" y="0"/>
            <a:ext cx="31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</a:rPr>
              <a:t>IAIP 23-1 Final team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8882775" y="0"/>
            <a:ext cx="81000" cy="51435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34F5C"/>
                </a:solidFill>
              </a:rPr>
              <a:t>Proposed method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Data preparation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2. MinMaxScaler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175" y="938963"/>
            <a:ext cx="3350050" cy="37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15483" t="0"/>
          <a:stretch/>
        </p:blipFill>
        <p:spPr>
          <a:xfrm>
            <a:off x="438900" y="2008175"/>
            <a:ext cx="4846074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0" y="0"/>
            <a:ext cx="31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</a:rPr>
              <a:t>IAIP 23-1 Final team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8882775" y="0"/>
            <a:ext cx="81000" cy="51435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73763"/>
                </a:solidFill>
              </a:rPr>
              <a:t>Proposed method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Data preparation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3. 1</a:t>
            </a:r>
            <a:r>
              <a:rPr lang="ko" sz="1300">
                <a:solidFill>
                  <a:schemeClr val="dk1"/>
                </a:solidFill>
              </a:rPr>
              <a:t>0일 동안의 OHLVC 데이터로 다음 날의 종가 예측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50" y="2065525"/>
            <a:ext cx="573405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0" y="0"/>
            <a:ext cx="31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</a:rPr>
              <a:t>IAIP 23-1 Final team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8882775" y="0"/>
            <a:ext cx="81000" cy="51435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34F5C"/>
                </a:solidFill>
              </a:rPr>
              <a:t>Proposed method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Data preparation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4. </a:t>
            </a:r>
            <a:r>
              <a:rPr lang="ko" sz="1300">
                <a:solidFill>
                  <a:schemeClr val="dk1"/>
                </a:solidFill>
              </a:rPr>
              <a:t>훈련 데이터와 테스트 데이터를 7:3 비율</a:t>
            </a:r>
            <a:r>
              <a:rPr lang="ko" sz="1300">
                <a:solidFill>
                  <a:schemeClr val="dk1"/>
                </a:solidFill>
              </a:rPr>
              <a:t>로 </a:t>
            </a:r>
            <a:r>
              <a:rPr lang="ko" sz="1300">
                <a:solidFill>
                  <a:schemeClr val="dk1"/>
                </a:solidFill>
              </a:rPr>
              <a:t>분리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00" y="2034675"/>
            <a:ext cx="4757300" cy="26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0" y="0"/>
            <a:ext cx="31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</a:rPr>
              <a:t>IAIP 23-1 Final team project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1675" y="3796850"/>
            <a:ext cx="1017525" cy="10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8882775" y="0"/>
            <a:ext cx="81000" cy="51435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34F5C"/>
                </a:solidFill>
              </a:rPr>
              <a:t>Proposed method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3. </a:t>
            </a:r>
            <a:r>
              <a:rPr lang="ko"/>
              <a:t>AI approach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LSTM 모델을 정의하여 학습시키기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425" y="1964175"/>
            <a:ext cx="3729375" cy="30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75" y="1930500"/>
            <a:ext cx="3482680" cy="30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0" y="0"/>
            <a:ext cx="31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</a:rPr>
              <a:t>IAIP 23-1 Final team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8882775" y="0"/>
            <a:ext cx="81000" cy="51435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