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Malgun Gothic" panose="020B0503020000020004" pitchFamily="50" charset="-127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a899883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a899883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a8998832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8a8998832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rl/curl/issues/120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rl/curl/issues/1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rl/curl/issues/20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url/curl/issues/1024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4482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Peal and Garden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2449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21900780 하정원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22100579 이진주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감사합니다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Program failure case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23815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CURL: </a:t>
            </a:r>
            <a:r>
              <a:rPr lang="en-US" sz="2000" b="1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line tool and library 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transferring data with URLs (since 1998)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2400"/>
              <a:buChar char="•"/>
            </a:pPr>
            <a:r>
              <a:rPr lang="en-US" sz="2400" b="0" i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명령줄, 스크립트에서의 데이터 전송에 사용되는 CLI 도구.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2525"/>
              </a:buClr>
              <a:buSzPts val="2400"/>
              <a:buChar char="•"/>
            </a:pPr>
            <a:r>
              <a:rPr lang="en-US" sz="2400" b="0" i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다운로드 수가 20이 넘으며, 수천 개의 소프트웨어에서 사용됨.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66675" y="76200"/>
            <a:ext cx="1914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693" y="1622509"/>
            <a:ext cx="6277444" cy="4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Program failure case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66675" y="76200"/>
            <a:ext cx="1914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29750" y="1756425"/>
            <a:ext cx="598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1) Logic error</a:t>
            </a:r>
            <a:endParaRPr sz="3200" b="1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Cause: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클라이언트가 연결을 끊었다가 빠르게 다시 연결할 경우,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ftp 서버가 응답할 기회를 갖기 전에 프로토콜 메시지/ACK(핑/퐁) 시퀀스가 동기화되지 않아 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이전 클라이언트로 전송된 메시지가 새 클라이언트로 전달되는 문제가 발생</a:t>
            </a:r>
            <a:endParaRPr sz="24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775" y="1756425"/>
            <a:ext cx="5980992" cy="406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6405550" y="5825025"/>
            <a:ext cx="5577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https://github.com/curl/curl/issues/12002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Program failure case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 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425" y="1690700"/>
            <a:ext cx="5918926" cy="41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29750" y="1756425"/>
            <a:ext cx="598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2) Leak (memory leak)</a:t>
            </a:r>
            <a:endParaRPr sz="3200" b="1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Cause: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Condition을 다 처리해주지 않았고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필요한 변수 할당을 해주지 않아서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memory leak이 발생함.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12" name="Google Shape;112;p16"/>
          <p:cNvSpPr txBox="1"/>
          <p:nvPr/>
        </p:nvSpPr>
        <p:spPr>
          <a:xfrm>
            <a:off x="6405550" y="5825025"/>
            <a:ext cx="5577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https://github.com/curl/curl/issues/147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Program failure case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</a:t>
            </a:r>
            <a:endParaRPr sz="1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436075" y="303200"/>
            <a:ext cx="559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675" y="1631150"/>
            <a:ext cx="5915974" cy="4125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29750" y="1756425"/>
            <a:ext cx="598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3) Hang(Infinite loop)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Cause: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time_t가 부호 없는 유형으로 정의된 시스템(예: QNX)에서 loop가 발생.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부호 없는 유형 간의 차이는 음수가 되지 않으므로 일부 time_node 트리의 요소는 만료되어도 제거되지 않는다. </a:t>
            </a:r>
            <a:endParaRPr sz="2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=&gt; type 설정 오류로 인한 Infinite loop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22" name="Google Shape;122;p17"/>
          <p:cNvSpPr txBox="1"/>
          <p:nvPr/>
        </p:nvSpPr>
        <p:spPr>
          <a:xfrm>
            <a:off x="6405550" y="5825025"/>
            <a:ext cx="5577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https://github.com/curl/curl/issues/2004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Program failure case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</a:t>
            </a:r>
            <a:endParaRPr sz="1800">
              <a:solidFill>
                <a:srgbClr val="BFBFB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613" y="1904875"/>
            <a:ext cx="5911474" cy="3920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29750" y="1756425"/>
            <a:ext cx="576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/>
              <a:t>4) Crash(segmentation fault)</a:t>
            </a:r>
            <a:endParaRPr sz="32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Cause: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/>
              <a:t>ngtcp2_conn_openbidi_stream()의 첫번째 파라미터가 잘못된 초기 상태를 가르키는 NULL이기 때문이다.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/>
          </a:p>
        </p:txBody>
      </p:sp>
      <p:sp>
        <p:nvSpPr>
          <p:cNvPr id="131" name="Google Shape;131;p18"/>
          <p:cNvSpPr txBox="1"/>
          <p:nvPr/>
        </p:nvSpPr>
        <p:spPr>
          <a:xfrm>
            <a:off x="6405550" y="5825025"/>
            <a:ext cx="5577600" cy="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https://github.com/curl/curl/issues/10245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 descr="Pie Png Images - Free Download on Freepik"/>
          <p:cNvPicPr preferRelativeResize="0"/>
          <p:nvPr/>
        </p:nvPicPr>
        <p:blipFill rotWithShape="1">
          <a:blip r:embed="rId3">
            <a:alphaModFix amt="10000"/>
          </a:blip>
          <a:srcRect l="7834" t="10737" b="17484"/>
          <a:stretch/>
        </p:blipFill>
        <p:spPr>
          <a:xfrm>
            <a:off x="358550" y="2182600"/>
            <a:ext cx="5495599" cy="42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PIE model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/>
              <a:t>E</a:t>
            </a:r>
            <a:r>
              <a:rPr lang="en-US" sz="3600" dirty="0"/>
              <a:t>xecution: </a:t>
            </a:r>
            <a:r>
              <a:rPr lang="en-US" sz="3200" dirty="0" err="1"/>
              <a:t>invali</a:t>
            </a:r>
            <a:r>
              <a:rPr lang="ko-KR" altLang="en-US" sz="3200" dirty="0"/>
              <a:t>한 영역이</a:t>
            </a:r>
            <a:r>
              <a:rPr lang="en-US" altLang="ko-KR" sz="3200" dirty="0"/>
              <a:t> </a:t>
            </a:r>
            <a:r>
              <a:rPr lang="ko-KR" altLang="en-US" sz="3200" dirty="0"/>
              <a:t>실제로</a:t>
            </a:r>
            <a:r>
              <a:rPr lang="en-US" sz="3200" dirty="0"/>
              <a:t> </a:t>
            </a:r>
            <a:r>
              <a:rPr lang="en-US" sz="3200" dirty="0" err="1"/>
              <a:t>실행됨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/>
              <a:t>I</a:t>
            </a:r>
            <a:r>
              <a:rPr lang="en-US" sz="3600" dirty="0"/>
              <a:t>nfection: </a:t>
            </a:r>
            <a:r>
              <a:rPr lang="en-US" sz="3200" dirty="0" err="1"/>
              <a:t>state상에서</a:t>
            </a:r>
            <a:r>
              <a:rPr lang="en-US" sz="3200" dirty="0"/>
              <a:t> </a:t>
            </a:r>
            <a:r>
              <a:rPr lang="en-US" sz="3200" dirty="0" err="1"/>
              <a:t>conditional하게</a:t>
            </a:r>
            <a:r>
              <a:rPr lang="en-US" sz="3200" dirty="0"/>
              <a:t> </a:t>
            </a:r>
            <a:r>
              <a:rPr lang="en-US" sz="3200" dirty="0" err="1"/>
              <a:t>에러가</a:t>
            </a:r>
            <a:r>
              <a:rPr lang="en-US" sz="3200" dirty="0"/>
              <a:t> 됨</a:t>
            </a:r>
            <a:endParaRPr sz="3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 dirty="0"/>
              <a:t>P</a:t>
            </a:r>
            <a:r>
              <a:rPr lang="en-US" sz="3600" dirty="0"/>
              <a:t>ropagation : </a:t>
            </a:r>
            <a:r>
              <a:rPr lang="en-US" sz="3200" dirty="0"/>
              <a:t>invalid </a:t>
            </a:r>
            <a:r>
              <a:rPr lang="en-US" sz="3200" dirty="0" err="1"/>
              <a:t>state가</a:t>
            </a:r>
            <a:r>
              <a:rPr lang="en-US" sz="3200" dirty="0"/>
              <a:t> </a:t>
            </a:r>
            <a:r>
              <a:rPr lang="en-US" sz="3200" dirty="0" err="1"/>
              <a:t>결과로</a:t>
            </a:r>
            <a:r>
              <a:rPr lang="en-US" sz="3200" dirty="0"/>
              <a:t> </a:t>
            </a:r>
            <a:r>
              <a:rPr lang="en-US" sz="3200" dirty="0" err="1"/>
              <a:t>나타나</a:t>
            </a:r>
            <a:r>
              <a:rPr lang="en-US" sz="3200" dirty="0"/>
              <a:t> </a:t>
            </a:r>
            <a:r>
              <a:rPr lang="en-US" sz="3200" dirty="0" err="1"/>
              <a:t>관측됨</a:t>
            </a:r>
            <a:endParaRPr sz="32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139" name="Google Shape;139;p19"/>
          <p:cNvSpPr txBox="1"/>
          <p:nvPr/>
        </p:nvSpPr>
        <p:spPr>
          <a:xfrm>
            <a:off x="66675" y="76200"/>
            <a:ext cx="1914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PIE model: example code and test case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5826050" y="1690650"/>
            <a:ext cx="5587800" cy="48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/>
              <a:t>test#1 : assert(calc(5, 3, ‘+’) == 8);</a:t>
            </a:r>
            <a:endParaRPr sz="25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/>
              <a:t>expected: 8 | output : 8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/>
              <a:t>execution O | infection X | propagation X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/>
              <a:t>test#2 : assert(calc(2, 2, ‘*’) == 4);</a:t>
            </a:r>
            <a:endParaRPr sz="2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/>
              <a:t>expected: 4 | output : 4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/>
              <a:t>execution O | infection O | propagation X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500"/>
              <a:t>test#3 : assert(calc(10, 5, ‘%’) == 0);</a:t>
            </a:r>
            <a:endParaRPr sz="29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/>
              <a:t>expected: 0 | output : 5</a:t>
            </a: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/>
              <a:t>execution O | infection O | propagation O</a:t>
            </a:r>
            <a:endParaRPr sz="1700"/>
          </a:p>
        </p:txBody>
      </p:sp>
      <p:pic>
        <p:nvPicPr>
          <p:cNvPr id="146" name="Google Shape;146;p20" descr="Apple Pie PNG Images &amp; PSDs for Download | PixelSquid - S111629363"/>
          <p:cNvPicPr preferRelativeResize="0"/>
          <p:nvPr/>
        </p:nvPicPr>
        <p:blipFill rotWithShape="1">
          <a:blip r:embed="rId3">
            <a:alphaModFix amt="10000"/>
          </a:blip>
          <a:srcRect l="12199" t="31911" r="11118" b="22330"/>
          <a:stretch/>
        </p:blipFill>
        <p:spPr>
          <a:xfrm>
            <a:off x="6860875" y="3528000"/>
            <a:ext cx="5079450" cy="3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6675" y="76200"/>
            <a:ext cx="19145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756950" y="1690700"/>
            <a:ext cx="4695300" cy="486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int calc(int x, int y, char op){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int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0;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if (op == ‘+’) {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x+y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}else if(op == ‘*’){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x+y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	</a:t>
            </a:r>
            <a:r>
              <a:rPr lang="en-US" sz="22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//buggy</a:t>
            </a:r>
            <a:endParaRPr sz="22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}else { 				</a:t>
            </a:r>
            <a:r>
              <a:rPr lang="en-US" sz="22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//buggy</a:t>
            </a:r>
            <a:endParaRPr sz="22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x-y;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}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(“%d”,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PIE model: example code and test case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598400" y="1690700"/>
            <a:ext cx="2116200" cy="486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test#1 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calc(5, 3, ‘+’);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03</a:t>
            </a:r>
            <a:r>
              <a:rPr lang="en-US" sz="2200"/>
              <a:t>	ans = 0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04</a:t>
            </a:r>
            <a:r>
              <a:rPr lang="en-US" sz="2200"/>
              <a:t>	(op == ‘+’)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05</a:t>
            </a:r>
            <a:r>
              <a:rPr lang="en-US" sz="2200"/>
              <a:t>	ans = 8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11</a:t>
            </a:r>
            <a:r>
              <a:rPr lang="en-US" sz="2200"/>
              <a:t>	print 8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</p:txBody>
      </p:sp>
      <p:pic>
        <p:nvPicPr>
          <p:cNvPr id="155" name="Google Shape;155;p21" descr="Apple Pie PNG Images &amp; PSDs for Download | PixelSquid - S111629363"/>
          <p:cNvPicPr preferRelativeResize="0"/>
          <p:nvPr/>
        </p:nvPicPr>
        <p:blipFill rotWithShape="1">
          <a:blip r:embed="rId3">
            <a:alphaModFix amt="10000"/>
          </a:blip>
          <a:srcRect l="12199" t="31911" r="11118" b="22330"/>
          <a:stretch/>
        </p:blipFill>
        <p:spPr>
          <a:xfrm>
            <a:off x="6860875" y="3528000"/>
            <a:ext cx="5079450" cy="30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756950" y="1690700"/>
            <a:ext cx="4695300" cy="4868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	int calc(int x, int y, char op){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02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int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0;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04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if (op == ‘+’) {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x+y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}else if(op == ‘*’){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07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x+y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	</a:t>
            </a:r>
            <a:r>
              <a:rPr lang="en-US" sz="22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//buggy</a:t>
            </a:r>
            <a:endParaRPr sz="22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08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}else { 				</a:t>
            </a:r>
            <a:r>
              <a:rPr lang="en-US" sz="22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//buggy</a:t>
            </a:r>
            <a:endParaRPr sz="22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09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x-y;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}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(“%d”, </a:t>
            </a:r>
            <a:r>
              <a:rPr lang="en-US" sz="22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ans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dirty="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sz="2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 sz="2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6675" y="76200"/>
            <a:ext cx="191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Malgun Gothic"/>
                <a:ea typeface="Malgun Gothic"/>
                <a:cs typeface="Malgun Gothic"/>
                <a:sym typeface="Malgun Gothic"/>
              </a:rPr>
              <a:t>Capston23-2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7714600" y="1690700"/>
            <a:ext cx="2116200" cy="486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test#2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calc(2, 2, ‘*’);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03</a:t>
            </a:r>
            <a:r>
              <a:rPr lang="en-US" sz="2200"/>
              <a:t>	ans = 0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06</a:t>
            </a:r>
            <a:r>
              <a:rPr lang="en-US" sz="2200"/>
              <a:t>	(op == ‘*’)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07</a:t>
            </a:r>
            <a:r>
              <a:rPr lang="en-US" sz="2200"/>
              <a:t>	</a:t>
            </a:r>
            <a:r>
              <a:rPr lang="en-US" sz="2200" u="sng">
                <a:solidFill>
                  <a:srgbClr val="FF0000"/>
                </a:solidFill>
              </a:rPr>
              <a:t>ans = 4</a:t>
            </a:r>
            <a:endParaRPr sz="2200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11</a:t>
            </a:r>
            <a:r>
              <a:rPr lang="en-US" sz="2200"/>
              <a:t>	print 2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9830800" y="1690700"/>
            <a:ext cx="2116200" cy="4868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test#3 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calc(10, 5, ‘%’);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03</a:t>
            </a:r>
            <a:r>
              <a:rPr lang="en-US" sz="2200"/>
              <a:t>	ans = 0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08</a:t>
            </a:r>
            <a:r>
              <a:rPr lang="en-US" sz="2200"/>
              <a:t>	else</a:t>
            </a: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09</a:t>
            </a:r>
            <a:r>
              <a:rPr lang="en-US" sz="2200"/>
              <a:t>	</a:t>
            </a:r>
            <a:r>
              <a:rPr lang="en-US" sz="2200" u="sng">
                <a:solidFill>
                  <a:srgbClr val="FF0000"/>
                </a:solidFill>
              </a:rPr>
              <a:t>ans = 5</a:t>
            </a:r>
            <a:endParaRPr sz="2200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888888"/>
                </a:solidFill>
              </a:rPr>
              <a:t>11</a:t>
            </a:r>
            <a:r>
              <a:rPr lang="en-US" sz="2200"/>
              <a:t>	</a:t>
            </a:r>
            <a:r>
              <a:rPr lang="en-US" sz="2200" u="sng">
                <a:solidFill>
                  <a:srgbClr val="FF0000"/>
                </a:solidFill>
              </a:rPr>
              <a:t>print 5</a:t>
            </a:r>
            <a:endParaRPr sz="2200" u="sng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와이드스크린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Arial</vt:lpstr>
      <vt:lpstr>Malgun Gothic</vt:lpstr>
      <vt:lpstr>Roboto</vt:lpstr>
      <vt:lpstr>Office 테마</vt:lpstr>
      <vt:lpstr>Peal and Garden</vt:lpstr>
      <vt:lpstr>Program failure case</vt:lpstr>
      <vt:lpstr>Program failure case</vt:lpstr>
      <vt:lpstr>Program failure case</vt:lpstr>
      <vt:lpstr>Program failure case</vt:lpstr>
      <vt:lpstr>Program failure case</vt:lpstr>
      <vt:lpstr>PIE model</vt:lpstr>
      <vt:lpstr>PIE model: example code and test case</vt:lpstr>
      <vt:lpstr>PIE model: example code and test case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Peal and Garden</dc:title>
  <cp:lastModifiedBy>진주 이</cp:lastModifiedBy>
  <cp:revision>3</cp:revision>
  <dcterms:modified xsi:type="dcterms:W3CDTF">2023-10-29T18:13:59Z</dcterms:modified>
</cp:coreProperties>
</file>