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embeddings/oleObject2.wdp" ContentType="image/vnd.ms-photo"/>
  <Override PartName="/ppt/embeddings/oleObject3.wdp" ContentType="image/vnd.ms-photo"/>
  <Override PartName="/ppt/embeddings/oleObject4.wdp" ContentType="image/vnd.ms-photo"/>
  <Override PartName="/ppt/embeddings/oleObject5.wdp" ContentType="image/vnd.ms-photo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367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408" autoAdjust="0"/>
    <p:restoredTop sz="94843" autoAdjust="0"/>
  </p:normalViewPr>
  <p:slideViewPr>
    <p:cSldViewPr>
      <p:cViewPr varScale="1">
        <p:scale>
          <a:sx n="100" d="100"/>
          <a:sy n="100" d="100"/>
        </p:scale>
        <p:origin x="1637" y="72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1.xml"  /><Relationship Id="rId30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package" Target="../embeddings/oleObject1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algn="l" defTabSz="914400" rtl="0" eaLnBrk="1" latinLnBrk="1" hangingPunct="1">
              <a:defRPr lang="ko-KR" altLang="en-US" sz="3200" b="0" i="0" u="none" strike="noStrike" kern="1200" spc="0" baseline="0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aaa" panose="02020600000000000000" pitchFamily="18" charset="-127"/>
                <a:ea typeface="aaaa" panose="02020600000000000000" pitchFamily="18" charset="-127"/>
                <a:cs typeface="+mn-cs"/>
              </a:defRPr>
            </a:pPr>
            <a:r>
              <a:rPr lang="ko-KR" altLang="en-US" sz="2400" kern="1200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  <a:cs typeface="+mn-cs"/>
              </a:rPr>
              <a:t>장애인 키오스크 이용률</a:t>
            </a:r>
          </a:p>
        </c:rich>
      </c:tx>
      <c:layout>
        <c:manualLayout>
          <c:xMode val="edge"/>
          <c:yMode val="edge"/>
          <c:x val="5.2322374147422107E-2"/>
          <c:y val="3.1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algn="l" defTabSz="914400" rtl="0" eaLnBrk="1" latinLnBrk="1" hangingPunct="1">
            <a:defRPr lang="ko-KR" altLang="en-US" sz="3200" b="0" i="0" u="none" strike="noStrike" kern="1200" spc="0" baseline="0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aaa" panose="02020600000000000000" pitchFamily="18" charset="-127"/>
              <a:ea typeface="aaaa" panose="02020600000000000000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장애인 키오스크 이용률</c:v>
                </c:pt>
              </c:strCache>
            </c:strRef>
          </c:tx>
          <c:dPt>
            <c:idx val="0"/>
            <c:bubble3D val="0"/>
            <c:explosion val="11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46-4000-A932-4D5DC18F1A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46-4000-A932-4D5DC18F1A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46-4000-A932-4D5DC18F1A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46-4000-A932-4D5DC18F1A0A}"/>
              </c:ext>
            </c:extLst>
          </c:dPt>
          <c:cat>
            <c:strRef>
              <c:f>Sheet1!$A$2:$A$5</c:f>
              <c:strCache>
                <c:ptCount val="2"/>
                <c:pt idx="0">
                  <c:v>가능</c:v>
                </c:pt>
                <c:pt idx="1">
                  <c:v>불가능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46-4000-A932-4D5DC18F1A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a옛날목욕탕L"/>
                <a:ea typeface="a옛날목욕탕L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a옛날목욕탕L"/>
                <a:ea typeface="a옛날목욕탕L"/>
              </a:defRPr>
            </a:lvl1pPr>
          </a:lstStyle>
          <a:p>
            <a:pPr lvl="0">
              <a:defRPr/>
            </a:pPr>
            <a:fld id="{B09C9EC2-5C80-451A-AC99-976FB0F26441}" type="datetime1">
              <a:rPr lang="ko-KR" altLang="en-US"/>
              <a:pPr lvl="0">
                <a:defRPr/>
              </a:pPr>
              <a:t>2019-10-08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a옛날목욕탕L"/>
                <a:ea typeface="a옛날목욕탕L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a옛날목욕탕L"/>
                <a:ea typeface="a옛날목욕탕L"/>
              </a:defRPr>
            </a:lvl1pPr>
          </a:lstStyle>
          <a:p>
            <a:pPr lvl="0">
              <a:defRPr/>
            </a:pPr>
            <a:fld id="{363CDCCF-A8C4-4904-BCC7-B9BBA43973D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a옛날목욕탕L"/>
        <a:ea typeface="a옛날목욕탕L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a옛날목욕탕L"/>
        <a:ea typeface="a옛날목욕탕L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a옛날목욕탕L"/>
        <a:ea typeface="a옛날목욕탕L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a옛날목욕탕L"/>
        <a:ea typeface="a옛날목욕탕L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a옛날목욕탕L"/>
        <a:ea typeface="a옛날목욕탕L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 altLang="en-US"/>
            </a:pPr>
            <a:fld id="{152A8D0F-43F9-4162-9C69-315F78AC9CC4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 lang="ko-KR" altLang="en-US"/>
            </a:pPr>
            <a:fld id="{1BAD6368-FC96-42FA-B734-0A9AE35818EC}" type="datetime1">
              <a:rPr lang="ko-KR" altLang="en-US" smtClean="0"/>
              <a:pPr>
                <a:defRPr lang="ko-KR" altLang="en-US"/>
              </a:pPr>
              <a:t>2019-10-08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 lang="ko-KR" altLang="en-US"/>
            </a:pPr>
            <a:fld id="{81DE179D-4423-486F-9ECD-240AFE7F58C5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89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BAD6368-FC96-42FA-B734-0A9AE35818EC}" type="datetime1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2019-10-08</a:t>
            </a:fld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1DE179D-4423-486F-9ECD-240AFE7F58C5}" type="slidenum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BAD6368-FC96-42FA-B734-0A9AE35818EC}" type="datetime1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2019-10-08</a:t>
            </a:fld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1DE179D-4423-486F-9ECD-240AFE7F58C5}" type="slidenum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4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BAD6368-FC96-42FA-B734-0A9AE35818EC}" type="datetime1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2019-10-08</a:t>
            </a:fld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1DE179D-4423-486F-9ECD-240AFE7F58C5}" type="slidenum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7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BAD6368-FC96-42FA-B734-0A9AE35818EC}" type="datetime1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2019-10-08</a:t>
            </a:fld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1DE179D-4423-486F-9ECD-240AFE7F58C5}" type="slidenum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4A66AC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45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BAD6368-FC96-42FA-B734-0A9AE35818EC}" type="datetime1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2019-10-08</a:t>
            </a:fld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1DE179D-4423-486F-9ECD-240AFE7F58C5}" type="slidenum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0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BAD6368-FC96-42FA-B734-0A9AE35818EC}" type="datetime1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2019-10-08</a:t>
            </a:fld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1DE179D-4423-486F-9ECD-240AFE7F58C5}" type="slidenum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BAD6368-FC96-42FA-B734-0A9AE35818EC}" type="datetime1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2019-10-08</a:t>
            </a:fld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1DE179D-4423-486F-9ECD-240AFE7F58C5}" type="slidenum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0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BAD6368-FC96-42FA-B734-0A9AE35818EC}" type="datetime1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2019-10-08</a:t>
            </a:fld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1DE179D-4423-486F-9ECD-240AFE7F58C5}" type="slidenum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4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BAD6368-FC96-42FA-B734-0A9AE35818EC}" type="datetime1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2019-10-08</a:t>
            </a:fld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1DE179D-4423-486F-9ECD-240AFE7F58C5}" type="slidenum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00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BAD6368-FC96-42FA-B734-0A9AE35818EC}" type="datetime1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2019-10-08</a:t>
            </a:fld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1DE179D-4423-486F-9ECD-240AFE7F58C5}" type="slidenum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0620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pPr defTabSz="457200" latinLnBrk="0">
              <a:defRPr lang="ko-KR" altLang="en-US"/>
            </a:pPr>
            <a:fld id="{1BAD6368-FC96-42FA-B734-0A9AE35818EC}" type="datetime1">
              <a:rPr lang="ko-KR" altLang="en-US" smtClean="0">
                <a:solidFill>
                  <a:srgbClr val="4A66AC"/>
                </a:solidFill>
              </a:rPr>
              <a:pPr defTabSz="457200" latinLnBrk="0">
                <a:defRPr lang="ko-KR" altLang="en-US"/>
              </a:pPr>
              <a:t>2019-10-08</a:t>
            </a:fld>
            <a:endParaRPr lang="ko-KR" altLang="en-US" dirty="0">
              <a:solidFill>
                <a:srgbClr val="4A66A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pPr defTabSz="457200" latinLnBrk="0">
              <a:defRPr lang="ko-KR" altLang="en-US"/>
            </a:pPr>
            <a:endParaRPr lang="ko-KR" altLang="en-US" dirty="0">
              <a:solidFill>
                <a:srgbClr val="4A66A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pPr defTabSz="457200" latinLnBrk="0">
              <a:defRPr lang="ko-KR" altLang="en-US"/>
            </a:pPr>
            <a:fld id="{81DE179D-4423-486F-9ECD-240AFE7F58C5}" type="slidenum">
              <a:rPr lang="ko-KR" altLang="en-US" smtClean="0">
                <a:solidFill>
                  <a:srgbClr val="4A66AC"/>
                </a:solidFill>
              </a:rPr>
              <a:pPr defTabSz="457200" latinLnBrk="0">
                <a:defRPr lang="ko-KR" altLang="en-US"/>
              </a:pPr>
              <a:t>‹#›</a:t>
            </a:fld>
            <a:endParaRPr lang="ko-KR" altLang="en-US" dirty="0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2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a옛날목욕탕L" panose="02020600000000000000" pitchFamily="18" charset="-127"/>
          <a:ea typeface="a옛날목욕탕L" panose="02020600000000000000" pitchFamily="18" charset="-127"/>
          <a:cs typeface="+mj-cs"/>
        </a:defRPr>
      </a:lvl1pPr>
    </p:titleStyle>
    <p:bodyStyle>
      <a:lvl1pPr marL="171450" indent="-137160" algn="l" defTabSz="6858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2pPr>
      <a:lvl3pPr marL="54864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3pPr>
      <a:lvl4pPr marL="75438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4pPr>
      <a:lvl5pPr marL="92012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5pPr>
      <a:lvl6pPr marL="11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3.png"  /><Relationship Id="rId4" Type="http://schemas.microsoft.com/office/2007/relationships/hdphoto" Target="../embeddings/oleObject2.wdp"  /><Relationship Id="rId5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5.png"  /><Relationship Id="rId4" Type="http://schemas.microsoft.com/office/2007/relationships/hdphoto" Target="../embeddings/oleObject3.wdp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6.png"  /><Relationship Id="rId4" Type="http://schemas.microsoft.com/office/2007/relationships/hdphoto" Target="../embeddings/oleObject4.wdp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microsoft.com/office/2007/relationships/hdphoto" Target="../embeddings/oleObject5.wdp"  /><Relationship Id="rId6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0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Relationship Id="rId3" Type="http://schemas.openxmlformats.org/officeDocument/2006/relationships/chart" Target="../charts/chart1.xml"  /><Relationship Id="rId4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55976" y="3789040"/>
            <a:ext cx="4123406" cy="253146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>
                <a:rot lat="0" lon="0" rev="1200000"/>
              </a:lightRig>
            </a:scene3d>
          </a:bodyPr>
          <a:lstStyle>
            <a:defPPr>
              <a:defRPr lang="ko-KR"/>
            </a:defPPr>
            <a:lvl1pPr algn="dist">
              <a:defRPr>
                <a:ln w="9525">
                  <a:solidFill>
                    <a:schemeClr val="bg1">
                      <a:alpha val="0"/>
                    </a:schemeClr>
                  </a:solidFill>
                </a:ln>
                <a:latin typeface="Yoon 윤고딕 520_TT"/>
                <a:ea typeface="Yoon 윤고딕 520_TT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400" b="1" spc="300" dirty="0" err="1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캡스톤</a:t>
            </a:r>
            <a:r>
              <a:rPr lang="ko-KR" altLang="en-US" sz="2400" b="1" spc="300" dirty="0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디자인 </a:t>
            </a:r>
            <a:r>
              <a:rPr lang="en-US" altLang="ko-KR" sz="2400" b="1" spc="300" dirty="0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G</a:t>
            </a:r>
            <a:r>
              <a:rPr lang="ko-KR" altLang="en-US" sz="2400" b="1" spc="300" dirty="0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</a:t>
            </a:r>
            <a:endParaRPr lang="en-US" altLang="ko-KR" sz="2400" b="1" spc="300" dirty="0">
              <a:ln w="6600">
                <a:solidFill>
                  <a:prstClr val="black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prstClr val="black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b="1" spc="300" dirty="0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★</a:t>
            </a:r>
            <a:r>
              <a:rPr lang="en-US" altLang="ko-KR" sz="2000" b="1" spc="300" dirty="0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20154308 </a:t>
            </a:r>
            <a:r>
              <a:rPr lang="ko-KR" altLang="en-US" sz="2000" b="1" spc="300" dirty="0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이은진 </a:t>
            </a:r>
            <a:endParaRPr lang="en-US" altLang="ko-KR" sz="2000" b="1" spc="300" dirty="0">
              <a:ln w="6600">
                <a:solidFill>
                  <a:prstClr val="black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prstClr val="black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b="1" spc="300" dirty="0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20154307 </a:t>
            </a:r>
            <a:r>
              <a:rPr lang="ko-KR" altLang="en-US" sz="2000" b="1" spc="300" dirty="0" err="1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김보령</a:t>
            </a:r>
            <a:endParaRPr lang="en-US" altLang="ko-KR" sz="2000" b="1" spc="300" dirty="0">
              <a:ln w="6600">
                <a:solidFill>
                  <a:prstClr val="black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prstClr val="black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b="1" spc="300" dirty="0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20154228 </a:t>
            </a:r>
            <a:r>
              <a:rPr lang="ko-KR" altLang="en-US" sz="2000" b="1" spc="300" dirty="0" err="1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정혜수</a:t>
            </a:r>
            <a:endParaRPr lang="en-US" altLang="ko-KR" sz="2000" b="1" spc="300" dirty="0">
              <a:ln w="6600">
                <a:solidFill>
                  <a:prstClr val="black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prstClr val="black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b="1" spc="300" dirty="0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20154227 </a:t>
            </a:r>
            <a:r>
              <a:rPr lang="ko-KR" altLang="en-US" sz="2000" b="1" spc="300" dirty="0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김다현</a:t>
            </a:r>
            <a:endParaRPr lang="en-US" altLang="ko-KR" sz="2000" b="1" spc="300" dirty="0">
              <a:ln w="9525">
                <a:solidFill>
                  <a:schemeClr val="tx2">
                    <a:alpha val="0"/>
                  </a:schemeClr>
                </a:solidFill>
              </a:ln>
              <a:solidFill>
                <a:srgbClr val="FFFFFF"/>
              </a:solidFill>
              <a:effectLst>
                <a:outerShdw dist="63500" dir="600000" sx="56000" sy="56000" algn="l" rotWithShape="0">
                  <a:prstClr val="black">
                    <a:alpha val="0"/>
                  </a:prstClr>
                </a:outerShdw>
              </a:effectLst>
              <a:latin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2636912"/>
            <a:ext cx="6552728" cy="93610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 defTabSz="457200" latinLnBrk="0">
              <a:defRPr lang="ko-KR" altLang="en-US"/>
            </a:pPr>
            <a:r>
              <a:rPr lang="ko-KR" altLang="en-US" sz="5400" b="1" spc="600" dirty="0" err="1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유니스크</a:t>
            </a:r>
            <a:r>
              <a:rPr lang="en-US" altLang="ko-KR" sz="5400" b="1" spc="600" dirty="0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-UNISK</a:t>
            </a:r>
          </a:p>
        </p:txBody>
      </p:sp>
    </p:spTree>
    <p:extLst>
      <p:ext uri="{BB962C8B-B14F-4D97-AF65-F5344CB8AC3E}">
        <p14:creationId xmlns:p14="http://schemas.microsoft.com/office/powerpoint/2010/main" val="348262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52536" y="1844824"/>
            <a:ext cx="9505056" cy="4680520"/>
          </a:xfrm>
          <a:prstGeom prst="rect">
            <a:avLst/>
          </a:prstGeom>
          <a:noFill/>
          <a:scene3d>
            <a:camera prst="orthographicFront"/>
            <a:lightRig rig="threePt" dir="t">
              <a:rot lat="0" lon="0" rev="600000"/>
            </a:lightRig>
          </a:scene3d>
        </p:spPr>
      </p:sp>
      <p:sp>
        <p:nvSpPr>
          <p:cNvPr id="3" name="평행 사변형 2"/>
          <p:cNvSpPr/>
          <p:nvPr/>
        </p:nvSpPr>
        <p:spPr>
          <a:xfrm>
            <a:off x="1547664" y="392490"/>
            <a:ext cx="4968552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1740" y="511857"/>
            <a:ext cx="4356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동작인식기술</a:t>
            </a:r>
          </a:p>
        </p:txBody>
      </p:sp>
      <p:sp>
        <p:nvSpPr>
          <p:cNvPr id="5" name="직사각형 2"/>
          <p:cNvSpPr/>
          <p:nvPr/>
        </p:nvSpPr>
        <p:spPr>
          <a:xfrm>
            <a:off x="359532" y="392490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58824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 3-1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2ACDFC8-7987-4766-815C-91C5B41D5301}"/>
              </a:ext>
            </a:extLst>
          </p:cNvPr>
          <p:cNvSpPr/>
          <p:nvPr/>
        </p:nvSpPr>
        <p:spPr>
          <a:xfrm>
            <a:off x="491369" y="2838610"/>
            <a:ext cx="2397516" cy="22748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동작인식 </a:t>
            </a:r>
            <a:endParaRPr lang="en-US" altLang="ko-KR" sz="2000" b="1" dirty="0">
              <a:solidFill>
                <a:sysClr val="windowText" lastClr="0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통한</a:t>
            </a:r>
            <a:endParaRPr lang="en-US" altLang="ko-KR" sz="2000" b="1" dirty="0">
              <a:solidFill>
                <a:sysClr val="windowText" lastClr="0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음성안내</a:t>
            </a:r>
            <a:endParaRPr lang="en-US" altLang="ko-KR" sz="2000" b="1" dirty="0">
              <a:solidFill>
                <a:sysClr val="windowText" lastClr="0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9D2A81D-7A9D-478F-B989-9B624E2831DE}"/>
              </a:ext>
            </a:extLst>
          </p:cNvPr>
          <p:cNvGrpSpPr/>
          <p:nvPr/>
        </p:nvGrpSpPr>
        <p:grpSpPr>
          <a:xfrm>
            <a:off x="2663666" y="2287708"/>
            <a:ext cx="2058727" cy="3971924"/>
            <a:chOff x="1403648" y="1731923"/>
            <a:chExt cx="2533278" cy="44481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4D4BF64-9995-4F0A-BC00-5D255E5439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8415" b="94647" l="28144" r="91617"/>
                      </a14:imgEffect>
                    </a14:imgLayer>
                  </a14:imgProps>
                </a:ext>
              </a:extLst>
            </a:blip>
            <a:srcRect l="20371"/>
            <a:stretch/>
          </p:blipFill>
          <p:spPr>
            <a:xfrm>
              <a:off x="1403648" y="1731923"/>
              <a:ext cx="2533278" cy="4448175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8A8D5DC-1E79-43A5-8C22-FA51D75F5671}"/>
                </a:ext>
              </a:extLst>
            </p:cNvPr>
            <p:cNvSpPr/>
            <p:nvPr/>
          </p:nvSpPr>
          <p:spPr>
            <a:xfrm>
              <a:off x="2231740" y="2348880"/>
              <a:ext cx="756084" cy="75608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0BEDA8CC-5720-4F4B-9A0B-83C748E5D9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358" t="29435" r="28786" b="26209"/>
          <a:stretch/>
        </p:blipFill>
        <p:spPr>
          <a:xfrm>
            <a:off x="5003417" y="4840191"/>
            <a:ext cx="1111702" cy="714056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F312D785-8D97-451B-B180-F065C3EE7F92}"/>
              </a:ext>
            </a:extLst>
          </p:cNvPr>
          <p:cNvGrpSpPr/>
          <p:nvPr/>
        </p:nvGrpSpPr>
        <p:grpSpPr>
          <a:xfrm>
            <a:off x="6485181" y="2348880"/>
            <a:ext cx="1584176" cy="3672408"/>
            <a:chOff x="-2484784" y="980728"/>
            <a:chExt cx="2052228" cy="4536504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60C81AA-ED89-4FCF-A56E-0DF512B156B1}"/>
                </a:ext>
              </a:extLst>
            </p:cNvPr>
            <p:cNvSpPr/>
            <p:nvPr/>
          </p:nvSpPr>
          <p:spPr>
            <a:xfrm>
              <a:off x="-2484784" y="980728"/>
              <a:ext cx="2052228" cy="2880320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>
              <a:extLst>
                <a:ext uri="{FF2B5EF4-FFF2-40B4-BE49-F238E27FC236}">
                  <a16:creationId xmlns:a16="http://schemas.microsoft.com/office/drawing/2014/main" id="{6F22595E-85F0-448C-B611-8602636F590C}"/>
                </a:ext>
              </a:extLst>
            </p:cNvPr>
            <p:cNvSpPr/>
            <p:nvPr/>
          </p:nvSpPr>
          <p:spPr>
            <a:xfrm>
              <a:off x="-2170494" y="3256143"/>
              <a:ext cx="1440160" cy="345714"/>
            </a:xfrm>
            <a:prstGeom prst="flowChartProcess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처리 21">
              <a:extLst>
                <a:ext uri="{FF2B5EF4-FFF2-40B4-BE49-F238E27FC236}">
                  <a16:creationId xmlns:a16="http://schemas.microsoft.com/office/drawing/2014/main" id="{62D95943-CB78-4CF9-B724-89C50D9AED4A}"/>
                </a:ext>
              </a:extLst>
            </p:cNvPr>
            <p:cNvSpPr/>
            <p:nvPr/>
          </p:nvSpPr>
          <p:spPr>
            <a:xfrm>
              <a:off x="-2178750" y="1340768"/>
              <a:ext cx="1440160" cy="1697123"/>
            </a:xfrm>
            <a:prstGeom prst="flowChartProcess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처리 22">
              <a:extLst>
                <a:ext uri="{FF2B5EF4-FFF2-40B4-BE49-F238E27FC236}">
                  <a16:creationId xmlns:a16="http://schemas.microsoft.com/office/drawing/2014/main" id="{3A2F8ED4-ED6C-47E1-BDCC-D7B673FB97A2}"/>
                </a:ext>
              </a:extLst>
            </p:cNvPr>
            <p:cNvSpPr/>
            <p:nvPr/>
          </p:nvSpPr>
          <p:spPr>
            <a:xfrm>
              <a:off x="-2170494" y="5171518"/>
              <a:ext cx="1440160" cy="345714"/>
            </a:xfrm>
            <a:prstGeom prst="flowChartProcess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>
              <a:extLst>
                <a:ext uri="{FF2B5EF4-FFF2-40B4-BE49-F238E27FC236}">
                  <a16:creationId xmlns:a16="http://schemas.microsoft.com/office/drawing/2014/main" id="{CA733C48-B917-45D0-8A10-D096F4C39C7B}"/>
                </a:ext>
              </a:extLst>
            </p:cNvPr>
            <p:cNvSpPr/>
            <p:nvPr/>
          </p:nvSpPr>
          <p:spPr>
            <a:xfrm>
              <a:off x="-1620688" y="3861048"/>
              <a:ext cx="328775" cy="1310470"/>
            </a:xfrm>
            <a:prstGeom prst="flowChartProcess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C1FF129-210B-435F-9158-B10C242FE892}"/>
              </a:ext>
            </a:extLst>
          </p:cNvPr>
          <p:cNvCxnSpPr>
            <a:cxnSpLocks/>
          </p:cNvCxnSpPr>
          <p:nvPr/>
        </p:nvCxnSpPr>
        <p:spPr>
          <a:xfrm flipH="1">
            <a:off x="4238138" y="3125601"/>
            <a:ext cx="2134062" cy="0"/>
          </a:xfrm>
          <a:prstGeom prst="straightConnector1">
            <a:avLst/>
          </a:prstGeom>
          <a:ln w="762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9E8902D-2A6D-4C80-8CEB-C31CCEB297E2}"/>
              </a:ext>
            </a:extLst>
          </p:cNvPr>
          <p:cNvSpPr txBox="1"/>
          <p:nvPr/>
        </p:nvSpPr>
        <p:spPr>
          <a:xfrm>
            <a:off x="4835374" y="2684232"/>
            <a:ext cx="137615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 안내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3AF3DB0-E085-4345-8749-EC69DBAF843F}"/>
              </a:ext>
            </a:extLst>
          </p:cNvPr>
          <p:cNvCxnSpPr>
            <a:cxnSpLocks/>
          </p:cNvCxnSpPr>
          <p:nvPr/>
        </p:nvCxnSpPr>
        <p:spPr>
          <a:xfrm>
            <a:off x="4238137" y="5722249"/>
            <a:ext cx="2278079" cy="0"/>
          </a:xfrm>
          <a:prstGeom prst="straightConnector1">
            <a:avLst/>
          </a:prstGeom>
          <a:ln w="762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11D751-CABA-4352-8EC9-E02EE7CAC20D}"/>
              </a:ext>
            </a:extLst>
          </p:cNvPr>
          <p:cNvSpPr txBox="1"/>
          <p:nvPr/>
        </p:nvSpPr>
        <p:spPr>
          <a:xfrm>
            <a:off x="4816493" y="5806275"/>
            <a:ext cx="137615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동작인식함</a:t>
            </a:r>
            <a:endParaRPr lang="ko-KR" altLang="en-US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18501C-BE50-489C-8AF8-ED1ED9488C5A}"/>
              </a:ext>
            </a:extLst>
          </p:cNvPr>
          <p:cNvSpPr/>
          <p:nvPr/>
        </p:nvSpPr>
        <p:spPr>
          <a:xfrm>
            <a:off x="7858682" y="4925613"/>
            <a:ext cx="1002264" cy="135468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아두이노</a:t>
            </a:r>
            <a:endParaRPr lang="ko-KR" altLang="en-US" sz="2000" b="1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860192-F7FC-46D3-88E0-3AE2D9C9E594}"/>
              </a:ext>
            </a:extLst>
          </p:cNvPr>
          <p:cNvSpPr/>
          <p:nvPr/>
        </p:nvSpPr>
        <p:spPr>
          <a:xfrm>
            <a:off x="6660347" y="5470073"/>
            <a:ext cx="1172773" cy="62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디지털 모션 인식 센서</a:t>
            </a:r>
          </a:p>
        </p:txBody>
      </p:sp>
    </p:spTree>
    <p:extLst>
      <p:ext uri="{BB962C8B-B14F-4D97-AF65-F5344CB8AC3E}">
        <p14:creationId xmlns:p14="http://schemas.microsoft.com/office/powerpoint/2010/main" val="108215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547664" y="392490"/>
            <a:ext cx="4968552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1740" y="511857"/>
            <a:ext cx="4356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음성인식기술</a:t>
            </a:r>
          </a:p>
        </p:txBody>
      </p:sp>
      <p:sp>
        <p:nvSpPr>
          <p:cNvPr id="5" name="직사각형 2"/>
          <p:cNvSpPr/>
          <p:nvPr/>
        </p:nvSpPr>
        <p:spPr>
          <a:xfrm>
            <a:off x="359532" y="392490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58824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 3-2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0DA5E8A-4D66-4152-91A0-4E7FC905B6B1}"/>
              </a:ext>
            </a:extLst>
          </p:cNvPr>
          <p:cNvSpPr/>
          <p:nvPr/>
        </p:nvSpPr>
        <p:spPr>
          <a:xfrm>
            <a:off x="491369" y="2838610"/>
            <a:ext cx="2397516" cy="22748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음성인식을 </a:t>
            </a:r>
            <a:endParaRPr lang="en-US" altLang="ko-KR" sz="2000" b="1" dirty="0">
              <a:solidFill>
                <a:sysClr val="windowText" lastClr="0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통한</a:t>
            </a:r>
            <a:endParaRPr lang="en-US" altLang="ko-KR" sz="2000" b="1" dirty="0">
              <a:solidFill>
                <a:sysClr val="windowText" lastClr="0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높낮이 조절</a:t>
            </a:r>
            <a:endParaRPr lang="en-US" altLang="ko-KR" sz="2000" b="1" dirty="0">
              <a:solidFill>
                <a:sysClr val="windowText" lastClr="0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811AF8-EF09-4643-BCF8-9756B7FD0F23}"/>
              </a:ext>
            </a:extLst>
          </p:cNvPr>
          <p:cNvGrpSpPr/>
          <p:nvPr/>
        </p:nvGrpSpPr>
        <p:grpSpPr>
          <a:xfrm>
            <a:off x="2483768" y="2924944"/>
            <a:ext cx="2857674" cy="3267249"/>
            <a:chOff x="2938462" y="1385887"/>
            <a:chExt cx="3267075" cy="40862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2E75976-AC60-4349-863D-F70820048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90" b="93007" l="9913" r="8979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38462" y="1385887"/>
              <a:ext cx="3267075" cy="4086225"/>
            </a:xfrm>
            <a:prstGeom prst="rect">
              <a:avLst/>
            </a:prstGeom>
          </p:spPr>
        </p:pic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39F6FB8-BCD0-497A-8F1B-04E404866774}"/>
                </a:ext>
              </a:extLst>
            </p:cNvPr>
            <p:cNvSpPr/>
            <p:nvPr/>
          </p:nvSpPr>
          <p:spPr>
            <a:xfrm>
              <a:off x="4211960" y="1752122"/>
              <a:ext cx="614449" cy="67513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9AF59B63-A38F-40DD-9287-3653765C4C25}"/>
              </a:ext>
            </a:extLst>
          </p:cNvPr>
          <p:cNvSpPr/>
          <p:nvPr/>
        </p:nvSpPr>
        <p:spPr>
          <a:xfrm>
            <a:off x="2909460" y="1556259"/>
            <a:ext cx="2016224" cy="1351958"/>
          </a:xfrm>
          <a:prstGeom prst="wedgeEllipseCallout">
            <a:avLst>
              <a:gd name="adj1" fmla="val -7875"/>
              <a:gd name="adj2" fmla="val 6491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내려줘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A8A89FDF-5568-4B12-B9B6-2277EA714898}"/>
              </a:ext>
            </a:extLst>
          </p:cNvPr>
          <p:cNvSpPr/>
          <p:nvPr/>
        </p:nvSpPr>
        <p:spPr>
          <a:xfrm>
            <a:off x="5462682" y="5885440"/>
            <a:ext cx="1111702" cy="279864"/>
          </a:xfrm>
          <a:prstGeom prst="flowChartProcess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2AFC7795-8D43-4515-936B-F1156CF4C4DE}"/>
              </a:ext>
            </a:extLst>
          </p:cNvPr>
          <p:cNvSpPr/>
          <p:nvPr/>
        </p:nvSpPr>
        <p:spPr>
          <a:xfrm>
            <a:off x="5887093" y="1802030"/>
            <a:ext cx="285359" cy="4083409"/>
          </a:xfrm>
          <a:prstGeom prst="flowChartProcess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24F808-EE76-48A6-9FD2-4B42C5462775}"/>
              </a:ext>
            </a:extLst>
          </p:cNvPr>
          <p:cNvSpPr/>
          <p:nvPr/>
        </p:nvSpPr>
        <p:spPr>
          <a:xfrm>
            <a:off x="8180398" y="2411916"/>
            <a:ext cx="320587" cy="1669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블투투스</a:t>
            </a:r>
            <a:endParaRPr lang="en-US" altLang="ko-KR" sz="15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D129BA-C29E-4522-BB39-B6A0CAF5BE72}"/>
              </a:ext>
            </a:extLst>
          </p:cNvPr>
          <p:cNvSpPr/>
          <p:nvPr/>
        </p:nvSpPr>
        <p:spPr>
          <a:xfrm>
            <a:off x="5852749" y="1689972"/>
            <a:ext cx="356726" cy="239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리니어 레일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F59D11-2A5A-461F-89FC-3B4E09A4D275}"/>
              </a:ext>
            </a:extLst>
          </p:cNvPr>
          <p:cNvSpPr/>
          <p:nvPr/>
        </p:nvSpPr>
        <p:spPr>
          <a:xfrm>
            <a:off x="7040485" y="4081842"/>
            <a:ext cx="1699289" cy="76193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아두이노</a:t>
            </a:r>
            <a:endParaRPr lang="ko-KR" altLang="en-US" sz="2000" b="1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1B290C4-6AD0-4835-9B4F-F7AAF707D071}"/>
              </a:ext>
            </a:extLst>
          </p:cNvPr>
          <p:cNvCxnSpPr>
            <a:stCxn id="27" idx="3"/>
            <a:endCxn id="7" idx="2"/>
          </p:cNvCxnSpPr>
          <p:nvPr/>
        </p:nvCxnSpPr>
        <p:spPr>
          <a:xfrm flipV="1">
            <a:off x="6574384" y="4843781"/>
            <a:ext cx="1315746" cy="1181591"/>
          </a:xfrm>
          <a:prstGeom prst="bentConnector2">
            <a:avLst/>
          </a:prstGeom>
          <a:ln w="57150">
            <a:solidFill>
              <a:srgbClr val="4A66A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0AD036-9F5A-43E1-9DB1-1D8DCE02BA4D}"/>
              </a:ext>
            </a:extLst>
          </p:cNvPr>
          <p:cNvGrpSpPr/>
          <p:nvPr/>
        </p:nvGrpSpPr>
        <p:grpSpPr>
          <a:xfrm>
            <a:off x="5220072" y="1877954"/>
            <a:ext cx="1584176" cy="2331688"/>
            <a:chOff x="5379483" y="3173689"/>
            <a:chExt cx="1584176" cy="2331688"/>
          </a:xfrm>
          <a:solidFill>
            <a:schemeClr val="bg1"/>
          </a:solidFill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141873F-ED23-4CCB-BBA9-1B45036E03FE}"/>
                </a:ext>
              </a:extLst>
            </p:cNvPr>
            <p:cNvSpPr/>
            <p:nvPr/>
          </p:nvSpPr>
          <p:spPr>
            <a:xfrm>
              <a:off x="5379483" y="3173689"/>
              <a:ext cx="1584176" cy="2331688"/>
            </a:xfrm>
            <a:prstGeom prst="round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5A0AC275-D468-42F8-B3F9-86F4934847B0}"/>
                </a:ext>
              </a:extLst>
            </p:cNvPr>
            <p:cNvSpPr/>
            <p:nvPr/>
          </p:nvSpPr>
          <p:spPr>
            <a:xfrm>
              <a:off x="5622093" y="5015692"/>
              <a:ext cx="1111702" cy="279864"/>
            </a:xfrm>
            <a:prstGeom prst="flowChartProcess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>
              <a:extLst>
                <a:ext uri="{FF2B5EF4-FFF2-40B4-BE49-F238E27FC236}">
                  <a16:creationId xmlns:a16="http://schemas.microsoft.com/office/drawing/2014/main" id="{BF7605BA-CB04-40BD-9CF3-5D7F163B3F02}"/>
                </a:ext>
              </a:extLst>
            </p:cNvPr>
            <p:cNvSpPr/>
            <p:nvPr/>
          </p:nvSpPr>
          <p:spPr>
            <a:xfrm>
              <a:off x="5615720" y="3465150"/>
              <a:ext cx="1111702" cy="1373861"/>
            </a:xfrm>
            <a:prstGeom prst="flowChartProcess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D60CCA-5E35-4D48-AFAA-B897C39A437B}"/>
              </a:ext>
            </a:extLst>
          </p:cNvPr>
          <p:cNvSpPr txBox="1"/>
          <p:nvPr/>
        </p:nvSpPr>
        <p:spPr>
          <a:xfrm>
            <a:off x="6553330" y="5540468"/>
            <a:ext cx="137615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단어값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입력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89A87C4-CB7C-4F55-AAE8-906119465C3C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5977376" y="2169087"/>
            <a:ext cx="2203889" cy="1621621"/>
          </a:xfrm>
          <a:prstGeom prst="bentConnector3">
            <a:avLst>
              <a:gd name="adj1" fmla="val 101122"/>
            </a:avLst>
          </a:prstGeom>
          <a:ln w="762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75C0BEB-8F97-4DEF-BF65-BFF179549DB2}"/>
              </a:ext>
            </a:extLst>
          </p:cNvPr>
          <p:cNvSpPr txBox="1"/>
          <p:nvPr/>
        </p:nvSpPr>
        <p:spPr>
          <a:xfrm>
            <a:off x="6553330" y="1376537"/>
            <a:ext cx="137615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높이값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전달</a:t>
            </a:r>
          </a:p>
        </p:txBody>
      </p:sp>
    </p:spTree>
    <p:extLst>
      <p:ext uri="{BB962C8B-B14F-4D97-AF65-F5344CB8AC3E}">
        <p14:creationId xmlns:p14="http://schemas.microsoft.com/office/powerpoint/2010/main" val="406905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4.72222E-6 0.24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547664" y="392490"/>
            <a:ext cx="4968552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1740" y="511857"/>
            <a:ext cx="4356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터치 인식기술</a:t>
            </a:r>
          </a:p>
        </p:txBody>
      </p:sp>
      <p:sp>
        <p:nvSpPr>
          <p:cNvPr id="5" name="직사각형 2"/>
          <p:cNvSpPr/>
          <p:nvPr/>
        </p:nvSpPr>
        <p:spPr>
          <a:xfrm>
            <a:off x="359532" y="392490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58824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 3-3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0DA5E8A-4D66-4152-91A0-4E7FC905B6B1}"/>
              </a:ext>
            </a:extLst>
          </p:cNvPr>
          <p:cNvSpPr/>
          <p:nvPr/>
        </p:nvSpPr>
        <p:spPr>
          <a:xfrm>
            <a:off x="491369" y="2838610"/>
            <a:ext cx="2397516" cy="22748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터치인식</a:t>
            </a:r>
            <a:endParaRPr lang="en-US" altLang="ko-KR" sz="2000" b="1" dirty="0">
              <a:solidFill>
                <a:sysClr val="windowText" lastClr="0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한번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-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음성안내</a:t>
            </a:r>
            <a:endParaRPr lang="en-US" altLang="ko-KR" sz="2000" b="1" dirty="0">
              <a:solidFill>
                <a:sysClr val="windowText" lastClr="0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000" b="1" dirty="0" err="1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두번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-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선택</a:t>
            </a:r>
            <a:endParaRPr lang="en-US" altLang="ko-KR" sz="2000" b="1" dirty="0">
              <a:solidFill>
                <a:sysClr val="windowText" lastClr="0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202DBC-2A81-4360-AEF8-CC5034780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6" b="99504" l="9877" r="9876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1840" y="2420888"/>
            <a:ext cx="2397516" cy="29820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C4A986-E873-49D2-A062-AB1311322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6" b="99504" l="9877" r="9876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0152" y="2420888"/>
            <a:ext cx="2397516" cy="29820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ACC6EA-4525-41FF-9153-B9A086EBA443}"/>
              </a:ext>
            </a:extLst>
          </p:cNvPr>
          <p:cNvSpPr txBox="1"/>
          <p:nvPr/>
        </p:nvSpPr>
        <p:spPr>
          <a:xfrm>
            <a:off x="3883925" y="5517232"/>
            <a:ext cx="137615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음성안내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A9307F-5617-4414-9B5E-F16FF43D72F3}"/>
              </a:ext>
            </a:extLst>
          </p:cNvPr>
          <p:cNvSpPr txBox="1"/>
          <p:nvPr/>
        </p:nvSpPr>
        <p:spPr>
          <a:xfrm>
            <a:off x="6562058" y="5517232"/>
            <a:ext cx="137615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상품선택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0BCE9B-7D95-457E-B9DF-8B0685B3D58A}"/>
              </a:ext>
            </a:extLst>
          </p:cNvPr>
          <p:cNvSpPr txBox="1"/>
          <p:nvPr/>
        </p:nvSpPr>
        <p:spPr>
          <a:xfrm>
            <a:off x="4066573" y="2163709"/>
            <a:ext cx="137615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20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3AD76-D363-4FEA-A9B6-82783F6986C6}"/>
              </a:ext>
            </a:extLst>
          </p:cNvPr>
          <p:cNvSpPr txBox="1"/>
          <p:nvPr/>
        </p:nvSpPr>
        <p:spPr>
          <a:xfrm>
            <a:off x="6876256" y="2163709"/>
            <a:ext cx="137615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20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1E2EE43E-D012-4F1A-AD8F-5B7DC870B7B0}"/>
              </a:ext>
            </a:extLst>
          </p:cNvPr>
          <p:cNvSpPr/>
          <p:nvPr/>
        </p:nvSpPr>
        <p:spPr>
          <a:xfrm>
            <a:off x="6594261" y="3186917"/>
            <a:ext cx="961834" cy="829912"/>
          </a:xfrm>
          <a:custGeom>
            <a:avLst/>
            <a:gdLst>
              <a:gd name="connsiteX0" fmla="*/ 100453 w 961834"/>
              <a:gd name="connsiteY0" fmla="*/ 813583 h 829912"/>
              <a:gd name="connsiteX1" fmla="*/ 2482 w 961834"/>
              <a:gd name="connsiteY1" fmla="*/ 535997 h 829912"/>
              <a:gd name="connsiteX2" fmla="*/ 51468 w 961834"/>
              <a:gd name="connsiteY2" fmla="*/ 225754 h 829912"/>
              <a:gd name="connsiteX3" fmla="*/ 280068 w 961834"/>
              <a:gd name="connsiteY3" fmla="*/ 29812 h 829912"/>
              <a:gd name="connsiteX4" fmla="*/ 671953 w 961834"/>
              <a:gd name="connsiteY4" fmla="*/ 29812 h 829912"/>
              <a:gd name="connsiteX5" fmla="*/ 933210 w 961834"/>
              <a:gd name="connsiteY5" fmla="*/ 307397 h 829912"/>
              <a:gd name="connsiteX6" fmla="*/ 949539 w 961834"/>
              <a:gd name="connsiteY6" fmla="*/ 503340 h 829912"/>
              <a:gd name="connsiteX7" fmla="*/ 884225 w 961834"/>
              <a:gd name="connsiteY7" fmla="*/ 829912 h 82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834" h="829912">
                <a:moveTo>
                  <a:pt x="100453" y="813583"/>
                </a:moveTo>
                <a:cubicBezTo>
                  <a:pt x="55549" y="723775"/>
                  <a:pt x="10646" y="633968"/>
                  <a:pt x="2482" y="535997"/>
                </a:cubicBezTo>
                <a:cubicBezTo>
                  <a:pt x="-5682" y="438026"/>
                  <a:pt x="5204" y="310118"/>
                  <a:pt x="51468" y="225754"/>
                </a:cubicBezTo>
                <a:cubicBezTo>
                  <a:pt x="97732" y="141390"/>
                  <a:pt x="176654" y="62469"/>
                  <a:pt x="280068" y="29812"/>
                </a:cubicBezTo>
                <a:cubicBezTo>
                  <a:pt x="383482" y="-2845"/>
                  <a:pt x="563096" y="-16452"/>
                  <a:pt x="671953" y="29812"/>
                </a:cubicBezTo>
                <a:cubicBezTo>
                  <a:pt x="780810" y="76076"/>
                  <a:pt x="886946" y="228476"/>
                  <a:pt x="933210" y="307397"/>
                </a:cubicBezTo>
                <a:cubicBezTo>
                  <a:pt x="979474" y="386318"/>
                  <a:pt x="957703" y="416254"/>
                  <a:pt x="949539" y="503340"/>
                </a:cubicBezTo>
                <a:cubicBezTo>
                  <a:pt x="941375" y="590426"/>
                  <a:pt x="884225" y="778205"/>
                  <a:pt x="884225" y="82991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41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547664" y="392490"/>
            <a:ext cx="4968552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1740" y="511857"/>
            <a:ext cx="4356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QR</a:t>
            </a:r>
            <a:r>
              <a:rPr lang="ko-KR" altLang="en-US" sz="4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코드</a:t>
            </a:r>
            <a:r>
              <a:rPr lang="en-US" altLang="ko-KR" sz="2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r>
              <a:rPr lang="ko-KR" altLang="en-US" sz="2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간편주문서비스</a:t>
            </a:r>
          </a:p>
        </p:txBody>
      </p:sp>
      <p:sp>
        <p:nvSpPr>
          <p:cNvPr id="5" name="직사각형 2"/>
          <p:cNvSpPr/>
          <p:nvPr/>
        </p:nvSpPr>
        <p:spPr>
          <a:xfrm>
            <a:off x="359532" y="392490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58824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 3-4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0DA5E8A-4D66-4152-91A0-4E7FC905B6B1}"/>
              </a:ext>
            </a:extLst>
          </p:cNvPr>
          <p:cNvSpPr/>
          <p:nvPr/>
        </p:nvSpPr>
        <p:spPr>
          <a:xfrm>
            <a:off x="491369" y="2838610"/>
            <a:ext cx="2397516" cy="22748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QR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코드를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</a:p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통한 간편 </a:t>
            </a:r>
            <a:endParaRPr lang="en-US" altLang="ko-KR" sz="2000" b="1" dirty="0">
              <a:solidFill>
                <a:sysClr val="windowText" lastClr="0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주문서비스</a:t>
            </a:r>
            <a:endParaRPr lang="en-US" altLang="ko-KR" sz="2000" b="1" dirty="0">
              <a:solidFill>
                <a:sysClr val="windowText" lastClr="0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B920991-F1D8-4FBF-8F18-7CFA0F20B994}"/>
              </a:ext>
            </a:extLst>
          </p:cNvPr>
          <p:cNvGrpSpPr/>
          <p:nvPr/>
        </p:nvGrpSpPr>
        <p:grpSpPr>
          <a:xfrm>
            <a:off x="6588224" y="1807439"/>
            <a:ext cx="1584176" cy="3672408"/>
            <a:chOff x="-2484784" y="980728"/>
            <a:chExt cx="2052228" cy="4536504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C8D154D-98FD-4400-A426-27C6FF53A4D1}"/>
                </a:ext>
              </a:extLst>
            </p:cNvPr>
            <p:cNvSpPr/>
            <p:nvPr/>
          </p:nvSpPr>
          <p:spPr>
            <a:xfrm>
              <a:off x="-2484784" y="980728"/>
              <a:ext cx="2052228" cy="2880320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EAD2A9CD-7837-4C99-8672-648A1B16DEEC}"/>
                </a:ext>
              </a:extLst>
            </p:cNvPr>
            <p:cNvSpPr/>
            <p:nvPr/>
          </p:nvSpPr>
          <p:spPr>
            <a:xfrm>
              <a:off x="-2170494" y="3256143"/>
              <a:ext cx="1440160" cy="345714"/>
            </a:xfrm>
            <a:prstGeom prst="flowChartProcess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처리 11">
              <a:extLst>
                <a:ext uri="{FF2B5EF4-FFF2-40B4-BE49-F238E27FC236}">
                  <a16:creationId xmlns:a16="http://schemas.microsoft.com/office/drawing/2014/main" id="{C4971807-0A31-4626-89BF-6CF03CAE5600}"/>
                </a:ext>
              </a:extLst>
            </p:cNvPr>
            <p:cNvSpPr/>
            <p:nvPr/>
          </p:nvSpPr>
          <p:spPr>
            <a:xfrm>
              <a:off x="-2178750" y="1340768"/>
              <a:ext cx="1440160" cy="1697123"/>
            </a:xfrm>
            <a:prstGeom prst="flowChartProcess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처리 12">
              <a:extLst>
                <a:ext uri="{FF2B5EF4-FFF2-40B4-BE49-F238E27FC236}">
                  <a16:creationId xmlns:a16="http://schemas.microsoft.com/office/drawing/2014/main" id="{38AD2AEE-2569-4A9A-90B3-5F9A38D8C20E}"/>
                </a:ext>
              </a:extLst>
            </p:cNvPr>
            <p:cNvSpPr/>
            <p:nvPr/>
          </p:nvSpPr>
          <p:spPr>
            <a:xfrm>
              <a:off x="-2170494" y="5171518"/>
              <a:ext cx="1440160" cy="345714"/>
            </a:xfrm>
            <a:prstGeom prst="flowChartProcess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처리 13">
              <a:extLst>
                <a:ext uri="{FF2B5EF4-FFF2-40B4-BE49-F238E27FC236}">
                  <a16:creationId xmlns:a16="http://schemas.microsoft.com/office/drawing/2014/main" id="{32C877D8-70F6-4E71-8DA2-899B6CC07348}"/>
                </a:ext>
              </a:extLst>
            </p:cNvPr>
            <p:cNvSpPr/>
            <p:nvPr/>
          </p:nvSpPr>
          <p:spPr>
            <a:xfrm>
              <a:off x="-1620688" y="3861048"/>
              <a:ext cx="328775" cy="1310470"/>
            </a:xfrm>
            <a:prstGeom prst="flowChartProcess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FD41B5B-6EBE-4CDD-BA40-26943E095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940" y="2471086"/>
            <a:ext cx="627489" cy="629488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B530F5E7-2C54-46DC-BC4D-E1406C88030E}"/>
              </a:ext>
            </a:extLst>
          </p:cNvPr>
          <p:cNvGrpSpPr/>
          <p:nvPr/>
        </p:nvGrpSpPr>
        <p:grpSpPr>
          <a:xfrm>
            <a:off x="2825221" y="2508702"/>
            <a:ext cx="698009" cy="2816293"/>
            <a:chOff x="2825221" y="2988971"/>
            <a:chExt cx="913607" cy="368617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E6BCE02-877B-4AC0-89C8-E95CF04A0C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494" b="100000" l="7056" r="28954"/>
                      </a14:imgEffect>
                    </a14:imgLayer>
                  </a14:imgProps>
                </a:ext>
              </a:extLst>
            </a:blip>
            <a:srcRect l="5060" r="71602"/>
            <a:stretch/>
          </p:blipFill>
          <p:spPr>
            <a:xfrm>
              <a:off x="2825221" y="2988971"/>
              <a:ext cx="913607" cy="3686175"/>
            </a:xfrm>
            <a:prstGeom prst="rect">
              <a:avLst/>
            </a:prstGeom>
          </p:spPr>
        </p:pic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09EADEA-5B87-46EE-BD44-87A69BD34F78}"/>
                </a:ext>
              </a:extLst>
            </p:cNvPr>
            <p:cNvSpPr/>
            <p:nvPr/>
          </p:nvSpPr>
          <p:spPr>
            <a:xfrm>
              <a:off x="2974799" y="3183792"/>
              <a:ext cx="614449" cy="67513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EC0DA98-9839-497B-BF02-A7AA5C2E36B4}"/>
              </a:ext>
            </a:extLst>
          </p:cNvPr>
          <p:cNvGrpSpPr/>
          <p:nvPr/>
        </p:nvGrpSpPr>
        <p:grpSpPr>
          <a:xfrm>
            <a:off x="3547000" y="2508702"/>
            <a:ext cx="698009" cy="2816293"/>
            <a:chOff x="3547000" y="2988971"/>
            <a:chExt cx="913607" cy="368617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85C4377-5A6C-4F92-B35B-B4E5331C9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494" b="100000" l="7056" r="28954"/>
                      </a14:imgEffect>
                    </a14:imgLayer>
                  </a14:imgProps>
                </a:ext>
              </a:extLst>
            </a:blip>
            <a:srcRect l="5060" r="71602"/>
            <a:stretch/>
          </p:blipFill>
          <p:spPr>
            <a:xfrm>
              <a:off x="3547000" y="2988971"/>
              <a:ext cx="913607" cy="3686175"/>
            </a:xfrm>
            <a:prstGeom prst="rect">
              <a:avLst/>
            </a:prstGeom>
          </p:spPr>
        </p:pic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BD53B76-49BF-4694-893B-872D0E1BB4B0}"/>
                </a:ext>
              </a:extLst>
            </p:cNvPr>
            <p:cNvSpPr/>
            <p:nvPr/>
          </p:nvSpPr>
          <p:spPr>
            <a:xfrm>
              <a:off x="3698628" y="3188771"/>
              <a:ext cx="614449" cy="67513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D26FCB7-F782-4950-AAB0-D850C6E238ED}"/>
              </a:ext>
            </a:extLst>
          </p:cNvPr>
          <p:cNvGrpSpPr/>
          <p:nvPr/>
        </p:nvGrpSpPr>
        <p:grpSpPr>
          <a:xfrm>
            <a:off x="4246413" y="2508702"/>
            <a:ext cx="698009" cy="2816293"/>
            <a:chOff x="4246413" y="2988971"/>
            <a:chExt cx="913607" cy="3686175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15137AF-BA53-410A-A74C-D599745B3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494" b="100000" l="7056" r="28954"/>
                      </a14:imgEffect>
                    </a14:imgLayer>
                  </a14:imgProps>
                </a:ext>
              </a:extLst>
            </a:blip>
            <a:srcRect l="5060" r="71602"/>
            <a:stretch/>
          </p:blipFill>
          <p:spPr>
            <a:xfrm>
              <a:off x="4246413" y="2988971"/>
              <a:ext cx="913607" cy="3686175"/>
            </a:xfrm>
            <a:prstGeom prst="rect">
              <a:avLst/>
            </a:prstGeom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7089FCB-B360-459B-BE72-0F13CBCDDD3E}"/>
                </a:ext>
              </a:extLst>
            </p:cNvPr>
            <p:cNvSpPr/>
            <p:nvPr/>
          </p:nvSpPr>
          <p:spPr>
            <a:xfrm>
              <a:off x="4409491" y="3183791"/>
              <a:ext cx="614449" cy="67513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6E6BDD55-2DB5-41EE-884A-8EEECD591C4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1" r="20062" b="12746"/>
          <a:stretch/>
        </p:blipFill>
        <p:spPr>
          <a:xfrm flipH="1">
            <a:off x="4840455" y="2381445"/>
            <a:ext cx="978743" cy="143825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38B8A29-9375-42C4-B1FA-19FC699B34DE}"/>
              </a:ext>
            </a:extLst>
          </p:cNvPr>
          <p:cNvSpPr txBox="1"/>
          <p:nvPr/>
        </p:nvSpPr>
        <p:spPr>
          <a:xfrm>
            <a:off x="713452" y="5798745"/>
            <a:ext cx="825400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QR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코드 스캔 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-&gt;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앱으로 이동 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-&gt;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원하는 자리이동 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-&gt;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메뉴 선택 및 결제</a:t>
            </a:r>
          </a:p>
        </p:txBody>
      </p:sp>
    </p:spTree>
    <p:extLst>
      <p:ext uri="{BB962C8B-B14F-4D97-AF65-F5344CB8AC3E}">
        <p14:creationId xmlns:p14="http://schemas.microsoft.com/office/powerpoint/2010/main" val="2309116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말풍선: 사각형 15"/>
          <p:cNvSpPr/>
          <p:nvPr/>
        </p:nvSpPr>
        <p:spPr>
          <a:xfrm>
            <a:off x="503548" y="2492896"/>
            <a:ext cx="8064896" cy="1800200"/>
          </a:xfrm>
          <a:prstGeom prst="wedgeRectCallout">
            <a:avLst>
              <a:gd name="adj1" fmla="val 35529"/>
              <a:gd name="adj2" fmla="val 8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763688" y="2852936"/>
            <a:ext cx="60486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5. </a:t>
            </a:r>
            <a:r>
              <a:rPr lang="ko-KR" alt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이번주 진행사항</a:t>
            </a:r>
          </a:p>
        </p:txBody>
      </p:sp>
    </p:spTree>
    <p:extLst>
      <p:ext uri="{BB962C8B-B14F-4D97-AF65-F5344CB8AC3E}">
        <p14:creationId xmlns:p14="http://schemas.microsoft.com/office/powerpoint/2010/main" val="2791420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619672" y="404664"/>
            <a:ext cx="6984776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708" y="524031"/>
            <a:ext cx="6372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이번주 진행사항</a:t>
            </a:r>
          </a:p>
        </p:txBody>
      </p:sp>
      <p:sp>
        <p:nvSpPr>
          <p:cNvPr id="5" name="직사각형 2"/>
          <p:cNvSpPr/>
          <p:nvPr/>
        </p:nvSpPr>
        <p:spPr>
          <a:xfrm>
            <a:off x="431540" y="404664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8363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5-1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18D92D-0E16-43F6-B5EC-09C04F89A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204864"/>
            <a:ext cx="5400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619672" y="404664"/>
            <a:ext cx="6984776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708" y="524031"/>
            <a:ext cx="6372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이번주 진행사항</a:t>
            </a:r>
          </a:p>
        </p:txBody>
      </p:sp>
      <p:sp>
        <p:nvSpPr>
          <p:cNvPr id="5" name="직사각형 2"/>
          <p:cNvSpPr/>
          <p:nvPr/>
        </p:nvSpPr>
        <p:spPr>
          <a:xfrm>
            <a:off x="431540" y="404664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8363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5-1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B0182A-BC28-4B6F-AE21-2C0EF0751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2" y="1916832"/>
            <a:ext cx="61245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02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619672" y="404664"/>
            <a:ext cx="6984776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708" y="524031"/>
            <a:ext cx="6372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이번주 진행사항</a:t>
            </a:r>
          </a:p>
        </p:txBody>
      </p:sp>
      <p:sp>
        <p:nvSpPr>
          <p:cNvPr id="5" name="직사각형 2"/>
          <p:cNvSpPr/>
          <p:nvPr/>
        </p:nvSpPr>
        <p:spPr>
          <a:xfrm>
            <a:off x="431540" y="404664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8363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5-1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453472-DD6C-483A-8A67-1258F2A22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708687"/>
            <a:ext cx="3264800" cy="20650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EF8EC5-7409-48E9-B905-0EC0B6A91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684798"/>
            <a:ext cx="3309264" cy="20734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CE08FE-0694-4A0D-B766-21CEAD0AC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4140694"/>
            <a:ext cx="3291756" cy="20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20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619672" y="404664"/>
            <a:ext cx="6984776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708" y="524031"/>
            <a:ext cx="6372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이번주 진행사항</a:t>
            </a:r>
          </a:p>
        </p:txBody>
      </p:sp>
      <p:sp>
        <p:nvSpPr>
          <p:cNvPr id="5" name="직사각형 2"/>
          <p:cNvSpPr/>
          <p:nvPr/>
        </p:nvSpPr>
        <p:spPr>
          <a:xfrm>
            <a:off x="431540" y="404664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8363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5-1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4247CE-E97F-4E30-ADE3-C0907375A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700808"/>
            <a:ext cx="5771555" cy="422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2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619672" y="404664"/>
            <a:ext cx="6984776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708" y="524031"/>
            <a:ext cx="6372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2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Github</a:t>
            </a:r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업로드</a:t>
            </a:r>
          </a:p>
        </p:txBody>
      </p:sp>
      <p:sp>
        <p:nvSpPr>
          <p:cNvPr id="5" name="직사각형 2"/>
          <p:cNvSpPr/>
          <p:nvPr/>
        </p:nvSpPr>
        <p:spPr>
          <a:xfrm>
            <a:off x="431540" y="404664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8363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5-2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CEA10B-23B0-4640-8436-27280109B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0" t="9529" r="24800"/>
          <a:stretch/>
        </p:blipFill>
        <p:spPr>
          <a:xfrm>
            <a:off x="1403648" y="1592333"/>
            <a:ext cx="6084676" cy="439341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03648" y="3645024"/>
            <a:ext cx="608467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3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평행 사변형 13"/>
          <p:cNvSpPr/>
          <p:nvPr/>
        </p:nvSpPr>
        <p:spPr>
          <a:xfrm>
            <a:off x="1601670" y="443280"/>
            <a:ext cx="4356484" cy="864096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직사각형 2"/>
          <p:cNvSpPr/>
          <p:nvPr/>
        </p:nvSpPr>
        <p:spPr>
          <a:xfrm>
            <a:off x="413538" y="443280"/>
            <a:ext cx="1332148" cy="864096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52" y="498592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45686" y="498592"/>
            <a:ext cx="3492388" cy="8940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defRPr lang="ko-KR" altLang="en-US"/>
            </a:pPr>
            <a:r>
              <a:rPr lang="ko-KR" altLang="en-US" sz="36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유니스크</a:t>
            </a:r>
            <a:endParaRPr lang="ko-KR" altLang="en-US" sz="36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FBFC3-285B-414C-8BCE-AC8D9D0E97DE}"/>
              </a:ext>
            </a:extLst>
          </p:cNvPr>
          <p:cNvSpPr txBox="1"/>
          <p:nvPr/>
        </p:nvSpPr>
        <p:spPr>
          <a:xfrm>
            <a:off x="1835696" y="1726905"/>
            <a:ext cx="5487706" cy="4150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개발 동기</a:t>
            </a:r>
            <a:endParaRPr lang="en-US" altLang="ko-KR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기능개발 목표</a:t>
            </a:r>
            <a:endParaRPr lang="en-US" altLang="ko-KR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기술 설명</a:t>
            </a:r>
            <a:endParaRPr lang="en-US" altLang="ko-KR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이번주 진행사항</a:t>
            </a:r>
            <a:endParaRPr lang="en-US" altLang="ko-KR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다음주 진행 목표</a:t>
            </a:r>
            <a:endParaRPr lang="en-US" altLang="ko-KR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502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말풍선: 사각형 15"/>
          <p:cNvSpPr/>
          <p:nvPr/>
        </p:nvSpPr>
        <p:spPr>
          <a:xfrm>
            <a:off x="503548" y="2492896"/>
            <a:ext cx="8064896" cy="1800200"/>
          </a:xfrm>
          <a:prstGeom prst="wedgeRectCallout">
            <a:avLst>
              <a:gd name="adj1" fmla="val 35529"/>
              <a:gd name="adj2" fmla="val 8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763688" y="2852936"/>
            <a:ext cx="60486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6. </a:t>
            </a:r>
            <a:r>
              <a:rPr lang="ko-KR" alt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다음주 진행계획</a:t>
            </a:r>
          </a:p>
        </p:txBody>
      </p:sp>
    </p:spTree>
    <p:extLst>
      <p:ext uri="{BB962C8B-B14F-4D97-AF65-F5344CB8AC3E}">
        <p14:creationId xmlns:p14="http://schemas.microsoft.com/office/powerpoint/2010/main" val="1594615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2BE2D4EA-FE2A-4E8E-9A06-65084E6B760D}"/>
              </a:ext>
            </a:extLst>
          </p:cNvPr>
          <p:cNvSpPr/>
          <p:nvPr/>
        </p:nvSpPr>
        <p:spPr>
          <a:xfrm>
            <a:off x="1619672" y="404664"/>
            <a:ext cx="6984776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6BCE92-8345-461A-9BE8-9DE36CA286F2}"/>
              </a:ext>
            </a:extLst>
          </p:cNvPr>
          <p:cNvSpPr txBox="1"/>
          <p:nvPr/>
        </p:nvSpPr>
        <p:spPr>
          <a:xfrm>
            <a:off x="1943708" y="524031"/>
            <a:ext cx="6372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다음주 진행 계획</a:t>
            </a:r>
          </a:p>
        </p:txBody>
      </p:sp>
      <p:sp>
        <p:nvSpPr>
          <p:cNvPr id="34" name="직사각형 2">
            <a:extLst>
              <a:ext uri="{FF2B5EF4-FFF2-40B4-BE49-F238E27FC236}">
                <a16:creationId xmlns:a16="http://schemas.microsoft.com/office/drawing/2014/main" id="{F0C44093-9D5E-47A3-9003-2D3E05D32FCA}"/>
              </a:ext>
            </a:extLst>
          </p:cNvPr>
          <p:cNvSpPr/>
          <p:nvPr/>
        </p:nvSpPr>
        <p:spPr>
          <a:xfrm>
            <a:off x="431540" y="404664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08E953-F7F6-41FD-8FA4-EC3FD132AFA3}"/>
              </a:ext>
            </a:extLst>
          </p:cNvPr>
          <p:cNvSpPr txBox="1"/>
          <p:nvPr/>
        </p:nvSpPr>
        <p:spPr>
          <a:xfrm>
            <a:off x="539552" y="58363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6-1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03663A-F04C-4968-888A-24641EF134E6}"/>
              </a:ext>
            </a:extLst>
          </p:cNvPr>
          <p:cNvSpPr/>
          <p:nvPr/>
        </p:nvSpPr>
        <p:spPr>
          <a:xfrm>
            <a:off x="863588" y="1916832"/>
            <a:ext cx="7416824" cy="3988043"/>
          </a:xfrm>
          <a:prstGeom prst="rect">
            <a:avLst/>
          </a:prstGeom>
          <a:solidFill>
            <a:srgbClr val="D8D3D9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283BD-3832-4E60-B9A6-D05DA576B11C}"/>
              </a:ext>
            </a:extLst>
          </p:cNvPr>
          <p:cNvSpPr txBox="1"/>
          <p:nvPr/>
        </p:nvSpPr>
        <p:spPr>
          <a:xfrm>
            <a:off x="1261356" y="2060848"/>
            <a:ext cx="6641628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하드웨어 제작</a:t>
            </a:r>
            <a:endParaRPr lang="en-US" altLang="ko-KR" sz="32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</a:t>
            </a:r>
            <a:r>
              <a:rPr lang="en-US" altLang="ko-KR" sz="3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</a:t>
            </a:r>
            <a:r>
              <a:rPr lang="ko-KR" altLang="en-US" sz="3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적외선 모션 인식 센서 구동</a:t>
            </a:r>
            <a:endParaRPr lang="en-US" altLang="ko-KR" sz="32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2. </a:t>
            </a:r>
            <a:r>
              <a:rPr lang="ko-KR" altLang="en-US" sz="32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아두이노</a:t>
            </a:r>
            <a:r>
              <a:rPr lang="en-US" altLang="ko-KR" sz="3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&amp;</a:t>
            </a:r>
            <a:r>
              <a:rPr lang="ko-KR" altLang="en-US" sz="3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블루투스 센서 모듈 연결</a:t>
            </a:r>
            <a:endParaRPr lang="en-US" altLang="ko-KR" sz="32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소프트웨어 제작</a:t>
            </a:r>
            <a:endParaRPr lang="en-US" altLang="ko-KR" sz="32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1. </a:t>
            </a:r>
            <a:r>
              <a:rPr lang="ko-KR" altLang="en-US" sz="3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키오스크 </a:t>
            </a:r>
            <a:r>
              <a:rPr lang="en-US" altLang="ko-KR" sz="3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QR</a:t>
            </a:r>
            <a:r>
              <a:rPr lang="ko-KR" altLang="en-US" sz="3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코드를 통한 </a:t>
            </a:r>
            <a:r>
              <a:rPr lang="ko-KR" altLang="en-US" sz="32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앱연결</a:t>
            </a:r>
            <a:endParaRPr lang="en-US" altLang="ko-KR" sz="32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479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2BE2D4EA-FE2A-4E8E-9A06-65084E6B760D}"/>
              </a:ext>
            </a:extLst>
          </p:cNvPr>
          <p:cNvSpPr/>
          <p:nvPr/>
        </p:nvSpPr>
        <p:spPr>
          <a:xfrm>
            <a:off x="1619672" y="404664"/>
            <a:ext cx="6984776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6BCE92-8345-461A-9BE8-9DE36CA286F2}"/>
              </a:ext>
            </a:extLst>
          </p:cNvPr>
          <p:cNvSpPr txBox="1"/>
          <p:nvPr/>
        </p:nvSpPr>
        <p:spPr>
          <a:xfrm>
            <a:off x="1943708" y="524031"/>
            <a:ext cx="6372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전체 개발 일정</a:t>
            </a:r>
          </a:p>
        </p:txBody>
      </p:sp>
      <p:sp>
        <p:nvSpPr>
          <p:cNvPr id="34" name="직사각형 2">
            <a:extLst>
              <a:ext uri="{FF2B5EF4-FFF2-40B4-BE49-F238E27FC236}">
                <a16:creationId xmlns:a16="http://schemas.microsoft.com/office/drawing/2014/main" id="{F0C44093-9D5E-47A3-9003-2D3E05D32FCA}"/>
              </a:ext>
            </a:extLst>
          </p:cNvPr>
          <p:cNvSpPr/>
          <p:nvPr/>
        </p:nvSpPr>
        <p:spPr>
          <a:xfrm>
            <a:off x="431540" y="404664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08E953-F7F6-41FD-8FA4-EC3FD132AFA3}"/>
              </a:ext>
            </a:extLst>
          </p:cNvPr>
          <p:cNvSpPr txBox="1"/>
          <p:nvPr/>
        </p:nvSpPr>
        <p:spPr>
          <a:xfrm>
            <a:off x="539552" y="58363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6-2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9DC073B-DD2D-49C4-B99B-22839C083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24997"/>
              </p:ext>
            </p:extLst>
          </p:nvPr>
        </p:nvGraphicFramePr>
        <p:xfrm>
          <a:off x="803570" y="1994142"/>
          <a:ext cx="7611562" cy="4027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427">
                  <a:extLst>
                    <a:ext uri="{9D8B030D-6E8A-4147-A177-3AD203B41FA5}">
                      <a16:colId xmlns:a16="http://schemas.microsoft.com/office/drawing/2014/main" val="3192998808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1903811697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1274897094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2038376855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1150396182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2092089647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2622418246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3400351238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1872501149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2005954628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640052794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4194596527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1744895471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448430882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3459567950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2899957023"/>
                    </a:ext>
                  </a:extLst>
                </a:gridCol>
              </a:tblGrid>
              <a:tr h="5661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내 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개발 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6696219"/>
                  </a:ext>
                </a:extLst>
              </a:tr>
              <a:tr h="362678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3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4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5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6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7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8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9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10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11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12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13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14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15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610637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주제선정 및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기초 자료 수집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1430570"/>
                  </a:ext>
                </a:extLst>
              </a:tr>
              <a:tr h="691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하드웨어 구축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7851482"/>
                  </a:ext>
                </a:extLst>
              </a:tr>
              <a:tr h="626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소프트웨어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8400583"/>
                  </a:ext>
                </a:extLst>
              </a:tr>
              <a:tr h="51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구현 및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811997"/>
                  </a:ext>
                </a:extLst>
              </a:tr>
              <a:tr h="62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보고서 작성 및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결과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34790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F88DFCC-2CCE-4943-A814-F44113461B8D}"/>
              </a:ext>
            </a:extLst>
          </p:cNvPr>
          <p:cNvSpPr/>
          <p:nvPr/>
        </p:nvSpPr>
        <p:spPr>
          <a:xfrm>
            <a:off x="2915815" y="3068960"/>
            <a:ext cx="1833479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A5053C-BC9E-423C-AC74-2970EAA9EECF}"/>
              </a:ext>
            </a:extLst>
          </p:cNvPr>
          <p:cNvSpPr/>
          <p:nvPr/>
        </p:nvSpPr>
        <p:spPr>
          <a:xfrm>
            <a:off x="4749294" y="3789040"/>
            <a:ext cx="1118850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B21B5-E7DB-446C-97AF-B0D775BA9D9A}"/>
              </a:ext>
            </a:extLst>
          </p:cNvPr>
          <p:cNvSpPr/>
          <p:nvPr/>
        </p:nvSpPr>
        <p:spPr>
          <a:xfrm>
            <a:off x="4749294" y="4455717"/>
            <a:ext cx="830818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393410-A87D-4FAE-97BC-780DCCEBBDFD}"/>
              </a:ext>
            </a:extLst>
          </p:cNvPr>
          <p:cNvSpPr/>
          <p:nvPr/>
        </p:nvSpPr>
        <p:spPr>
          <a:xfrm>
            <a:off x="5485812" y="4455717"/>
            <a:ext cx="146245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2509E3-9A58-47DD-BBA8-82C7A03DA357}"/>
              </a:ext>
            </a:extLst>
          </p:cNvPr>
          <p:cNvSpPr/>
          <p:nvPr/>
        </p:nvSpPr>
        <p:spPr>
          <a:xfrm>
            <a:off x="5485812" y="5013176"/>
            <a:ext cx="254257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000AC7-A918-4E52-B6FE-5C1EA818A8F8}"/>
              </a:ext>
            </a:extLst>
          </p:cNvPr>
          <p:cNvSpPr/>
          <p:nvPr/>
        </p:nvSpPr>
        <p:spPr>
          <a:xfrm>
            <a:off x="7308304" y="5589240"/>
            <a:ext cx="110241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7D5AF8-FE1B-4982-A8E0-A47FF7D38F8C}"/>
              </a:ext>
            </a:extLst>
          </p:cNvPr>
          <p:cNvSpPr/>
          <p:nvPr/>
        </p:nvSpPr>
        <p:spPr>
          <a:xfrm>
            <a:off x="4377949" y="4455717"/>
            <a:ext cx="371345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07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536" y="2564904"/>
            <a:ext cx="8208912" cy="1728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6"/>
          <p:cNvSpPr txBox="1">
            <a:spLocks/>
          </p:cNvSpPr>
          <p:nvPr/>
        </p:nvSpPr>
        <p:spPr>
          <a:xfrm>
            <a:off x="971600" y="2828836"/>
            <a:ext cx="7153275" cy="110799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1" dirty="0">
                <a:ln w="635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0000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Q &amp; A</a:t>
            </a:r>
            <a:endParaRPr lang="ko-KR" altLang="en-US" sz="6600" b="1" cap="none" dirty="0"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solidFill>
                <a:srgbClr val="FFFFFF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368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536" y="2564904"/>
            <a:ext cx="8208912" cy="1728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6"/>
          <p:cNvSpPr txBox="1">
            <a:spLocks/>
          </p:cNvSpPr>
          <p:nvPr/>
        </p:nvSpPr>
        <p:spPr>
          <a:xfrm>
            <a:off x="971600" y="2828836"/>
            <a:ext cx="7153275" cy="110799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1" dirty="0">
                <a:ln w="635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0000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THANK YOU</a:t>
            </a:r>
            <a:endParaRPr lang="ko-KR" altLang="en-US" sz="6600" b="1" cap="none" dirty="0"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solidFill>
                <a:srgbClr val="FFFFFF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34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말풍선: 사각형 15"/>
          <p:cNvSpPr/>
          <p:nvPr/>
        </p:nvSpPr>
        <p:spPr>
          <a:xfrm>
            <a:off x="503548" y="2492896"/>
            <a:ext cx="8064896" cy="1800200"/>
          </a:xfrm>
          <a:prstGeom prst="wedgeRectCallout">
            <a:avLst>
              <a:gd name="adj1" fmla="val 35529"/>
              <a:gd name="adj2" fmla="val 8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2429762" y="2852936"/>
            <a:ext cx="42124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</a:t>
            </a:r>
            <a:r>
              <a:rPr lang="ko-KR" alt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개발 동기</a:t>
            </a:r>
          </a:p>
        </p:txBody>
      </p:sp>
    </p:spTree>
    <p:extLst>
      <p:ext uri="{BB962C8B-B14F-4D97-AF65-F5344CB8AC3E}">
        <p14:creationId xmlns:p14="http://schemas.microsoft.com/office/powerpoint/2010/main" val="299705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52536" y="1844824"/>
            <a:ext cx="9505056" cy="4680520"/>
          </a:xfrm>
          <a:prstGeom prst="rect">
            <a:avLst/>
          </a:prstGeom>
          <a:noFill/>
          <a:scene3d>
            <a:camera prst="orthographicFront"/>
            <a:lightRig rig="threePt" dir="t">
              <a:rot lat="0" lon="0" rev="600000"/>
            </a:lightRig>
          </a:scene3d>
        </p:spPr>
      </p:sp>
      <p:sp>
        <p:nvSpPr>
          <p:cNvPr id="3" name="평행 사변형 2"/>
          <p:cNvSpPr/>
          <p:nvPr/>
        </p:nvSpPr>
        <p:spPr>
          <a:xfrm>
            <a:off x="1547664" y="392490"/>
            <a:ext cx="4968552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1740" y="511857"/>
            <a:ext cx="4356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개발동기</a:t>
            </a:r>
          </a:p>
        </p:txBody>
      </p:sp>
      <p:sp>
        <p:nvSpPr>
          <p:cNvPr id="5" name="직사각형 2"/>
          <p:cNvSpPr/>
          <p:nvPr/>
        </p:nvSpPr>
        <p:spPr>
          <a:xfrm>
            <a:off x="359532" y="392490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571456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 1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4DA0E7-68FF-4251-A441-F4F2213D08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395536" y="2348880"/>
            <a:ext cx="3752850" cy="2686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0D4A28-7931-4E72-B740-176A68F3C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09"/>
          <a:stretch/>
        </p:blipFill>
        <p:spPr>
          <a:xfrm>
            <a:off x="4796458" y="2348880"/>
            <a:ext cx="3887298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2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52536" y="1844824"/>
            <a:ext cx="9505056" cy="4680520"/>
          </a:xfrm>
          <a:prstGeom prst="rect">
            <a:avLst/>
          </a:prstGeom>
          <a:noFill/>
          <a:scene3d>
            <a:camera prst="orthographicFront"/>
            <a:lightRig rig="threePt" dir="t">
              <a:rot lat="0" lon="0" rev="600000"/>
            </a:lightRig>
          </a:scene3d>
        </p:spPr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0641B8-3181-4A9F-BB79-46B8E6CD2974}"/>
              </a:ext>
            </a:extLst>
          </p:cNvPr>
          <p:cNvSpPr/>
          <p:nvPr/>
        </p:nvSpPr>
        <p:spPr>
          <a:xfrm>
            <a:off x="-252536" y="1844824"/>
            <a:ext cx="9505056" cy="4680520"/>
          </a:xfrm>
          <a:prstGeom prst="rect">
            <a:avLst/>
          </a:prstGeom>
          <a:noFill/>
          <a:scene3d>
            <a:camera prst="orthographicFront"/>
            <a:lightRig rig="threePt" dir="t">
              <a:rot lat="0" lon="0" rev="600000"/>
            </a:lightRig>
          </a:scene3d>
        </p:spPr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B85F3B11-B772-490D-AE63-17133FF12C06}"/>
              </a:ext>
            </a:extLst>
          </p:cNvPr>
          <p:cNvSpPr/>
          <p:nvPr/>
        </p:nvSpPr>
        <p:spPr>
          <a:xfrm>
            <a:off x="1547664" y="392490"/>
            <a:ext cx="4968552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CB5038-64F0-47E8-B8F4-F7E27637C5CC}"/>
              </a:ext>
            </a:extLst>
          </p:cNvPr>
          <p:cNvSpPr txBox="1"/>
          <p:nvPr/>
        </p:nvSpPr>
        <p:spPr>
          <a:xfrm>
            <a:off x="2231740" y="511857"/>
            <a:ext cx="4356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개발 동기</a:t>
            </a:r>
          </a:p>
        </p:txBody>
      </p:sp>
      <p:sp>
        <p:nvSpPr>
          <p:cNvPr id="15" name="직사각형 2">
            <a:extLst>
              <a:ext uri="{FF2B5EF4-FFF2-40B4-BE49-F238E27FC236}">
                <a16:creationId xmlns:a16="http://schemas.microsoft.com/office/drawing/2014/main" id="{C1B72717-EC73-4FAD-803D-E6370BAEA90A}"/>
              </a:ext>
            </a:extLst>
          </p:cNvPr>
          <p:cNvSpPr/>
          <p:nvPr/>
        </p:nvSpPr>
        <p:spPr>
          <a:xfrm>
            <a:off x="359532" y="392490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E1F0C-7625-4702-BDA0-7E4DC5A6F3CC}"/>
              </a:ext>
            </a:extLst>
          </p:cNvPr>
          <p:cNvSpPr txBox="1"/>
          <p:nvPr/>
        </p:nvSpPr>
        <p:spPr>
          <a:xfrm>
            <a:off x="395536" y="571456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 1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36DB8AC-9CA1-494A-877E-E3FE27FEC15D}"/>
              </a:ext>
            </a:extLst>
          </p:cNvPr>
          <p:cNvGrpSpPr/>
          <p:nvPr/>
        </p:nvGrpSpPr>
        <p:grpSpPr>
          <a:xfrm>
            <a:off x="2877344" y="1916832"/>
            <a:ext cx="5367064" cy="4300326"/>
            <a:chOff x="2843808" y="1965849"/>
            <a:chExt cx="5367064" cy="430032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2F87065-F981-4513-A083-E7807CFE04BF}"/>
                </a:ext>
              </a:extLst>
            </p:cNvPr>
            <p:cNvGrpSpPr/>
            <p:nvPr/>
          </p:nvGrpSpPr>
          <p:grpSpPr>
            <a:xfrm>
              <a:off x="2843808" y="1965849"/>
              <a:ext cx="5367064" cy="4300326"/>
              <a:chOff x="2771800" y="1916832"/>
              <a:chExt cx="5367064" cy="4300326"/>
            </a:xfrm>
          </p:grpSpPr>
          <p:graphicFrame>
            <p:nvGraphicFramePr>
              <p:cNvPr id="21" name="차트 20">
                <a:extLst>
                  <a:ext uri="{FF2B5EF4-FFF2-40B4-BE49-F238E27FC236}">
                    <a16:creationId xmlns:a16="http://schemas.microsoft.com/office/drawing/2014/main" id="{309E57C3-9B63-4F5A-B1D2-A6AD29342DA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73506635"/>
                  </p:ext>
                </p:extLst>
              </p:nvPr>
            </p:nvGraphicFramePr>
            <p:xfrm>
              <a:off x="2771800" y="1916832"/>
              <a:ext cx="5352256" cy="381210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A3F86-B0E6-45CB-90F1-E0C893A72E8E}"/>
                  </a:ext>
                </a:extLst>
              </p:cNvPr>
              <p:cNvSpPr txBox="1"/>
              <p:nvPr/>
            </p:nvSpPr>
            <p:spPr>
              <a:xfrm>
                <a:off x="5330552" y="5878604"/>
                <a:ext cx="2808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출처 </a:t>
                </a:r>
                <a:r>
                  <a:rPr lang="en-US" altLang="ko-KR" sz="1600" dirty="0"/>
                  <a:t>– </a:t>
                </a:r>
                <a:r>
                  <a:rPr lang="ko-KR" altLang="en-US" sz="1600" dirty="0"/>
                  <a:t>국회입법조사처 자료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E744E2-BB88-47C0-AB63-3381C01015C6}"/>
                </a:ext>
              </a:extLst>
            </p:cNvPr>
            <p:cNvSpPr txBox="1"/>
            <p:nvPr/>
          </p:nvSpPr>
          <p:spPr>
            <a:xfrm>
              <a:off x="3419872" y="3252808"/>
              <a:ext cx="25202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3200" dirty="0">
                  <a:ln w="66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700000" algn="tl" rotWithShape="0">
                      <a:schemeClr val="tx1"/>
                    </a:outerShdw>
                  </a:effectLst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40%</a:t>
              </a:r>
            </a:p>
            <a:p>
              <a:pPr algn="ctr">
                <a:defRPr lang="ko-KR" altLang="en-US"/>
              </a:pPr>
              <a:r>
                <a:rPr lang="ko-KR" altLang="en-US" sz="2400" dirty="0">
                  <a:ln w="66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700000" algn="tl" rotWithShape="0">
                      <a:schemeClr val="tx1"/>
                    </a:outerShdw>
                  </a:effectLst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이용 불가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60EB9B1-F241-473E-994F-BB65A1C6DD81}"/>
              </a:ext>
            </a:extLst>
          </p:cNvPr>
          <p:cNvGrpSpPr/>
          <p:nvPr/>
        </p:nvGrpSpPr>
        <p:grpSpPr>
          <a:xfrm>
            <a:off x="3563888" y="1844824"/>
            <a:ext cx="2520280" cy="4656374"/>
            <a:chOff x="539552" y="2022022"/>
            <a:chExt cx="2520280" cy="4656374"/>
          </a:xfrm>
        </p:grpSpPr>
        <p:pic>
          <p:nvPicPr>
            <p:cNvPr id="25" name="그림 24" descr="스크린샷, 전자기기이(가) 표시된 사진&#10;&#10;자동 생성된 설명">
              <a:extLst>
                <a:ext uri="{FF2B5EF4-FFF2-40B4-BE49-F238E27FC236}">
                  <a16:creationId xmlns:a16="http://schemas.microsoft.com/office/drawing/2014/main" id="{F72C851F-EF0F-4ABB-81BD-7C3440449D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34" r="29725"/>
            <a:stretch/>
          </p:blipFill>
          <p:spPr>
            <a:xfrm>
              <a:off x="539552" y="2022022"/>
              <a:ext cx="2520280" cy="4656374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5C39A28-4409-4305-802F-C4D11A0BA94D}"/>
                </a:ext>
              </a:extLst>
            </p:cNvPr>
            <p:cNvSpPr/>
            <p:nvPr/>
          </p:nvSpPr>
          <p:spPr>
            <a:xfrm>
              <a:off x="1043608" y="5574539"/>
              <a:ext cx="504056" cy="216024"/>
            </a:xfrm>
            <a:prstGeom prst="rect">
              <a:avLst/>
            </a:prstGeom>
            <a:solidFill>
              <a:srgbClr val="B4B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765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48148E-6 L -0.25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52536" y="1844824"/>
            <a:ext cx="9505056" cy="4680520"/>
          </a:xfrm>
          <a:prstGeom prst="rect">
            <a:avLst/>
          </a:prstGeom>
          <a:noFill/>
          <a:scene3d>
            <a:camera prst="orthographicFront"/>
            <a:lightRig rig="threePt" dir="t">
              <a:rot lat="0" lon="0" rev="600000"/>
            </a:lightRig>
          </a:scene3d>
        </p:spPr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0641B8-3181-4A9F-BB79-46B8E6CD2974}"/>
              </a:ext>
            </a:extLst>
          </p:cNvPr>
          <p:cNvSpPr/>
          <p:nvPr/>
        </p:nvSpPr>
        <p:spPr>
          <a:xfrm>
            <a:off x="-252536" y="1844824"/>
            <a:ext cx="9505056" cy="4680520"/>
          </a:xfrm>
          <a:prstGeom prst="rect">
            <a:avLst/>
          </a:prstGeom>
          <a:noFill/>
          <a:scene3d>
            <a:camera prst="orthographicFront"/>
            <a:lightRig rig="threePt" dir="t">
              <a:rot lat="0" lon="0" rev="600000"/>
            </a:lightRig>
          </a:scene3d>
        </p:spPr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B85F3B11-B772-490D-AE63-17133FF12C06}"/>
              </a:ext>
            </a:extLst>
          </p:cNvPr>
          <p:cNvSpPr/>
          <p:nvPr/>
        </p:nvSpPr>
        <p:spPr>
          <a:xfrm>
            <a:off x="1547664" y="392490"/>
            <a:ext cx="4968552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CB5038-64F0-47E8-B8F4-F7E27637C5CC}"/>
              </a:ext>
            </a:extLst>
          </p:cNvPr>
          <p:cNvSpPr txBox="1"/>
          <p:nvPr/>
        </p:nvSpPr>
        <p:spPr>
          <a:xfrm>
            <a:off x="2231740" y="511857"/>
            <a:ext cx="4356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개발 동기</a:t>
            </a:r>
          </a:p>
        </p:txBody>
      </p:sp>
      <p:sp>
        <p:nvSpPr>
          <p:cNvPr id="15" name="직사각형 2">
            <a:extLst>
              <a:ext uri="{FF2B5EF4-FFF2-40B4-BE49-F238E27FC236}">
                <a16:creationId xmlns:a16="http://schemas.microsoft.com/office/drawing/2014/main" id="{C1B72717-EC73-4FAD-803D-E6370BAEA90A}"/>
              </a:ext>
            </a:extLst>
          </p:cNvPr>
          <p:cNvSpPr/>
          <p:nvPr/>
        </p:nvSpPr>
        <p:spPr>
          <a:xfrm>
            <a:off x="359532" y="392490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E1F0C-7625-4702-BDA0-7E4DC5A6F3CC}"/>
              </a:ext>
            </a:extLst>
          </p:cNvPr>
          <p:cNvSpPr txBox="1"/>
          <p:nvPr/>
        </p:nvSpPr>
        <p:spPr>
          <a:xfrm>
            <a:off x="395536" y="571456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 1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41B12A-873F-4C45-B17E-694073D0CF38}"/>
              </a:ext>
            </a:extLst>
          </p:cNvPr>
          <p:cNvSpPr/>
          <p:nvPr/>
        </p:nvSpPr>
        <p:spPr>
          <a:xfrm>
            <a:off x="359532" y="2097691"/>
            <a:ext cx="2599040" cy="25202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앞이 잘 보이지 않는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</a:t>
            </a:r>
            <a:endParaRPr lang="en-US" altLang="ko-KR" sz="2000" b="1" dirty="0">
              <a:solidFill>
                <a:sysClr val="windowText" lastClr="0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0C7DC9A-B314-431E-83D1-4413E1E312BD}"/>
              </a:ext>
            </a:extLst>
          </p:cNvPr>
          <p:cNvSpPr/>
          <p:nvPr/>
        </p:nvSpPr>
        <p:spPr>
          <a:xfrm>
            <a:off x="6084168" y="2097691"/>
            <a:ext cx="2599040" cy="25202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줄 서서</a:t>
            </a:r>
            <a:endParaRPr lang="en-US" altLang="ko-KR" sz="2000" b="1" dirty="0">
              <a:solidFill>
                <a:sysClr val="windowText" lastClr="0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기다리는 사용자</a:t>
            </a:r>
            <a:endParaRPr lang="en-US" altLang="ko-KR" sz="2000" b="1" dirty="0">
              <a:solidFill>
                <a:sysClr val="windowText" lastClr="0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BF809B8-0395-4CA2-9736-0F0C5479FEE1}"/>
              </a:ext>
            </a:extLst>
          </p:cNvPr>
          <p:cNvSpPr/>
          <p:nvPr/>
        </p:nvSpPr>
        <p:spPr>
          <a:xfrm>
            <a:off x="575556" y="4760309"/>
            <a:ext cx="7992888" cy="17052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궁극적 목적은 키오스크를 쓸 수 없는 소외계층을 줄이고</a:t>
            </a:r>
            <a:endParaRPr lang="en-US" altLang="ko-KR" sz="2000" b="1" dirty="0">
              <a:solidFill>
                <a:sysClr val="windowText" lastClr="0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 사용자들에게는 시간을 더욱 절약할 수 있는 </a:t>
            </a:r>
            <a:endParaRPr lang="en-US" altLang="ko-KR" sz="2000" b="1" dirty="0">
              <a:solidFill>
                <a:sysClr val="windowText" lastClr="0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키오스크를 제작하고자 함 </a:t>
            </a:r>
            <a:endParaRPr lang="en-US" altLang="ko-KR" sz="2000" b="1" dirty="0">
              <a:solidFill>
                <a:sysClr val="windowText" lastClr="0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C7B38A2-65B3-4290-BBF6-FF1A4D946280}"/>
              </a:ext>
            </a:extLst>
          </p:cNvPr>
          <p:cNvSpPr/>
          <p:nvPr/>
        </p:nvSpPr>
        <p:spPr>
          <a:xfrm>
            <a:off x="3221850" y="2097691"/>
            <a:ext cx="2599040" cy="25202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높이 조절이</a:t>
            </a:r>
            <a:endParaRPr lang="en-US" altLang="ko-KR" sz="2000" b="1" dirty="0">
              <a:solidFill>
                <a:sysClr val="windowText" lastClr="0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필요한 사용자</a:t>
            </a:r>
            <a:endParaRPr lang="en-US" altLang="ko-KR" sz="2000" b="1" dirty="0">
              <a:solidFill>
                <a:sysClr val="windowText" lastClr="0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17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말풍선: 사각형 15"/>
          <p:cNvSpPr/>
          <p:nvPr/>
        </p:nvSpPr>
        <p:spPr>
          <a:xfrm>
            <a:off x="503548" y="2492896"/>
            <a:ext cx="8064896" cy="1800200"/>
          </a:xfrm>
          <a:prstGeom prst="wedgeRectCallout">
            <a:avLst>
              <a:gd name="adj1" fmla="val 35529"/>
              <a:gd name="adj2" fmla="val 8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979712" y="2852936"/>
            <a:ext cx="56886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기능개발 목표</a:t>
            </a:r>
          </a:p>
        </p:txBody>
      </p:sp>
    </p:spTree>
    <p:extLst>
      <p:ext uri="{BB962C8B-B14F-4D97-AF65-F5344CB8AC3E}">
        <p14:creationId xmlns:p14="http://schemas.microsoft.com/office/powerpoint/2010/main" val="181344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52536" y="1844824"/>
            <a:ext cx="9505056" cy="4680520"/>
          </a:xfrm>
          <a:prstGeom prst="rect">
            <a:avLst/>
          </a:prstGeom>
          <a:noFill/>
          <a:scene3d>
            <a:camera prst="orthographicFront"/>
            <a:lightRig rig="threePt" dir="t">
              <a:rot lat="0" lon="0" rev="600000"/>
            </a:lightRig>
          </a:scene3d>
        </p:spPr>
      </p:sp>
      <p:sp>
        <p:nvSpPr>
          <p:cNvPr id="3" name="평행 사변형 2"/>
          <p:cNvSpPr/>
          <p:nvPr/>
        </p:nvSpPr>
        <p:spPr>
          <a:xfrm>
            <a:off x="1547664" y="392490"/>
            <a:ext cx="6696744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5696" y="625316"/>
            <a:ext cx="655272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5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Functional Development Objectives</a:t>
            </a:r>
            <a:endParaRPr lang="ko-KR" altLang="en-US" sz="25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직사각형 2"/>
          <p:cNvSpPr/>
          <p:nvPr/>
        </p:nvSpPr>
        <p:spPr>
          <a:xfrm>
            <a:off x="359532" y="392490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571456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 2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2ACDFC8-7987-4766-815C-91C5B41D5301}"/>
              </a:ext>
            </a:extLst>
          </p:cNvPr>
          <p:cNvSpPr/>
          <p:nvPr/>
        </p:nvSpPr>
        <p:spPr>
          <a:xfrm>
            <a:off x="1319427" y="1724748"/>
            <a:ext cx="2730606" cy="22380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Voice guidance through motion recognition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76D104-7C20-4B03-B152-530ABB39976D}"/>
              </a:ext>
            </a:extLst>
          </p:cNvPr>
          <p:cNvSpPr/>
          <p:nvPr/>
        </p:nvSpPr>
        <p:spPr>
          <a:xfrm>
            <a:off x="4644008" y="1724748"/>
            <a:ext cx="2730606" cy="22380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Use Speech Recognition to adjust height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370F23-EEAA-40C6-B984-CEB17C5398F1}"/>
              </a:ext>
            </a:extLst>
          </p:cNvPr>
          <p:cNvSpPr/>
          <p:nvPr/>
        </p:nvSpPr>
        <p:spPr>
          <a:xfrm>
            <a:off x="4644008" y="4082891"/>
            <a:ext cx="2730606" cy="22380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Easy-to-order service using </a:t>
            </a:r>
          </a:p>
          <a:p>
            <a:pPr algn="ctr"/>
            <a:r>
              <a:rPr lang="en-US" altLang="ko-KR" sz="1500" b="1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QR code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5E9CB96-B621-4F44-BA7D-A0BE025A1003}"/>
              </a:ext>
            </a:extLst>
          </p:cNvPr>
          <p:cNvSpPr/>
          <p:nvPr/>
        </p:nvSpPr>
        <p:spPr>
          <a:xfrm>
            <a:off x="1319427" y="4084662"/>
            <a:ext cx="2730606" cy="22380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Touch Recognition</a:t>
            </a:r>
          </a:p>
          <a:p>
            <a:pPr algn="ctr"/>
            <a:endParaRPr lang="en-US" altLang="ko-KR" b="1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Once-Voice Guide</a:t>
            </a:r>
            <a:br>
              <a:rPr lang="en-US" altLang="ko-KR" sz="1300" b="1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altLang="ko-KR" sz="1300" b="1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Twice-Select</a:t>
            </a:r>
          </a:p>
        </p:txBody>
      </p:sp>
      <p:sp>
        <p:nvSpPr>
          <p:cNvPr id="2" name="십자형 1">
            <a:extLst>
              <a:ext uri="{FF2B5EF4-FFF2-40B4-BE49-F238E27FC236}">
                <a16:creationId xmlns:a16="http://schemas.microsoft.com/office/drawing/2014/main" id="{864BC06C-EB32-41DF-A061-16365735D56A}"/>
              </a:ext>
            </a:extLst>
          </p:cNvPr>
          <p:cNvSpPr/>
          <p:nvPr/>
        </p:nvSpPr>
        <p:spPr>
          <a:xfrm>
            <a:off x="3968661" y="3455845"/>
            <a:ext cx="864111" cy="864111"/>
          </a:xfrm>
          <a:prstGeom prst="plus">
            <a:avLst>
              <a:gd name="adj" fmla="val 39734"/>
            </a:avLst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4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말풍선: 사각형 15"/>
          <p:cNvSpPr/>
          <p:nvPr/>
        </p:nvSpPr>
        <p:spPr>
          <a:xfrm>
            <a:off x="503548" y="2492896"/>
            <a:ext cx="8064896" cy="1800200"/>
          </a:xfrm>
          <a:prstGeom prst="wedgeRectCallout">
            <a:avLst>
              <a:gd name="adj1" fmla="val 35529"/>
              <a:gd name="adj2" fmla="val 8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979712" y="2852936"/>
            <a:ext cx="56886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</a:t>
            </a:r>
            <a:r>
              <a:rPr lang="ko-KR" alt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기술 설명</a:t>
            </a:r>
          </a:p>
        </p:txBody>
      </p:sp>
    </p:spTree>
    <p:extLst>
      <p:ext uri="{BB962C8B-B14F-4D97-AF65-F5344CB8AC3E}">
        <p14:creationId xmlns:p14="http://schemas.microsoft.com/office/powerpoint/2010/main" val="20333400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기본">
  <a:themeElements>
    <a:clrScheme name="사용자 지정 3">
      <a:dk1>
        <a:sysClr val="windowText" lastClr="000000"/>
      </a:dk1>
      <a:lt1>
        <a:srgbClr val="f1f3f9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기본">
      <a:majorFont>
        <a:latin typeface="Corbel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324</ep:Words>
  <ep:PresentationFormat>화면 슬라이드 쇼(4:3)</ep:PresentationFormat>
  <ep:Paragraphs>148</ep:Paragraphs>
  <ep:Slides>24</ep:Slides>
  <ep:Notes>22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기본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2017-05-25T09:40:08.000</dcterms:created>
  <dc:creator>7조</dc:creator>
  <cp:lastModifiedBy>user</cp:lastModifiedBy>
  <dcterms:modified xsi:type="dcterms:W3CDTF">2019-10-08T03:43:12.093</dcterms:modified>
  <cp:revision>211</cp:revision>
  <dc:title>PowerPoint 프레젠테이션</dc:title>
  <cp:version>1000.0000.01</cp:version>
</cp:coreProperties>
</file>