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8"/>
  </p:notesMasterIdLst>
  <p:sldIdLst>
    <p:sldId id="257" r:id="rId2"/>
    <p:sldId id="279" r:id="rId3"/>
    <p:sldId id="280" r:id="rId4"/>
    <p:sldId id="292" r:id="rId5"/>
    <p:sldId id="293" r:id="rId6"/>
    <p:sldId id="281" r:id="rId7"/>
    <p:sldId id="294" r:id="rId8"/>
    <p:sldId id="284" r:id="rId9"/>
    <p:sldId id="295" r:id="rId10"/>
    <p:sldId id="296" r:id="rId11"/>
    <p:sldId id="297" r:id="rId12"/>
    <p:sldId id="298" r:id="rId13"/>
    <p:sldId id="299" r:id="rId14"/>
    <p:sldId id="285" r:id="rId15"/>
    <p:sldId id="289" r:id="rId16"/>
    <p:sldId id="301" r:id="rId17"/>
    <p:sldId id="302" r:id="rId18"/>
    <p:sldId id="303" r:id="rId19"/>
    <p:sldId id="340" r:id="rId20"/>
    <p:sldId id="300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286" r:id="rId58"/>
    <p:sldId id="29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287" r:id="rId67"/>
    <p:sldId id="291" r:id="rId68"/>
    <p:sldId id="348" r:id="rId69"/>
    <p:sldId id="349" r:id="rId70"/>
    <p:sldId id="350" r:id="rId71"/>
    <p:sldId id="351" r:id="rId72"/>
    <p:sldId id="352" r:id="rId73"/>
    <p:sldId id="353" r:id="rId74"/>
    <p:sldId id="355" r:id="rId75"/>
    <p:sldId id="354" r:id="rId76"/>
    <p:sldId id="283" r:id="rId7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EEF"/>
    <a:srgbClr val="3C3C3C"/>
    <a:srgbClr val="0303D3"/>
    <a:srgbClr val="F8B03A"/>
    <a:srgbClr val="3B3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60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23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36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74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529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40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79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151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034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5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735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405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41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0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30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41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190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13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276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597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2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100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064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413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424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140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794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4730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945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27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278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19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726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019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561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4876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5536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9699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1306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2153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720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471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2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131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086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68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0445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4149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5443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1862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3801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8936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9394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62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0244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0211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5119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4973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827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5444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953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375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4510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477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93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3132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019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5045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4257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2281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1030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0289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893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54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16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eyj/20192243/blob/master/Zip_file_Forensic/Zip_Forensic_modify.py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4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IP_(file_format)#Structure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forensicresearch.kr/3" TargetMode="External"/><Relationship Id="rId4" Type="http://schemas.openxmlformats.org/officeDocument/2006/relationships/hyperlink" Target="https://nightohl.tistory.com/entry/ZIP-Archive-file-format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2942732" y="3899830"/>
            <a:ext cx="630653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 </a:t>
            </a:r>
            <a:r>
              <a:rPr lang="en-US" sz="4000" b="1" dirty="0" err="1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</a:t>
            </a:r>
            <a:r>
              <a:rPr lang="en-US" sz="4000" b="1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Digital Forensic</a:t>
            </a:r>
            <a:endParaRPr dirty="0"/>
          </a:p>
        </p:txBody>
      </p:sp>
      <p:sp>
        <p:nvSpPr>
          <p:cNvPr id="32" name="Google Shape;32;p4"/>
          <p:cNvSpPr txBox="1"/>
          <p:nvPr/>
        </p:nvSpPr>
        <p:spPr>
          <a:xfrm>
            <a:off x="4936066" y="4810150"/>
            <a:ext cx="23198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20192243 </a:t>
            </a:r>
            <a:r>
              <a:rPr lang="ko-KR" altLang="en-US" sz="14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이용진</a:t>
            </a:r>
            <a:r>
              <a:rPr lang="en-US" sz="14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grpSp>
        <p:nvGrpSpPr>
          <p:cNvPr id="33" name="Google Shape;33;p4"/>
          <p:cNvGrpSpPr/>
          <p:nvPr/>
        </p:nvGrpSpPr>
        <p:grpSpPr>
          <a:xfrm>
            <a:off x="5654950" y="1339492"/>
            <a:ext cx="834472" cy="230238"/>
            <a:chOff x="5435701" y="1021996"/>
            <a:chExt cx="834472" cy="230238"/>
          </a:xfrm>
        </p:grpSpPr>
        <p:sp>
          <p:nvSpPr>
            <p:cNvPr id="34" name="Google Shape;34;p4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Picture 4" descr="알집 무료 다운로드｜알툴즈 ｜ Download-HUB">
            <a:extLst>
              <a:ext uri="{FF2B5EF4-FFF2-40B4-BE49-F238E27FC236}">
                <a16:creationId xmlns:a16="http://schemas.microsoft.com/office/drawing/2014/main" id="{945BF583-17D1-4735-896A-4A2CA1F0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67" y="1850863"/>
            <a:ext cx="1772438" cy="17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</a:rPr>
              <a:t>Mobile</a:t>
            </a:r>
            <a:r>
              <a:rPr lang="ko-KR" altLang="en-US" sz="3600" dirty="0">
                <a:solidFill>
                  <a:srgbClr val="FFFFFF"/>
                </a:solidFill>
              </a:rPr>
              <a:t> </a:t>
            </a:r>
            <a:r>
              <a:rPr lang="en-US" altLang="ko-KR" sz="3600" dirty="0">
                <a:solidFill>
                  <a:srgbClr val="FFFFFF"/>
                </a:solidFill>
              </a:rPr>
              <a:t>Device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Forensic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1" y="3102076"/>
            <a:ext cx="65178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모바일 장치 포렌식은 문자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(SMS),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이메일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위치 정보</a:t>
            </a:r>
            <a:r>
              <a:rPr lang="en-US" altLang="ko-KR" sz="1800" dirty="0">
                <a:solidFill>
                  <a:srgbClr val="FFFFFF"/>
                </a:solidFill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dirty="0">
                <a:solidFill>
                  <a:srgbClr val="FFFFFF"/>
                </a:solidFill>
              </a:rPr>
              <a:t>등의 데이터에 초점을 맞춰 수집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</a:rPr>
              <a:t>복원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</a:rPr>
              <a:t>분석을 한다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실제로 이러한 데이터로 살인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납치 사건을 해결했다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0" name="Picture 2" descr="Mobile Forensics &amp; Cell Phone Investigation Jacksonville – Mulholland  Forensics">
            <a:extLst>
              <a:ext uri="{FF2B5EF4-FFF2-40B4-BE49-F238E27FC236}">
                <a16:creationId xmlns:a16="http://schemas.microsoft.com/office/drawing/2014/main" id="{6F7CABE2-3836-47BA-B5F6-996BC8CE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1" y="2154334"/>
            <a:ext cx="37528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3600" dirty="0">
                <a:solidFill>
                  <a:srgbClr val="FFFFFF"/>
                </a:solidFill>
              </a:rPr>
              <a:t>Network</a:t>
            </a: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Forensic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0" y="3102076"/>
            <a:ext cx="683265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네트워크를 통해 전송되는 데이터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패스워드 등의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데이터 트래픽을 분석하거나 접근 에러 로그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네트워크 환경 등을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조사하여 증거를 수집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122" name="Picture 2" descr="An Introduction to Network Forensics – Hawk Eye Forensic">
            <a:extLst>
              <a:ext uri="{FF2B5EF4-FFF2-40B4-BE49-F238E27FC236}">
                <a16:creationId xmlns:a16="http://schemas.microsoft.com/office/drawing/2014/main" id="{EAFFB3D0-A51D-4D2C-B3BF-CE03269E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77" y="2437364"/>
            <a:ext cx="3643477" cy="22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Forensic </a:t>
            </a: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analysis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1" y="3102076"/>
            <a:ext cx="65178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금융 범죄로 인한 사기 행위 패턴을 발견하고 분석하기 위해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구조화 된 데이터를 조사한다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구조화 된 데이터는 애플리케이션 시스템 또는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기본 데이터베이스의 데이터 등 이다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098" name="Picture 2" descr="프랑스 세계 최대금융사기로 본 역대 금융범죄 - 일요서울i">
            <a:extLst>
              <a:ext uri="{FF2B5EF4-FFF2-40B4-BE49-F238E27FC236}">
                <a16:creationId xmlns:a16="http://schemas.microsoft.com/office/drawing/2014/main" id="{54A47378-F5AA-43CF-B6FB-851005DC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2" y="1928964"/>
            <a:ext cx="3236188" cy="300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8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Forensic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1" y="3102076"/>
            <a:ext cx="65178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데이터베이스의 구조 및 저장된 데이터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메타데이터 등 을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수집하여 법적 증거 자료를 찾는다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데이터베이스 포렌식은 방대한 양의 데이터베이스에 있는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자료를 추출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분석한다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489754-4091-4318-BF43-278952B2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2" y="2292030"/>
            <a:ext cx="3523088" cy="254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7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27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27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lang="ko-KR" altLang="en-US" sz="27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92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125B2B-832C-435D-AE07-B0A855C8E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0" y="975571"/>
            <a:ext cx="5397850" cy="54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6213996" y="99332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File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동작 원리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600" dirty="0">
              <a:solidFill>
                <a:srgbClr val="FFFFFF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최초 실행 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이동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End of Central Directory Signature = 0x06054b50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End of 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lang="ko-KR" altLang="en-US" sz="1600" dirty="0">
                <a:solidFill>
                  <a:schemeClr val="bg1"/>
                </a:solidFill>
              </a:rPr>
              <a:t>의 정보를 얻음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(Central Directory</a:t>
            </a:r>
            <a:r>
              <a:rPr lang="ko-KR" altLang="en-US" sz="1600" dirty="0">
                <a:solidFill>
                  <a:schemeClr val="bg1"/>
                </a:solidFill>
              </a:rPr>
              <a:t>의 시작 </a:t>
            </a:r>
            <a:r>
              <a:rPr lang="en-US" altLang="ko-KR" sz="1600" dirty="0">
                <a:solidFill>
                  <a:schemeClr val="bg1"/>
                </a:solidFill>
              </a:rPr>
              <a:t>Offset, </a:t>
            </a:r>
            <a:r>
              <a:rPr lang="ko-KR" altLang="en-US" sz="1600" dirty="0">
                <a:solidFill>
                  <a:schemeClr val="bg1"/>
                </a:solidFill>
              </a:rPr>
              <a:t>항목 수 등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3. </a:t>
            </a:r>
            <a:r>
              <a:rPr lang="ko-KR" altLang="en-US" sz="1600" dirty="0">
                <a:solidFill>
                  <a:schemeClr val="bg1"/>
                </a:solidFill>
              </a:rPr>
              <a:t>얻은 정보를 바탕으로 </a:t>
            </a:r>
            <a:r>
              <a:rPr lang="en-US" altLang="ko-KR" sz="1600" dirty="0">
                <a:solidFill>
                  <a:schemeClr val="bg1"/>
                </a:solidFill>
              </a:rPr>
              <a:t>Central Directory</a:t>
            </a:r>
            <a:r>
              <a:rPr lang="ko-KR" altLang="en-US" sz="1600" dirty="0">
                <a:solidFill>
                  <a:schemeClr val="bg1"/>
                </a:solidFill>
              </a:rPr>
              <a:t>로 이동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Central Directory Signature = 0x02014b50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4. Central Directory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Local Header </a:t>
            </a:r>
            <a:r>
              <a:rPr lang="ko-KR" altLang="en-US" sz="1600" dirty="0">
                <a:solidFill>
                  <a:schemeClr val="bg1"/>
                </a:solidFill>
              </a:rPr>
              <a:t>시작 </a:t>
            </a:r>
            <a:r>
              <a:rPr lang="en-US" altLang="ko-KR" sz="1600" dirty="0">
                <a:solidFill>
                  <a:schemeClr val="bg1"/>
                </a:solidFill>
              </a:rPr>
              <a:t>Offset</a:t>
            </a:r>
            <a:r>
              <a:rPr lang="ko-KR" altLang="en-US" sz="1600" dirty="0">
                <a:solidFill>
                  <a:schemeClr val="bg1"/>
                </a:solidFill>
              </a:rPr>
              <a:t> 정보를 얻음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5. Local Header</a:t>
            </a:r>
            <a:r>
              <a:rPr lang="ko-KR" altLang="en-US" sz="1600" dirty="0">
                <a:solidFill>
                  <a:schemeClr val="bg1"/>
                </a:solidFill>
              </a:rPr>
              <a:t>로 이동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    Local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Header Signature = 0x04034b50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6. Local Header Offset 30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File name</a:t>
            </a:r>
            <a:r>
              <a:rPr lang="ko-KR" altLang="en-US" sz="1600" dirty="0">
                <a:solidFill>
                  <a:schemeClr val="bg1"/>
                </a:solidFill>
              </a:rPr>
              <a:t>이 나오고 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ko-KR" altLang="en-US" sz="1600" dirty="0">
                <a:solidFill>
                  <a:schemeClr val="bg1"/>
                </a:solidFill>
              </a:rPr>
              <a:t>    그 이후에 추가 필드가 없다면 </a:t>
            </a:r>
            <a:r>
              <a:rPr lang="en-US" altLang="ko-KR" sz="1600" dirty="0">
                <a:solidFill>
                  <a:schemeClr val="bg1"/>
                </a:solidFill>
              </a:rPr>
              <a:t>File Data</a:t>
            </a:r>
            <a:r>
              <a:rPr lang="ko-KR" altLang="en-US" sz="1600" dirty="0">
                <a:solidFill>
                  <a:schemeClr val="bg1"/>
                </a:solidFill>
              </a:rPr>
              <a:t>가 나온다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 </a:t>
            </a:r>
            <a:r>
              <a:rPr lang="en-US" altLang="ko-KR" sz="1600" dirty="0">
                <a:solidFill>
                  <a:schemeClr val="bg1"/>
                </a:solidFill>
              </a:rPr>
              <a:t>Header </a:t>
            </a:r>
            <a:r>
              <a:rPr lang="ko-KR" altLang="en-US" sz="1600" dirty="0">
                <a:solidFill>
                  <a:schemeClr val="bg1"/>
                </a:solidFill>
              </a:rPr>
              <a:t>의 모든 멀티 바이트들은 </a:t>
            </a:r>
            <a:r>
              <a:rPr lang="en-US" altLang="ko-KR" sz="1600" dirty="0">
                <a:solidFill>
                  <a:schemeClr val="bg1"/>
                </a:solidFill>
              </a:rPr>
              <a:t>Little Endian </a:t>
            </a:r>
            <a:r>
              <a:rPr lang="ko-KR" altLang="en-US" sz="1600" dirty="0">
                <a:solidFill>
                  <a:schemeClr val="bg1"/>
                </a:solidFill>
              </a:rPr>
              <a:t>방식으로 읽는다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5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77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7F1C2-9324-4445-B0F9-AA8B8260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94" y="951764"/>
            <a:ext cx="7450211" cy="54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77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5B8AE-F709-4C28-BE25-D8E13914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689" y="807381"/>
            <a:ext cx="6776622" cy="5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0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77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7ED54-4116-477F-B38F-144468288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709737"/>
            <a:ext cx="73914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7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t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개를 압축시킨 예제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B09496-B180-44AC-98A1-40BDFEB9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8" y="1486094"/>
            <a:ext cx="6657282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5;p5">
            <a:extLst>
              <a:ext uri="{FF2B5EF4-FFF2-40B4-BE49-F238E27FC236}">
                <a16:creationId xmlns:a16="http://schemas.microsoft.com/office/drawing/2014/main" id="{64CA21A1-B8F5-4937-AB2F-B8D6478608E5}"/>
              </a:ext>
            </a:extLst>
          </p:cNvPr>
          <p:cNvSpPr txBox="1"/>
          <p:nvPr/>
        </p:nvSpPr>
        <p:spPr>
          <a:xfrm>
            <a:off x="4620454" y="1333510"/>
            <a:ext cx="2951091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ko-KR" alt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lang="en-US" altLang="ko-K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lang="ko-KR" altLang="en-US" b="1" dirty="0"/>
          </a:p>
        </p:txBody>
      </p:sp>
      <p:sp>
        <p:nvSpPr>
          <p:cNvPr id="10" name="Google Shape;61;p5">
            <a:extLst>
              <a:ext uri="{FF2B5EF4-FFF2-40B4-BE49-F238E27FC236}">
                <a16:creationId xmlns:a16="http://schemas.microsoft.com/office/drawing/2014/main" id="{98308929-CFCA-40B1-9CB8-5EB49B153730}"/>
              </a:ext>
            </a:extLst>
          </p:cNvPr>
          <p:cNvSpPr txBox="1"/>
          <p:nvPr/>
        </p:nvSpPr>
        <p:spPr>
          <a:xfrm>
            <a:off x="817846" y="1458651"/>
            <a:ext cx="22271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4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62;p5">
            <a:extLst>
              <a:ext uri="{FF2B5EF4-FFF2-40B4-BE49-F238E27FC236}">
                <a16:creationId xmlns:a16="http://schemas.microsoft.com/office/drawing/2014/main" id="{C1EE17BF-1182-4410-A8DF-18FE70CEC1D1}"/>
              </a:ext>
            </a:extLst>
          </p:cNvPr>
          <p:cNvCxnSpPr/>
          <p:nvPr/>
        </p:nvCxnSpPr>
        <p:spPr>
          <a:xfrm>
            <a:off x="803633" y="1333510"/>
            <a:ext cx="1857882" cy="0"/>
          </a:xfrm>
          <a:prstGeom prst="straightConnector1">
            <a:avLst/>
          </a:prstGeom>
          <a:noFill/>
          <a:ln w="9525" cap="flat" cmpd="sng">
            <a:solidFill>
              <a:srgbClr val="FFE4A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" name="Google Shape;45;p5">
            <a:extLst>
              <a:ext uri="{FF2B5EF4-FFF2-40B4-BE49-F238E27FC236}">
                <a16:creationId xmlns:a16="http://schemas.microsoft.com/office/drawing/2014/main" id="{8E6E476B-1659-4179-A8C5-4197211B97B1}"/>
              </a:ext>
            </a:extLst>
          </p:cNvPr>
          <p:cNvSpPr txBox="1"/>
          <p:nvPr/>
        </p:nvSpPr>
        <p:spPr>
          <a:xfrm>
            <a:off x="4620453" y="2234760"/>
            <a:ext cx="2951091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ko-KR" alt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r>
              <a:rPr lang="en-US" altLang="ko-K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-KR" altLang="en-US" b="1" dirty="0"/>
          </a:p>
        </p:txBody>
      </p:sp>
      <p:sp>
        <p:nvSpPr>
          <p:cNvPr id="13" name="Google Shape;45;p5">
            <a:extLst>
              <a:ext uri="{FF2B5EF4-FFF2-40B4-BE49-F238E27FC236}">
                <a16:creationId xmlns:a16="http://schemas.microsoft.com/office/drawing/2014/main" id="{D37918E9-1576-4B52-9AAB-556B72C108FA}"/>
              </a:ext>
            </a:extLst>
          </p:cNvPr>
          <p:cNvSpPr txBox="1"/>
          <p:nvPr/>
        </p:nvSpPr>
        <p:spPr>
          <a:xfrm>
            <a:off x="4620452" y="3136010"/>
            <a:ext cx="2951091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lang="en-US" altLang="ko-K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lang="ko-KR" alt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 분석</a:t>
            </a:r>
            <a:endParaRPr lang="ko-KR" altLang="en-US" sz="1800" dirty="0"/>
          </a:p>
        </p:txBody>
      </p:sp>
      <p:sp>
        <p:nvSpPr>
          <p:cNvPr id="14" name="Google Shape;45;p5">
            <a:extLst>
              <a:ext uri="{FF2B5EF4-FFF2-40B4-BE49-F238E27FC236}">
                <a16:creationId xmlns:a16="http://schemas.microsoft.com/office/drawing/2014/main" id="{FABE0668-DC45-4245-9496-F2E636FCFE3E}"/>
              </a:ext>
            </a:extLst>
          </p:cNvPr>
          <p:cNvSpPr txBox="1"/>
          <p:nvPr/>
        </p:nvSpPr>
        <p:spPr>
          <a:xfrm>
            <a:off x="4620452" y="4037260"/>
            <a:ext cx="4692224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lang="en-US" altLang="ko-KR" sz="1800" dirty="0">
                <a:solidFill>
                  <a:schemeClr val="lt1"/>
                </a:solidFill>
              </a:rPr>
              <a:t>Zip</a:t>
            </a:r>
            <a:r>
              <a:rPr lang="ko-KR" altLang="en-US" sz="1800" dirty="0">
                <a:solidFill>
                  <a:schemeClr val="lt1"/>
                </a:solidFill>
              </a:rPr>
              <a:t> 파일 파싱 프로그램</a:t>
            </a:r>
            <a:endParaRPr lang="ko-KR" altLang="en-US" sz="1800" dirty="0"/>
          </a:p>
        </p:txBody>
      </p:sp>
      <p:sp>
        <p:nvSpPr>
          <p:cNvPr id="15" name="Google Shape;45;p5">
            <a:extLst>
              <a:ext uri="{FF2B5EF4-FFF2-40B4-BE49-F238E27FC236}">
                <a16:creationId xmlns:a16="http://schemas.microsoft.com/office/drawing/2014/main" id="{555F6FAD-87EC-4BF9-81F5-5C1C9D0A02E9}"/>
              </a:ext>
            </a:extLst>
          </p:cNvPr>
          <p:cNvSpPr txBox="1"/>
          <p:nvPr/>
        </p:nvSpPr>
        <p:spPr>
          <a:xfrm>
            <a:off x="4620452" y="4938510"/>
            <a:ext cx="4692224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lang="en-US" altLang="ko-KR" sz="1800" dirty="0">
                <a:solidFill>
                  <a:schemeClr val="lt1"/>
                </a:solidFill>
              </a:rPr>
              <a:t>Zip </a:t>
            </a:r>
            <a:r>
              <a:rPr lang="ko-KR" altLang="en-US" sz="1800" dirty="0">
                <a:solidFill>
                  <a:schemeClr val="lt1"/>
                </a:solidFill>
              </a:rPr>
              <a:t>파일 목록 숨기기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16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Example)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/>
          <p:nvPr/>
        </p:nvCxnSpPr>
        <p:spPr>
          <a:xfrm flipH="1">
            <a:off x="3080556" y="3036161"/>
            <a:ext cx="32669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3080556" y="2254925"/>
            <a:ext cx="0" cy="8046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3053923" y="2254925"/>
            <a:ext cx="47229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7776844" y="2231467"/>
            <a:ext cx="0" cy="6093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V="1">
            <a:off x="6347539" y="2840852"/>
            <a:ext cx="0" cy="2187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6320906" y="2840853"/>
            <a:ext cx="14825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7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64" y="2288597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79864" y="1627185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Header Signature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2716567" y="2734323"/>
            <a:ext cx="1420427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99746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Header Signature = 0x04034B50 (little – endian)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878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Uncompressed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4154748" y="2705795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= 0x0014 = 20 =&gt; 2.0 version</a:t>
            </a:r>
          </a:p>
        </p:txBody>
      </p:sp>
    </p:spTree>
    <p:extLst>
      <p:ext uri="{BB962C8B-B14F-4D97-AF65-F5344CB8AC3E}">
        <p14:creationId xmlns:p14="http://schemas.microsoft.com/office/powerpoint/2010/main" val="109748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1977874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343096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Flags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4890478" y="2419415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217718" y="3730991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Flags = 0</a:t>
            </a:r>
            <a:r>
              <a:rPr lang="en-US" sz="1800" dirty="0">
                <a:solidFill>
                  <a:srgbClr val="FFFFFF"/>
                </a:solidFill>
              </a:rPr>
              <a:t>x0000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=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Bit 0000000000000000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4C5FC9-DA49-4AFE-A499-26C0558F8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07" y="3653240"/>
            <a:ext cx="3894110" cy="3040139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F4E077-F078-414E-A83E-BF0DF0B57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04984"/>
              </p:ext>
            </p:extLst>
          </p:nvPr>
        </p:nvGraphicFramePr>
        <p:xfrm>
          <a:off x="1255931" y="4303515"/>
          <a:ext cx="6222265" cy="72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302588142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24407819"/>
                    </a:ext>
                  </a:extLst>
                </a:gridCol>
                <a:gridCol w="381739">
                  <a:extLst>
                    <a:ext uri="{9D8B030D-6E8A-4147-A177-3AD203B41FA5}">
                      <a16:colId xmlns:a16="http://schemas.microsoft.com/office/drawing/2014/main" val="1419438683"/>
                    </a:ext>
                  </a:extLst>
                </a:gridCol>
                <a:gridCol w="426129">
                  <a:extLst>
                    <a:ext uri="{9D8B030D-6E8A-4147-A177-3AD203B41FA5}">
                      <a16:colId xmlns:a16="http://schemas.microsoft.com/office/drawing/2014/main" val="3621103824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1355740381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552722413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91741456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85005315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6001907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874004844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43083436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493318874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4167362791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823337671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31987448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89871249"/>
                    </a:ext>
                  </a:extLst>
                </a:gridCol>
                <a:gridCol w="378665">
                  <a:extLst>
                    <a:ext uri="{9D8B030D-6E8A-4147-A177-3AD203B41FA5}">
                      <a16:colId xmlns:a16="http://schemas.microsoft.com/office/drawing/2014/main" val="4219558726"/>
                    </a:ext>
                  </a:extLst>
                </a:gridCol>
              </a:tblGrid>
              <a:tr h="271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65169"/>
                  </a:ext>
                </a:extLst>
              </a:tr>
              <a:tr h="422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08632"/>
                  </a:ext>
                </a:extLst>
              </a:tr>
            </a:tbl>
          </a:graphicData>
        </a:graphic>
      </p:graphicFrame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D79F0D7F-7B89-418E-9B97-E2F7060A1776}"/>
              </a:ext>
            </a:extLst>
          </p:cNvPr>
          <p:cNvSpPr txBox="1"/>
          <p:nvPr/>
        </p:nvSpPr>
        <p:spPr>
          <a:xfrm>
            <a:off x="1217718" y="5258936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암호화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endParaRPr lang="en-US" altLang="ko-K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2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Compression Method (</a:t>
            </a:r>
            <a:r>
              <a:rPr lang="ko-KR" altLang="en-US" sz="1800" dirty="0">
                <a:solidFill>
                  <a:srgbClr val="FFFFFF"/>
                </a:solidFill>
              </a:rPr>
              <a:t>압축 방법</a:t>
            </a:r>
            <a:r>
              <a:rPr lang="en-US" altLang="ko-KR" sz="1800" dirty="0">
                <a:solidFill>
                  <a:srgbClr val="FFFFFF"/>
                </a:solidFill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5619570" y="2705795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Compression Method = 0x0000 = no compression</a:t>
            </a:r>
          </a:p>
        </p:txBody>
      </p:sp>
    </p:spTree>
    <p:extLst>
      <p:ext uri="{BB962C8B-B14F-4D97-AF65-F5344CB8AC3E}">
        <p14:creationId xmlns:p14="http://schemas.microsoft.com/office/powerpoint/2010/main" val="327508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File Modification Time / Date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6329787" y="2705795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0" y="418199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Modification Time = 0x 94DA = 10010 100110 11010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Hour = 10010 =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Minute = </a:t>
            </a:r>
            <a:r>
              <a:rPr lang="en-US" sz="1800" dirty="0">
                <a:solidFill>
                  <a:srgbClr val="FFFFFF"/>
                </a:solidFill>
              </a:rPr>
              <a:t>100110 = 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Second = 11010 = 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18</a:t>
            </a:r>
            <a:r>
              <a:rPr lang="ko-KR" altLang="en-US" sz="1800" dirty="0">
                <a:solidFill>
                  <a:srgbClr val="FFFFFF"/>
                </a:solidFill>
              </a:rPr>
              <a:t>시 </a:t>
            </a:r>
            <a:r>
              <a:rPr lang="en-US" altLang="ko-KR" sz="1800" dirty="0">
                <a:solidFill>
                  <a:srgbClr val="FFFFFF"/>
                </a:solidFill>
              </a:rPr>
              <a:t>38</a:t>
            </a:r>
            <a:r>
              <a:rPr lang="ko-KR" altLang="en-US" sz="1800" dirty="0">
                <a:solidFill>
                  <a:srgbClr val="FFFFFF"/>
                </a:solidFill>
              </a:rPr>
              <a:t>분 </a:t>
            </a:r>
            <a:r>
              <a:rPr lang="en-US" altLang="ko-KR" sz="1800" dirty="0">
                <a:solidFill>
                  <a:srgbClr val="FFFFFF"/>
                </a:solidFill>
              </a:rPr>
              <a:t>26</a:t>
            </a:r>
            <a:r>
              <a:rPr lang="ko-KR" altLang="en-US" sz="1800" dirty="0">
                <a:solidFill>
                  <a:srgbClr val="FFFFFF"/>
                </a:solidFill>
              </a:rPr>
              <a:t>초</a:t>
            </a: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Date = 0x5229 = 0101001 0001 01001 = (41+1980).1.9 = 2021.1.9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39811A-5E61-4842-B4EB-0316BAABF5A8}"/>
              </a:ext>
            </a:extLst>
          </p:cNvPr>
          <p:cNvSpPr/>
          <p:nvPr/>
        </p:nvSpPr>
        <p:spPr>
          <a:xfrm>
            <a:off x="7068114" y="2707272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F69A6-2489-413B-8ECE-A3DCDC66D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123" y="3884109"/>
            <a:ext cx="4000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70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CRC-32 Check Sum 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순환 중복 검사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0" y="4181990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CRC-32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알고리즘을 이용한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</a:t>
            </a:r>
            <a:r>
              <a:rPr lang="en-US" altLang="ko-KR" sz="1800" dirty="0">
                <a:solidFill>
                  <a:srgbClr val="FFFFFF"/>
                </a:solidFill>
              </a:rPr>
              <a:t>CRC-32 </a:t>
            </a:r>
            <a:r>
              <a:rPr lang="ko-KR" altLang="en-US" sz="1800" dirty="0">
                <a:solidFill>
                  <a:srgbClr val="FFFFFF"/>
                </a:solidFill>
              </a:rPr>
              <a:t>값 </a:t>
            </a:r>
            <a:r>
              <a:rPr lang="en-US" altLang="ko-KR" sz="1800" dirty="0">
                <a:solidFill>
                  <a:srgbClr val="FFFFFF"/>
                </a:solidFill>
              </a:rPr>
              <a:t>= 0x1004B80E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dirty="0">
                <a:solidFill>
                  <a:srgbClr val="FFFFFF"/>
                </a:solidFill>
              </a:rPr>
              <a:t>압축 해제 시 에러 검출에 사용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58BFF7-1318-4AC7-8009-CFDAFCF0D217}"/>
              </a:ext>
            </a:extLst>
          </p:cNvPr>
          <p:cNvCxnSpPr/>
          <p:nvPr/>
        </p:nvCxnSpPr>
        <p:spPr>
          <a:xfrm>
            <a:off x="7821227" y="2672178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0C5BA9-1BAF-41AD-895F-1FBDA5415B16}"/>
              </a:ext>
            </a:extLst>
          </p:cNvPr>
          <p:cNvCxnSpPr>
            <a:cxnSpLocks/>
          </p:cNvCxnSpPr>
          <p:nvPr/>
        </p:nvCxnSpPr>
        <p:spPr>
          <a:xfrm>
            <a:off x="7822705" y="2691410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8FA132F-4DE3-439E-83B4-2A33C3AA0EA2}"/>
              </a:ext>
            </a:extLst>
          </p:cNvPr>
          <p:cNvCxnSpPr>
            <a:cxnSpLocks/>
          </p:cNvCxnSpPr>
          <p:nvPr/>
        </p:nvCxnSpPr>
        <p:spPr>
          <a:xfrm>
            <a:off x="7806427" y="2968098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01E464-9C8F-43D9-9AE5-9B11877193EB}"/>
              </a:ext>
            </a:extLst>
          </p:cNvPr>
          <p:cNvCxnSpPr/>
          <p:nvPr/>
        </p:nvCxnSpPr>
        <p:spPr>
          <a:xfrm>
            <a:off x="3391262" y="2929631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7D7D665-7D33-4F62-8737-FFD8501C14C6}"/>
              </a:ext>
            </a:extLst>
          </p:cNvPr>
          <p:cNvCxnSpPr>
            <a:cxnSpLocks/>
          </p:cNvCxnSpPr>
          <p:nvPr/>
        </p:nvCxnSpPr>
        <p:spPr>
          <a:xfrm>
            <a:off x="2691404" y="2948863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1E7A95-9F4E-4C97-909F-A0B2F0760D25}"/>
              </a:ext>
            </a:extLst>
          </p:cNvPr>
          <p:cNvCxnSpPr>
            <a:cxnSpLocks/>
          </p:cNvCxnSpPr>
          <p:nvPr/>
        </p:nvCxnSpPr>
        <p:spPr>
          <a:xfrm>
            <a:off x="2675126" y="3225551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91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106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Compressed Size / Uncompressed Size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3426782" y="2963249"/>
            <a:ext cx="1411548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Compressed Size = 0x0E</a:t>
            </a:r>
            <a:r>
              <a:rPr lang="en-US" sz="1800" dirty="0">
                <a:solidFill>
                  <a:srgbClr val="FFFFFF"/>
                </a:solidFill>
              </a:rPr>
              <a:t> = 14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Uncompressed Size = 0x0E = 14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C72C34-4718-410F-8FC0-A70B786F450C}"/>
              </a:ext>
            </a:extLst>
          </p:cNvPr>
          <p:cNvSpPr/>
          <p:nvPr/>
        </p:nvSpPr>
        <p:spPr>
          <a:xfrm>
            <a:off x="4910835" y="2964726"/>
            <a:ext cx="1411548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870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Length / Extra Field Length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DD47E-F0C6-433B-B042-7391132195E6}"/>
              </a:ext>
            </a:extLst>
          </p:cNvPr>
          <p:cNvSpPr/>
          <p:nvPr/>
        </p:nvSpPr>
        <p:spPr>
          <a:xfrm>
            <a:off x="6365295" y="2946204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Length = 0x0F =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Extra Field Length = 0x00 = 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3F1B1A-1E0F-48E3-AFC8-68BD35AC858F}"/>
              </a:ext>
            </a:extLst>
          </p:cNvPr>
          <p:cNvSpPr/>
          <p:nvPr/>
        </p:nvSpPr>
        <p:spPr>
          <a:xfrm>
            <a:off x="7085866" y="2947680"/>
            <a:ext cx="719093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195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= 0x48656C6C6F20776F726C642E747874 = Hello world.txt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#</a:t>
            </a:r>
            <a:r>
              <a:rPr lang="ko-KR" altLang="en-US" sz="1800" dirty="0">
                <a:solidFill>
                  <a:srgbClr val="FFFFFF"/>
                </a:solidFill>
              </a:rPr>
              <a:t> 아스키 코드 표 참고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8F988A-94EB-4B3D-BC9F-7BDB6D183128}"/>
              </a:ext>
            </a:extLst>
          </p:cNvPr>
          <p:cNvCxnSpPr/>
          <p:nvPr/>
        </p:nvCxnSpPr>
        <p:spPr>
          <a:xfrm>
            <a:off x="7821227" y="2903000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2DB8AB-0B74-4CF2-9F6C-A165C5FA5BE1}"/>
              </a:ext>
            </a:extLst>
          </p:cNvPr>
          <p:cNvCxnSpPr>
            <a:cxnSpLocks/>
          </p:cNvCxnSpPr>
          <p:nvPr/>
        </p:nvCxnSpPr>
        <p:spPr>
          <a:xfrm>
            <a:off x="7822705" y="2922232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4F5A7CD-5C00-4F03-A43A-3A8E1D9E6B03}"/>
              </a:ext>
            </a:extLst>
          </p:cNvPr>
          <p:cNvCxnSpPr>
            <a:cxnSpLocks/>
          </p:cNvCxnSpPr>
          <p:nvPr/>
        </p:nvCxnSpPr>
        <p:spPr>
          <a:xfrm>
            <a:off x="7806427" y="3198920"/>
            <a:ext cx="699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D7E1CE-EFCD-4DBE-AB21-2F85FEEF36E9}"/>
              </a:ext>
            </a:extLst>
          </p:cNvPr>
          <p:cNvCxnSpPr/>
          <p:nvPr/>
        </p:nvCxnSpPr>
        <p:spPr>
          <a:xfrm>
            <a:off x="7403973" y="3178205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BCE2C0-DB87-4B08-A73D-CA5C3ED93B39}"/>
              </a:ext>
            </a:extLst>
          </p:cNvPr>
          <p:cNvCxnSpPr>
            <a:cxnSpLocks/>
          </p:cNvCxnSpPr>
          <p:nvPr/>
        </p:nvCxnSpPr>
        <p:spPr>
          <a:xfrm>
            <a:off x="2760955" y="3178205"/>
            <a:ext cx="4634141" cy="19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A8D578A-889B-4E15-A34C-EE225CAB3301}"/>
              </a:ext>
            </a:extLst>
          </p:cNvPr>
          <p:cNvCxnSpPr>
            <a:cxnSpLocks/>
          </p:cNvCxnSpPr>
          <p:nvPr/>
        </p:nvCxnSpPr>
        <p:spPr>
          <a:xfrm>
            <a:off x="2760955" y="3474125"/>
            <a:ext cx="4626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6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ko-KR" alt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lang="en-US" altLang="ko-KR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lang="ko-KR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028639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CABE5-9D80-42F9-8EEF-3B8C3B7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08" y="2270841"/>
            <a:ext cx="9498245" cy="1580508"/>
          </a:xfrm>
          <a:prstGeom prst="rect">
            <a:avLst/>
          </a:prstGeom>
        </p:spPr>
      </p:pic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Extra Field Length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dirty="0">
                <a:solidFill>
                  <a:srgbClr val="FFFFFF"/>
                </a:solidFill>
              </a:rPr>
              <a:t>그럼으로 </a:t>
            </a:r>
            <a:r>
              <a:rPr lang="en-US" altLang="ko-KR" sz="1800" dirty="0">
                <a:solidFill>
                  <a:srgbClr val="FFFFFF"/>
                </a:solidFill>
              </a:rPr>
              <a:t>File Name </a:t>
            </a:r>
            <a:r>
              <a:rPr lang="ko-KR" altLang="en-US" sz="1800" dirty="0">
                <a:solidFill>
                  <a:srgbClr val="FFFFFF"/>
                </a:solidFill>
              </a:rPr>
              <a:t>뒤에 </a:t>
            </a:r>
            <a:r>
              <a:rPr lang="en-US" altLang="ko-KR" sz="1800" dirty="0">
                <a:solidFill>
                  <a:srgbClr val="FFFFFF"/>
                </a:solidFill>
              </a:rPr>
              <a:t>File Data</a:t>
            </a:r>
            <a:r>
              <a:rPr lang="ko-KR" altLang="en-US" sz="1800" dirty="0">
                <a:solidFill>
                  <a:srgbClr val="FFFFFF"/>
                </a:solidFill>
              </a:rPr>
              <a:t>가 온다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 = 0x48656C6C6F20576F726C64212121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8F988A-94EB-4B3D-BC9F-7BDB6D183128}"/>
              </a:ext>
            </a:extLst>
          </p:cNvPr>
          <p:cNvCxnSpPr>
            <a:cxnSpLocks/>
          </p:cNvCxnSpPr>
          <p:nvPr/>
        </p:nvCxnSpPr>
        <p:spPr>
          <a:xfrm>
            <a:off x="7457240" y="3160456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2DB8AB-0B74-4CF2-9F6C-A165C5FA5BE1}"/>
              </a:ext>
            </a:extLst>
          </p:cNvPr>
          <p:cNvCxnSpPr>
            <a:cxnSpLocks/>
          </p:cNvCxnSpPr>
          <p:nvPr/>
        </p:nvCxnSpPr>
        <p:spPr>
          <a:xfrm>
            <a:off x="7458718" y="3179688"/>
            <a:ext cx="9839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4F5A7CD-5C00-4F03-A43A-3A8E1D9E6B03}"/>
              </a:ext>
            </a:extLst>
          </p:cNvPr>
          <p:cNvCxnSpPr>
            <a:cxnSpLocks/>
          </p:cNvCxnSpPr>
          <p:nvPr/>
        </p:nvCxnSpPr>
        <p:spPr>
          <a:xfrm>
            <a:off x="7442440" y="3456376"/>
            <a:ext cx="1000224" cy="100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415F5B-F3A7-4DD1-A598-0C7D0B90A089}"/>
              </a:ext>
            </a:extLst>
          </p:cNvPr>
          <p:cNvCxnSpPr>
            <a:cxnSpLocks/>
          </p:cNvCxnSpPr>
          <p:nvPr/>
        </p:nvCxnSpPr>
        <p:spPr>
          <a:xfrm>
            <a:off x="6650847" y="3410511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D88F86-B2B3-42A0-B8FD-E84438D05E74}"/>
              </a:ext>
            </a:extLst>
          </p:cNvPr>
          <p:cNvCxnSpPr>
            <a:cxnSpLocks/>
          </p:cNvCxnSpPr>
          <p:nvPr/>
        </p:nvCxnSpPr>
        <p:spPr>
          <a:xfrm>
            <a:off x="2769832" y="3410511"/>
            <a:ext cx="3863264" cy="19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E2114B-B753-4852-A5B4-132F41413E8D}"/>
              </a:ext>
            </a:extLst>
          </p:cNvPr>
          <p:cNvCxnSpPr>
            <a:cxnSpLocks/>
          </p:cNvCxnSpPr>
          <p:nvPr/>
        </p:nvCxnSpPr>
        <p:spPr>
          <a:xfrm>
            <a:off x="2769832" y="3675049"/>
            <a:ext cx="3863264" cy="22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01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23" y="3778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>
            <a:cxnSpLocks/>
          </p:cNvCxnSpPr>
          <p:nvPr/>
        </p:nvCxnSpPr>
        <p:spPr>
          <a:xfrm flipH="1">
            <a:off x="3053923" y="3803821"/>
            <a:ext cx="3015443" cy="17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6347539" y="2790763"/>
            <a:ext cx="0" cy="254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6320906" y="2814221"/>
            <a:ext cx="14559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6042739" y="3595457"/>
            <a:ext cx="0" cy="208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H="1" flipV="1">
            <a:off x="7776847" y="2790766"/>
            <a:ext cx="8874" cy="822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3053923" y="3045042"/>
            <a:ext cx="33220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7C762B-34E2-4AB5-BE6B-F0CD50377EB2}"/>
              </a:ext>
            </a:extLst>
          </p:cNvPr>
          <p:cNvCxnSpPr>
            <a:cxnSpLocks/>
          </p:cNvCxnSpPr>
          <p:nvPr/>
        </p:nvCxnSpPr>
        <p:spPr>
          <a:xfrm flipH="1">
            <a:off x="6024984" y="3613716"/>
            <a:ext cx="17429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17BFC-CA45-4FCA-99A7-071BE3700F95}"/>
              </a:ext>
            </a:extLst>
          </p:cNvPr>
          <p:cNvCxnSpPr>
            <a:cxnSpLocks/>
          </p:cNvCxnSpPr>
          <p:nvPr/>
        </p:nvCxnSpPr>
        <p:spPr>
          <a:xfrm flipV="1">
            <a:off x="3082025" y="3014185"/>
            <a:ext cx="0" cy="815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48;p9">
            <a:extLst>
              <a:ext uri="{FF2B5EF4-FFF2-40B4-BE49-F238E27FC236}">
                <a16:creationId xmlns:a16="http://schemas.microsoft.com/office/drawing/2014/main" id="{2BF8135E-ED42-4BE7-9A3D-7F1B2C770DEF}"/>
              </a:ext>
            </a:extLst>
          </p:cNvPr>
          <p:cNvSpPr txBox="1"/>
          <p:nvPr/>
        </p:nvSpPr>
        <p:spPr>
          <a:xfrm>
            <a:off x="1908882" y="6122849"/>
            <a:ext cx="906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 #1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과 같은 방법으로 분석 가능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856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851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>
            <a:cxnSpLocks/>
          </p:cNvCxnSpPr>
          <p:nvPr/>
        </p:nvCxnSpPr>
        <p:spPr>
          <a:xfrm flipH="1">
            <a:off x="3053923" y="3803821"/>
            <a:ext cx="3015443" cy="17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5131296" y="4388743"/>
            <a:ext cx="0" cy="254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5131296" y="4394446"/>
            <a:ext cx="2627792" cy="193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6042739" y="3595457"/>
            <a:ext cx="0" cy="208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V="1">
            <a:off x="7776847" y="3595455"/>
            <a:ext cx="8870" cy="8183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3053923" y="4616394"/>
            <a:ext cx="20951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800" dirty="0">
                <a:solidFill>
                  <a:srgbClr val="FFFFFF"/>
                </a:solidFill>
              </a:rPr>
              <a:t>Central Directory #1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7C762B-34E2-4AB5-BE6B-F0CD50377EB2}"/>
              </a:ext>
            </a:extLst>
          </p:cNvPr>
          <p:cNvCxnSpPr>
            <a:cxnSpLocks/>
          </p:cNvCxnSpPr>
          <p:nvPr/>
        </p:nvCxnSpPr>
        <p:spPr>
          <a:xfrm flipH="1">
            <a:off x="6033867" y="3604334"/>
            <a:ext cx="1751850" cy="9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17BFC-CA45-4FCA-99A7-071BE3700F95}"/>
              </a:ext>
            </a:extLst>
          </p:cNvPr>
          <p:cNvCxnSpPr>
            <a:cxnSpLocks/>
          </p:cNvCxnSpPr>
          <p:nvPr/>
        </p:nvCxnSpPr>
        <p:spPr>
          <a:xfrm flipV="1">
            <a:off x="3082025" y="3795420"/>
            <a:ext cx="0" cy="8152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48;p9">
            <a:extLst>
              <a:ext uri="{FF2B5EF4-FFF2-40B4-BE49-F238E27FC236}">
                <a16:creationId xmlns:a16="http://schemas.microsoft.com/office/drawing/2014/main" id="{2BF8135E-ED42-4BE7-9A3D-7F1B2C770DEF}"/>
              </a:ext>
            </a:extLst>
          </p:cNvPr>
          <p:cNvSpPr txBox="1"/>
          <p:nvPr/>
        </p:nvSpPr>
        <p:spPr>
          <a:xfrm>
            <a:off x="1908882" y="6122849"/>
            <a:ext cx="906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99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800" dirty="0">
                <a:solidFill>
                  <a:srgbClr val="FFFFFF"/>
                </a:solidFill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Central Directory Header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Header Signature= 0x02014B50 (little–endian)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2636664" y="2573341"/>
            <a:ext cx="1393798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099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Creating 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Creating = 0x0014 = MS – DOS 2.0 version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4074850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802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Uncompressed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Required When Uncompressed = 0x0014 = 20 = 2.0 version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4811699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40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Flags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5539671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5" name="Google Shape;148;p9">
            <a:extLst>
              <a:ext uri="{FF2B5EF4-FFF2-40B4-BE49-F238E27FC236}">
                <a16:creationId xmlns:a16="http://schemas.microsoft.com/office/drawing/2014/main" id="{030D2F93-F262-476D-92EA-C749C291C2EA}"/>
              </a:ext>
            </a:extLst>
          </p:cNvPr>
          <p:cNvSpPr txBox="1"/>
          <p:nvPr/>
        </p:nvSpPr>
        <p:spPr>
          <a:xfrm>
            <a:off x="1217718" y="3855280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Flags = 0</a:t>
            </a:r>
            <a:r>
              <a:rPr lang="en-US" sz="1800" dirty="0">
                <a:solidFill>
                  <a:srgbClr val="FFFFFF"/>
                </a:solidFill>
              </a:rPr>
              <a:t>x0000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=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Bit 0000000000000000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697475-7FF4-43C6-AD3E-A6A1B6FFA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07" y="3777529"/>
            <a:ext cx="3894110" cy="3040139"/>
          </a:xfrm>
          <a:prstGeom prst="rect">
            <a:avLst/>
          </a:prstGeom>
        </p:spPr>
      </p:pic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274DBACC-3068-45C5-98DA-7B05955B7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86446"/>
              </p:ext>
            </p:extLst>
          </p:nvPr>
        </p:nvGraphicFramePr>
        <p:xfrm>
          <a:off x="1255931" y="4427804"/>
          <a:ext cx="6222265" cy="72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302588142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24407819"/>
                    </a:ext>
                  </a:extLst>
                </a:gridCol>
                <a:gridCol w="381739">
                  <a:extLst>
                    <a:ext uri="{9D8B030D-6E8A-4147-A177-3AD203B41FA5}">
                      <a16:colId xmlns:a16="http://schemas.microsoft.com/office/drawing/2014/main" val="1419438683"/>
                    </a:ext>
                  </a:extLst>
                </a:gridCol>
                <a:gridCol w="426129">
                  <a:extLst>
                    <a:ext uri="{9D8B030D-6E8A-4147-A177-3AD203B41FA5}">
                      <a16:colId xmlns:a16="http://schemas.microsoft.com/office/drawing/2014/main" val="3621103824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1355740381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552722413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91741456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850053153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86001907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874004844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43083436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493318874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4167362791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823337671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3319874482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2589871249"/>
                    </a:ext>
                  </a:extLst>
                </a:gridCol>
                <a:gridCol w="378665">
                  <a:extLst>
                    <a:ext uri="{9D8B030D-6E8A-4147-A177-3AD203B41FA5}">
                      <a16:colId xmlns:a16="http://schemas.microsoft.com/office/drawing/2014/main" val="4219558726"/>
                    </a:ext>
                  </a:extLst>
                </a:gridCol>
              </a:tblGrid>
              <a:tr h="271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65169"/>
                  </a:ext>
                </a:extLst>
              </a:tr>
              <a:tr h="422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08632"/>
                  </a:ext>
                </a:extLst>
              </a:tr>
            </a:tbl>
          </a:graphicData>
        </a:graphic>
      </p:graphicFrame>
      <p:sp>
        <p:nvSpPr>
          <p:cNvPr id="19" name="Google Shape;148;p9">
            <a:extLst>
              <a:ext uri="{FF2B5EF4-FFF2-40B4-BE49-F238E27FC236}">
                <a16:creationId xmlns:a16="http://schemas.microsoft.com/office/drawing/2014/main" id="{A7B196A0-9F16-40DF-A00F-41F358ED3811}"/>
              </a:ext>
            </a:extLst>
          </p:cNvPr>
          <p:cNvSpPr txBox="1"/>
          <p:nvPr/>
        </p:nvSpPr>
        <p:spPr>
          <a:xfrm>
            <a:off x="1217718" y="5383225"/>
            <a:ext cx="6930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암호화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endParaRPr lang="en-US" altLang="ko-K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19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Compression Method</a:t>
            </a:r>
          </a:p>
        </p:txBody>
      </p:sp>
      <p:sp>
        <p:nvSpPr>
          <p:cNvPr id="20" name="Google Shape;148;p9">
            <a:extLst>
              <a:ext uri="{FF2B5EF4-FFF2-40B4-BE49-F238E27FC236}">
                <a16:creationId xmlns:a16="http://schemas.microsoft.com/office/drawing/2014/main" id="{47326534-FEC3-49F9-A4AF-B3A6BE601B5B}"/>
              </a:ext>
            </a:extLst>
          </p:cNvPr>
          <p:cNvSpPr txBox="1"/>
          <p:nvPr/>
        </p:nvSpPr>
        <p:spPr>
          <a:xfrm>
            <a:off x="1174811" y="4181990"/>
            <a:ext cx="9585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Compression Method = 0x0000 = no compression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6276516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906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Modification / Date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7013362" y="2573341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Modification Time = 0x 94DA = 10010 100110 11010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Hour = 10010 =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Minute = </a:t>
            </a:r>
            <a:r>
              <a:rPr lang="en-US" sz="1800" dirty="0">
                <a:solidFill>
                  <a:srgbClr val="FFFFFF"/>
                </a:solidFill>
              </a:rPr>
              <a:t>100110 = 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Second = 11010 = 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18</a:t>
            </a:r>
            <a:r>
              <a:rPr lang="ko-KR" altLang="en-US" sz="1800" dirty="0">
                <a:solidFill>
                  <a:srgbClr val="FFFFFF"/>
                </a:solidFill>
              </a:rPr>
              <a:t>시 </a:t>
            </a:r>
            <a:r>
              <a:rPr lang="en-US" altLang="ko-KR" sz="1800" dirty="0">
                <a:solidFill>
                  <a:srgbClr val="FFFFFF"/>
                </a:solidFill>
              </a:rPr>
              <a:t>38</a:t>
            </a:r>
            <a:r>
              <a:rPr lang="ko-KR" altLang="en-US" sz="1800" dirty="0">
                <a:solidFill>
                  <a:srgbClr val="FFFFFF"/>
                </a:solidFill>
              </a:rPr>
              <a:t>분 </a:t>
            </a:r>
            <a:r>
              <a:rPr lang="en-US" altLang="ko-KR" sz="1800" dirty="0">
                <a:solidFill>
                  <a:srgbClr val="FFFFFF"/>
                </a:solidFill>
              </a:rPr>
              <a:t>26</a:t>
            </a:r>
            <a:r>
              <a:rPr lang="ko-KR" altLang="en-US" sz="1800" dirty="0">
                <a:solidFill>
                  <a:srgbClr val="FFFFFF"/>
                </a:solidFill>
              </a:rPr>
              <a:t>초</a:t>
            </a: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Date = 0x5229 = 0101001 0001 01001 = (41+1980).1.9 = 2021.1.9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F608A-1525-4FEB-A32D-DE5AE77AD7B4}"/>
              </a:ext>
            </a:extLst>
          </p:cNvPr>
          <p:cNvSpPr/>
          <p:nvPr/>
        </p:nvSpPr>
        <p:spPr>
          <a:xfrm>
            <a:off x="7769443" y="2574818"/>
            <a:ext cx="727969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564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CRC-32 Check Sum 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에러 검출 시 사용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2610028" y="2813038"/>
            <a:ext cx="147370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CRC-32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알고리즘을 이용한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</a:t>
            </a:r>
            <a:r>
              <a:rPr lang="en-US" altLang="ko-KR" sz="1800" dirty="0">
                <a:solidFill>
                  <a:srgbClr val="FFFFFF"/>
                </a:solidFill>
              </a:rPr>
              <a:t>CRC-32 </a:t>
            </a:r>
            <a:r>
              <a:rPr lang="ko-KR" altLang="en-US" sz="1800" dirty="0">
                <a:solidFill>
                  <a:srgbClr val="FFFFFF"/>
                </a:solidFill>
              </a:rPr>
              <a:t>값 </a:t>
            </a:r>
            <a:r>
              <a:rPr lang="en-US" altLang="ko-KR" sz="1800" dirty="0">
                <a:solidFill>
                  <a:srgbClr val="FFFFFF"/>
                </a:solidFill>
              </a:rPr>
              <a:t>= 0x1004B80E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dirty="0">
                <a:solidFill>
                  <a:srgbClr val="FFFFFF"/>
                </a:solidFill>
              </a:rPr>
              <a:t>압축 해제 시 에러 검출에 사용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A5EE844-AA3E-4882-91A7-EECDCEE1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1366837"/>
            <a:ext cx="6791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0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Compressed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Size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/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Uncompressed Size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58213-7F2A-4FFC-B382-0147A3D1053D}"/>
              </a:ext>
            </a:extLst>
          </p:cNvPr>
          <p:cNvSpPr/>
          <p:nvPr/>
        </p:nvSpPr>
        <p:spPr>
          <a:xfrm>
            <a:off x="4057088" y="2813038"/>
            <a:ext cx="147370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Compressed Size = 0x0000000E = 14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Uncompressed Size = 0x0000000E = 14 Bytes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334E6D-98A5-43BC-89A6-E32FE98F8B39}"/>
              </a:ext>
            </a:extLst>
          </p:cNvPr>
          <p:cNvSpPr/>
          <p:nvPr/>
        </p:nvSpPr>
        <p:spPr>
          <a:xfrm>
            <a:off x="5523383" y="2814516"/>
            <a:ext cx="147370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061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/ Extra Field / File Comment Length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Length = 0x000F =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Extra Field Length = 0x0000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Comment Length = 0x0000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334E6D-98A5-43BC-89A6-E32FE98F8B39}"/>
              </a:ext>
            </a:extLst>
          </p:cNvPr>
          <p:cNvSpPr/>
          <p:nvPr/>
        </p:nvSpPr>
        <p:spPr>
          <a:xfrm>
            <a:off x="7004481" y="2814516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69E2E8-E30D-45CD-85C4-238995FB522D}"/>
              </a:ext>
            </a:extLst>
          </p:cNvPr>
          <p:cNvSpPr/>
          <p:nvPr/>
        </p:nvSpPr>
        <p:spPr>
          <a:xfrm>
            <a:off x="7725054" y="2815992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2602624" y="3064571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53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 Start Number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 Start Number = 0x0000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3330596" y="3064571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880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62839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Internal Attribute (</a:t>
            </a:r>
            <a:r>
              <a:rPr lang="ko-KR" altLang="en-US" sz="1800" dirty="0">
                <a:solidFill>
                  <a:srgbClr val="FFFFFF"/>
                </a:solidFill>
              </a:rPr>
              <a:t>파일 내부 속성</a:t>
            </a:r>
            <a:r>
              <a:rPr lang="en-US" altLang="ko-KR" sz="1800" dirty="0">
                <a:solidFill>
                  <a:srgbClr val="FFFFFF"/>
                </a:solidFill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Internal Attribute = 0x0001 = </a:t>
            </a:r>
            <a:r>
              <a:rPr lang="en-US" sz="1800" dirty="0">
                <a:solidFill>
                  <a:srgbClr val="FFFFFF"/>
                </a:solidFill>
              </a:rPr>
              <a:t>Reserved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4067445" y="3064571"/>
            <a:ext cx="745726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D1C152-FA6C-4C67-8F89-25383131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246" y="4206857"/>
            <a:ext cx="6249647" cy="18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8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</a:rPr>
              <a:t>External Attribute (</a:t>
            </a:r>
            <a:r>
              <a:rPr lang="ko-KR" altLang="en-US" sz="1800" dirty="0">
                <a:solidFill>
                  <a:srgbClr val="FFFFFF"/>
                </a:solidFill>
              </a:rPr>
              <a:t>파일 외부 속성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</a:rPr>
              <a:t>호스트 시스템이 의존하는  속성 값</a:t>
            </a:r>
            <a:r>
              <a:rPr lang="en-US" altLang="ko-KR" sz="1800" dirty="0">
                <a:solidFill>
                  <a:srgbClr val="FFFFFF"/>
                </a:solidFill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External Attribute = 0x00000020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4804295" y="3064571"/>
            <a:ext cx="146334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57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Local Header Offset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Local Header Offset = 0x00000000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Offset 0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부터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Local Header #1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시작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96340C-261B-46A5-9F07-D1F5D425DAC5}"/>
              </a:ext>
            </a:extLst>
          </p:cNvPr>
          <p:cNvSpPr/>
          <p:nvPr/>
        </p:nvSpPr>
        <p:spPr>
          <a:xfrm>
            <a:off x="6286870" y="3064571"/>
            <a:ext cx="146334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38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2B8B9-062B-467A-8A73-F302B41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2" y="2142334"/>
            <a:ext cx="9646915" cy="157719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Name = 0x48656C6C6F20776F726C642E747874 = Hello world.txt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35C67A-55E7-49C6-8D6E-B03C857827D0}"/>
              </a:ext>
            </a:extLst>
          </p:cNvPr>
          <p:cNvCxnSpPr>
            <a:cxnSpLocks/>
          </p:cNvCxnSpPr>
          <p:nvPr/>
        </p:nvCxnSpPr>
        <p:spPr>
          <a:xfrm>
            <a:off x="7776833" y="3036169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C2B2AF-1ABA-489E-9BE0-2845E08068E5}"/>
              </a:ext>
            </a:extLst>
          </p:cNvPr>
          <p:cNvCxnSpPr>
            <a:cxnSpLocks/>
          </p:cNvCxnSpPr>
          <p:nvPr/>
        </p:nvCxnSpPr>
        <p:spPr>
          <a:xfrm>
            <a:off x="7776833" y="3055401"/>
            <a:ext cx="6036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BC2D0E-EB48-49BC-B9CD-5049844446C6}"/>
              </a:ext>
            </a:extLst>
          </p:cNvPr>
          <p:cNvCxnSpPr>
            <a:cxnSpLocks/>
          </p:cNvCxnSpPr>
          <p:nvPr/>
        </p:nvCxnSpPr>
        <p:spPr>
          <a:xfrm>
            <a:off x="7776833" y="3342179"/>
            <a:ext cx="6036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765A88-6B88-405A-9CED-5E99DD4C2D17}"/>
              </a:ext>
            </a:extLst>
          </p:cNvPr>
          <p:cNvCxnSpPr>
            <a:cxnSpLocks/>
          </p:cNvCxnSpPr>
          <p:nvPr/>
        </p:nvCxnSpPr>
        <p:spPr>
          <a:xfrm>
            <a:off x="7343301" y="3286224"/>
            <a:ext cx="0" cy="309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A21D8C-84CF-4C81-91BE-7FCE53EC99C7}"/>
              </a:ext>
            </a:extLst>
          </p:cNvPr>
          <p:cNvCxnSpPr>
            <a:cxnSpLocks/>
          </p:cNvCxnSpPr>
          <p:nvPr/>
        </p:nvCxnSpPr>
        <p:spPr>
          <a:xfrm>
            <a:off x="2707686" y="3286224"/>
            <a:ext cx="4634138" cy="2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27E830-F397-42AF-81F4-945BF35FF252}"/>
              </a:ext>
            </a:extLst>
          </p:cNvPr>
          <p:cNvCxnSpPr>
            <a:cxnSpLocks/>
          </p:cNvCxnSpPr>
          <p:nvPr/>
        </p:nvCxnSpPr>
        <p:spPr>
          <a:xfrm>
            <a:off x="2707686" y="3550763"/>
            <a:ext cx="4634138" cy="19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35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851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>
            <a:cxnSpLocks/>
          </p:cNvCxnSpPr>
          <p:nvPr/>
        </p:nvCxnSpPr>
        <p:spPr>
          <a:xfrm flipH="1">
            <a:off x="3089437" y="5197617"/>
            <a:ext cx="4145864" cy="88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5131296" y="4388743"/>
            <a:ext cx="0" cy="2542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5131296" y="4394446"/>
            <a:ext cx="2627792" cy="193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7250104" y="4989253"/>
            <a:ext cx="0" cy="208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H="1" flipV="1">
            <a:off x="7765007" y="4388743"/>
            <a:ext cx="11840" cy="6464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3053923" y="4616394"/>
            <a:ext cx="20951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#2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17BFC-CA45-4FCA-99A7-071BE3700F95}"/>
              </a:ext>
            </a:extLst>
          </p:cNvPr>
          <p:cNvCxnSpPr>
            <a:cxnSpLocks/>
          </p:cNvCxnSpPr>
          <p:nvPr/>
        </p:nvCxnSpPr>
        <p:spPr>
          <a:xfrm flipV="1">
            <a:off x="3053923" y="4599376"/>
            <a:ext cx="0" cy="624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48;p9">
            <a:extLst>
              <a:ext uri="{FF2B5EF4-FFF2-40B4-BE49-F238E27FC236}">
                <a16:creationId xmlns:a16="http://schemas.microsoft.com/office/drawing/2014/main" id="{2BF8135E-ED42-4BE7-9A3D-7F1B2C770DEF}"/>
              </a:ext>
            </a:extLst>
          </p:cNvPr>
          <p:cNvSpPr txBox="1"/>
          <p:nvPr/>
        </p:nvSpPr>
        <p:spPr>
          <a:xfrm>
            <a:off x="1908882" y="6122849"/>
            <a:ext cx="906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800" dirty="0">
                <a:solidFill>
                  <a:srgbClr val="FFFFFF"/>
                </a:solidFill>
                <a:ea typeface="Arial"/>
              </a:rPr>
              <a:t>Central Directory #2 </a:t>
            </a:r>
            <a:r>
              <a:rPr lang="ko-KR" altLang="en-US" sz="1800" dirty="0">
                <a:solidFill>
                  <a:srgbClr val="FFFFFF"/>
                </a:solidFill>
              </a:rPr>
              <a:t>또한 </a:t>
            </a:r>
            <a:r>
              <a:rPr lang="en-US" altLang="ko-KR" sz="1800" dirty="0">
                <a:solidFill>
                  <a:srgbClr val="FFFFFF"/>
                </a:solidFill>
              </a:rPr>
              <a:t>Central Directory #1</a:t>
            </a:r>
            <a:r>
              <a:rPr lang="ko-KR" altLang="en-US" sz="1800" dirty="0">
                <a:solidFill>
                  <a:srgbClr val="FFFFFF"/>
                </a:solidFill>
              </a:rPr>
              <a:t>과 똑같이 분석 가능하다</a:t>
            </a:r>
            <a:r>
              <a:rPr lang="en-US" altLang="ko-KR" sz="1800" dirty="0">
                <a:solidFill>
                  <a:srgbClr val="FFFFFF"/>
                </a:solidFill>
              </a:rPr>
              <a:t>!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3F1DF9-DBA8-4ACF-AF08-96C12DA6C718}"/>
              </a:ext>
            </a:extLst>
          </p:cNvPr>
          <p:cNvCxnSpPr>
            <a:cxnSpLocks/>
          </p:cNvCxnSpPr>
          <p:nvPr/>
        </p:nvCxnSpPr>
        <p:spPr>
          <a:xfrm flipH="1">
            <a:off x="7250104" y="5017366"/>
            <a:ext cx="5356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32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225" y="3778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518B85-F007-4371-AF07-39490014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82" y="1864034"/>
            <a:ext cx="7812535" cy="39308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FE5DC7-3ADE-4613-A660-C867A0ED9AED}"/>
              </a:ext>
            </a:extLst>
          </p:cNvPr>
          <p:cNvCxnSpPr>
            <a:cxnSpLocks/>
          </p:cNvCxnSpPr>
          <p:nvPr/>
        </p:nvCxnSpPr>
        <p:spPr>
          <a:xfrm flipH="1">
            <a:off x="3089437" y="5197617"/>
            <a:ext cx="4145864" cy="88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913096-F71D-4815-9F21-91ACC161C86A}"/>
              </a:ext>
            </a:extLst>
          </p:cNvPr>
          <p:cNvCxnSpPr>
            <a:cxnSpLocks/>
          </p:cNvCxnSpPr>
          <p:nvPr/>
        </p:nvCxnSpPr>
        <p:spPr>
          <a:xfrm flipV="1">
            <a:off x="4279041" y="5383044"/>
            <a:ext cx="0" cy="2276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ADEBFD-419A-4579-B115-052A6F470177}"/>
              </a:ext>
            </a:extLst>
          </p:cNvPr>
          <p:cNvCxnSpPr>
            <a:cxnSpLocks/>
          </p:cNvCxnSpPr>
          <p:nvPr/>
        </p:nvCxnSpPr>
        <p:spPr>
          <a:xfrm flipH="1">
            <a:off x="4296792" y="5388743"/>
            <a:ext cx="3488930" cy="192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66DA2-FD7B-4831-9217-9CADA8BA48CD}"/>
              </a:ext>
            </a:extLst>
          </p:cNvPr>
          <p:cNvCxnSpPr>
            <a:cxnSpLocks/>
          </p:cNvCxnSpPr>
          <p:nvPr/>
        </p:nvCxnSpPr>
        <p:spPr>
          <a:xfrm flipV="1">
            <a:off x="7250104" y="4989253"/>
            <a:ext cx="0" cy="208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F9E5D9-12A3-4004-AC5F-56188D871E1B}"/>
              </a:ext>
            </a:extLst>
          </p:cNvPr>
          <p:cNvCxnSpPr>
            <a:cxnSpLocks/>
          </p:cNvCxnSpPr>
          <p:nvPr/>
        </p:nvCxnSpPr>
        <p:spPr>
          <a:xfrm flipH="1" flipV="1">
            <a:off x="7767959" y="4989145"/>
            <a:ext cx="11840" cy="3907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666EF-7815-4468-A08A-576793363848}"/>
              </a:ext>
            </a:extLst>
          </p:cNvPr>
          <p:cNvCxnSpPr>
            <a:cxnSpLocks/>
          </p:cNvCxnSpPr>
          <p:nvPr/>
        </p:nvCxnSpPr>
        <p:spPr>
          <a:xfrm flipH="1">
            <a:off x="3071679" y="5592938"/>
            <a:ext cx="12251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 Record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17BFC-CA45-4FCA-99A7-071BE3700F95}"/>
              </a:ext>
            </a:extLst>
          </p:cNvPr>
          <p:cNvCxnSpPr>
            <a:cxnSpLocks/>
          </p:cNvCxnSpPr>
          <p:nvPr/>
        </p:nvCxnSpPr>
        <p:spPr>
          <a:xfrm flipV="1">
            <a:off x="3071679" y="5175580"/>
            <a:ext cx="0" cy="417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48;p9">
            <a:extLst>
              <a:ext uri="{FF2B5EF4-FFF2-40B4-BE49-F238E27FC236}">
                <a16:creationId xmlns:a16="http://schemas.microsoft.com/office/drawing/2014/main" id="{2BF8135E-ED42-4BE7-9A3D-7F1B2C770DEF}"/>
              </a:ext>
            </a:extLst>
          </p:cNvPr>
          <p:cNvSpPr txBox="1"/>
          <p:nvPr/>
        </p:nvSpPr>
        <p:spPr>
          <a:xfrm>
            <a:off x="1908882" y="6122849"/>
            <a:ext cx="906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3F1DF9-DBA8-4ACF-AF08-96C12DA6C718}"/>
              </a:ext>
            </a:extLst>
          </p:cNvPr>
          <p:cNvCxnSpPr>
            <a:cxnSpLocks/>
          </p:cNvCxnSpPr>
          <p:nvPr/>
        </p:nvCxnSpPr>
        <p:spPr>
          <a:xfrm flipH="1">
            <a:off x="7250104" y="5017366"/>
            <a:ext cx="5356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64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 Signature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 Signature = 0x06054B50 (little-endian)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2638138" y="2833751"/>
            <a:ext cx="1552120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1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E88D3-BB5F-4C88-B860-2BE61C9A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" y="3114702"/>
            <a:ext cx="10955046" cy="6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82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 Start Number 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 Start Number = 0x0000 = 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4200612" y="2833751"/>
            <a:ext cx="80639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583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Start Disk 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Start Disk = 0x0000 = 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4981847" y="2833751"/>
            <a:ext cx="80639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34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Disk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담긴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개수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800" dirty="0">
                <a:solidFill>
                  <a:srgbClr val="FFFFFF"/>
                </a:solidFill>
              </a:rPr>
              <a:t>Disk</a:t>
            </a:r>
            <a:r>
              <a:rPr lang="ko-KR" altLang="en-US" sz="1800" dirty="0">
                <a:solidFill>
                  <a:srgbClr val="FFFFFF"/>
                </a:solidFill>
              </a:rPr>
              <a:t>에 담긴 </a:t>
            </a:r>
            <a:r>
              <a:rPr lang="en-US" altLang="ko-KR" sz="1800" dirty="0">
                <a:solidFill>
                  <a:srgbClr val="FFFFFF"/>
                </a:solidFill>
              </a:rPr>
              <a:t>Central Directory</a:t>
            </a:r>
            <a:r>
              <a:rPr lang="ko-KR" altLang="en-US" sz="1800" dirty="0">
                <a:solidFill>
                  <a:srgbClr val="FFFFFF"/>
                </a:solidFill>
              </a:rPr>
              <a:t>의 개수 </a:t>
            </a:r>
            <a:r>
              <a:rPr lang="en-US" altLang="ko-KR" sz="1800" dirty="0">
                <a:solidFill>
                  <a:srgbClr val="FFFFFF"/>
                </a:solidFill>
              </a:rPr>
              <a:t>= 0x0002 = 2</a:t>
            </a:r>
            <a:r>
              <a:rPr lang="ko-KR" altLang="en-US" sz="1800" dirty="0">
                <a:solidFill>
                  <a:srgbClr val="FFFFFF"/>
                </a:solidFill>
              </a:rPr>
              <a:t>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5789715" y="2833751"/>
            <a:ext cx="80639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231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Central Directory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개수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Central Directory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개수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 0</a:t>
            </a:r>
            <a:r>
              <a:rPr lang="en-US" altLang="ko-KR" sz="1800" dirty="0">
                <a:solidFill>
                  <a:srgbClr val="FFFFFF"/>
                </a:solidFill>
              </a:rPr>
              <a:t>x0002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=</a:t>
            </a:r>
            <a:r>
              <a:rPr lang="ko-KR" altLang="en-US" sz="1800" dirty="0">
                <a:solidFill>
                  <a:srgbClr val="FFFFFF"/>
                </a:solidFill>
              </a:rPr>
              <a:t> </a:t>
            </a:r>
            <a:r>
              <a:rPr lang="en-US" altLang="ko-KR" sz="1800" dirty="0">
                <a:solidFill>
                  <a:srgbClr val="FFFFFF"/>
                </a:solidFill>
              </a:rPr>
              <a:t>2</a:t>
            </a:r>
            <a:r>
              <a:rPr lang="ko-KR" altLang="en-US" sz="1800" dirty="0">
                <a:solidFill>
                  <a:srgbClr val="FFFFFF"/>
                </a:solidFill>
              </a:rPr>
              <a:t>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6606463" y="2833751"/>
            <a:ext cx="80639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482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Size of Central Directory 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Size of Central Directory = 0x00000074 = 116 Bytes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7387700" y="2833751"/>
            <a:ext cx="155211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596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Header Offset </a:t>
            </a: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Header Offset = 0x0000007A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Offset 7A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가 시작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2611502" y="3091205"/>
            <a:ext cx="155211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9062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분석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D2B1102B-7462-4F6E-96E3-2E307F09A719}"/>
              </a:ext>
            </a:extLst>
          </p:cNvPr>
          <p:cNvSpPr txBox="1"/>
          <p:nvPr/>
        </p:nvSpPr>
        <p:spPr>
          <a:xfrm>
            <a:off x="754416" y="94006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8A5D8A-2A37-4D21-8347-05575E96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97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</a:br>
            <a:endParaRPr kumimoji="0" lang="ko-KR" altLang="ko-KR" sz="1800" b="0" i="0" u="none" strike="noStrike" kern="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35" name="Google Shape;148;p9">
            <a:extLst>
              <a:ext uri="{FF2B5EF4-FFF2-40B4-BE49-F238E27FC236}">
                <a16:creationId xmlns:a16="http://schemas.microsoft.com/office/drawing/2014/main" id="{4BF077FF-5E0B-4342-BF97-145DAA86C70B}"/>
              </a:ext>
            </a:extLst>
          </p:cNvPr>
          <p:cNvSpPr txBox="1"/>
          <p:nvPr/>
        </p:nvSpPr>
        <p:spPr>
          <a:xfrm>
            <a:off x="1899821" y="916603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End of Central Directory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Record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8;p9">
            <a:extLst>
              <a:ext uri="{FF2B5EF4-FFF2-40B4-BE49-F238E27FC236}">
                <a16:creationId xmlns:a16="http://schemas.microsoft.com/office/drawing/2014/main" id="{855971AA-40B8-4D3C-A4BA-2ED736876A18}"/>
              </a:ext>
            </a:extLst>
          </p:cNvPr>
          <p:cNvSpPr txBox="1"/>
          <p:nvPr/>
        </p:nvSpPr>
        <p:spPr>
          <a:xfrm>
            <a:off x="1217718" y="1636063"/>
            <a:ext cx="1065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Comment Length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C3AA49BF-8276-4627-8796-98E4E7DCE208}"/>
              </a:ext>
            </a:extLst>
          </p:cNvPr>
          <p:cNvSpPr txBox="1"/>
          <p:nvPr/>
        </p:nvSpPr>
        <p:spPr>
          <a:xfrm>
            <a:off x="1174810" y="3951170"/>
            <a:ext cx="7691603" cy="2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8;p9">
            <a:extLst>
              <a:ext uri="{FF2B5EF4-FFF2-40B4-BE49-F238E27FC236}">
                <a16:creationId xmlns:a16="http://schemas.microsoft.com/office/drawing/2014/main" id="{83A80D15-4B42-413C-AA42-B314F83A22EA}"/>
              </a:ext>
            </a:extLst>
          </p:cNvPr>
          <p:cNvSpPr txBox="1"/>
          <p:nvPr/>
        </p:nvSpPr>
        <p:spPr>
          <a:xfrm>
            <a:off x="1174810" y="4022191"/>
            <a:ext cx="83864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Comment Length = 0x0000 = 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CD57B-9C05-4351-8107-BCF77B5A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0" y="2297570"/>
            <a:ext cx="10288552" cy="12113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D4A431-33E1-4E49-AABE-2347DE67FFA0}"/>
              </a:ext>
            </a:extLst>
          </p:cNvPr>
          <p:cNvSpPr/>
          <p:nvPr/>
        </p:nvSpPr>
        <p:spPr>
          <a:xfrm>
            <a:off x="4209485" y="3091205"/>
            <a:ext cx="770888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514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</a:t>
            </a:r>
            <a:r>
              <a:rPr lang="ko-KR" altLang="en-US" sz="2700" dirty="0">
                <a:solidFill>
                  <a:srgbClr val="FFFFFF"/>
                </a:solidFill>
              </a:rPr>
              <a:t>파싱 프로그램</a:t>
            </a: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069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5196CE-39A7-426D-BE27-E3AFD73C6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0" y="975571"/>
            <a:ext cx="5397850" cy="54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6213996" y="2165176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동작 원리를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기본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바탕으로</a:t>
            </a:r>
            <a:r>
              <a:rPr lang="en-US" altLang="ko-KR" sz="1600" dirty="0">
                <a:solidFill>
                  <a:srgbClr val="FFFFFF"/>
                </a:solidFill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코딩하였다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Program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Input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=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Zip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file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Program Output = File name, File Data Offset, File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프로그래밍 언어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Python 3.6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635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7799242" y="246921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 Zip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 Zip File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은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Hello world.txt </a:t>
            </a:r>
            <a:r>
              <a:rPr lang="ko-KR" altLang="en-US" sz="1600" dirty="0">
                <a:solidFill>
                  <a:srgbClr val="FFFFFF"/>
                </a:solidFill>
              </a:rPr>
              <a:t>와 </a:t>
            </a:r>
            <a:r>
              <a:rPr lang="en-US" altLang="ko-KR" sz="1600" dirty="0">
                <a:solidFill>
                  <a:srgbClr val="FFFFFF"/>
                </a:solidFill>
              </a:rPr>
              <a:t>Study.txt</a:t>
            </a:r>
            <a:r>
              <a:rPr lang="ko-KR" altLang="en-US" sz="1600" dirty="0">
                <a:solidFill>
                  <a:srgbClr val="FFFFFF"/>
                </a:solidFill>
              </a:rPr>
              <a:t>를 압축한 파일을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예시로 넣어보았다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69E97-D116-4F22-9022-038996B2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61" y="1138352"/>
            <a:ext cx="6657282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6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1" name="Google Shape;257;p14">
            <a:extLst>
              <a:ext uri="{FF2B5EF4-FFF2-40B4-BE49-F238E27FC236}">
                <a16:creationId xmlns:a16="http://schemas.microsoft.com/office/drawing/2014/main" id="{2FCC92F0-7D6C-4646-A41F-0DB940770F81}"/>
              </a:ext>
            </a:extLst>
          </p:cNvPr>
          <p:cNvGrpSpPr/>
          <p:nvPr/>
        </p:nvGrpSpPr>
        <p:grpSpPr>
          <a:xfrm>
            <a:off x="880369" y="2178958"/>
            <a:ext cx="10431262" cy="2215992"/>
            <a:chOff x="3969983" y="2113692"/>
            <a:chExt cx="4280033" cy="2215992"/>
          </a:xfrm>
        </p:grpSpPr>
        <p:sp>
          <p:nvSpPr>
            <p:cNvPr id="12" name="Google Shape;258;p14">
              <a:extLst>
                <a:ext uri="{FF2B5EF4-FFF2-40B4-BE49-F238E27FC236}">
                  <a16:creationId xmlns:a16="http://schemas.microsoft.com/office/drawing/2014/main" id="{B736DCF7-C0A4-4E5A-A3BA-1CFDFC7554CB}"/>
                </a:ext>
              </a:extLst>
            </p:cNvPr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13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59;p14">
              <a:extLst>
                <a:ext uri="{FF2B5EF4-FFF2-40B4-BE49-F238E27FC236}">
                  <a16:creationId xmlns:a16="http://schemas.microsoft.com/office/drawing/2014/main" id="{A99EA62F-A84C-495C-BDAF-78355557A2BE}"/>
                </a:ext>
              </a:extLst>
            </p:cNvPr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3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45;p5">
            <a:extLst>
              <a:ext uri="{FF2B5EF4-FFF2-40B4-BE49-F238E27FC236}">
                <a16:creationId xmlns:a16="http://schemas.microsoft.com/office/drawing/2014/main" id="{C5F7EE69-1B25-449D-A337-98CE98330324}"/>
              </a:ext>
            </a:extLst>
          </p:cNvPr>
          <p:cNvSpPr txBox="1"/>
          <p:nvPr/>
        </p:nvSpPr>
        <p:spPr>
          <a:xfrm>
            <a:off x="1275933" y="2488380"/>
            <a:ext cx="9640134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chemeClr val="bg1"/>
                </a:solidFill>
              </a:rPr>
              <a:t>디지털 기기 또는 인터넷 등 에서 </a:t>
            </a:r>
            <a:endParaRPr lang="en-US" altLang="ko-KR" sz="2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chemeClr val="bg1"/>
                </a:solidFill>
              </a:rPr>
              <a:t>법적 증거를 가질 수 있는 데이터를 </a:t>
            </a:r>
            <a:endParaRPr lang="en-US" altLang="ko-KR" sz="2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chemeClr val="bg1"/>
                </a:solidFill>
              </a:rPr>
              <a:t>수집</a:t>
            </a:r>
            <a:r>
              <a:rPr lang="en-US" altLang="ko-KR" sz="2700" b="1" dirty="0">
                <a:solidFill>
                  <a:schemeClr val="bg1"/>
                </a:solidFill>
              </a:rPr>
              <a:t>, </a:t>
            </a:r>
            <a:r>
              <a:rPr lang="ko-KR" altLang="en-US" sz="2700" b="1" dirty="0">
                <a:solidFill>
                  <a:schemeClr val="bg1"/>
                </a:solidFill>
              </a:rPr>
              <a:t>보관</a:t>
            </a:r>
            <a:r>
              <a:rPr lang="en-US" altLang="ko-KR" sz="2700" b="1" dirty="0">
                <a:solidFill>
                  <a:schemeClr val="bg1"/>
                </a:solidFill>
              </a:rPr>
              <a:t>, </a:t>
            </a:r>
            <a:r>
              <a:rPr lang="ko-KR" altLang="en-US" sz="2700" b="1" dirty="0">
                <a:solidFill>
                  <a:schemeClr val="bg1"/>
                </a:solidFill>
              </a:rPr>
              <a:t>분석</a:t>
            </a:r>
            <a:r>
              <a:rPr lang="en-US" altLang="ko-KR" sz="2700" b="1" dirty="0">
                <a:solidFill>
                  <a:schemeClr val="bg1"/>
                </a:solidFill>
              </a:rPr>
              <a:t>,</a:t>
            </a:r>
            <a:r>
              <a:rPr lang="ko-KR" altLang="en-US" sz="2700" b="1" dirty="0">
                <a:solidFill>
                  <a:schemeClr val="bg1"/>
                </a:solidFill>
              </a:rPr>
              <a:t> 보고 하는 조사 방식 </a:t>
            </a:r>
          </a:p>
        </p:txBody>
      </p:sp>
    </p:spTree>
    <p:extLst>
      <p:ext uri="{BB962C8B-B14F-4D97-AF65-F5344CB8AC3E}">
        <p14:creationId xmlns:p14="http://schemas.microsoft.com/office/powerpoint/2010/main" val="865966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 End of 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에 접근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0E510D-DCCB-447D-A538-C9E1CE71A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2" y="1801636"/>
            <a:ext cx="7938595" cy="3820563"/>
          </a:xfrm>
          <a:prstGeom prst="rect">
            <a:avLst/>
          </a:prstGeom>
        </p:spPr>
      </p:pic>
      <p:sp>
        <p:nvSpPr>
          <p:cNvPr id="10" name="Google Shape;148;p9">
            <a:extLst>
              <a:ext uri="{FF2B5EF4-FFF2-40B4-BE49-F238E27FC236}">
                <a16:creationId xmlns:a16="http://schemas.microsoft.com/office/drawing/2014/main" id="{43F775BB-76A4-44C7-B601-50679AC9F6D6}"/>
              </a:ext>
            </a:extLst>
          </p:cNvPr>
          <p:cNvSpPr txBox="1"/>
          <p:nvPr/>
        </p:nvSpPr>
        <p:spPr>
          <a:xfrm>
            <a:off x="8272634" y="236248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lang="ko-KR" altLang="en-US" sz="1600" dirty="0">
                <a:solidFill>
                  <a:srgbClr val="FFFFFF"/>
                </a:solidFill>
              </a:rPr>
              <a:t>을 찾는 코드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lang="ko-KR" altLang="en-US" sz="1600" dirty="0">
                <a:solidFill>
                  <a:srgbClr val="FFFFFF"/>
                </a:solidFill>
              </a:rPr>
              <a:t>을 찾았음으로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의 구조에 의해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Central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Directory</a:t>
            </a:r>
            <a:r>
              <a:rPr lang="ko-KR" altLang="en-US" sz="1600" dirty="0">
                <a:solidFill>
                  <a:srgbClr val="FFFFFF"/>
                </a:solidFill>
              </a:rPr>
              <a:t>의 개수와 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lang="ko-KR" altLang="en-US" sz="1600" dirty="0">
                <a:solidFill>
                  <a:srgbClr val="FFFFFF"/>
                </a:solidFill>
              </a:rPr>
              <a:t>을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찾을 수 있다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# buffer </a:t>
            </a:r>
            <a:r>
              <a:rPr lang="ko-KR" altLang="en-US" sz="1600" dirty="0">
                <a:solidFill>
                  <a:srgbClr val="FFFFFF"/>
                </a:solidFill>
              </a:rPr>
              <a:t>는</a:t>
            </a:r>
            <a:r>
              <a:rPr lang="en-US" altLang="ko-KR" sz="1600" dirty="0">
                <a:solidFill>
                  <a:srgbClr val="FFFFFF"/>
                </a:solidFill>
              </a:rPr>
              <a:t> Zip file</a:t>
            </a:r>
            <a:r>
              <a:rPr lang="ko-KR" altLang="en-US" sz="1600" dirty="0">
                <a:solidFill>
                  <a:srgbClr val="FFFFFF"/>
                </a:solidFill>
              </a:rPr>
              <a:t>의 정보를 담아둔 변수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138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에 접근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A79E4DB0-F027-481C-AA9D-96988B880C7E}"/>
              </a:ext>
            </a:extLst>
          </p:cNvPr>
          <p:cNvSpPr txBox="1"/>
          <p:nvPr/>
        </p:nvSpPr>
        <p:spPr>
          <a:xfrm>
            <a:off x="8091569" y="260692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</a:t>
            </a:r>
            <a:r>
              <a:rPr lang="ko-KR" altLang="en-US" sz="1600" dirty="0">
                <a:solidFill>
                  <a:srgbClr val="FFFFFF"/>
                </a:solidFill>
              </a:rPr>
              <a:t>에서 찾은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의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시작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으로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에 접근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의 구조에 의해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</a:rPr>
              <a:t>File Header</a:t>
            </a:r>
            <a:r>
              <a:rPr lang="ko-KR" altLang="en-US" sz="1600" dirty="0">
                <a:solidFill>
                  <a:srgbClr val="FFFFFF"/>
                </a:solidFill>
              </a:rPr>
              <a:t>의 시작 </a:t>
            </a:r>
            <a:r>
              <a:rPr lang="en-US" altLang="ko-KR" sz="1600" dirty="0">
                <a:solidFill>
                  <a:srgbClr val="FFFFFF"/>
                </a:solidFill>
              </a:rPr>
              <a:t>Offset,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File Length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File Name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을 구할 수 있다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B5636-5C23-4A4E-A712-DCD3DD35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16" y="3308565"/>
            <a:ext cx="6942707" cy="24086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2CF2B0E-3ADC-4A5E-9E05-B9B38190C18C}"/>
              </a:ext>
            </a:extLst>
          </p:cNvPr>
          <p:cNvSpPr/>
          <p:nvPr/>
        </p:nvSpPr>
        <p:spPr>
          <a:xfrm rot="10800000" flipH="1" flipV="1">
            <a:off x="3933859" y="3896699"/>
            <a:ext cx="583820" cy="64189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C3A8EFB3-D584-415C-B49D-6C597FCC024A}"/>
              </a:ext>
            </a:extLst>
          </p:cNvPr>
          <p:cNvSpPr txBox="1"/>
          <p:nvPr/>
        </p:nvSpPr>
        <p:spPr>
          <a:xfrm>
            <a:off x="829152" y="4723920"/>
            <a:ext cx="10107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Central_Directory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= buffer[Central Directory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 : End of Central Directory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41290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Local File Header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에 접근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6C86B-72F8-4DD0-89D8-5849C2A3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43" y="1615272"/>
            <a:ext cx="9478583" cy="2055970"/>
          </a:xfrm>
          <a:prstGeom prst="rect">
            <a:avLst/>
          </a:prstGeom>
        </p:spPr>
      </p:pic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A79E4DB0-F027-481C-AA9D-96988B880C7E}"/>
              </a:ext>
            </a:extLst>
          </p:cNvPr>
          <p:cNvSpPr txBox="1"/>
          <p:nvPr/>
        </p:nvSpPr>
        <p:spPr>
          <a:xfrm>
            <a:off x="3890766" y="3987490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Central Directory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에서 찾은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Local File Header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의</a:t>
            </a:r>
            <a:r>
              <a:rPr lang="en-US" altLang="ko-KR" sz="1600" dirty="0">
                <a:solidFill>
                  <a:srgbClr val="FFFFFF"/>
                </a:solidFill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시작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Offset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값을 </a:t>
            </a:r>
            <a:r>
              <a:rPr lang="en-US" altLang="ko-KR" sz="1600" dirty="0" err="1">
                <a:solidFill>
                  <a:srgbClr val="FFFFFF"/>
                </a:solidFill>
              </a:rPr>
              <a:t>Local_Header_list</a:t>
            </a:r>
            <a:r>
              <a:rPr lang="ko-KR" altLang="en-US" sz="1600" dirty="0">
                <a:solidFill>
                  <a:srgbClr val="FFFFFF"/>
                </a:solidFill>
              </a:rPr>
              <a:t>에 저장</a:t>
            </a:r>
            <a:r>
              <a:rPr lang="en-US" altLang="ko-KR" sz="1600" dirty="0">
                <a:solidFill>
                  <a:srgbClr val="FFFFFF"/>
                </a:solidFill>
              </a:rPr>
              <a:t>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Local File Header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</a:t>
            </a:r>
            <a:r>
              <a:rPr lang="ko-KR" altLang="en-US" sz="1600" dirty="0">
                <a:solidFill>
                  <a:srgbClr val="FFFFFF"/>
                </a:solidFill>
              </a:rPr>
              <a:t>으로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Local File Header</a:t>
            </a:r>
            <a:r>
              <a:rPr lang="ko-KR" altLang="en-US" sz="1600" dirty="0">
                <a:solidFill>
                  <a:srgbClr val="FFFFFF"/>
                </a:solidFill>
              </a:rPr>
              <a:t>에 접근 가능</a:t>
            </a:r>
            <a:r>
              <a:rPr lang="en-US" altLang="ko-KR" sz="1600" dirty="0">
                <a:solidFill>
                  <a:srgbClr val="FFFFFF"/>
                </a:solidFill>
              </a:rPr>
              <a:t>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Local File Header</a:t>
            </a:r>
            <a:r>
              <a:rPr lang="ko-KR" altLang="en-US" sz="1600" dirty="0">
                <a:solidFill>
                  <a:srgbClr val="FFFFFF"/>
                </a:solidFill>
              </a:rPr>
              <a:t>의 구조를 통해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File Name Length, File Name, File Data</a:t>
            </a:r>
            <a:r>
              <a:rPr lang="ko-KR" altLang="en-US" sz="1600" dirty="0">
                <a:solidFill>
                  <a:srgbClr val="FFFFFF"/>
                </a:solidFill>
              </a:rPr>
              <a:t>를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구할 수 있다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  <a:r>
              <a:rPr lang="ko-KR" altLang="en-US" sz="1600" dirty="0">
                <a:solidFill>
                  <a:srgbClr val="FFFFFF"/>
                </a:solidFill>
              </a:rPr>
              <a:t>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79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  <a:ea typeface="Arial"/>
              </a:rPr>
              <a:t>3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실행 결과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00EFC3-84BE-4DD3-84E9-142B162F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07" y="558569"/>
            <a:ext cx="4829041" cy="59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실행 결과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A79E4DB0-F027-481C-AA9D-96988B880C7E}"/>
              </a:ext>
            </a:extLst>
          </p:cNvPr>
          <p:cNvSpPr txBox="1"/>
          <p:nvPr/>
        </p:nvSpPr>
        <p:spPr>
          <a:xfrm>
            <a:off x="7102905" y="3613666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File Data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정보는 따로 뽑아서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txt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형태로 저장함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A592B4-B013-4B09-BD24-830F32F1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18" y="1938385"/>
            <a:ext cx="5298987" cy="16752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8C5A24-6D89-4E0C-A434-5EF461CE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74" y="4224287"/>
            <a:ext cx="6789890" cy="14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파싱 프로그램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48;p9">
            <a:extLst>
              <a:ext uri="{FF2B5EF4-FFF2-40B4-BE49-F238E27FC236}">
                <a16:creationId xmlns:a16="http://schemas.microsoft.com/office/drawing/2014/main" id="{CE2C5800-3443-4EA6-9155-D3152CEFA1A0}"/>
              </a:ext>
            </a:extLst>
          </p:cNvPr>
          <p:cNvSpPr txBox="1"/>
          <p:nvPr/>
        </p:nvSpPr>
        <p:spPr>
          <a:xfrm>
            <a:off x="487899" y="10377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4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600" dirty="0">
                <a:solidFill>
                  <a:srgbClr val="FFFFFF"/>
                </a:solidFill>
              </a:rPr>
              <a:t>전체 소스 코드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A79E4DB0-F027-481C-AA9D-96988B880C7E}"/>
              </a:ext>
            </a:extLst>
          </p:cNvPr>
          <p:cNvSpPr txBox="1"/>
          <p:nvPr/>
        </p:nvSpPr>
        <p:spPr>
          <a:xfrm>
            <a:off x="487898" y="1524939"/>
            <a:ext cx="8366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https://github.com/leeeyj/20192243/blob/master/Zip_file_Forensic/Zip_Forensic_modify.py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3751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7985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697D29-A11E-4BA4-BF20-5087172D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0" y="975571"/>
            <a:ext cx="5397850" cy="54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B1EFCCF2-31E3-4F62-9D55-636E10F23D54}"/>
              </a:ext>
            </a:extLst>
          </p:cNvPr>
          <p:cNvSpPr txBox="1"/>
          <p:nvPr/>
        </p:nvSpPr>
        <p:spPr>
          <a:xfrm>
            <a:off x="6294498" y="116742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방법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Zip </a:t>
            </a:r>
            <a:r>
              <a:rPr lang="ko-KR" altLang="en-US" sz="1600" dirty="0">
                <a:solidFill>
                  <a:srgbClr val="FFFFFF"/>
                </a:solidFill>
              </a:rPr>
              <a:t>파일 원리에 의하면 처음에 </a:t>
            </a:r>
            <a:r>
              <a:rPr lang="en-US" altLang="ko-KR" sz="1600" dirty="0">
                <a:solidFill>
                  <a:srgbClr val="FFFFFF"/>
                </a:solidFill>
              </a:rPr>
              <a:t>End of Central Directory</a:t>
            </a:r>
            <a:r>
              <a:rPr lang="ko-KR" altLang="en-US" sz="1600" dirty="0">
                <a:solidFill>
                  <a:srgbClr val="FFFFFF"/>
                </a:solidFill>
              </a:rPr>
              <a:t>를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지나고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에 접근한다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그럼으로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에 접근하지 못하게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에 있는 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Central Directory </a:t>
            </a:r>
            <a:r>
              <a:rPr lang="ko-KR" altLang="en-US" sz="1600" dirty="0">
                <a:solidFill>
                  <a:srgbClr val="FFFFFF"/>
                </a:solidFill>
              </a:rPr>
              <a:t>시작 </a:t>
            </a:r>
            <a:r>
              <a:rPr lang="en-US" altLang="ko-KR" sz="1600" dirty="0">
                <a:solidFill>
                  <a:srgbClr val="FFFFFF"/>
                </a:solidFill>
              </a:rPr>
              <a:t>Offset </a:t>
            </a:r>
            <a:r>
              <a:rPr lang="ko-KR" altLang="en-US" sz="1600" dirty="0">
                <a:solidFill>
                  <a:srgbClr val="FFFFFF"/>
                </a:solidFill>
              </a:rPr>
              <a:t>정보를 수정한다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513A-1054-4194-9A14-782E5D21680A}"/>
              </a:ext>
            </a:extLst>
          </p:cNvPr>
          <p:cNvSpPr txBox="1"/>
          <p:nvPr/>
        </p:nvSpPr>
        <p:spPr>
          <a:xfrm flipH="1" flipV="1">
            <a:off x="613873" y="5189339"/>
            <a:ext cx="6201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FF0000"/>
                </a:solidFill>
              </a:rPr>
              <a:t>X</a:t>
            </a:r>
            <a:endParaRPr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35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6ECB3-AAA0-4F3D-92CE-EF0803CFD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54" y="1156618"/>
            <a:ext cx="9251891" cy="44546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A14825-AC1A-4FCF-8CD8-3516BEF388D8}"/>
              </a:ext>
            </a:extLst>
          </p:cNvPr>
          <p:cNvSpPr/>
          <p:nvPr/>
        </p:nvSpPr>
        <p:spPr>
          <a:xfrm>
            <a:off x="7554897" y="4999906"/>
            <a:ext cx="372864" cy="229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118CBDCA-7DFC-4845-9FA4-1DA73F26FD41}"/>
              </a:ext>
            </a:extLst>
          </p:cNvPr>
          <p:cNvSpPr txBox="1"/>
          <p:nvPr/>
        </p:nvSpPr>
        <p:spPr>
          <a:xfrm>
            <a:off x="3381942" y="58285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End of Central Directory</a:t>
            </a:r>
            <a:r>
              <a:rPr lang="ko-KR" altLang="en-US" sz="1600" dirty="0">
                <a:solidFill>
                  <a:srgbClr val="FFFFFF"/>
                </a:solidFill>
              </a:rPr>
              <a:t>의 중앙 디렉토리 시작 값을 수정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20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118CBDCA-7DFC-4845-9FA4-1DA73F26FD41}"/>
              </a:ext>
            </a:extLst>
          </p:cNvPr>
          <p:cNvSpPr txBox="1"/>
          <p:nvPr/>
        </p:nvSpPr>
        <p:spPr>
          <a:xfrm>
            <a:off x="754416" y="80375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수정 전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9E343CE1-65E4-4221-8CB5-505B99069EC0}"/>
              </a:ext>
            </a:extLst>
          </p:cNvPr>
          <p:cNvSpPr txBox="1"/>
          <p:nvPr/>
        </p:nvSpPr>
        <p:spPr>
          <a:xfrm>
            <a:off x="6339949" y="794873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수정 후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CFB12E-0CA2-4A8E-B2F5-14B1942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49" y="1485630"/>
            <a:ext cx="5205459" cy="4113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AEE778-EB09-4444-93B4-D8983FA13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0" y="1485631"/>
            <a:ext cx="5380951" cy="421383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110C2D7D-BE2E-4B0A-BC70-E82C21858501}"/>
              </a:ext>
            </a:extLst>
          </p:cNvPr>
          <p:cNvSpPr txBox="1"/>
          <p:nvPr/>
        </p:nvSpPr>
        <p:spPr>
          <a:xfrm>
            <a:off x="3473933" y="614960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방법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Zip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파일에 아무것도 없는 것처럼 만든다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74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 이란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래픽 4" descr="인터넷">
            <a:extLst>
              <a:ext uri="{FF2B5EF4-FFF2-40B4-BE49-F238E27FC236}">
                <a16:creationId xmlns:a16="http://schemas.microsoft.com/office/drawing/2014/main" id="{8739F758-60FA-4915-B5EB-225A9CAC0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1334" y="3941562"/>
            <a:ext cx="1845076" cy="1845076"/>
          </a:xfrm>
          <a:prstGeom prst="rect">
            <a:avLst/>
          </a:prstGeom>
        </p:spPr>
      </p:pic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8A9A7183-63ED-492E-8E2D-E78EBBB3A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8857" y="3768991"/>
            <a:ext cx="1845076" cy="1845075"/>
          </a:xfrm>
          <a:prstGeom prst="rect">
            <a:avLst/>
          </a:prstGeom>
        </p:spPr>
      </p:pic>
      <p:pic>
        <p:nvPicPr>
          <p:cNvPr id="10" name="그래픽 9" descr="연결">
            <a:extLst>
              <a:ext uri="{FF2B5EF4-FFF2-40B4-BE49-F238E27FC236}">
                <a16:creationId xmlns:a16="http://schemas.microsoft.com/office/drawing/2014/main" id="{B7754486-F64E-4F29-B071-CB2189881B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0692" y="874335"/>
            <a:ext cx="1845076" cy="1845074"/>
          </a:xfrm>
          <a:prstGeom prst="rect">
            <a:avLst/>
          </a:prstGeom>
        </p:spPr>
      </p:pic>
      <p:sp>
        <p:nvSpPr>
          <p:cNvPr id="11" name="Google Shape;213;p12">
            <a:extLst>
              <a:ext uri="{FF2B5EF4-FFF2-40B4-BE49-F238E27FC236}">
                <a16:creationId xmlns:a16="http://schemas.microsoft.com/office/drawing/2014/main" id="{B63349A8-991A-478E-AF57-5E81030C886C}"/>
              </a:ext>
            </a:extLst>
          </p:cNvPr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래픽 2" descr="디스크">
            <a:extLst>
              <a:ext uri="{FF2B5EF4-FFF2-40B4-BE49-F238E27FC236}">
                <a16:creationId xmlns:a16="http://schemas.microsoft.com/office/drawing/2014/main" id="{AE8D4FF3-0B4B-412C-9977-69E62540D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6233" y="874335"/>
            <a:ext cx="1845075" cy="1845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2A18F6-CE80-4827-8832-B9DFCC8716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70" b="99083" l="10000" r="94556">
                        <a14:foregroundMark x1="29511" y1="7651" x2="60333" y2="7110"/>
                        <a14:foregroundMark x1="60333" y1="7110" x2="69222" y2="7683"/>
                        <a14:foregroundMark x1="36447" y1="3803" x2="66333" y2="5046"/>
                        <a14:foregroundMark x1="89333" y1="26491" x2="90889" y2="59633"/>
                        <a14:foregroundMark x1="94556" y1="37844" x2="93778" y2="55390"/>
                        <a14:foregroundMark x1="23000" y1="90367" x2="51640" y2="97154"/>
                        <a14:foregroundMark x1="53388" y1="94746" x2="51667" y2="93578"/>
                        <a14:backgroundMark x1="27778" y1="7798" x2="27778" y2="7798"/>
                        <a14:backgroundMark x1="27556" y1="7339" x2="37111" y2="2408"/>
                        <a14:backgroundMark x1="54333" y1="95069" x2="53111" y2="98739"/>
                        <a14:backgroundMark x1="54778" y1="97706" x2="57556" y2="98509"/>
                        <a14:backgroundMark x1="60222" y1="98739" x2="67222" y2="97592"/>
                        <a14:backgroundMark x1="65778" y1="98280" x2="53111" y2="99541"/>
                        <a14:backgroundMark x1="51889" y1="97592" x2="51889" y2="97592"/>
                        <a14:backgroundMark x1="51889" y1="97133" x2="51889" y2="97133"/>
                        <a14:backgroundMark x1="51889" y1="97133" x2="52667" y2="980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1308" y="5841533"/>
            <a:ext cx="736107" cy="713206"/>
          </a:xfrm>
          <a:prstGeom prst="rect">
            <a:avLst/>
          </a:prstGeom>
        </p:spPr>
      </p:pic>
      <p:pic>
        <p:nvPicPr>
          <p:cNvPr id="14" name="그래픽 13" descr="지문">
            <a:extLst>
              <a:ext uri="{FF2B5EF4-FFF2-40B4-BE49-F238E27FC236}">
                <a16:creationId xmlns:a16="http://schemas.microsoft.com/office/drawing/2014/main" id="{3F666005-D112-417E-9CF0-E1A896A6E0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81625" y="2476499"/>
            <a:ext cx="914400" cy="914400"/>
          </a:xfrm>
          <a:prstGeom prst="rect">
            <a:avLst/>
          </a:prstGeom>
        </p:spPr>
      </p:pic>
      <p:pic>
        <p:nvPicPr>
          <p:cNvPr id="17" name="그래픽 16" descr="돋보기">
            <a:extLst>
              <a:ext uri="{FF2B5EF4-FFF2-40B4-BE49-F238E27FC236}">
                <a16:creationId xmlns:a16="http://schemas.microsoft.com/office/drawing/2014/main" id="{6E7B7D4E-3575-4243-9305-0CE685505F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06547" y="2125013"/>
            <a:ext cx="2066925" cy="2066925"/>
          </a:xfrm>
          <a:prstGeom prst="rect">
            <a:avLst/>
          </a:prstGeom>
        </p:spPr>
      </p:pic>
      <p:sp>
        <p:nvSpPr>
          <p:cNvPr id="19" name="Google Shape;148;p9">
            <a:extLst>
              <a:ext uri="{FF2B5EF4-FFF2-40B4-BE49-F238E27FC236}">
                <a16:creationId xmlns:a16="http://schemas.microsoft.com/office/drawing/2014/main" id="{795D1EC5-13AC-44C6-9241-A5717E2F9EA2}"/>
              </a:ext>
            </a:extLst>
          </p:cNvPr>
          <p:cNvSpPr txBox="1"/>
          <p:nvPr/>
        </p:nvSpPr>
        <p:spPr>
          <a:xfrm>
            <a:off x="4079846" y="4138385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Digital Forensic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2DE4A3-D285-4FAB-9911-50659166F6A0}"/>
              </a:ext>
            </a:extLst>
          </p:cNvPr>
          <p:cNvCxnSpPr>
            <a:cxnSpLocks/>
          </p:cNvCxnSpPr>
          <p:nvPr/>
        </p:nvCxnSpPr>
        <p:spPr>
          <a:xfrm>
            <a:off x="3619500" y="2154126"/>
            <a:ext cx="1181072" cy="6293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4119BA9-8BD9-4FBB-A58B-0D51F2334C8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4033143" y="4443769"/>
            <a:ext cx="1048088" cy="4842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6DDE40-CF08-4CCE-AF82-A68390AB17CE}"/>
              </a:ext>
            </a:extLst>
          </p:cNvPr>
          <p:cNvCxnSpPr>
            <a:cxnSpLocks/>
          </p:cNvCxnSpPr>
          <p:nvPr/>
        </p:nvCxnSpPr>
        <p:spPr>
          <a:xfrm>
            <a:off x="7414118" y="3911553"/>
            <a:ext cx="1234582" cy="7743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EC3083C-AD49-48D3-B883-6689F6C48A3A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7110769" y="2095523"/>
            <a:ext cx="1135074" cy="3187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48;p9">
            <a:extLst>
              <a:ext uri="{FF2B5EF4-FFF2-40B4-BE49-F238E27FC236}">
                <a16:creationId xmlns:a16="http://schemas.microsoft.com/office/drawing/2014/main" id="{34DDE2BB-749F-4C24-8ED8-86DC50769DC0}"/>
              </a:ext>
            </a:extLst>
          </p:cNvPr>
          <p:cNvSpPr txBox="1"/>
          <p:nvPr/>
        </p:nvSpPr>
        <p:spPr>
          <a:xfrm>
            <a:off x="2513789" y="6013470"/>
            <a:ext cx="75644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800" dirty="0">
                <a:solidFill>
                  <a:srgbClr val="FFFFFF"/>
                </a:solidFill>
              </a:rPr>
              <a:t>어떤 데이터를</a:t>
            </a:r>
            <a:r>
              <a:rPr lang="en-US" altLang="ko-KR" sz="1800" dirty="0">
                <a:solidFill>
                  <a:srgbClr val="FFFFFF"/>
                </a:solidFill>
              </a:rPr>
              <a:t>? </a:t>
            </a:r>
            <a:r>
              <a:rPr lang="ko-KR" altLang="en-US" sz="1800" dirty="0">
                <a:solidFill>
                  <a:srgbClr val="FFFFFF"/>
                </a:solidFill>
              </a:rPr>
              <a:t>어떤 디지털 기기를</a:t>
            </a:r>
            <a:r>
              <a:rPr lang="en-US" altLang="ko-KR" sz="1800" dirty="0">
                <a:solidFill>
                  <a:srgbClr val="FFFFFF"/>
                </a:solidFill>
              </a:rPr>
              <a:t>?  </a:t>
            </a:r>
            <a:r>
              <a:rPr lang="ko-KR" altLang="en-US" sz="1800" dirty="0">
                <a:solidFill>
                  <a:srgbClr val="FFFFFF"/>
                </a:solidFill>
              </a:rPr>
              <a:t>어떤 증거를</a:t>
            </a:r>
            <a:r>
              <a:rPr lang="en-US" altLang="ko-KR" sz="1800" dirty="0">
                <a:solidFill>
                  <a:srgbClr val="FFFFFF"/>
                </a:solidFill>
              </a:rPr>
              <a:t>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1189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B1EFCCF2-31E3-4F62-9D55-636E10F23D54}"/>
              </a:ext>
            </a:extLst>
          </p:cNvPr>
          <p:cNvSpPr txBox="1"/>
          <p:nvPr/>
        </p:nvSpPr>
        <p:spPr>
          <a:xfrm>
            <a:off x="6338886" y="244912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방법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Central Directory 2</a:t>
            </a:r>
            <a:r>
              <a:rPr lang="ko-KR" altLang="en-US" sz="1600" dirty="0">
                <a:solidFill>
                  <a:srgbClr val="FFFFFF"/>
                </a:solidFill>
              </a:rPr>
              <a:t>를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Directory1</a:t>
            </a:r>
            <a:r>
              <a:rPr lang="ko-KR" altLang="en-US" sz="1600" dirty="0">
                <a:solidFill>
                  <a:srgbClr val="FFFFFF"/>
                </a:solidFill>
              </a:rPr>
              <a:t>의 추가 필드 또는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주석으로 처리해주면 </a:t>
            </a:r>
            <a:r>
              <a:rPr lang="en-US" altLang="ko-KR" sz="1600" dirty="0">
                <a:solidFill>
                  <a:srgbClr val="FFFFFF"/>
                </a:solidFill>
              </a:rPr>
              <a:t>Central Directory2</a:t>
            </a:r>
            <a:r>
              <a:rPr lang="ko-KR" altLang="en-US" sz="1600" dirty="0">
                <a:solidFill>
                  <a:srgbClr val="FFFFFF"/>
                </a:solidFill>
              </a:rPr>
              <a:t>의 파일 정보를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</a:rPr>
              <a:t>숨길 수 있다</a:t>
            </a:r>
            <a:r>
              <a:rPr lang="en-US" altLang="ko-KR" sz="1600" dirty="0">
                <a:solidFill>
                  <a:srgbClr val="FFFFFF"/>
                </a:solidFill>
              </a:rPr>
              <a:t>. </a:t>
            </a:r>
            <a:r>
              <a:rPr lang="ko-KR" altLang="en-US" sz="1600" dirty="0">
                <a:solidFill>
                  <a:srgbClr val="FFFFFF"/>
                </a:solidFill>
              </a:rPr>
              <a:t>또한 </a:t>
            </a:r>
            <a:r>
              <a:rPr lang="en-US" altLang="ko-KR" sz="1600" dirty="0">
                <a:solidFill>
                  <a:srgbClr val="FFFFFF"/>
                </a:solidFill>
              </a:rPr>
              <a:t>Local File Header 2</a:t>
            </a:r>
            <a:r>
              <a:rPr lang="ko-KR" altLang="en-US" sz="1600" dirty="0">
                <a:solidFill>
                  <a:srgbClr val="FFFFFF"/>
                </a:solidFill>
              </a:rPr>
              <a:t>에 접근 할 수 없다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600" dirty="0">
                <a:solidFill>
                  <a:srgbClr val="FFFFFF"/>
                </a:solidFill>
              </a:rPr>
              <a:t># </a:t>
            </a:r>
            <a:r>
              <a:rPr lang="ko-KR" altLang="en-US" sz="1600" dirty="0">
                <a:solidFill>
                  <a:srgbClr val="FFFFFF"/>
                </a:solidFill>
              </a:rPr>
              <a:t>실질적인 </a:t>
            </a:r>
            <a:r>
              <a:rPr lang="en-US" altLang="ko-KR" sz="1600" dirty="0">
                <a:solidFill>
                  <a:srgbClr val="FFFFFF"/>
                </a:solidFill>
              </a:rPr>
              <a:t>File Data</a:t>
            </a:r>
            <a:r>
              <a:rPr lang="ko-KR" altLang="en-US" sz="1600" dirty="0">
                <a:solidFill>
                  <a:srgbClr val="FFFFFF"/>
                </a:solidFill>
              </a:rPr>
              <a:t>는 </a:t>
            </a:r>
            <a:r>
              <a:rPr lang="en-US" altLang="ko-KR" sz="1600" dirty="0">
                <a:solidFill>
                  <a:srgbClr val="FFFFFF"/>
                </a:solidFill>
              </a:rPr>
              <a:t>Local File Header</a:t>
            </a:r>
            <a:r>
              <a:rPr lang="ko-KR" altLang="en-US" sz="1600" dirty="0">
                <a:solidFill>
                  <a:srgbClr val="FFFFFF"/>
                </a:solidFill>
              </a:rPr>
              <a:t>에 접근해야 한다</a:t>
            </a:r>
            <a:r>
              <a:rPr lang="en-US" altLang="ko-KR" sz="16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3DFF27-3B1C-40B6-A5B9-F1EA9E9CA49A}"/>
              </a:ext>
            </a:extLst>
          </p:cNvPr>
          <p:cNvSpPr/>
          <p:nvPr/>
        </p:nvSpPr>
        <p:spPr>
          <a:xfrm>
            <a:off x="843379" y="1669003"/>
            <a:ext cx="4190260" cy="1065320"/>
          </a:xfrm>
          <a:prstGeom prst="rect">
            <a:avLst/>
          </a:prstGeom>
          <a:solidFill>
            <a:srgbClr val="CE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3E061-F49F-419A-B8CA-C3D0DF0F7FE3}"/>
              </a:ext>
            </a:extLst>
          </p:cNvPr>
          <p:cNvSpPr txBox="1"/>
          <p:nvPr/>
        </p:nvSpPr>
        <p:spPr>
          <a:xfrm>
            <a:off x="2041864" y="2050742"/>
            <a:ext cx="396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Central Directory 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65C18C1-2614-4460-9C75-0AED56DC3F1C}"/>
              </a:ext>
            </a:extLst>
          </p:cNvPr>
          <p:cNvCxnSpPr>
            <a:cxnSpLocks/>
          </p:cNvCxnSpPr>
          <p:nvPr/>
        </p:nvCxnSpPr>
        <p:spPr>
          <a:xfrm flipH="1">
            <a:off x="834501" y="2734322"/>
            <a:ext cx="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951347-8F8D-4C27-AB25-057FC34E478A}"/>
              </a:ext>
            </a:extLst>
          </p:cNvPr>
          <p:cNvSpPr/>
          <p:nvPr/>
        </p:nvSpPr>
        <p:spPr>
          <a:xfrm>
            <a:off x="844856" y="2762437"/>
            <a:ext cx="4190260" cy="1065320"/>
          </a:xfrm>
          <a:prstGeom prst="rect">
            <a:avLst/>
          </a:prstGeom>
          <a:solidFill>
            <a:srgbClr val="CE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6F8AEE-8534-4093-ABD3-346BECBFD64C}"/>
              </a:ext>
            </a:extLst>
          </p:cNvPr>
          <p:cNvCxnSpPr>
            <a:cxnSpLocks/>
          </p:cNvCxnSpPr>
          <p:nvPr/>
        </p:nvCxnSpPr>
        <p:spPr>
          <a:xfrm flipH="1">
            <a:off x="827100" y="3818878"/>
            <a:ext cx="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914543-75B1-4F87-9905-2CF1DF200C9F}"/>
              </a:ext>
            </a:extLst>
          </p:cNvPr>
          <p:cNvSpPr txBox="1"/>
          <p:nvPr/>
        </p:nvSpPr>
        <p:spPr>
          <a:xfrm>
            <a:off x="2041864" y="3116062"/>
            <a:ext cx="396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Central Directory 2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BB6C04-6116-4EEF-AC44-0A1A0B31067C}"/>
              </a:ext>
            </a:extLst>
          </p:cNvPr>
          <p:cNvCxnSpPr>
            <a:cxnSpLocks/>
          </p:cNvCxnSpPr>
          <p:nvPr/>
        </p:nvCxnSpPr>
        <p:spPr>
          <a:xfrm flipH="1">
            <a:off x="862612" y="5141654"/>
            <a:ext cx="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91A0A4-B7E6-4BBD-A5CE-413B6CA4F981}"/>
              </a:ext>
            </a:extLst>
          </p:cNvPr>
          <p:cNvSpPr/>
          <p:nvPr/>
        </p:nvSpPr>
        <p:spPr>
          <a:xfrm>
            <a:off x="872967" y="5169769"/>
            <a:ext cx="4190260" cy="1065320"/>
          </a:xfrm>
          <a:prstGeom prst="rect">
            <a:avLst/>
          </a:prstGeom>
          <a:solidFill>
            <a:srgbClr val="CE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6CC0B4F-250B-4BD1-B3A1-8EDA8CF44E05}"/>
              </a:ext>
            </a:extLst>
          </p:cNvPr>
          <p:cNvCxnSpPr>
            <a:cxnSpLocks/>
          </p:cNvCxnSpPr>
          <p:nvPr/>
        </p:nvCxnSpPr>
        <p:spPr>
          <a:xfrm flipH="1">
            <a:off x="855211" y="6226210"/>
            <a:ext cx="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F57E9B-5C49-435C-A69B-BAF9BACBCCDC}"/>
              </a:ext>
            </a:extLst>
          </p:cNvPr>
          <p:cNvSpPr txBox="1"/>
          <p:nvPr/>
        </p:nvSpPr>
        <p:spPr>
          <a:xfrm>
            <a:off x="2069975" y="5523394"/>
            <a:ext cx="396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Central Directory 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E8991-43C7-478B-B9F8-2FA5E90833A8}"/>
              </a:ext>
            </a:extLst>
          </p:cNvPr>
          <p:cNvSpPr txBox="1"/>
          <p:nvPr/>
        </p:nvSpPr>
        <p:spPr>
          <a:xfrm>
            <a:off x="1929185" y="1210305"/>
            <a:ext cx="396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Central Directory </a:t>
            </a:r>
            <a:r>
              <a:rPr lang="ko-KR" altLang="en-US" dirty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8063890-8E91-4403-861D-3D26B0F8B224}"/>
              </a:ext>
            </a:extLst>
          </p:cNvPr>
          <p:cNvSpPr/>
          <p:nvPr/>
        </p:nvSpPr>
        <p:spPr>
          <a:xfrm>
            <a:off x="2902988" y="403934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7B2BC43-0C15-4728-BCCD-E11D36C60D69}"/>
              </a:ext>
            </a:extLst>
          </p:cNvPr>
          <p:cNvSpPr/>
          <p:nvPr/>
        </p:nvSpPr>
        <p:spPr>
          <a:xfrm>
            <a:off x="2895589" y="420949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57314C-FF55-4722-B85E-AF15C4A4E856}"/>
              </a:ext>
            </a:extLst>
          </p:cNvPr>
          <p:cNvSpPr/>
          <p:nvPr/>
        </p:nvSpPr>
        <p:spPr>
          <a:xfrm>
            <a:off x="2904466" y="4351539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638231D-8591-4592-9D0D-B77961483170}"/>
              </a:ext>
            </a:extLst>
          </p:cNvPr>
          <p:cNvSpPr/>
          <p:nvPr/>
        </p:nvSpPr>
        <p:spPr>
          <a:xfrm>
            <a:off x="2904466" y="447582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13FA2C9-E75C-489A-B585-B2949BE82AE8}"/>
              </a:ext>
            </a:extLst>
          </p:cNvPr>
          <p:cNvSpPr/>
          <p:nvPr/>
        </p:nvSpPr>
        <p:spPr>
          <a:xfrm>
            <a:off x="2904469" y="462674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A78C7B2-342F-42B8-B255-D0711A59958E}"/>
              </a:ext>
            </a:extLst>
          </p:cNvPr>
          <p:cNvSpPr/>
          <p:nvPr/>
        </p:nvSpPr>
        <p:spPr>
          <a:xfrm>
            <a:off x="2904465" y="4768789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800AFCB-40E6-4123-9E50-1475289038BE}"/>
              </a:ext>
            </a:extLst>
          </p:cNvPr>
          <p:cNvSpPr/>
          <p:nvPr/>
        </p:nvSpPr>
        <p:spPr>
          <a:xfrm>
            <a:off x="2913346" y="492858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굽음 40">
            <a:extLst>
              <a:ext uri="{FF2B5EF4-FFF2-40B4-BE49-F238E27FC236}">
                <a16:creationId xmlns:a16="http://schemas.microsoft.com/office/drawing/2014/main" id="{E01922BE-3917-4CCD-95A2-22F4AA94CB71}"/>
              </a:ext>
            </a:extLst>
          </p:cNvPr>
          <p:cNvSpPr/>
          <p:nvPr/>
        </p:nvSpPr>
        <p:spPr>
          <a:xfrm rot="8329467">
            <a:off x="5023247" y="2285794"/>
            <a:ext cx="921878" cy="1065320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78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118CBDCA-7DFC-4845-9FA4-1DA73F26FD41}"/>
              </a:ext>
            </a:extLst>
          </p:cNvPr>
          <p:cNvSpPr txBox="1"/>
          <p:nvPr/>
        </p:nvSpPr>
        <p:spPr>
          <a:xfrm>
            <a:off x="2645098" y="582851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1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주석의 길이를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의 길이로 수정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4654F4-C8F9-4A94-B4FA-4F34AB87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08" y="1191957"/>
            <a:ext cx="8814983" cy="41797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A14825-AC1A-4FCF-8CD8-3516BEF388D8}"/>
              </a:ext>
            </a:extLst>
          </p:cNvPr>
          <p:cNvSpPr/>
          <p:nvPr/>
        </p:nvSpPr>
        <p:spPr>
          <a:xfrm>
            <a:off x="6135682" y="3460395"/>
            <a:ext cx="691247" cy="2415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0531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8;p9">
            <a:extLst>
              <a:ext uri="{FF2B5EF4-FFF2-40B4-BE49-F238E27FC236}">
                <a16:creationId xmlns:a16="http://schemas.microsoft.com/office/drawing/2014/main" id="{118CBDCA-7DFC-4845-9FA4-1DA73F26FD41}"/>
              </a:ext>
            </a:extLst>
          </p:cNvPr>
          <p:cNvSpPr txBox="1"/>
          <p:nvPr/>
        </p:nvSpPr>
        <p:spPr>
          <a:xfrm>
            <a:off x="754416" y="803751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수정 전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9E343CE1-65E4-4221-8CB5-505B99069EC0}"/>
              </a:ext>
            </a:extLst>
          </p:cNvPr>
          <p:cNvSpPr txBox="1"/>
          <p:nvPr/>
        </p:nvSpPr>
        <p:spPr>
          <a:xfrm>
            <a:off x="6339949" y="794873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수정 후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AEE778-EB09-4444-93B4-D8983FA1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90" y="1485631"/>
            <a:ext cx="5380951" cy="4213834"/>
          </a:xfrm>
          <a:prstGeom prst="rect">
            <a:avLst/>
          </a:prstGeom>
        </p:spPr>
      </p:pic>
      <p:sp>
        <p:nvSpPr>
          <p:cNvPr id="12" name="Google Shape;148;p9">
            <a:extLst>
              <a:ext uri="{FF2B5EF4-FFF2-40B4-BE49-F238E27FC236}">
                <a16:creationId xmlns:a16="http://schemas.microsoft.com/office/drawing/2014/main" id="{110C2D7D-BE2E-4B0A-BC70-E82C21858501}"/>
              </a:ext>
            </a:extLst>
          </p:cNvPr>
          <p:cNvSpPr txBox="1"/>
          <p:nvPr/>
        </p:nvSpPr>
        <p:spPr>
          <a:xfrm>
            <a:off x="3109948" y="6149602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방법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는 중앙 디렉토리가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Local Header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에 접근하지 못하게 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02CC38-75FC-4BDC-9212-F20EB37A9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84" y="1482539"/>
            <a:ext cx="5380952" cy="42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58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Zip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파일 목록 숨기기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48;p9">
            <a:extLst>
              <a:ext uri="{FF2B5EF4-FFF2-40B4-BE49-F238E27FC236}">
                <a16:creationId xmlns:a16="http://schemas.microsoft.com/office/drawing/2014/main" id="{B1EFCCF2-31E3-4F62-9D55-636E10F23D54}"/>
              </a:ext>
            </a:extLst>
          </p:cNvPr>
          <p:cNvSpPr txBox="1"/>
          <p:nvPr/>
        </p:nvSpPr>
        <p:spPr>
          <a:xfrm>
            <a:off x="6276742" y="3059668"/>
            <a:ext cx="6942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Central Directory 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주석으로 처리 했기 때문에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파일 설명이 추가 되었다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AB4D45-69B2-41A5-83D0-ADBE3ED8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50" y="1205606"/>
            <a:ext cx="4276725" cy="48196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861BC6-BE74-4862-87B9-D08FBE051C61}"/>
              </a:ext>
            </a:extLst>
          </p:cNvPr>
          <p:cNvSpPr/>
          <p:nvPr/>
        </p:nvSpPr>
        <p:spPr>
          <a:xfrm>
            <a:off x="1288474" y="4277140"/>
            <a:ext cx="691247" cy="2415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721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2574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참고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15896-5C79-4260-9C2F-180801C55AF1}"/>
              </a:ext>
            </a:extLst>
          </p:cNvPr>
          <p:cNvSpPr txBox="1"/>
          <p:nvPr/>
        </p:nvSpPr>
        <p:spPr>
          <a:xfrm>
            <a:off x="825623" y="958788"/>
            <a:ext cx="10608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https://en.wikipedia.org/wiki/ZIP_(file_format)#Structure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https://jmoon.co.kr/48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https://nightohl.tistory.com/entry/ZIP-Archive-file-format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https://blog.forensicresearch.kr/3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235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9;p25">
            <a:extLst>
              <a:ext uri="{FF2B5EF4-FFF2-40B4-BE49-F238E27FC236}">
                <a16:creationId xmlns:a16="http://schemas.microsoft.com/office/drawing/2014/main" id="{437D55DF-D925-49A8-A8DC-1C43CE474841}"/>
              </a:ext>
            </a:extLst>
          </p:cNvPr>
          <p:cNvSpPr txBox="1"/>
          <p:nvPr/>
        </p:nvSpPr>
        <p:spPr>
          <a:xfrm>
            <a:off x="4967159" y="3136612"/>
            <a:ext cx="22576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Q&amp;A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0823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9;p25">
            <a:extLst>
              <a:ext uri="{FF2B5EF4-FFF2-40B4-BE49-F238E27FC236}">
                <a16:creationId xmlns:a16="http://schemas.microsoft.com/office/drawing/2014/main" id="{437D55DF-D925-49A8-A8DC-1C43CE474841}"/>
              </a:ext>
            </a:extLst>
          </p:cNvPr>
          <p:cNvSpPr txBox="1"/>
          <p:nvPr/>
        </p:nvSpPr>
        <p:spPr>
          <a:xfrm>
            <a:off x="4505520" y="4533118"/>
            <a:ext cx="31809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r>
              <a:rPr lang="en-US" altLang="ko-KR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3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33;p4">
            <a:extLst>
              <a:ext uri="{FF2B5EF4-FFF2-40B4-BE49-F238E27FC236}">
                <a16:creationId xmlns:a16="http://schemas.microsoft.com/office/drawing/2014/main" id="{9EDC5821-C8E2-40B0-8BF9-68C0BE176A6B}"/>
              </a:ext>
            </a:extLst>
          </p:cNvPr>
          <p:cNvGrpSpPr/>
          <p:nvPr/>
        </p:nvGrpSpPr>
        <p:grpSpPr>
          <a:xfrm>
            <a:off x="5654950" y="2102973"/>
            <a:ext cx="834472" cy="230238"/>
            <a:chOff x="5435701" y="1021996"/>
            <a:chExt cx="834472" cy="230238"/>
          </a:xfrm>
        </p:grpSpPr>
        <p:sp>
          <p:nvSpPr>
            <p:cNvPr id="5" name="Google Shape;34;p4">
              <a:extLst>
                <a:ext uri="{FF2B5EF4-FFF2-40B4-BE49-F238E27FC236}">
                  <a16:creationId xmlns:a16="http://schemas.microsoft.com/office/drawing/2014/main" id="{FB7FA4A8-7AF3-401D-96CE-D5EA6D0BB1B7}"/>
                </a:ext>
              </a:extLst>
            </p:cNvPr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5;p4">
              <a:extLst>
                <a:ext uri="{FF2B5EF4-FFF2-40B4-BE49-F238E27FC236}">
                  <a16:creationId xmlns:a16="http://schemas.microsoft.com/office/drawing/2014/main" id="{3743D82E-E98C-4319-A68F-32341AEE0A9D}"/>
                </a:ext>
              </a:extLst>
            </p:cNvPr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6;p4">
              <a:extLst>
                <a:ext uri="{FF2B5EF4-FFF2-40B4-BE49-F238E27FC236}">
                  <a16:creationId xmlns:a16="http://schemas.microsoft.com/office/drawing/2014/main" id="{ACE4E0C6-3A36-4BAF-86D6-2CD7ED3E84A2}"/>
                </a:ext>
              </a:extLst>
            </p:cNvPr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Picture 4" descr="알집 무료 다운로드｜알툴즈 ｜ Download-HUB">
            <a:extLst>
              <a:ext uri="{FF2B5EF4-FFF2-40B4-BE49-F238E27FC236}">
                <a16:creationId xmlns:a16="http://schemas.microsoft.com/office/drawing/2014/main" id="{09749A1E-882F-4F0E-B6C2-EB2BB5AE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67" y="2614344"/>
            <a:ext cx="1772438" cy="17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1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5;p5">
            <a:extLst>
              <a:ext uri="{FF2B5EF4-FFF2-40B4-BE49-F238E27FC236}">
                <a16:creationId xmlns:a16="http://schemas.microsoft.com/office/drawing/2014/main" id="{4B7D119A-260C-458F-A5C7-53ADF8793B8D}"/>
              </a:ext>
            </a:extLst>
          </p:cNvPr>
          <p:cNvSpPr txBox="1"/>
          <p:nvPr/>
        </p:nvSpPr>
        <p:spPr>
          <a:xfrm>
            <a:off x="3701062" y="3136242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r>
              <a:rPr kumimoji="0" lang="en-US" altLang="ko-KR" sz="2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ko-KR" altLang="en-US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079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9">
            <a:extLst>
              <a:ext uri="{FF2B5EF4-FFF2-40B4-BE49-F238E27FC236}">
                <a16:creationId xmlns:a16="http://schemas.microsoft.com/office/drawing/2014/main" id="{AEA32422-CF7F-4673-A9C7-3B0470EFFEB0}"/>
              </a:ext>
            </a:extLst>
          </p:cNvPr>
          <p:cNvSpPr/>
          <p:nvPr/>
        </p:nvSpPr>
        <p:spPr>
          <a:xfrm>
            <a:off x="0" y="321397"/>
            <a:ext cx="104775" cy="474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8;p9">
            <a:extLst>
              <a:ext uri="{FF2B5EF4-FFF2-40B4-BE49-F238E27FC236}">
                <a16:creationId xmlns:a16="http://schemas.microsoft.com/office/drawing/2014/main" id="{85A6DF4E-6E7D-47CD-93A3-F8355DFD0EE5}"/>
              </a:ext>
            </a:extLst>
          </p:cNvPr>
          <p:cNvSpPr txBox="1"/>
          <p:nvPr/>
        </p:nvSpPr>
        <p:spPr>
          <a:xfrm>
            <a:off x="193463" y="365819"/>
            <a:ext cx="4032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디지털 포렌식의 종류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Google Shape;237;p13">
            <a:extLst>
              <a:ext uri="{FF2B5EF4-FFF2-40B4-BE49-F238E27FC236}">
                <a16:creationId xmlns:a16="http://schemas.microsoft.com/office/drawing/2014/main" id="{89F6C5A0-9EFF-4BFA-B7AD-208FEE3A5A2A}"/>
              </a:ext>
            </a:extLst>
          </p:cNvPr>
          <p:cNvCxnSpPr/>
          <p:nvPr/>
        </p:nvCxnSpPr>
        <p:spPr>
          <a:xfrm>
            <a:off x="4355383" y="1799530"/>
            <a:ext cx="0" cy="3529009"/>
          </a:xfrm>
          <a:prstGeom prst="straightConnector1">
            <a:avLst/>
          </a:prstGeom>
          <a:noFill/>
          <a:ln w="9525" cap="flat" cmpd="sng">
            <a:solidFill>
              <a:srgbClr val="DD8C07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" name="Google Shape;238;p13">
            <a:extLst>
              <a:ext uri="{FF2B5EF4-FFF2-40B4-BE49-F238E27FC236}">
                <a16:creationId xmlns:a16="http://schemas.microsoft.com/office/drawing/2014/main" id="{BB0E3B2D-7E13-4936-A187-7B75400651CE}"/>
              </a:ext>
            </a:extLst>
          </p:cNvPr>
          <p:cNvSpPr txBox="1"/>
          <p:nvPr/>
        </p:nvSpPr>
        <p:spPr>
          <a:xfrm>
            <a:off x="4970236" y="2385996"/>
            <a:ext cx="5812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Computer Forensic</a:t>
            </a:r>
            <a:endParaRPr sz="36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9;p13">
            <a:extLst>
              <a:ext uri="{FF2B5EF4-FFF2-40B4-BE49-F238E27FC236}">
                <a16:creationId xmlns:a16="http://schemas.microsoft.com/office/drawing/2014/main" id="{6935CCAE-B884-4924-8EE8-54E650660F5A}"/>
              </a:ext>
            </a:extLst>
          </p:cNvPr>
          <p:cNvSpPr txBox="1"/>
          <p:nvPr/>
        </p:nvSpPr>
        <p:spPr>
          <a:xfrm>
            <a:off x="4971451" y="3102076"/>
            <a:ext cx="65178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컴퓨터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USB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또는 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SD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드라이브 등 에서 발생한 범죄에 대해 </a:t>
            </a:r>
            <a:endParaRPr lang="en-US" altLang="ko-KR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법적 증거를 가지는 데이터를 수집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복원</a:t>
            </a:r>
            <a:r>
              <a:rPr lang="en-US" altLang="ko-K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 lang="en-US" altLang="ko-KR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1;p13">
            <a:extLst>
              <a:ext uri="{FF2B5EF4-FFF2-40B4-BE49-F238E27FC236}">
                <a16:creationId xmlns:a16="http://schemas.microsoft.com/office/drawing/2014/main" id="{0CDB43B8-00DA-4685-8EDE-BEA2998D6751}"/>
              </a:ext>
            </a:extLst>
          </p:cNvPr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What is The Computer Forensics ? | E-SPIN Group">
            <a:extLst>
              <a:ext uri="{FF2B5EF4-FFF2-40B4-BE49-F238E27FC236}">
                <a16:creationId xmlns:a16="http://schemas.microsoft.com/office/drawing/2014/main" id="{7E103ACF-0EF3-42FC-A1CD-C0AB5835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4" y="2219371"/>
            <a:ext cx="3954036" cy="268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8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6326</TotalTime>
  <Words>2155</Words>
  <Application>Microsoft Office PowerPoint</Application>
  <PresentationFormat>와이드스크린</PresentationFormat>
  <Paragraphs>543</Paragraphs>
  <Slides>76</Slides>
  <Notes>76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9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이용진</dc:creator>
  <cp:lastModifiedBy>용진 이</cp:lastModifiedBy>
  <cp:revision>80</cp:revision>
  <dcterms:modified xsi:type="dcterms:W3CDTF">2021-01-22T06:29:58Z</dcterms:modified>
</cp:coreProperties>
</file>