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9" r:id="rId20"/>
    <p:sldId id="290" r:id="rId21"/>
    <p:sldId id="291" r:id="rId22"/>
    <p:sldId id="292" r:id="rId23"/>
    <p:sldId id="293" r:id="rId24"/>
    <p:sldId id="295" r:id="rId25"/>
    <p:sldId id="297" r:id="rId26"/>
    <p:sldId id="296" r:id="rId27"/>
    <p:sldId id="29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D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3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7A488-C3A1-4384-A7E8-F53C40E46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28C350-8FC3-4A0C-BC61-B856DBD85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B7719-81FA-4CDD-9DEF-3A820028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7F2D2-6437-49F7-8A92-3DC7516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1EF1A-C335-4173-A5F3-7DE515B6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49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17FD9-5192-4255-ABAB-797C6491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123FE-C8C9-4D2C-9EA4-8C43D1B96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266A1-164B-4315-B11D-F6D75E40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E2209-BD16-44B6-BAB5-77823D5A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31DEF-F13D-4F67-A93D-05A8D36B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00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461DBD-0185-4B85-8E3B-6E51334B4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0931A-48C5-4F73-8647-55BFCF115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69B12-40D2-4B26-A06B-131747F6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3785E-B9AF-4310-86CC-430ECCF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5D287-B45B-4A74-8472-1303D216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45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29771-A182-41AB-A1A2-510CB95E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870C2-A8CA-475A-AEF5-E27FE5CF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0DB16-0B2C-410A-AE97-E32C50A1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EC69D-E8AA-4209-8DD7-A0D66283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EEF3F-148F-4DFC-B074-FF92FCCD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86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B4B3B-76EE-450D-8D82-F4C13134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68AA74-9086-4E9E-96F4-84073752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7B810-F5FE-4DFC-B825-63A2DFA8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69790-52A3-4097-BE5E-DE2DD3B6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6DDCE-EE7C-46A8-B51F-C19D17B2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59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38A69-3D29-4C24-9ECB-273920E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948EE-F6AB-4E87-8EF2-45C98D869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7F2E9A-AE86-4D7F-8EFA-EC9B01794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61406-AB24-4F59-BE3B-81085D63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811B04-A60B-4F93-9AAD-590EA909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41D0B-524A-4232-A9D9-827D87E6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90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84E8B-0547-4066-B7CE-6F8D5AD8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54069-6E10-4D34-AF3F-05C3F3EA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176B67-9CF4-451B-A14B-2414AC27E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6F0F25-4869-4EA5-81BB-C9C02134F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EA45B8-98F1-4504-ACBF-5113C3486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3F3173-3B38-4204-A785-C9ADC145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18B22-D4A1-4FE3-8B03-863F6BE1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3789B6-F371-4666-AD6F-2F6FFE5D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37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F9332-9919-4131-B708-5D62596B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3BC5A0-FDFD-4D25-99FB-38EC58AA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362264-B167-4223-8A3D-FCAC4B2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28EBDC-5098-4891-B3AA-24D537A1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13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AF5A5E-7D0D-4121-AFAD-2A2EBFC1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95F73F-7974-467D-83AF-1219E2B8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2FE57D-6A5A-415A-8353-ADC07E41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55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2F1E6-5C57-410F-B1DB-FA004F50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4698D-710C-44FB-BBEC-4E688347F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322622-E78A-4B02-98DF-758ADB0F1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7475CA-CB40-463D-902C-EC61BEBE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97C47-6A51-4638-85CF-0E434499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AD7F7C-11C5-47D9-B57F-13E5CE3E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31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3160A-E71E-4A86-8DC0-6F792443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609EF7-25DF-46D2-8A40-48F275B71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22877-E249-4B25-BB86-82CD621BC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6C9CB-0CC0-4C33-B7F1-1B15AF6B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7F62D-438E-4EED-AEA1-6F4C2BFF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18663A-88E0-437E-8EFA-D67DE302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79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DC770B-F71A-45B2-91A3-0DC28325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FD713-C052-4CC0-B94B-1E9343F9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4A654-841D-410E-BDBD-F39F18040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FFFD6-C0B3-4A47-8BCB-68D8F1F28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6FF22-54C0-4C03-BD49-D5026B38D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88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File System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75000"/>
                  </a:prst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20192243 </a:t>
            </a:r>
            <a:r>
              <a:rPr lang="ko-KR" altLang="en-US" sz="900" kern="0" dirty="0">
                <a:solidFill>
                  <a:prstClr val="white">
                    <a:lumMod val="75000"/>
                  </a:prst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이용진 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100%</a:t>
              </a:r>
              <a:endPara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02:06 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kern="0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Fas2021</a:t>
            </a:r>
            <a:endParaRPr lang="ko-KR" altLang="en-US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60848B-77A5-4DB1-9AB2-9811C65B4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522" y="2814565"/>
            <a:ext cx="3134226" cy="1733692"/>
          </a:xfrm>
          <a:prstGeom prst="rect">
            <a:avLst/>
          </a:prstGeom>
        </p:spPr>
      </p:pic>
      <p:pic>
        <p:nvPicPr>
          <p:cNvPr id="2050" name="Picture 2" descr="창문 윈도우 아이콘 로고 - Pixabay의 무료 벡터 그래픽">
            <a:extLst>
              <a:ext uri="{FF2B5EF4-FFF2-40B4-BE49-F238E27FC236}">
                <a16:creationId xmlns:a16="http://schemas.microsoft.com/office/drawing/2014/main" id="{0B5A8512-3708-4332-88A2-286C3A428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07" y="253364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090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6722B6-3B21-45DD-A0A4-C0C21E7D3806}"/>
              </a:ext>
            </a:extLst>
          </p:cNvPr>
          <p:cNvSpPr txBox="1"/>
          <p:nvPr/>
        </p:nvSpPr>
        <p:spPr>
          <a:xfrm>
            <a:off x="937083" y="1097419"/>
            <a:ext cx="541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Minix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 File System ( MFS 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7C3F21-7452-4C1E-BA6D-087E3EAD9A69}"/>
              </a:ext>
            </a:extLst>
          </p:cNvPr>
          <p:cNvSpPr txBox="1"/>
          <p:nvPr/>
        </p:nvSpPr>
        <p:spPr>
          <a:xfrm>
            <a:off x="5822434" y="2035550"/>
            <a:ext cx="62217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Minix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 File System: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초기 리눅스의 파일 시스템</a:t>
            </a: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M</a:t>
            </a:r>
            <a:r>
              <a:rPr lang="en-US" altLang="ko-KR" dirty="0" err="1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inix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File System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은 블록을 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16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비트로 주소를 표현했다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최대 블록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(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클러스터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)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개수 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= 2^16 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개</a:t>
            </a: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볼륨의 크기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= 2^16 X 1024(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블록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/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클러스터 크기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)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 = 64 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MB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1990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년 당시 하드 드라이브의 크기 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: 40 ~ 140 MB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향상된 파일 시스템이 필요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!!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4B1074-2FE5-4ED4-8E87-8192F982A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210" y="2513155"/>
            <a:ext cx="2814573" cy="218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039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6722B6-3B21-45DD-A0A4-C0C21E7D3806}"/>
              </a:ext>
            </a:extLst>
          </p:cNvPr>
          <p:cNvSpPr txBox="1"/>
          <p:nvPr/>
        </p:nvSpPr>
        <p:spPr>
          <a:xfrm>
            <a:off x="937083" y="1097419"/>
            <a:ext cx="541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E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xt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1 or Ext File System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7C3F21-7452-4C1E-BA6D-087E3EAD9A69}"/>
              </a:ext>
            </a:extLst>
          </p:cNvPr>
          <p:cNvSpPr txBox="1"/>
          <p:nvPr/>
        </p:nvSpPr>
        <p:spPr>
          <a:xfrm>
            <a:off x="5264435" y="2034781"/>
            <a:ext cx="65513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ext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( ext1 ) : MFS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의 한계를 극복하기 위해 만들어진 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File System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MFS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를 확장했다는 의미를 가진다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최대 볼륨 크기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: 2GB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파일 이름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: 14byte -&gt; 255byte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로 증가</a:t>
            </a: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Inode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의 수정 문제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, Linked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List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로 구현한 파일 시스템의 문제점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ext2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로 업그레이드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2D4341-F75F-4FC0-AB93-44140B0DF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867" y="2843346"/>
            <a:ext cx="2693898" cy="142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27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6722B6-3B21-45DD-A0A4-C0C21E7D3806}"/>
              </a:ext>
            </a:extLst>
          </p:cNvPr>
          <p:cNvSpPr txBox="1"/>
          <p:nvPr/>
        </p:nvSpPr>
        <p:spPr>
          <a:xfrm>
            <a:off x="937083" y="1097419"/>
            <a:ext cx="541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Ext2 File System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7C3F21-7452-4C1E-BA6D-087E3EAD9A69}"/>
              </a:ext>
            </a:extLst>
          </p:cNvPr>
          <p:cNvSpPr txBox="1"/>
          <p:nvPr/>
        </p:nvSpPr>
        <p:spPr>
          <a:xfrm>
            <a:off x="5822434" y="2274838"/>
            <a:ext cx="65513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Ext2: Ext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의 문제를 해결하기 위한 파일 시스템</a:t>
            </a: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Ext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파일 시스템 코드를 바탕으로 구현</a:t>
            </a: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Ext2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파일 시스템은 접근 시간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수정 시간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변경 시간을 지원</a:t>
            </a: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Ext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에 있었던 여러 단점을 개선</a:t>
            </a: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최대 볼륨 크기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: 2~32TB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pic>
        <p:nvPicPr>
          <p:cNvPr id="4098" name="Picture 2" descr="Ext2文件系統深度剖析｜擴展屬性分析- 每日頭條">
            <a:extLst>
              <a:ext uri="{FF2B5EF4-FFF2-40B4-BE49-F238E27FC236}">
                <a16:creationId xmlns:a16="http://schemas.microsoft.com/office/drawing/2014/main" id="{BE714FD9-D57F-4C22-9B01-23C089199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97" y="2857245"/>
            <a:ext cx="3028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396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6722B6-3B21-45DD-A0A4-C0C21E7D3806}"/>
              </a:ext>
            </a:extLst>
          </p:cNvPr>
          <p:cNvSpPr txBox="1"/>
          <p:nvPr/>
        </p:nvSpPr>
        <p:spPr>
          <a:xfrm>
            <a:off x="937083" y="1097419"/>
            <a:ext cx="541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Ext3 File System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7C3F21-7452-4C1E-BA6D-087E3EAD9A69}"/>
              </a:ext>
            </a:extLst>
          </p:cNvPr>
          <p:cNvSpPr txBox="1"/>
          <p:nvPr/>
        </p:nvSpPr>
        <p:spPr>
          <a:xfrm>
            <a:off x="5267466" y="2404883"/>
            <a:ext cx="72133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Ext3: Ext2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를 기반으로 개발되어 호환 가능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저널링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 기법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데이터를 디스크에 기록하기 전에 저널에 수정사항을 기록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전원이 나가 시스템에 충돌이 발생할 경우 저널의 기록을 보고 </a:t>
            </a: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    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    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빠른 속도로 복구할 수 있다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최대 볼륨 크기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: 2~32 TB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pic>
        <p:nvPicPr>
          <p:cNvPr id="5122" name="Picture 2" descr="3stars.gr/wp-content/uploads/2017/02/Top-04.-Ex...">
            <a:extLst>
              <a:ext uri="{FF2B5EF4-FFF2-40B4-BE49-F238E27FC236}">
                <a16:creationId xmlns:a16="http://schemas.microsoft.com/office/drawing/2014/main" id="{FB992CDA-3591-4D7E-A504-62B747BD8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327" y="2122470"/>
            <a:ext cx="2613060" cy="261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278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6722B6-3B21-45DD-A0A4-C0C21E7D3806}"/>
              </a:ext>
            </a:extLst>
          </p:cNvPr>
          <p:cNvSpPr txBox="1"/>
          <p:nvPr/>
        </p:nvSpPr>
        <p:spPr>
          <a:xfrm>
            <a:off x="937083" y="1097419"/>
            <a:ext cx="541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Ext4 File System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7C3F21-7452-4C1E-BA6D-087E3EAD9A69}"/>
              </a:ext>
            </a:extLst>
          </p:cNvPr>
          <p:cNvSpPr txBox="1"/>
          <p:nvPr/>
        </p:nvSpPr>
        <p:spPr>
          <a:xfrm>
            <a:off x="5447186" y="2312550"/>
            <a:ext cx="72133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Ext4: Ext2, Ext3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에 이은 리눅스의 최신 파일 시스템</a:t>
            </a: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최대 지원 파일 크기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디스크 할당 정책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dirty="0" err="1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저널링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단편화 해소 등</a:t>
            </a: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많은 부분 성능 향상 시킨 파일 시스템이다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48-bit 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블록 주소를 가짐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최대 볼륨 크기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: 4KB X 2^48 = 1EB(</a:t>
            </a:r>
            <a:r>
              <a:rPr lang="ko-KR" altLang="en-US" dirty="0" err="1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엑사바이트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pic>
        <p:nvPicPr>
          <p:cNvPr id="6146" name="Picture 2" descr="Format partition with the ext4 file system">
            <a:extLst>
              <a:ext uri="{FF2B5EF4-FFF2-40B4-BE49-F238E27FC236}">
                <a16:creationId xmlns:a16="http://schemas.microsoft.com/office/drawing/2014/main" id="{D54DF33F-9F52-40E4-B839-99C3E7B63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975" y="2520390"/>
            <a:ext cx="3874364" cy="216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451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6722B6-3B21-45DD-A0A4-C0C21E7D3806}"/>
              </a:ext>
            </a:extLst>
          </p:cNvPr>
          <p:cNvSpPr txBox="1"/>
          <p:nvPr/>
        </p:nvSpPr>
        <p:spPr>
          <a:xfrm>
            <a:off x="937083" y="1097419"/>
            <a:ext cx="541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Ext2 vs Ext3 vs Ext4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946A3C9-58FA-480F-9944-B0036F797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628" y="1785938"/>
            <a:ext cx="824865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826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23A0826-3E8A-4A73-8ECC-51F56D1D3326}"/>
              </a:ext>
            </a:extLst>
          </p:cNvPr>
          <p:cNvCxnSpPr>
            <a:cxnSpLocks/>
          </p:cNvCxnSpPr>
          <p:nvPr/>
        </p:nvCxnSpPr>
        <p:spPr>
          <a:xfrm>
            <a:off x="4091274" y="3841302"/>
            <a:ext cx="4092619" cy="0"/>
          </a:xfrm>
          <a:prstGeom prst="line">
            <a:avLst/>
          </a:prstGeom>
          <a:ln w="19050">
            <a:solidFill>
              <a:srgbClr val="75D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1025616-80D0-4B60-A904-487F703E828E}"/>
              </a:ext>
            </a:extLst>
          </p:cNvPr>
          <p:cNvSpPr txBox="1"/>
          <p:nvPr/>
        </p:nvSpPr>
        <p:spPr>
          <a:xfrm>
            <a:off x="3165558" y="3132005"/>
            <a:ext cx="5944052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500" b="1" i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3</a:t>
            </a:r>
            <a:r>
              <a:rPr kumimoji="0" lang="en-US" altLang="ko-KR" sz="25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. Ext4 File System </a:t>
            </a:r>
            <a:r>
              <a:rPr lang="en-US" altLang="ko-KR" sz="2500" b="1" i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Structure</a:t>
            </a:r>
            <a:endParaRPr kumimoji="0" lang="en-US" altLang="ko-KR" sz="2500" b="1" i="1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3508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89D10A9-FAFB-46FA-A463-6A130F25C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6" y="1821807"/>
            <a:ext cx="949642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1C2C14A-14E5-4270-ADEF-67011E025F66}"/>
              </a:ext>
            </a:extLst>
          </p:cNvPr>
          <p:cNvSpPr txBox="1"/>
          <p:nvPr/>
        </p:nvSpPr>
        <p:spPr>
          <a:xfrm>
            <a:off x="-1790330" y="1301695"/>
            <a:ext cx="72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Ext4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Structure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6999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2C14A-14E5-4270-ADEF-67011E025F66}"/>
              </a:ext>
            </a:extLst>
          </p:cNvPr>
          <p:cNvSpPr txBox="1"/>
          <p:nvPr/>
        </p:nvSpPr>
        <p:spPr>
          <a:xfrm>
            <a:off x="-1790330" y="1301695"/>
            <a:ext cx="72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Ext4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Structure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16FEBD-BE86-4519-ADA3-851F62F5B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699" y="2276475"/>
            <a:ext cx="7848600" cy="11525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67D1D6-E0DC-4742-892D-FAC47A88274B}"/>
              </a:ext>
            </a:extLst>
          </p:cNvPr>
          <p:cNvSpPr txBox="1"/>
          <p:nvPr/>
        </p:nvSpPr>
        <p:spPr>
          <a:xfrm>
            <a:off x="3931177" y="3605212"/>
            <a:ext cx="69826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&lt;Super Block&gt;</a:t>
            </a:r>
          </a:p>
          <a:p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-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전체 </a:t>
            </a:r>
            <a:r>
              <a:rPr lang="en-US" altLang="ko-KR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Inode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와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블록의 개수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-free block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개수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-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첫 번째 데이터 블록의 주소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-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블록의 크기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Super Block size = 1024 bytes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3C214D4-1875-46EC-88B5-894CF77B5A45}"/>
              </a:ext>
            </a:extLst>
          </p:cNvPr>
          <p:cNvCxnSpPr>
            <a:cxnSpLocks/>
          </p:cNvCxnSpPr>
          <p:nvPr/>
        </p:nvCxnSpPr>
        <p:spPr>
          <a:xfrm>
            <a:off x="2743200" y="3355675"/>
            <a:ext cx="0" cy="1259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696DD49-1677-45BE-ABAD-6FC4645AAA88}"/>
              </a:ext>
            </a:extLst>
          </p:cNvPr>
          <p:cNvCxnSpPr>
            <a:cxnSpLocks/>
          </p:cNvCxnSpPr>
          <p:nvPr/>
        </p:nvCxnSpPr>
        <p:spPr>
          <a:xfrm>
            <a:off x="2743200" y="4623759"/>
            <a:ext cx="10994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B13EB56A-739F-46C3-B3BF-622E96705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522" y="3584275"/>
            <a:ext cx="3133848" cy="309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57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2C14A-14E5-4270-ADEF-67011E025F66}"/>
              </a:ext>
            </a:extLst>
          </p:cNvPr>
          <p:cNvSpPr txBox="1"/>
          <p:nvPr/>
        </p:nvSpPr>
        <p:spPr>
          <a:xfrm>
            <a:off x="-1790330" y="1301695"/>
            <a:ext cx="72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Ext4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Structure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16FEBD-BE86-4519-ADA3-851F62F5B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699" y="2276475"/>
            <a:ext cx="7848600" cy="115252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3C214D4-1875-46EC-88B5-894CF77B5A45}"/>
              </a:ext>
            </a:extLst>
          </p:cNvPr>
          <p:cNvCxnSpPr>
            <a:cxnSpLocks/>
          </p:cNvCxnSpPr>
          <p:nvPr/>
        </p:nvCxnSpPr>
        <p:spPr>
          <a:xfrm>
            <a:off x="2743200" y="3355675"/>
            <a:ext cx="0" cy="1259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696DD49-1677-45BE-ABAD-6FC4645AAA88}"/>
              </a:ext>
            </a:extLst>
          </p:cNvPr>
          <p:cNvCxnSpPr>
            <a:cxnSpLocks/>
          </p:cNvCxnSpPr>
          <p:nvPr/>
        </p:nvCxnSpPr>
        <p:spPr>
          <a:xfrm>
            <a:off x="2743200" y="4623759"/>
            <a:ext cx="10994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>
            <a:extLst>
              <a:ext uri="{FF2B5EF4-FFF2-40B4-BE49-F238E27FC236}">
                <a16:creationId xmlns:a16="http://schemas.microsoft.com/office/drawing/2014/main" id="{C317B7FD-946D-4DF9-A8D2-24A14D1F9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672" y="3530630"/>
            <a:ext cx="48101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361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1F83A4D-ED6E-49BB-807E-61522A73A9E7}"/>
              </a:ext>
            </a:extLst>
          </p:cNvPr>
          <p:cNvCxnSpPr/>
          <p:nvPr/>
        </p:nvCxnSpPr>
        <p:spPr>
          <a:xfrm>
            <a:off x="4983753" y="1807496"/>
            <a:ext cx="2307662" cy="0"/>
          </a:xfrm>
          <a:prstGeom prst="line">
            <a:avLst/>
          </a:prstGeom>
          <a:ln w="19050">
            <a:solidFill>
              <a:srgbClr val="75D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F1C2F1D-1FDD-42A4-B875-00DC695D5CB4}"/>
              </a:ext>
            </a:extLst>
          </p:cNvPr>
          <p:cNvSpPr txBox="1"/>
          <p:nvPr/>
        </p:nvSpPr>
        <p:spPr>
          <a:xfrm>
            <a:off x="4443411" y="1352550"/>
            <a:ext cx="33051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i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Content</a:t>
            </a:r>
            <a:endParaRPr lang="ko-KR" altLang="en-US" sz="2500" b="1" i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EF6BF2-382E-4FCB-AEBD-DAEF723AC31F}"/>
              </a:ext>
            </a:extLst>
          </p:cNvPr>
          <p:cNvSpPr txBox="1"/>
          <p:nvPr/>
        </p:nvSpPr>
        <p:spPr>
          <a:xfrm>
            <a:off x="4200073" y="2332175"/>
            <a:ext cx="5944052" cy="32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latinLnBrk="0">
              <a:lnSpc>
                <a:spcPct val="150000"/>
              </a:lnSpc>
              <a:buAutoNum type="arabicPeriod"/>
              <a:defRPr/>
            </a:pPr>
            <a:r>
              <a:rPr lang="en-US" altLang="ko-KR" sz="2500" b="1" i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File System </a:t>
            </a:r>
            <a:r>
              <a:rPr lang="ko-KR" altLang="en-US" sz="2500" b="1" i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이란</a:t>
            </a:r>
            <a:r>
              <a:rPr lang="en-US" altLang="ko-KR" sz="2500" b="1" i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?</a:t>
            </a:r>
          </a:p>
          <a:p>
            <a:pPr marL="457200" indent="-457200" latinLnBrk="0">
              <a:lnSpc>
                <a:spcPct val="150000"/>
              </a:lnSpc>
              <a:buAutoNum type="arabicPeriod"/>
              <a:defRPr/>
            </a:pPr>
            <a:endParaRPr lang="en-US" altLang="ko-KR" sz="2500" b="1" i="1" kern="0" dirty="0">
              <a:solidFill>
                <a:prstClr val="black">
                  <a:lumMod val="85000"/>
                  <a:lumOff val="15000"/>
                </a:prst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500" b="1" i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2. Ext File System </a:t>
            </a:r>
            <a:r>
              <a:rPr lang="ko-KR" altLang="en-US" sz="2500" b="1" i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이란</a:t>
            </a:r>
            <a:r>
              <a:rPr lang="en-US" altLang="ko-KR" sz="2500" b="1" i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? 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2500" b="1" i="1" kern="0" dirty="0">
              <a:solidFill>
                <a:prstClr val="black">
                  <a:lumMod val="85000"/>
                  <a:lumOff val="15000"/>
                </a:prst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500" b="1" i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3. Ext4 File System Structure</a:t>
            </a:r>
            <a:endParaRPr lang="ko-KR" altLang="en-US" sz="2500" kern="0" dirty="0">
              <a:solidFill>
                <a:prstClr val="white">
                  <a:lumMod val="75000"/>
                </a:prst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7403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2C14A-14E5-4270-ADEF-67011E025F66}"/>
              </a:ext>
            </a:extLst>
          </p:cNvPr>
          <p:cNvSpPr txBox="1"/>
          <p:nvPr/>
        </p:nvSpPr>
        <p:spPr>
          <a:xfrm>
            <a:off x="-1790330" y="1301695"/>
            <a:ext cx="72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Ext4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Structure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16FEBD-BE86-4519-ADA3-851F62F5B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699" y="2276475"/>
            <a:ext cx="7848600" cy="115252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3C214D4-1875-46EC-88B5-894CF77B5A45}"/>
              </a:ext>
            </a:extLst>
          </p:cNvPr>
          <p:cNvCxnSpPr>
            <a:cxnSpLocks/>
          </p:cNvCxnSpPr>
          <p:nvPr/>
        </p:nvCxnSpPr>
        <p:spPr>
          <a:xfrm>
            <a:off x="3752484" y="3355675"/>
            <a:ext cx="0" cy="1259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696DD49-1677-45BE-ABAD-6FC4645AAA88}"/>
              </a:ext>
            </a:extLst>
          </p:cNvPr>
          <p:cNvCxnSpPr>
            <a:cxnSpLocks/>
          </p:cNvCxnSpPr>
          <p:nvPr/>
        </p:nvCxnSpPr>
        <p:spPr>
          <a:xfrm>
            <a:off x="3752484" y="4623759"/>
            <a:ext cx="10994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0D3A87-22DA-4881-957A-24ACFD6A6995}"/>
              </a:ext>
            </a:extLst>
          </p:cNvPr>
          <p:cNvSpPr txBox="1"/>
          <p:nvPr/>
        </p:nvSpPr>
        <p:spPr>
          <a:xfrm>
            <a:off x="4851885" y="3573839"/>
            <a:ext cx="69826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&lt;Group Descriptor&gt;</a:t>
            </a:r>
          </a:p>
          <a:p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-Block Bitmap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주소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-</a:t>
            </a:r>
            <a:r>
              <a:rPr lang="en-US" altLang="ko-KR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Inode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Bitmap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주소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-</a:t>
            </a:r>
            <a:r>
              <a:rPr lang="en-US" altLang="ko-KR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Inode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Table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주소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각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Block Group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에 포함된 위치를 알려줌으로 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Block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Group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의 개수만큼 엔트리가 존재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(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여러 개의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Block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으로 구성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)</a:t>
            </a:r>
          </a:p>
          <a:p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3617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2C14A-14E5-4270-ADEF-67011E025F66}"/>
              </a:ext>
            </a:extLst>
          </p:cNvPr>
          <p:cNvSpPr txBox="1"/>
          <p:nvPr/>
        </p:nvSpPr>
        <p:spPr>
          <a:xfrm>
            <a:off x="-1790330" y="1301695"/>
            <a:ext cx="72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Ext4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Structure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16FEBD-BE86-4519-ADA3-851F62F5B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699" y="2276475"/>
            <a:ext cx="7848600" cy="115252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3C214D4-1875-46EC-88B5-894CF77B5A45}"/>
              </a:ext>
            </a:extLst>
          </p:cNvPr>
          <p:cNvCxnSpPr>
            <a:cxnSpLocks/>
          </p:cNvCxnSpPr>
          <p:nvPr/>
        </p:nvCxnSpPr>
        <p:spPr>
          <a:xfrm>
            <a:off x="4770398" y="3355675"/>
            <a:ext cx="0" cy="1259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696DD49-1677-45BE-ABAD-6FC4645AAA88}"/>
              </a:ext>
            </a:extLst>
          </p:cNvPr>
          <p:cNvCxnSpPr>
            <a:cxnSpLocks/>
          </p:cNvCxnSpPr>
          <p:nvPr/>
        </p:nvCxnSpPr>
        <p:spPr>
          <a:xfrm>
            <a:off x="4770398" y="4623759"/>
            <a:ext cx="10994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0D3A87-22DA-4881-957A-24ACFD6A6995}"/>
              </a:ext>
            </a:extLst>
          </p:cNvPr>
          <p:cNvSpPr txBox="1"/>
          <p:nvPr/>
        </p:nvSpPr>
        <p:spPr>
          <a:xfrm>
            <a:off x="5869799" y="3573839"/>
            <a:ext cx="6982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&lt;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Block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Bitmap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-Block Group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내의 블록의 사용 상태를 표시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Block 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크기가 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4096bytes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라면 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8(bit) X 4096 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개의 </a:t>
            </a: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   Block 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표현 가능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!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2B5EC85-76FE-4721-99A5-57B676AAC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819" y="5473004"/>
            <a:ext cx="641032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390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2C14A-14E5-4270-ADEF-67011E025F66}"/>
              </a:ext>
            </a:extLst>
          </p:cNvPr>
          <p:cNvSpPr txBox="1"/>
          <p:nvPr/>
        </p:nvSpPr>
        <p:spPr>
          <a:xfrm>
            <a:off x="-1790330" y="1301695"/>
            <a:ext cx="72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Ext4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Structure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16FEBD-BE86-4519-ADA3-851F62F5B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699" y="2276475"/>
            <a:ext cx="7848600" cy="115252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696DD49-1677-45BE-ABAD-6FC4645AAA88}"/>
              </a:ext>
            </a:extLst>
          </p:cNvPr>
          <p:cNvCxnSpPr>
            <a:cxnSpLocks/>
          </p:cNvCxnSpPr>
          <p:nvPr/>
        </p:nvCxnSpPr>
        <p:spPr>
          <a:xfrm>
            <a:off x="5801175" y="3347624"/>
            <a:ext cx="21259" cy="11120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0D3A87-22DA-4881-957A-24ACFD6A6995}"/>
              </a:ext>
            </a:extLst>
          </p:cNvPr>
          <p:cNvSpPr txBox="1"/>
          <p:nvPr/>
        </p:nvSpPr>
        <p:spPr>
          <a:xfrm>
            <a:off x="3310523" y="4500149"/>
            <a:ext cx="6982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&lt;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Inode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Bitmap&gt;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-Block Group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내의 </a:t>
            </a:r>
            <a:r>
              <a:rPr lang="en-US" altLang="ko-KR" dirty="0" err="1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Inode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의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 사용 상태를 표시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Block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크기가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4096bytes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라면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8(bit) X 4096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개의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    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Inode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 표현 가능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!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 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4569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2C14A-14E5-4270-ADEF-67011E025F66}"/>
              </a:ext>
            </a:extLst>
          </p:cNvPr>
          <p:cNvSpPr txBox="1"/>
          <p:nvPr/>
        </p:nvSpPr>
        <p:spPr>
          <a:xfrm>
            <a:off x="-1790330" y="1301695"/>
            <a:ext cx="72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Ext4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Structure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16FEBD-BE86-4519-ADA3-851F62F5B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699" y="2276475"/>
            <a:ext cx="7848600" cy="115252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696DD49-1677-45BE-ABAD-6FC4645AAA88}"/>
              </a:ext>
            </a:extLst>
          </p:cNvPr>
          <p:cNvCxnSpPr>
            <a:cxnSpLocks/>
          </p:cNvCxnSpPr>
          <p:nvPr/>
        </p:nvCxnSpPr>
        <p:spPr>
          <a:xfrm flipH="1">
            <a:off x="5755598" y="4476830"/>
            <a:ext cx="10759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0D3A87-22DA-4881-957A-24ACFD6A6995}"/>
              </a:ext>
            </a:extLst>
          </p:cNvPr>
          <p:cNvSpPr txBox="1"/>
          <p:nvPr/>
        </p:nvSpPr>
        <p:spPr>
          <a:xfrm>
            <a:off x="937083" y="3833881"/>
            <a:ext cx="73756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&lt;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Inode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Table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-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각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파일의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Inode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정보가 저장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-ext4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의 경우 하나의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Inode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의 크기는 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256bytes 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이다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-</a:t>
            </a:r>
            <a:r>
              <a:rPr lang="en-US" altLang="ko-KR" dirty="0" err="1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Inode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에는 접근 시각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수정 시각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삭제 시각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데이터의 위치 정보가 있음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A1AC1AE-F2B5-4045-BA95-9D6F518EDD02}"/>
              </a:ext>
            </a:extLst>
          </p:cNvPr>
          <p:cNvCxnSpPr>
            <a:cxnSpLocks/>
          </p:cNvCxnSpPr>
          <p:nvPr/>
        </p:nvCxnSpPr>
        <p:spPr>
          <a:xfrm>
            <a:off x="6831556" y="3370938"/>
            <a:ext cx="0" cy="11292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449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2C14A-14E5-4270-ADEF-67011E025F66}"/>
              </a:ext>
            </a:extLst>
          </p:cNvPr>
          <p:cNvSpPr txBox="1"/>
          <p:nvPr/>
        </p:nvSpPr>
        <p:spPr>
          <a:xfrm>
            <a:off x="-1790330" y="1301695"/>
            <a:ext cx="72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Ext4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Structure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16FEBD-BE86-4519-ADA3-851F62F5B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699" y="2276475"/>
            <a:ext cx="7848600" cy="115252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696DD49-1677-45BE-ABAD-6FC4645AAA88}"/>
              </a:ext>
            </a:extLst>
          </p:cNvPr>
          <p:cNvCxnSpPr>
            <a:cxnSpLocks/>
          </p:cNvCxnSpPr>
          <p:nvPr/>
        </p:nvCxnSpPr>
        <p:spPr>
          <a:xfrm flipH="1">
            <a:off x="8498798" y="4476830"/>
            <a:ext cx="10759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0D3A87-22DA-4881-957A-24ACFD6A6995}"/>
              </a:ext>
            </a:extLst>
          </p:cNvPr>
          <p:cNvSpPr txBox="1"/>
          <p:nvPr/>
        </p:nvSpPr>
        <p:spPr>
          <a:xfrm>
            <a:off x="3040754" y="3964663"/>
            <a:ext cx="7375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&lt;Data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Blocks&gt;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-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실제 데이터들이 저장되어 있는 곳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-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Inode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의 정보를 통해 파일의 실제 데이터 위치를 알 수 있음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A1AC1AE-F2B5-4045-BA95-9D6F518EDD02}"/>
              </a:ext>
            </a:extLst>
          </p:cNvPr>
          <p:cNvCxnSpPr>
            <a:cxnSpLocks/>
          </p:cNvCxnSpPr>
          <p:nvPr/>
        </p:nvCxnSpPr>
        <p:spPr>
          <a:xfrm>
            <a:off x="9574756" y="3370938"/>
            <a:ext cx="0" cy="11292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483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2C14A-14E5-4270-ADEF-67011E025F66}"/>
              </a:ext>
            </a:extLst>
          </p:cNvPr>
          <p:cNvSpPr txBox="1"/>
          <p:nvPr/>
        </p:nvSpPr>
        <p:spPr>
          <a:xfrm>
            <a:off x="-1790330" y="1301695"/>
            <a:ext cx="72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Ext4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Structure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16FEBD-BE86-4519-ADA3-851F62F5B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699" y="2276475"/>
            <a:ext cx="7848600" cy="11525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30D3A87-22DA-4881-957A-24ACFD6A6995}"/>
              </a:ext>
            </a:extLst>
          </p:cNvPr>
          <p:cNvSpPr txBox="1"/>
          <p:nvPr/>
        </p:nvSpPr>
        <p:spPr>
          <a:xfrm>
            <a:off x="2945863" y="4034448"/>
            <a:ext cx="73756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Super Block =&gt; Block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의 크기 파악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Group Descriptor =&gt;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Inode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 Table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위치 파악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Inode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 Table =&gt;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Inode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접근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Data Blocks =&gt; </a:t>
            </a:r>
            <a:r>
              <a:rPr lang="en-US" altLang="ko-KR" dirty="0" err="1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Inode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의 정보를 이용하여 실제 데이터에 접근  </a:t>
            </a: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248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2C14A-14E5-4270-ADEF-67011E025F66}"/>
              </a:ext>
            </a:extLst>
          </p:cNvPr>
          <p:cNvSpPr txBox="1"/>
          <p:nvPr/>
        </p:nvSpPr>
        <p:spPr>
          <a:xfrm>
            <a:off x="-1790330" y="1301695"/>
            <a:ext cx="72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Ex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t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File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System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pic>
        <p:nvPicPr>
          <p:cNvPr id="14338" name="Picture 2" descr="Data Architecture &amp; Design: Which Linux File System Should You Choose?">
            <a:extLst>
              <a:ext uri="{FF2B5EF4-FFF2-40B4-BE49-F238E27FC236}">
                <a16:creationId xmlns:a16="http://schemas.microsoft.com/office/drawing/2014/main" id="{6A454026-B21E-442A-BD10-9559BB337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476500"/>
            <a:ext cx="571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892B353-69BA-4A2A-8AB9-1E8DDF80798A}"/>
              </a:ext>
            </a:extLst>
          </p:cNvPr>
          <p:cNvSpPr txBox="1"/>
          <p:nvPr/>
        </p:nvSpPr>
        <p:spPr>
          <a:xfrm>
            <a:off x="2489342" y="4820139"/>
            <a:ext cx="7213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Ex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t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File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System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을 한번 찾아봤다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이런 식으로 찾아보니 감이 잘 오지 않는다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=&gt; 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실제로 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Ext 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파일 시스템 분석해 보는 것이 필요해 보임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!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794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8564684-7CBD-429C-880C-788F3D7BE8CF}"/>
              </a:ext>
            </a:extLst>
          </p:cNvPr>
          <p:cNvCxnSpPr>
            <a:cxnSpLocks/>
          </p:cNvCxnSpPr>
          <p:nvPr/>
        </p:nvCxnSpPr>
        <p:spPr>
          <a:xfrm flipV="1">
            <a:off x="5544170" y="3605211"/>
            <a:ext cx="1192190" cy="15922"/>
          </a:xfrm>
          <a:prstGeom prst="line">
            <a:avLst/>
          </a:prstGeom>
          <a:ln w="19050">
            <a:solidFill>
              <a:srgbClr val="75D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F17AB09-022E-4FFC-ADC7-21F34628FE3C}"/>
              </a:ext>
            </a:extLst>
          </p:cNvPr>
          <p:cNvSpPr txBox="1"/>
          <p:nvPr/>
        </p:nvSpPr>
        <p:spPr>
          <a:xfrm>
            <a:off x="3165558" y="3132005"/>
            <a:ext cx="5944052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</a:rPr>
              <a:t>Thank You~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23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A855CF1-2FF1-49C7-A718-6ACB93B6D405}"/>
              </a:ext>
            </a:extLst>
          </p:cNvPr>
          <p:cNvCxnSpPr>
            <a:cxnSpLocks/>
          </p:cNvCxnSpPr>
          <p:nvPr/>
        </p:nvCxnSpPr>
        <p:spPr>
          <a:xfrm>
            <a:off x="4676775" y="3807746"/>
            <a:ext cx="2886075" cy="0"/>
          </a:xfrm>
          <a:prstGeom prst="line">
            <a:avLst/>
          </a:prstGeom>
          <a:ln w="19050">
            <a:solidFill>
              <a:srgbClr val="75D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BB2A7C5-B28A-40C3-A481-4B3888B92F8D}"/>
              </a:ext>
            </a:extLst>
          </p:cNvPr>
          <p:cNvSpPr txBox="1"/>
          <p:nvPr/>
        </p:nvSpPr>
        <p:spPr>
          <a:xfrm>
            <a:off x="3123973" y="3132005"/>
            <a:ext cx="5944052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 latinLnBrk="0">
              <a:lnSpc>
                <a:spcPct val="150000"/>
              </a:lnSpc>
              <a:buAutoNum type="arabicPeriod"/>
              <a:defRPr/>
            </a:pPr>
            <a:r>
              <a:rPr lang="en-US" altLang="ko-KR" sz="2500" b="1" i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File System </a:t>
            </a:r>
            <a:r>
              <a:rPr lang="ko-KR" altLang="en-US" sz="2500" b="1" i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이란</a:t>
            </a:r>
            <a:r>
              <a:rPr lang="en-US" altLang="ko-KR" sz="2500" b="1" i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67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23AFEEE-7B5A-4F5A-95FC-0B745A5B7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1" y="1478421"/>
            <a:ext cx="6296025" cy="35909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6DDD099-DC9C-4C3F-9728-1ECB744C6C68}"/>
              </a:ext>
            </a:extLst>
          </p:cNvPr>
          <p:cNvSpPr txBox="1"/>
          <p:nvPr/>
        </p:nvSpPr>
        <p:spPr>
          <a:xfrm>
            <a:off x="1467853" y="4719543"/>
            <a:ext cx="185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File System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AFF5DC-C05C-4E36-9327-BEF75763B755}"/>
              </a:ext>
            </a:extLst>
          </p:cNvPr>
          <p:cNvSpPr txBox="1"/>
          <p:nvPr/>
        </p:nvSpPr>
        <p:spPr>
          <a:xfrm>
            <a:off x="6761795" y="1684695"/>
            <a:ext cx="49644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파일이나 자료를 쉽게 발견 및 접근할 수 있도록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보관 또는 조직하는 체계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하드디스크나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CD-ROM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같은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물리적인 저장장치를 이용하여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관리하는 것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종류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:  FAT , NTFS, Ext, UFS, iso9660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등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5A302C-EF09-4451-9022-174046950911}"/>
              </a:ext>
            </a:extLst>
          </p:cNvPr>
          <p:cNvSpPr txBox="1"/>
          <p:nvPr/>
        </p:nvSpPr>
        <p:spPr>
          <a:xfrm>
            <a:off x="1719539" y="5699264"/>
            <a:ext cx="820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File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System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=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저장 장치 내의 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data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를 읽기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/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쓰기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/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검색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/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관리 등을 하기 위한 규약이다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52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C7ACF5-D70A-4359-90EA-45B482CE61EE}"/>
              </a:ext>
            </a:extLst>
          </p:cNvPr>
          <p:cNvSpPr txBox="1"/>
          <p:nvPr/>
        </p:nvSpPr>
        <p:spPr>
          <a:xfrm>
            <a:off x="1107573" y="1141155"/>
            <a:ext cx="299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File System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의 추상화 구조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66B9135-12DA-4F76-91FA-C844B9B18E3A}"/>
              </a:ext>
            </a:extLst>
          </p:cNvPr>
          <p:cNvSpPr/>
          <p:nvPr/>
        </p:nvSpPr>
        <p:spPr>
          <a:xfrm>
            <a:off x="2411506" y="2527546"/>
            <a:ext cx="7315200" cy="842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502AA12-99C5-4B73-9724-62E91BD771FD}"/>
              </a:ext>
            </a:extLst>
          </p:cNvPr>
          <p:cNvCxnSpPr>
            <a:cxnSpLocks/>
          </p:cNvCxnSpPr>
          <p:nvPr/>
        </p:nvCxnSpPr>
        <p:spPr>
          <a:xfrm>
            <a:off x="5325035" y="2527546"/>
            <a:ext cx="0" cy="8426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AE43F1D-914D-42C6-AA8F-0FFBEC1DDD9A}"/>
              </a:ext>
            </a:extLst>
          </p:cNvPr>
          <p:cNvSpPr txBox="1"/>
          <p:nvPr/>
        </p:nvSpPr>
        <p:spPr>
          <a:xfrm>
            <a:off x="2474260" y="2764221"/>
            <a:ext cx="278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Meta Area</a:t>
            </a:r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3FE968-B234-416F-A38B-279A7AA5347E}"/>
              </a:ext>
            </a:extLst>
          </p:cNvPr>
          <p:cNvSpPr txBox="1"/>
          <p:nvPr/>
        </p:nvSpPr>
        <p:spPr>
          <a:xfrm>
            <a:off x="5441576" y="2764221"/>
            <a:ext cx="420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Data Area</a:t>
            </a:r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D3C4B3-30D7-413C-8986-65ED44C0DC14}"/>
              </a:ext>
            </a:extLst>
          </p:cNvPr>
          <p:cNvSpPr txBox="1"/>
          <p:nvPr/>
        </p:nvSpPr>
        <p:spPr>
          <a:xfrm>
            <a:off x="2175289" y="3926048"/>
            <a:ext cx="7315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Meta Area :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파일 이름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위치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크기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시간 정보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할당 위치 등이 기록됨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	=&gt;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윈도우에서 파일 탐색 할 때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, Meta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영역에서 찾음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Data Area: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실제 데이터가 저장되어 있는 부분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클러스터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로 이루어져 있다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)</a:t>
            </a:r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512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CB03DC-33D7-490D-AE1F-77FEE7CDF3DB}"/>
              </a:ext>
            </a:extLst>
          </p:cNvPr>
          <p:cNvSpPr txBox="1"/>
          <p:nvPr/>
        </p:nvSpPr>
        <p:spPr>
          <a:xfrm>
            <a:off x="1107573" y="1141155"/>
            <a:ext cx="299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클러스터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(Cluster)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13EA2A3-5901-403F-91CB-4295C1451B19}"/>
              </a:ext>
            </a:extLst>
          </p:cNvPr>
          <p:cNvSpPr/>
          <p:nvPr/>
        </p:nvSpPr>
        <p:spPr>
          <a:xfrm>
            <a:off x="3680791" y="2046756"/>
            <a:ext cx="4401669" cy="267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D0BA2D-6C55-4E4B-97E3-70485DCE05B3}"/>
              </a:ext>
            </a:extLst>
          </p:cNvPr>
          <p:cNvSpPr/>
          <p:nvPr/>
        </p:nvSpPr>
        <p:spPr>
          <a:xfrm>
            <a:off x="3680791" y="2313234"/>
            <a:ext cx="4401669" cy="267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3847B4-E908-4B58-B744-74480806BE7B}"/>
              </a:ext>
            </a:extLst>
          </p:cNvPr>
          <p:cNvSpPr/>
          <p:nvPr/>
        </p:nvSpPr>
        <p:spPr>
          <a:xfrm>
            <a:off x="3680790" y="2587864"/>
            <a:ext cx="4401669" cy="267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ED08B5B-3DA9-4C2E-8E6E-0E35EDA38DED}"/>
              </a:ext>
            </a:extLst>
          </p:cNvPr>
          <p:cNvCxnSpPr>
            <a:cxnSpLocks/>
          </p:cNvCxnSpPr>
          <p:nvPr/>
        </p:nvCxnSpPr>
        <p:spPr>
          <a:xfrm>
            <a:off x="5881624" y="2042680"/>
            <a:ext cx="0" cy="809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EF264EC-2FC1-439F-8F87-7E35D7D1D592}"/>
              </a:ext>
            </a:extLst>
          </p:cNvPr>
          <p:cNvCxnSpPr>
            <a:cxnSpLocks/>
          </p:cNvCxnSpPr>
          <p:nvPr/>
        </p:nvCxnSpPr>
        <p:spPr>
          <a:xfrm>
            <a:off x="4785665" y="2042680"/>
            <a:ext cx="0" cy="809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2B2AB88-9FCF-4DBD-84F7-7793BBDE0BC3}"/>
              </a:ext>
            </a:extLst>
          </p:cNvPr>
          <p:cNvCxnSpPr>
            <a:cxnSpLocks/>
          </p:cNvCxnSpPr>
          <p:nvPr/>
        </p:nvCxnSpPr>
        <p:spPr>
          <a:xfrm>
            <a:off x="7001757" y="2042680"/>
            <a:ext cx="0" cy="809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DEE0A30-8F68-482B-A6DE-78437371445B}"/>
              </a:ext>
            </a:extLst>
          </p:cNvPr>
          <p:cNvSpPr txBox="1"/>
          <p:nvPr/>
        </p:nvSpPr>
        <p:spPr>
          <a:xfrm>
            <a:off x="3680790" y="1510487"/>
            <a:ext cx="420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Data Area</a:t>
            </a:r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25777B-07DD-4786-AADA-81860DE8BF09}"/>
              </a:ext>
            </a:extLst>
          </p:cNvPr>
          <p:cNvSpPr txBox="1"/>
          <p:nvPr/>
        </p:nvSpPr>
        <p:spPr>
          <a:xfrm>
            <a:off x="2105933" y="2060357"/>
            <a:ext cx="42044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Cluster</a:t>
            </a:r>
            <a:endParaRPr lang="ko-KR" altLang="en-US" sz="1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64456C-E1FF-40E8-ADA0-06E3C778F7D3}"/>
              </a:ext>
            </a:extLst>
          </p:cNvPr>
          <p:cNvSpPr txBox="1"/>
          <p:nvPr/>
        </p:nvSpPr>
        <p:spPr>
          <a:xfrm>
            <a:off x="3214677" y="2052320"/>
            <a:ext cx="42044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Cluster</a:t>
            </a:r>
            <a:endParaRPr lang="ko-KR" altLang="en-US" sz="1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123766-3EB2-461D-A80F-B6677EA4E02A}"/>
              </a:ext>
            </a:extLst>
          </p:cNvPr>
          <p:cNvSpPr txBox="1"/>
          <p:nvPr/>
        </p:nvSpPr>
        <p:spPr>
          <a:xfrm>
            <a:off x="4350513" y="2061815"/>
            <a:ext cx="42044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Cluster</a:t>
            </a:r>
            <a:endParaRPr lang="ko-KR" altLang="en-US" sz="1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84560E-A9AF-4EEC-97AD-24B427851BA6}"/>
              </a:ext>
            </a:extLst>
          </p:cNvPr>
          <p:cNvSpPr txBox="1"/>
          <p:nvPr/>
        </p:nvSpPr>
        <p:spPr>
          <a:xfrm>
            <a:off x="5455387" y="2063066"/>
            <a:ext cx="42044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Cluster</a:t>
            </a:r>
            <a:endParaRPr lang="ko-KR" altLang="en-US" sz="1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78BE4D-C111-42DF-A1FB-BC6F4D41824B}"/>
              </a:ext>
            </a:extLst>
          </p:cNvPr>
          <p:cNvSpPr txBox="1"/>
          <p:nvPr/>
        </p:nvSpPr>
        <p:spPr>
          <a:xfrm>
            <a:off x="2103420" y="2331273"/>
            <a:ext cx="42044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Cluster</a:t>
            </a:r>
            <a:endParaRPr lang="ko-KR" altLang="en-US" sz="1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9A71FE-1C2C-44D1-9A56-24D117D5B85E}"/>
              </a:ext>
            </a:extLst>
          </p:cNvPr>
          <p:cNvSpPr txBox="1"/>
          <p:nvPr/>
        </p:nvSpPr>
        <p:spPr>
          <a:xfrm>
            <a:off x="3214677" y="2338934"/>
            <a:ext cx="42044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Cluster</a:t>
            </a:r>
            <a:endParaRPr lang="ko-KR" altLang="en-US" sz="1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EAF37D3-F94F-44C3-AEFD-0AB20C2C8456}"/>
              </a:ext>
            </a:extLst>
          </p:cNvPr>
          <p:cNvSpPr txBox="1"/>
          <p:nvPr/>
        </p:nvSpPr>
        <p:spPr>
          <a:xfrm>
            <a:off x="4325570" y="2324110"/>
            <a:ext cx="42044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Cluster</a:t>
            </a:r>
            <a:endParaRPr lang="ko-KR" altLang="en-US" sz="1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F19F9E-0A44-4267-A887-04FD3E00293B}"/>
              </a:ext>
            </a:extLst>
          </p:cNvPr>
          <p:cNvSpPr txBox="1"/>
          <p:nvPr/>
        </p:nvSpPr>
        <p:spPr>
          <a:xfrm>
            <a:off x="5455387" y="2315697"/>
            <a:ext cx="42044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Cluster</a:t>
            </a:r>
            <a:endParaRPr lang="ko-KR" altLang="en-US" sz="1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03BEE0-AC66-4AEF-8BF2-356DC13A75AC}"/>
              </a:ext>
            </a:extLst>
          </p:cNvPr>
          <p:cNvSpPr txBox="1"/>
          <p:nvPr/>
        </p:nvSpPr>
        <p:spPr>
          <a:xfrm>
            <a:off x="2071153" y="2583671"/>
            <a:ext cx="42044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Cluster</a:t>
            </a:r>
            <a:endParaRPr lang="ko-KR" altLang="en-US" sz="1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DA8F2F-7826-4DC8-B6C5-A109788E31B3}"/>
              </a:ext>
            </a:extLst>
          </p:cNvPr>
          <p:cNvSpPr txBox="1"/>
          <p:nvPr/>
        </p:nvSpPr>
        <p:spPr>
          <a:xfrm>
            <a:off x="3214677" y="2591332"/>
            <a:ext cx="42044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Cluster</a:t>
            </a:r>
            <a:endParaRPr lang="ko-KR" altLang="en-US" sz="1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2D4BBE6-C2E1-4F3F-AC7A-551008AA434A}"/>
              </a:ext>
            </a:extLst>
          </p:cNvPr>
          <p:cNvSpPr txBox="1"/>
          <p:nvPr/>
        </p:nvSpPr>
        <p:spPr>
          <a:xfrm>
            <a:off x="4325570" y="2583671"/>
            <a:ext cx="42044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Cluster</a:t>
            </a:r>
            <a:endParaRPr lang="ko-KR" altLang="en-US" sz="1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B9E42F-2C87-4F57-9351-613D54BB0272}"/>
              </a:ext>
            </a:extLst>
          </p:cNvPr>
          <p:cNvSpPr txBox="1"/>
          <p:nvPr/>
        </p:nvSpPr>
        <p:spPr>
          <a:xfrm>
            <a:off x="5430444" y="2591332"/>
            <a:ext cx="42044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Cluster</a:t>
            </a:r>
            <a:endParaRPr lang="ko-KR" altLang="en-US" sz="1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DA691E1-8328-4137-B875-2E618BB0C389}"/>
              </a:ext>
            </a:extLst>
          </p:cNvPr>
          <p:cNvCxnSpPr>
            <a:cxnSpLocks/>
          </p:cNvCxnSpPr>
          <p:nvPr/>
        </p:nvCxnSpPr>
        <p:spPr>
          <a:xfrm flipH="1">
            <a:off x="2199750" y="2834659"/>
            <a:ext cx="2596036" cy="9369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BE4E2D9-470F-4BF9-A63B-07E8C134F294}"/>
              </a:ext>
            </a:extLst>
          </p:cNvPr>
          <p:cNvCxnSpPr>
            <a:cxnSpLocks/>
          </p:cNvCxnSpPr>
          <p:nvPr/>
        </p:nvCxnSpPr>
        <p:spPr>
          <a:xfrm>
            <a:off x="5881624" y="2868446"/>
            <a:ext cx="4110626" cy="918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C305D9-D19B-4B5D-B0F0-B8F0838B3664}"/>
              </a:ext>
            </a:extLst>
          </p:cNvPr>
          <p:cNvSpPr/>
          <p:nvPr/>
        </p:nvSpPr>
        <p:spPr>
          <a:xfrm>
            <a:off x="2199750" y="3797539"/>
            <a:ext cx="7799927" cy="460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31E5AC-1BF2-4FB7-893E-31B78DFBAB09}"/>
              </a:ext>
            </a:extLst>
          </p:cNvPr>
          <p:cNvSpPr txBox="1"/>
          <p:nvPr/>
        </p:nvSpPr>
        <p:spPr>
          <a:xfrm>
            <a:off x="2175290" y="4606933"/>
            <a:ext cx="88159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클러스터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(Cluster):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저장 장치의 데이터를 읽고 쓰는 논리적 기본 단위 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클러스터는 기본적으로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4096Bytes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크기를 가짐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(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더 큰 크기도 가능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! ) </a:t>
            </a:r>
          </a:p>
          <a:p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Slack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영역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: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데이터가 저장되어 있지 않는 빈 공간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=&gt;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클러스터 크기 보다 작은 데이터를 저장하면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Slack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공간이 생긴다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!!</a:t>
            </a:r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6CAE20B-6814-444D-BA30-6B2EB959155E}"/>
              </a:ext>
            </a:extLst>
          </p:cNvPr>
          <p:cNvSpPr/>
          <p:nvPr/>
        </p:nvSpPr>
        <p:spPr>
          <a:xfrm>
            <a:off x="2199750" y="3801115"/>
            <a:ext cx="4802007" cy="4606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05A901-1738-4B66-B5E9-5E3E4DB6A5B9}"/>
              </a:ext>
            </a:extLst>
          </p:cNvPr>
          <p:cNvSpPr txBox="1"/>
          <p:nvPr/>
        </p:nvSpPr>
        <p:spPr>
          <a:xfrm>
            <a:off x="2283202" y="3836728"/>
            <a:ext cx="420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데이터가 저장된 영역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AE936A5-3868-4099-9D98-4B9FC6C9C9C1}"/>
              </a:ext>
            </a:extLst>
          </p:cNvPr>
          <p:cNvSpPr txBox="1"/>
          <p:nvPr/>
        </p:nvSpPr>
        <p:spPr>
          <a:xfrm>
            <a:off x="6452735" y="3845772"/>
            <a:ext cx="420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Slack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영역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A90EBA-CA07-4079-93B5-548FCD17C8E4}"/>
              </a:ext>
            </a:extLst>
          </p:cNvPr>
          <p:cNvSpPr txBox="1"/>
          <p:nvPr/>
        </p:nvSpPr>
        <p:spPr>
          <a:xfrm>
            <a:off x="3892492" y="3247667"/>
            <a:ext cx="337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#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클러스터는 섹터를 모아 놓음</a:t>
            </a:r>
          </a:p>
        </p:txBody>
      </p:sp>
    </p:spTree>
    <p:extLst>
      <p:ext uri="{BB962C8B-B14F-4D97-AF65-F5344CB8AC3E}">
        <p14:creationId xmlns:p14="http://schemas.microsoft.com/office/powerpoint/2010/main" val="2456703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667799F-3FC5-429D-BF6E-9B97592C4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867" y="1012792"/>
            <a:ext cx="3872605" cy="5480101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7759C7B3-1A1F-4691-873E-29062D63DD5D}"/>
              </a:ext>
            </a:extLst>
          </p:cNvPr>
          <p:cNvSpPr/>
          <p:nvPr/>
        </p:nvSpPr>
        <p:spPr>
          <a:xfrm>
            <a:off x="1736521" y="3200649"/>
            <a:ext cx="2348918" cy="2451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AEAA4D3-785B-4157-841B-140FCFB107F0}"/>
              </a:ext>
            </a:extLst>
          </p:cNvPr>
          <p:cNvSpPr/>
          <p:nvPr/>
        </p:nvSpPr>
        <p:spPr>
          <a:xfrm>
            <a:off x="1736521" y="3478884"/>
            <a:ext cx="2341927" cy="2451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29BDB34-EE8F-4234-8DBC-2DEEC36EF631}"/>
              </a:ext>
            </a:extLst>
          </p:cNvPr>
          <p:cNvSpPr txBox="1"/>
          <p:nvPr/>
        </p:nvSpPr>
        <p:spPr>
          <a:xfrm>
            <a:off x="5889361" y="2740220"/>
            <a:ext cx="54145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카카오톡의 크기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: 1202 Bytes</a:t>
            </a:r>
          </a:p>
          <a:p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디스크 할당 크기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: 4096 Bytes</a:t>
            </a:r>
          </a:p>
          <a:p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Slack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공간 크기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: 4096 – 1202 = 2894 Bytes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가 된다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. </a:t>
            </a:r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94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23A0826-3E8A-4A73-8ECC-51F56D1D3326}"/>
              </a:ext>
            </a:extLst>
          </p:cNvPr>
          <p:cNvCxnSpPr>
            <a:cxnSpLocks/>
          </p:cNvCxnSpPr>
          <p:nvPr/>
        </p:nvCxnSpPr>
        <p:spPr>
          <a:xfrm>
            <a:off x="4397040" y="3883247"/>
            <a:ext cx="3481088" cy="0"/>
          </a:xfrm>
          <a:prstGeom prst="line">
            <a:avLst/>
          </a:prstGeom>
          <a:ln w="19050">
            <a:solidFill>
              <a:srgbClr val="75D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1025616-80D0-4B60-A904-487F703E828E}"/>
              </a:ext>
            </a:extLst>
          </p:cNvPr>
          <p:cNvSpPr txBox="1"/>
          <p:nvPr/>
        </p:nvSpPr>
        <p:spPr>
          <a:xfrm>
            <a:off x="3123973" y="3132005"/>
            <a:ext cx="5944052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500" b="1" i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2. Ext File System </a:t>
            </a:r>
            <a:r>
              <a:rPr lang="ko-KR" altLang="en-US" sz="2500" b="1" i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이란</a:t>
            </a:r>
            <a:r>
              <a:rPr lang="en-US" altLang="ko-KR" sz="2500" b="1" i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6369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02:06 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A8672-E3B5-4741-8272-4EB10D50E455}"/>
              </a:ext>
            </a:extLst>
          </p:cNvPr>
          <p:cNvSpPr/>
          <p:nvPr/>
        </p:nvSpPr>
        <p:spPr>
          <a:xfrm>
            <a:off x="937083" y="495789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Fas2021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FEDA9AC-83C2-4411-BABA-5C048CA34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362" y="2374160"/>
            <a:ext cx="4451072" cy="246210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B7C3F21-7452-4C1E-BA6D-087E3EAD9A69}"/>
              </a:ext>
            </a:extLst>
          </p:cNvPr>
          <p:cNvSpPr txBox="1"/>
          <p:nvPr/>
        </p:nvSpPr>
        <p:spPr>
          <a:xfrm>
            <a:off x="5822434" y="2967335"/>
            <a:ext cx="5414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Extended File System</a:t>
            </a:r>
          </a:p>
          <a:p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리눅스 운영체제에서 사용하는 파일 시스템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6722B6-3B21-45DD-A0A4-C0C21E7D3806}"/>
              </a:ext>
            </a:extLst>
          </p:cNvPr>
          <p:cNvSpPr txBox="1"/>
          <p:nvPr/>
        </p:nvSpPr>
        <p:spPr>
          <a:xfrm>
            <a:off x="937083" y="1097419"/>
            <a:ext cx="541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Ext File System (Extended File System)</a:t>
            </a:r>
          </a:p>
        </p:txBody>
      </p:sp>
    </p:spTree>
    <p:extLst>
      <p:ext uri="{BB962C8B-B14F-4D97-AF65-F5344CB8AC3E}">
        <p14:creationId xmlns:p14="http://schemas.microsoft.com/office/powerpoint/2010/main" val="2349366838"/>
      </p:ext>
    </p:extLst>
  </p:cSld>
  <p:clrMapOvr>
    <a:masterClrMapping/>
  </p:clrMapOvr>
</p:sld>
</file>

<file path=ppt/theme/theme1.xml><?xml version="1.0" encoding="utf-8"?>
<a:theme xmlns:a="http://schemas.openxmlformats.org/drawingml/2006/main" name="3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910</Words>
  <Application>Microsoft Office PowerPoint</Application>
  <PresentationFormat>와이드스크린</PresentationFormat>
  <Paragraphs>270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DX영화자막 M</vt:lpstr>
      <vt:lpstr>맑은 고딕</vt:lpstr>
      <vt:lpstr>Arial</vt:lpstr>
      <vt:lpstr>Symbol</vt:lpstr>
      <vt:lpstr>32_Office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이용진(학생-정보보안암호수학과)</cp:lastModifiedBy>
  <cp:revision>47</cp:revision>
  <dcterms:created xsi:type="dcterms:W3CDTF">2021-04-26T15:06:02Z</dcterms:created>
  <dcterms:modified xsi:type="dcterms:W3CDTF">2021-04-28T22:11:18Z</dcterms:modified>
</cp:coreProperties>
</file>