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1" r:id="rId3"/>
    <p:sldId id="272" r:id="rId4"/>
    <p:sldId id="286" r:id="rId5"/>
    <p:sldId id="299" r:id="rId6"/>
    <p:sldId id="300" r:id="rId7"/>
    <p:sldId id="301" r:id="rId8"/>
    <p:sldId id="277" r:id="rId9"/>
    <p:sldId id="302" r:id="rId10"/>
    <p:sldId id="303" r:id="rId11"/>
    <p:sldId id="304" r:id="rId12"/>
    <p:sldId id="305" r:id="rId13"/>
    <p:sldId id="307" r:id="rId14"/>
    <p:sldId id="306" r:id="rId15"/>
    <p:sldId id="308" r:id="rId16"/>
    <p:sldId id="314" r:id="rId17"/>
    <p:sldId id="311" r:id="rId18"/>
    <p:sldId id="320" r:id="rId19"/>
    <p:sldId id="310" r:id="rId20"/>
    <p:sldId id="312" r:id="rId21"/>
    <p:sldId id="315" r:id="rId22"/>
    <p:sldId id="309" r:id="rId23"/>
    <p:sldId id="316" r:id="rId24"/>
    <p:sldId id="317" r:id="rId25"/>
    <p:sldId id="318" r:id="rId26"/>
    <p:sldId id="321" r:id="rId27"/>
    <p:sldId id="322" r:id="rId28"/>
    <p:sldId id="323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298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용진 이" initials="용이" lastIdx="12" clrIdx="0">
    <p:extLst>
      <p:ext uri="{19B8F6BF-5375-455C-9EA6-DF929625EA0E}">
        <p15:presenceInfo xmlns:p15="http://schemas.microsoft.com/office/powerpoint/2012/main" userId="2e9ce7d07a4c7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75D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3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6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3T06:41:55.596" idx="3">
    <p:pos x="1789" y="1016"/>
    <p:text>빨간 선 이후가 ext4 파일 시스템</p:text>
    <p:extLst>
      <p:ext uri="{C676402C-5697-4E1C-873F-D02D1690AC5C}">
        <p15:threadingInfo xmlns:p15="http://schemas.microsoft.com/office/powerpoint/2012/main" timeZoneBias="-540"/>
      </p:ext>
    </p:extLst>
  </p:cm>
  <p:cm authorId="1" dt="2021-05-13T06:43:39.944" idx="4">
    <p:pos x="1789" y="1152"/>
    <p:text>MBR 영역이 256 블록 -&gt; Group Descriptor에서 블록, 아이노드 비트맵, 그리고 아이노드 테이블의 위치 offset에 256블록을 추가해야 실제 offset이 나옴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3T06:48:45.076" idx="5">
    <p:pos x="7383" y="1961"/>
    <p:text>flag 값이 설정 되어있지 않기 때문에 ext4 32-bit mode 라고 생각해야한다.</p:text>
    <p:extLst>
      <p:ext uri="{C676402C-5697-4E1C-873F-D02D1690AC5C}">
        <p15:threadingInfo xmlns:p15="http://schemas.microsoft.com/office/powerpoint/2012/main" timeZoneBias="-540"/>
      </p:ext>
    </p:extLst>
  </p:cm>
  <p:cm authorId="1" dt="2021-05-13T06:50:45.517" idx="6">
    <p:pos x="7383" y="2097"/>
    <p:text>32-bit 모드인 경우, group descriptor의 크기가 32-byte 이다</p:text>
    <p:extLst>
      <p:ext uri="{C676402C-5697-4E1C-873F-D02D1690AC5C}">
        <p15:threadingInfo xmlns:p15="http://schemas.microsoft.com/office/powerpoint/2012/main" timeZoneBias="-540">
          <p15:parentCm authorId="1" idx="5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3T06:51:56.461" idx="7">
    <p:pos x="6194" y="1454"/>
    <p:text>8을 16으로 바꿔서 생각할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3T06:53:49.715" idx="8">
    <p:pos x="6112" y="3266"/>
    <p:text>ext4 32-bit 모드이기 때문임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3T06:57:17.707" idx="9">
    <p:pos x="7175" y="2305"/>
    <p:text>시그니처와 비슷한 느낌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3T06:58:30.572" idx="10">
    <p:pos x="7074" y="2422"/>
    <p:text>Header와  Footer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3T06:59:30.736" idx="11">
    <p:pos x="7246" y="2616"/>
    <p:text>Header와 Footer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3T07:00:13.114" idx="12">
    <p:pos x="7382" y="2640"/>
    <p:text>Header와 Footer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9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5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6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9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7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5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9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File System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20192243 </a:t>
            </a:r>
            <a:r>
              <a:rPr lang="ko-KR" altLang="en-US" sz="900" kern="0" dirty="0">
                <a:solidFill>
                  <a:prstClr val="white">
                    <a:lumMod val="7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이용진 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100%</a:t>
              </a:r>
              <a:endPara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02:06 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kern="0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Fas2021</a:t>
            </a:r>
            <a:endParaRPr lang="ko-KR" altLang="en-US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60848B-77A5-4DB1-9AB2-9811C65B4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22" y="2814565"/>
            <a:ext cx="3134226" cy="1733692"/>
          </a:xfrm>
          <a:prstGeom prst="rect">
            <a:avLst/>
          </a:prstGeom>
        </p:spPr>
      </p:pic>
      <p:pic>
        <p:nvPicPr>
          <p:cNvPr id="2050" name="Picture 2" descr="창문 윈도우 아이콘 로고 - Pixabay의 무료 벡터 그래픽">
            <a:extLst>
              <a:ext uri="{FF2B5EF4-FFF2-40B4-BE49-F238E27FC236}">
                <a16:creationId xmlns:a16="http://schemas.microsoft.com/office/drawing/2014/main" id="{0B5A8512-3708-4332-88A2-286C3A428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07" y="253364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09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9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Super Block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65B8BF-2A81-4FBA-8E1D-6904CD9E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2" y="1805234"/>
            <a:ext cx="6140168" cy="437696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E4EE0C-B098-4726-A393-59F60B75FAE3}"/>
              </a:ext>
            </a:extLst>
          </p:cNvPr>
          <p:cNvSpPr/>
          <p:nvPr/>
        </p:nvSpPr>
        <p:spPr>
          <a:xfrm>
            <a:off x="1315453" y="2021305"/>
            <a:ext cx="1013272" cy="160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39387-F99E-4FA2-A180-C1CA83B192DF}"/>
              </a:ext>
            </a:extLst>
          </p:cNvPr>
          <p:cNvSpPr txBox="1"/>
          <p:nvPr/>
        </p:nvSpPr>
        <p:spPr>
          <a:xfrm>
            <a:off x="6361659" y="3382938"/>
            <a:ext cx="5359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Offset: 0x00-0x03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총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Inode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의 개수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: 0xE58D0 = 940240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741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Super Block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65B8BF-2A81-4FBA-8E1D-6904CD9E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2" y="1805234"/>
            <a:ext cx="6140168" cy="437696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E4EE0C-B098-4726-A393-59F60B75FAE3}"/>
              </a:ext>
            </a:extLst>
          </p:cNvPr>
          <p:cNvSpPr/>
          <p:nvPr/>
        </p:nvSpPr>
        <p:spPr>
          <a:xfrm>
            <a:off x="2275373" y="2029624"/>
            <a:ext cx="1013272" cy="160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39387-F99E-4FA2-A180-C1CA83B192DF}"/>
              </a:ext>
            </a:extLst>
          </p:cNvPr>
          <p:cNvSpPr txBox="1"/>
          <p:nvPr/>
        </p:nvSpPr>
        <p:spPr>
          <a:xfrm>
            <a:off x="6361659" y="3382938"/>
            <a:ext cx="5359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Offset: 0x04-0x07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Block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의 개수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: 0x394700 = 3753728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302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Super Block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65B8BF-2A81-4FBA-8E1D-6904CD9E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2" y="1805234"/>
            <a:ext cx="6140168" cy="437696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E4EE0C-B098-4726-A393-59F60B75FAE3}"/>
              </a:ext>
            </a:extLst>
          </p:cNvPr>
          <p:cNvSpPr/>
          <p:nvPr/>
        </p:nvSpPr>
        <p:spPr>
          <a:xfrm>
            <a:off x="3205815" y="2157960"/>
            <a:ext cx="1013272" cy="160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39387-F99E-4FA2-A180-C1CA83B192DF}"/>
              </a:ext>
            </a:extLst>
          </p:cNvPr>
          <p:cNvSpPr txBox="1"/>
          <p:nvPr/>
        </p:nvSpPr>
        <p:spPr>
          <a:xfrm>
            <a:off x="6361659" y="3255052"/>
            <a:ext cx="5359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Offset: 0x18-0x1B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블록 크기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 2 ^ 12 –byte = 4-KB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#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블록 크기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= 2 ^ ( 10 +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field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값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141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Super Block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65B8BF-2A81-4FBA-8E1D-6904CD9E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2" y="1805234"/>
            <a:ext cx="6140168" cy="437696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E4EE0C-B098-4726-A393-59F60B75FAE3}"/>
              </a:ext>
            </a:extLst>
          </p:cNvPr>
          <p:cNvSpPr/>
          <p:nvPr/>
        </p:nvSpPr>
        <p:spPr>
          <a:xfrm>
            <a:off x="1309691" y="2286297"/>
            <a:ext cx="1013272" cy="160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39387-F99E-4FA2-A180-C1CA83B192DF}"/>
              </a:ext>
            </a:extLst>
          </p:cNvPr>
          <p:cNvSpPr txBox="1"/>
          <p:nvPr/>
        </p:nvSpPr>
        <p:spPr>
          <a:xfrm>
            <a:off x="6361659" y="3382938"/>
            <a:ext cx="5359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Offset: 0x20~0x23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그룹 별 블록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: 0x8000 = 32768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01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Super Block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65B8BF-2A81-4FBA-8E1D-6904CD9E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2" y="1805234"/>
            <a:ext cx="6140168" cy="437696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E4EE0C-B098-4726-A393-59F60B75FAE3}"/>
              </a:ext>
            </a:extLst>
          </p:cNvPr>
          <p:cNvSpPr/>
          <p:nvPr/>
        </p:nvSpPr>
        <p:spPr>
          <a:xfrm>
            <a:off x="3194638" y="2286297"/>
            <a:ext cx="1013272" cy="160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39387-F99E-4FA2-A180-C1CA83B192DF}"/>
              </a:ext>
            </a:extLst>
          </p:cNvPr>
          <p:cNvSpPr txBox="1"/>
          <p:nvPr/>
        </p:nvSpPr>
        <p:spPr>
          <a:xfrm>
            <a:off x="6361659" y="3532051"/>
            <a:ext cx="5359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Offset: 0x28-0x2B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그룹 별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Inode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: 0x1FF0 = 8176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9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Super Block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65B8BF-2A81-4FBA-8E1D-6904CD9E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2" y="1805234"/>
            <a:ext cx="6140168" cy="437696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E4EE0C-B098-4726-A393-59F60B75FAE3}"/>
              </a:ext>
            </a:extLst>
          </p:cNvPr>
          <p:cNvSpPr/>
          <p:nvPr/>
        </p:nvSpPr>
        <p:spPr>
          <a:xfrm>
            <a:off x="3258807" y="2422506"/>
            <a:ext cx="446920" cy="168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39387-F99E-4FA2-A180-C1CA83B192DF}"/>
              </a:ext>
            </a:extLst>
          </p:cNvPr>
          <p:cNvSpPr txBox="1"/>
          <p:nvPr/>
        </p:nvSpPr>
        <p:spPr>
          <a:xfrm>
            <a:off x="6361659" y="3429000"/>
            <a:ext cx="5359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Offset: 0x38-0x39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Super Block </a:t>
            </a:r>
            <a:r>
              <a:rPr lang="ko-KR" altLang="en-US" dirty="0" err="1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시그니쳐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0xEF53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465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Super Block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65B8BF-2A81-4FBA-8E1D-6904CD9E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2" y="1805234"/>
            <a:ext cx="6140168" cy="437696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E4EE0C-B098-4726-A393-59F60B75FAE3}"/>
              </a:ext>
            </a:extLst>
          </p:cNvPr>
          <p:cNvSpPr/>
          <p:nvPr/>
        </p:nvSpPr>
        <p:spPr>
          <a:xfrm>
            <a:off x="1369407" y="2783453"/>
            <a:ext cx="930102" cy="168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39387-F99E-4FA2-A180-C1CA83B192DF}"/>
              </a:ext>
            </a:extLst>
          </p:cNvPr>
          <p:cNvSpPr txBox="1"/>
          <p:nvPr/>
        </p:nvSpPr>
        <p:spPr>
          <a:xfrm>
            <a:off x="6361659" y="3112740"/>
            <a:ext cx="5359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Offset: 0x60-0x63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Feature </a:t>
            </a:r>
            <a:r>
              <a:rPr lang="en-US" altLang="ko-KR" dirty="0" err="1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incompat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 0x242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	Flag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특성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539AE1-A7B7-4CA3-AD2A-6925DC27A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472" y="4248171"/>
            <a:ext cx="2200275" cy="285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68A54D-548A-47A6-9EEB-4E7D218FC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472" y="4537931"/>
            <a:ext cx="3057525" cy="257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028718-F332-4FEE-B3D9-785A2E4E8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472" y="4799117"/>
            <a:ext cx="3209925" cy="1905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34C9908-321C-4E01-8651-CFFFD7F9E552}"/>
              </a:ext>
            </a:extLst>
          </p:cNvPr>
          <p:cNvSpPr txBox="1"/>
          <p:nvPr/>
        </p:nvSpPr>
        <p:spPr>
          <a:xfrm>
            <a:off x="6646380" y="5251243"/>
            <a:ext cx="535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Block Group0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은 </a:t>
            </a:r>
            <a:r>
              <a:rPr lang="en-US" altLang="ko-KR" dirty="0">
                <a:solidFill>
                  <a:srgbClr val="FF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Flexible Block Group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의 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특성을 가짐 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Super Block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65B8BF-2A81-4FBA-8E1D-6904CD9E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2" y="1805234"/>
            <a:ext cx="6140168" cy="437696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2C39387-F99E-4FA2-A180-C1CA83B192DF}"/>
              </a:ext>
            </a:extLst>
          </p:cNvPr>
          <p:cNvSpPr txBox="1"/>
          <p:nvPr/>
        </p:nvSpPr>
        <p:spPr>
          <a:xfrm>
            <a:off x="6361659" y="2978053"/>
            <a:ext cx="5359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Offset: 0x88-0xC7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Directory where filesystem was last mounted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파일 시스템이 마지막으로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마운트한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디렉토리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/media/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sumin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/...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A5321A6-5375-483A-A79E-428CC3ADF107}"/>
              </a:ext>
            </a:extLst>
          </p:cNvPr>
          <p:cNvCxnSpPr>
            <a:cxnSpLocks/>
          </p:cNvCxnSpPr>
          <p:nvPr/>
        </p:nvCxnSpPr>
        <p:spPr>
          <a:xfrm>
            <a:off x="3256546" y="3043990"/>
            <a:ext cx="18689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F968886-7B3C-42F9-9CCB-4F974B4588BF}"/>
              </a:ext>
            </a:extLst>
          </p:cNvPr>
          <p:cNvCxnSpPr>
            <a:cxnSpLocks/>
          </p:cNvCxnSpPr>
          <p:nvPr/>
        </p:nvCxnSpPr>
        <p:spPr>
          <a:xfrm>
            <a:off x="3256546" y="3027767"/>
            <a:ext cx="0" cy="1445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FAB8C32-D6A5-496C-B9C7-EDA4C1894C4F}"/>
              </a:ext>
            </a:extLst>
          </p:cNvPr>
          <p:cNvCxnSpPr>
            <a:cxnSpLocks/>
          </p:cNvCxnSpPr>
          <p:nvPr/>
        </p:nvCxnSpPr>
        <p:spPr>
          <a:xfrm>
            <a:off x="1371600" y="3172327"/>
            <a:ext cx="19024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507CE0C-AEFF-4CA8-8F36-18834420FF04}"/>
              </a:ext>
            </a:extLst>
          </p:cNvPr>
          <p:cNvCxnSpPr>
            <a:cxnSpLocks/>
          </p:cNvCxnSpPr>
          <p:nvPr/>
        </p:nvCxnSpPr>
        <p:spPr>
          <a:xfrm>
            <a:off x="1371600" y="3710763"/>
            <a:ext cx="21095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BCCB2F-5510-4520-90CB-6BB04AFD93E4}"/>
              </a:ext>
            </a:extLst>
          </p:cNvPr>
          <p:cNvCxnSpPr>
            <a:cxnSpLocks/>
          </p:cNvCxnSpPr>
          <p:nvPr/>
        </p:nvCxnSpPr>
        <p:spPr>
          <a:xfrm>
            <a:off x="3489157" y="3562193"/>
            <a:ext cx="0" cy="1445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C1160DF-0724-4B88-9DB9-CAFD015BAFA7}"/>
              </a:ext>
            </a:extLst>
          </p:cNvPr>
          <p:cNvCxnSpPr>
            <a:cxnSpLocks/>
          </p:cNvCxnSpPr>
          <p:nvPr/>
        </p:nvCxnSpPr>
        <p:spPr>
          <a:xfrm>
            <a:off x="3481137" y="3562193"/>
            <a:ext cx="16443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CA4B6D1-288D-44D4-AC92-9597E0A1E368}"/>
              </a:ext>
            </a:extLst>
          </p:cNvPr>
          <p:cNvCxnSpPr>
            <a:cxnSpLocks/>
          </p:cNvCxnSpPr>
          <p:nvPr/>
        </p:nvCxnSpPr>
        <p:spPr>
          <a:xfrm flipH="1">
            <a:off x="5125453" y="3038022"/>
            <a:ext cx="8021" cy="5241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7195C75-717E-4B18-9699-9C50E08C0051}"/>
              </a:ext>
            </a:extLst>
          </p:cNvPr>
          <p:cNvCxnSpPr>
            <a:cxnSpLocks/>
          </p:cNvCxnSpPr>
          <p:nvPr/>
        </p:nvCxnSpPr>
        <p:spPr>
          <a:xfrm>
            <a:off x="1387640" y="3162528"/>
            <a:ext cx="0" cy="548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33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Super Block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65B8BF-2A81-4FBA-8E1D-6904CD9E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2" y="1805234"/>
            <a:ext cx="6140168" cy="437696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E4EE0C-B098-4726-A393-59F60B75FAE3}"/>
              </a:ext>
            </a:extLst>
          </p:cNvPr>
          <p:cNvSpPr/>
          <p:nvPr/>
        </p:nvSpPr>
        <p:spPr>
          <a:xfrm>
            <a:off x="4625954" y="3925611"/>
            <a:ext cx="483457" cy="18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39387-F99E-4FA2-A180-C1CA83B192DF}"/>
              </a:ext>
            </a:extLst>
          </p:cNvPr>
          <p:cNvSpPr txBox="1"/>
          <p:nvPr/>
        </p:nvSpPr>
        <p:spPr>
          <a:xfrm>
            <a:off x="6361659" y="3112740"/>
            <a:ext cx="5359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Offset: 0xFE – 0xFF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Size of group descriptors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64-bit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인 경우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incompat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feature flag is set.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=&gt; 32-bit mode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 예상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47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Super Block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65B8BF-2A81-4FBA-8E1D-6904CD9E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2" y="1805234"/>
            <a:ext cx="6140168" cy="437696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E4EE0C-B098-4726-A393-59F60B75FAE3}"/>
              </a:ext>
            </a:extLst>
          </p:cNvPr>
          <p:cNvSpPr/>
          <p:nvPr/>
        </p:nvSpPr>
        <p:spPr>
          <a:xfrm>
            <a:off x="2307662" y="4941116"/>
            <a:ext cx="259075" cy="160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39387-F99E-4FA2-A180-C1CA83B192DF}"/>
              </a:ext>
            </a:extLst>
          </p:cNvPr>
          <p:cNvSpPr txBox="1"/>
          <p:nvPr/>
        </p:nvSpPr>
        <p:spPr>
          <a:xfrm>
            <a:off x="6361659" y="2989927"/>
            <a:ext cx="5359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Offset: 0x174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Size of Flexible Block Group: 2^4 = 16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# Flexible Block Group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은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16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개의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Block Group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을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하나로 관리한다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683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1F83A4D-ED6E-49BB-807E-61522A73A9E7}"/>
              </a:ext>
            </a:extLst>
          </p:cNvPr>
          <p:cNvCxnSpPr/>
          <p:nvPr/>
        </p:nvCxnSpPr>
        <p:spPr>
          <a:xfrm>
            <a:off x="4983753" y="1807496"/>
            <a:ext cx="2307662" cy="0"/>
          </a:xfrm>
          <a:prstGeom prst="line">
            <a:avLst/>
          </a:prstGeom>
          <a:ln w="19050">
            <a:solidFill>
              <a:srgbClr val="75D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1C2F1D-1FDD-42A4-B875-00DC695D5CB4}"/>
              </a:ext>
            </a:extLst>
          </p:cNvPr>
          <p:cNvSpPr txBox="1"/>
          <p:nvPr/>
        </p:nvSpPr>
        <p:spPr>
          <a:xfrm>
            <a:off x="4443411" y="1352550"/>
            <a:ext cx="33051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i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Content</a:t>
            </a:r>
            <a:endParaRPr lang="ko-KR" altLang="en-US" sz="2500" b="1" i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EF6BF2-382E-4FCB-AEBD-DAEF723AC31F}"/>
              </a:ext>
            </a:extLst>
          </p:cNvPr>
          <p:cNvSpPr txBox="1"/>
          <p:nvPr/>
        </p:nvSpPr>
        <p:spPr>
          <a:xfrm>
            <a:off x="4750044" y="1953312"/>
            <a:ext cx="5944052" cy="408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lnSpc>
                <a:spcPct val="150000"/>
              </a:lnSpc>
              <a:buFontTx/>
              <a:buAutoNum type="arabicPeriod"/>
              <a:defRPr/>
            </a:pPr>
            <a:r>
              <a:rPr lang="en-US" altLang="ko-KR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Ext4 Review</a:t>
            </a:r>
          </a:p>
          <a:p>
            <a:pPr marL="457200" indent="-457200" latinLnBrk="0">
              <a:lnSpc>
                <a:spcPct val="150000"/>
              </a:lnSpc>
              <a:buFontTx/>
              <a:buAutoNum type="arabicPeriod"/>
              <a:defRPr/>
            </a:pPr>
            <a:endParaRPr lang="en-US" altLang="ko-KR" sz="2500" b="1" i="1" kern="0" dirty="0">
              <a:solidFill>
                <a:prstClr val="black">
                  <a:lumMod val="85000"/>
                  <a:lumOff val="15000"/>
                </a:prst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en-US" altLang="ko-KR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Super Block</a:t>
            </a: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endParaRPr lang="en-US" altLang="ko-KR" sz="2500" b="1" i="1" kern="0" dirty="0">
              <a:solidFill>
                <a:prstClr val="black">
                  <a:lumMod val="85000"/>
                  <a:lumOff val="15000"/>
                </a:prst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en-US" altLang="ko-KR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Group</a:t>
            </a:r>
            <a:r>
              <a:rPr lang="ko-KR" altLang="en-US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Descriptor</a:t>
            </a:r>
            <a:r>
              <a:rPr lang="ko-KR" altLang="en-US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endParaRPr lang="en-US" altLang="ko-KR" sz="2500" b="1" i="1" kern="0" dirty="0">
              <a:solidFill>
                <a:prstClr val="black">
                  <a:lumMod val="85000"/>
                  <a:lumOff val="15000"/>
                </a:prst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endParaRPr lang="en-US" altLang="ko-KR" sz="2500" b="1" i="1" kern="0" dirty="0">
              <a:solidFill>
                <a:prstClr val="black">
                  <a:lumMod val="85000"/>
                  <a:lumOff val="15000"/>
                </a:prst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en-US" altLang="ko-KR" sz="2500" b="1" i="1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Inode</a:t>
            </a:r>
            <a:r>
              <a:rPr lang="en-US" altLang="ko-KR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Table  </a:t>
            </a:r>
          </a:p>
        </p:txBody>
      </p:sp>
    </p:spTree>
    <p:extLst>
      <p:ext uri="{BB962C8B-B14F-4D97-AF65-F5344CB8AC3E}">
        <p14:creationId xmlns:p14="http://schemas.microsoft.com/office/powerpoint/2010/main" val="3487403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Flexible Block Group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1026" name="Picture 2" descr="그림3">
            <a:extLst>
              <a:ext uri="{FF2B5EF4-FFF2-40B4-BE49-F238E27FC236}">
                <a16:creationId xmlns:a16="http://schemas.microsoft.com/office/drawing/2014/main" id="{07A86137-7845-4265-95FF-EB7335C7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84" y="2307580"/>
            <a:ext cx="73914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67BD98-7A49-4F45-B021-1E4EE5846287}"/>
              </a:ext>
            </a:extLst>
          </p:cNvPr>
          <p:cNvSpPr txBox="1"/>
          <p:nvPr/>
        </p:nvSpPr>
        <p:spPr>
          <a:xfrm>
            <a:off x="3288533" y="5095547"/>
            <a:ext cx="5698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Block Group 0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는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16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개의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Block Group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을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하나로 관리한다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!!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#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위의 그림은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Size of Flexible Block Group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이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8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인 경우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197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23A0826-3E8A-4A73-8ECC-51F56D1D3326}"/>
              </a:ext>
            </a:extLst>
          </p:cNvPr>
          <p:cNvCxnSpPr>
            <a:cxnSpLocks/>
          </p:cNvCxnSpPr>
          <p:nvPr/>
        </p:nvCxnSpPr>
        <p:spPr>
          <a:xfrm>
            <a:off x="4397040" y="3883247"/>
            <a:ext cx="3481088" cy="0"/>
          </a:xfrm>
          <a:prstGeom prst="line">
            <a:avLst/>
          </a:prstGeom>
          <a:ln w="19050">
            <a:solidFill>
              <a:srgbClr val="75D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025616-80D0-4B60-A904-487F703E828E}"/>
              </a:ext>
            </a:extLst>
          </p:cNvPr>
          <p:cNvSpPr txBox="1"/>
          <p:nvPr/>
        </p:nvSpPr>
        <p:spPr>
          <a:xfrm>
            <a:off x="3123973" y="3132005"/>
            <a:ext cx="5944052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2. </a:t>
            </a:r>
            <a:r>
              <a:rPr lang="en-US" altLang="ko-KR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Group Descriptor</a:t>
            </a:r>
            <a:endParaRPr kumimoji="0" lang="en-US" altLang="ko-KR" sz="2500" b="1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810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075730" y="1270879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: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Group Descriptor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B6A38D-167D-43DA-B595-3D27B72505D8}"/>
              </a:ext>
            </a:extLst>
          </p:cNvPr>
          <p:cNvSpPr txBox="1"/>
          <p:nvPr/>
        </p:nvSpPr>
        <p:spPr>
          <a:xfrm>
            <a:off x="2489342" y="5185434"/>
            <a:ext cx="721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Group Descriptor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는 </a:t>
            </a:r>
            <a:r>
              <a:rPr lang="en-US" altLang="ko-KR" dirty="0" err="1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BlockGroup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의 개수 만큼 엔트리가 존재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!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32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-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byte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의 크기를 가짐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43F6BF-FDDB-48DD-B994-AD0F6506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81" y="2398068"/>
            <a:ext cx="4619625" cy="23526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B82127-603F-48A3-845B-A78059AEBEFF}"/>
              </a:ext>
            </a:extLst>
          </p:cNvPr>
          <p:cNvSpPr/>
          <p:nvPr/>
        </p:nvSpPr>
        <p:spPr>
          <a:xfrm>
            <a:off x="1526257" y="2682730"/>
            <a:ext cx="3422731" cy="164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4E72A81-7A16-41FD-92FC-543862D866D9}"/>
              </a:ext>
            </a:extLst>
          </p:cNvPr>
          <p:cNvSpPr/>
          <p:nvPr/>
        </p:nvSpPr>
        <p:spPr>
          <a:xfrm>
            <a:off x="1518237" y="2867214"/>
            <a:ext cx="3422731" cy="164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34B2151-A996-4828-BCC1-0CF818266421}"/>
              </a:ext>
            </a:extLst>
          </p:cNvPr>
          <p:cNvSpPr/>
          <p:nvPr/>
        </p:nvSpPr>
        <p:spPr>
          <a:xfrm>
            <a:off x="1518237" y="3051697"/>
            <a:ext cx="3422731" cy="164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C626E0-90C0-483E-BAD9-B88BB3848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775" y="3712523"/>
            <a:ext cx="5239417" cy="79116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371BEDE-3AEB-4DF3-BF2F-901A3F7A13B8}"/>
              </a:ext>
            </a:extLst>
          </p:cNvPr>
          <p:cNvCxnSpPr>
            <a:cxnSpLocks/>
          </p:cNvCxnSpPr>
          <p:nvPr/>
        </p:nvCxnSpPr>
        <p:spPr>
          <a:xfrm flipV="1">
            <a:off x="5953229" y="3785419"/>
            <a:ext cx="379546" cy="1967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0FB565B-3D59-4678-BD2D-07EBCB443B93}"/>
              </a:ext>
            </a:extLst>
          </p:cNvPr>
          <p:cNvCxnSpPr>
            <a:cxnSpLocks/>
          </p:cNvCxnSpPr>
          <p:nvPr/>
        </p:nvCxnSpPr>
        <p:spPr>
          <a:xfrm>
            <a:off x="5947811" y="4351165"/>
            <a:ext cx="384964" cy="1395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1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GDT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1D741C-4F62-4EFE-BB4E-AD1194FFE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75" y="3313358"/>
            <a:ext cx="4495800" cy="8763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86F340-34AD-404D-84E3-3857F4E722A1}"/>
              </a:ext>
            </a:extLst>
          </p:cNvPr>
          <p:cNvSpPr/>
          <p:nvPr/>
        </p:nvSpPr>
        <p:spPr>
          <a:xfrm>
            <a:off x="2013476" y="3561884"/>
            <a:ext cx="890145" cy="159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73100F-FB98-469F-A203-91B7DE8D3891}"/>
              </a:ext>
            </a:extLst>
          </p:cNvPr>
          <p:cNvSpPr/>
          <p:nvPr/>
        </p:nvSpPr>
        <p:spPr>
          <a:xfrm>
            <a:off x="1233197" y="3847057"/>
            <a:ext cx="4483577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39387-F99E-4FA2-A180-C1CA83B192DF}"/>
              </a:ext>
            </a:extLst>
          </p:cNvPr>
          <p:cNvSpPr txBox="1"/>
          <p:nvPr/>
        </p:nvSpPr>
        <p:spPr>
          <a:xfrm>
            <a:off x="4452696" y="3275278"/>
            <a:ext cx="73630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Offset: 0x00 – 0x03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블록 비트맵 주소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32-bit : 0x396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번째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블록에 위치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블록 비트맵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실제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주소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: 0x396 X 4096(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블록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Size) + 256 Block(MBR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영역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= 3760128 + 256 X 4096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= 4808704 = 0x496000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=&gt; Offset 0x496000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에 블록 비트맵이 위치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!!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647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GDT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39387-F99E-4FA2-A180-C1CA83B192DF}"/>
              </a:ext>
            </a:extLst>
          </p:cNvPr>
          <p:cNvSpPr txBox="1"/>
          <p:nvPr/>
        </p:nvSpPr>
        <p:spPr>
          <a:xfrm>
            <a:off x="6137584" y="3097339"/>
            <a:ext cx="5359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Offset: 0x04 – 0x07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inode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비트맵 주소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32-bit : 0x3A6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Inode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비트맵 실제 주소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: 0x3A6 X 4096 + 256Blocks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= 0x4A6000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=&gt;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Offset 0x4A6000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에 </a:t>
            </a:r>
            <a:r>
              <a:rPr lang="en-US" altLang="ko-KR" dirty="0" err="1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Inode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비트맵 위치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1D741C-4F62-4EFE-BB4E-AD1194FFE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75" y="3305337"/>
            <a:ext cx="4495800" cy="8763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86F340-34AD-404D-84E3-3857F4E722A1}"/>
              </a:ext>
            </a:extLst>
          </p:cNvPr>
          <p:cNvSpPr/>
          <p:nvPr/>
        </p:nvSpPr>
        <p:spPr>
          <a:xfrm>
            <a:off x="2935891" y="3553863"/>
            <a:ext cx="890145" cy="159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BA744F-FB30-4816-8466-3FD0C12EFB99}"/>
              </a:ext>
            </a:extLst>
          </p:cNvPr>
          <p:cNvSpPr/>
          <p:nvPr/>
        </p:nvSpPr>
        <p:spPr>
          <a:xfrm>
            <a:off x="1233198" y="3831014"/>
            <a:ext cx="4483577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418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GDT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39387-F99E-4FA2-A180-C1CA83B192DF}"/>
              </a:ext>
            </a:extLst>
          </p:cNvPr>
          <p:cNvSpPr txBox="1"/>
          <p:nvPr/>
        </p:nvSpPr>
        <p:spPr>
          <a:xfrm>
            <a:off x="6137584" y="3097339"/>
            <a:ext cx="5359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Offset: 0x08 – 0x0b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★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inode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테이블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주소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32-bit : 0x3B6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실제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Inode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테이블 주소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: 0x3B6 * 4096 + 256Blocks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=0x4B6000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=&gt; Offset 0x4B6000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에 </a:t>
            </a:r>
            <a:r>
              <a:rPr lang="en-US" altLang="ko-KR" dirty="0" err="1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Inode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테이블 위치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!!!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1D741C-4F62-4EFE-BB4E-AD1194FFE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75" y="3329400"/>
            <a:ext cx="4495800" cy="8763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86F340-34AD-404D-84E3-3857F4E722A1}"/>
              </a:ext>
            </a:extLst>
          </p:cNvPr>
          <p:cNvSpPr/>
          <p:nvPr/>
        </p:nvSpPr>
        <p:spPr>
          <a:xfrm>
            <a:off x="3850293" y="3577926"/>
            <a:ext cx="890145" cy="159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110F51-23C3-4301-AC89-879AE45017A3}"/>
              </a:ext>
            </a:extLst>
          </p:cNvPr>
          <p:cNvSpPr/>
          <p:nvPr/>
        </p:nvSpPr>
        <p:spPr>
          <a:xfrm>
            <a:off x="1233198" y="3855077"/>
            <a:ext cx="4483577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55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23A0826-3E8A-4A73-8ECC-51F56D1D3326}"/>
              </a:ext>
            </a:extLst>
          </p:cNvPr>
          <p:cNvCxnSpPr>
            <a:cxnSpLocks/>
          </p:cNvCxnSpPr>
          <p:nvPr/>
        </p:nvCxnSpPr>
        <p:spPr>
          <a:xfrm>
            <a:off x="4397040" y="3883247"/>
            <a:ext cx="3481088" cy="0"/>
          </a:xfrm>
          <a:prstGeom prst="line">
            <a:avLst/>
          </a:prstGeom>
          <a:ln w="19050">
            <a:solidFill>
              <a:srgbClr val="75D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025616-80D0-4B60-A904-487F703E828E}"/>
              </a:ext>
            </a:extLst>
          </p:cNvPr>
          <p:cNvSpPr txBox="1"/>
          <p:nvPr/>
        </p:nvSpPr>
        <p:spPr>
          <a:xfrm>
            <a:off x="3123973" y="3132005"/>
            <a:ext cx="5944052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3</a:t>
            </a:r>
            <a:r>
              <a:rPr kumimoji="0" lang="en-US" altLang="ko-KR" sz="25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. </a:t>
            </a:r>
            <a:r>
              <a:rPr kumimoji="0" lang="en-US" altLang="ko-KR" sz="2500" b="1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Inode</a:t>
            </a:r>
            <a:r>
              <a:rPr kumimoji="0" lang="ko-KR" altLang="en-US" sz="25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kumimoji="0" lang="en-US" altLang="ko-KR" sz="25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Table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065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Inode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Table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39387-F99E-4FA2-A180-C1CA83B192DF}"/>
              </a:ext>
            </a:extLst>
          </p:cNvPr>
          <p:cNvSpPr txBox="1"/>
          <p:nvPr/>
        </p:nvSpPr>
        <p:spPr>
          <a:xfrm>
            <a:off x="6031830" y="3389739"/>
            <a:ext cx="5359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Inode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Table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로 이동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!!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Inode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Table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에는 파일과 연관 있는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Inode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들이 배열 되어 있다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!!!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# inode size = 0x100 = 256-byte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C26FF4-ACC0-4288-A03E-6E60B0A5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70" y="1944158"/>
            <a:ext cx="5492165" cy="459222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6D719F9C-CB56-45DA-8765-70912EA7A692}"/>
              </a:ext>
            </a:extLst>
          </p:cNvPr>
          <p:cNvSpPr/>
          <p:nvPr/>
        </p:nvSpPr>
        <p:spPr>
          <a:xfrm>
            <a:off x="926182" y="2206326"/>
            <a:ext cx="890145" cy="159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757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Inode Table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39387-F99E-4FA2-A180-C1CA83B192DF}"/>
              </a:ext>
            </a:extLst>
          </p:cNvPr>
          <p:cNvSpPr txBox="1"/>
          <p:nvPr/>
        </p:nvSpPr>
        <p:spPr>
          <a:xfrm>
            <a:off x="6031830" y="3659937"/>
            <a:ext cx="5359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활성화된 </a:t>
            </a:r>
            <a:r>
              <a:rPr lang="en-US" altLang="ko-KR" dirty="0" err="1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Inode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들을 추출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256-byte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씩 읽어서 파일 찾기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!!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0A59EE-995C-4EED-8441-AAC4BE16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85" y="1943105"/>
            <a:ext cx="4905745" cy="459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31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Inode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39387-F99E-4FA2-A180-C1CA83B192DF}"/>
              </a:ext>
            </a:extLst>
          </p:cNvPr>
          <p:cNvSpPr txBox="1"/>
          <p:nvPr/>
        </p:nvSpPr>
        <p:spPr>
          <a:xfrm>
            <a:off x="6031830" y="3659937"/>
            <a:ext cx="535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Magic number : 0xF30A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6AFA0B-78E1-44B8-AEED-75E7CF2CA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3" y="2286000"/>
            <a:ext cx="6454329" cy="310461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830FBF-DB35-49CE-9841-B1F74E6C2F3A}"/>
              </a:ext>
            </a:extLst>
          </p:cNvPr>
          <p:cNvSpPr/>
          <p:nvPr/>
        </p:nvSpPr>
        <p:spPr>
          <a:xfrm>
            <a:off x="3735217" y="2895094"/>
            <a:ext cx="564068" cy="176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66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A855CF1-2FF1-49C7-A718-6ACB93B6D405}"/>
              </a:ext>
            </a:extLst>
          </p:cNvPr>
          <p:cNvCxnSpPr>
            <a:cxnSpLocks/>
          </p:cNvCxnSpPr>
          <p:nvPr/>
        </p:nvCxnSpPr>
        <p:spPr>
          <a:xfrm>
            <a:off x="4676775" y="3807746"/>
            <a:ext cx="2886075" cy="0"/>
          </a:xfrm>
          <a:prstGeom prst="line">
            <a:avLst/>
          </a:prstGeom>
          <a:ln w="19050">
            <a:solidFill>
              <a:srgbClr val="75D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B2A7C5-B28A-40C3-A481-4B3888B92F8D}"/>
              </a:ext>
            </a:extLst>
          </p:cNvPr>
          <p:cNvSpPr txBox="1"/>
          <p:nvPr/>
        </p:nvSpPr>
        <p:spPr>
          <a:xfrm>
            <a:off x="3123973" y="3132005"/>
            <a:ext cx="5944052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 latinLnBrk="0">
              <a:lnSpc>
                <a:spcPct val="150000"/>
              </a:lnSpc>
              <a:buAutoNum type="arabicPeriod"/>
              <a:defRPr/>
            </a:pPr>
            <a:r>
              <a:rPr lang="en-US" altLang="ko-KR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Ext4 Review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673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Inode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6AFA0B-78E1-44B8-AEED-75E7CF2CA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12" y="2286001"/>
            <a:ext cx="5638888" cy="329360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830FBF-DB35-49CE-9841-B1F74E6C2F3A}"/>
              </a:ext>
            </a:extLst>
          </p:cNvPr>
          <p:cNvSpPr/>
          <p:nvPr/>
        </p:nvSpPr>
        <p:spPr>
          <a:xfrm>
            <a:off x="3927716" y="3112740"/>
            <a:ext cx="1029295" cy="176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39387-F99E-4FA2-A180-C1CA83B192DF}"/>
              </a:ext>
            </a:extLst>
          </p:cNvPr>
          <p:cNvSpPr txBox="1"/>
          <p:nvPr/>
        </p:nvSpPr>
        <p:spPr>
          <a:xfrm>
            <a:off x="6137584" y="3112740"/>
            <a:ext cx="5823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Physical Block Address : 0x23A6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0x23A6 * 4096(Block size) + 256Blocks(Mbr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영역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= 0x24A6000</a:t>
            </a:r>
          </a:p>
        </p:txBody>
      </p:sp>
    </p:spTree>
    <p:extLst>
      <p:ext uri="{BB962C8B-B14F-4D97-AF65-F5344CB8AC3E}">
        <p14:creationId xmlns:p14="http://schemas.microsoft.com/office/powerpoint/2010/main" val="2639999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Inode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39387-F99E-4FA2-A180-C1CA83B192DF}"/>
              </a:ext>
            </a:extLst>
          </p:cNvPr>
          <p:cNvSpPr txBox="1"/>
          <p:nvPr/>
        </p:nvSpPr>
        <p:spPr>
          <a:xfrm>
            <a:off x="6137584" y="3112740"/>
            <a:ext cx="582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Physical Block Address : 0x24A6000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Offset 0x24A6000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은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root Directory!!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A5354F-255F-433C-BF08-3B62FBE4B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18" y="1668010"/>
            <a:ext cx="5687918" cy="495964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830FBF-DB35-49CE-9841-B1F74E6C2F3A}"/>
              </a:ext>
            </a:extLst>
          </p:cNvPr>
          <p:cNvSpPr/>
          <p:nvPr/>
        </p:nvSpPr>
        <p:spPr>
          <a:xfrm>
            <a:off x="675479" y="1887139"/>
            <a:ext cx="885536" cy="176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326567-8D30-486D-A67C-3A3F90E60001}"/>
              </a:ext>
            </a:extLst>
          </p:cNvPr>
          <p:cNvSpPr/>
          <p:nvPr/>
        </p:nvSpPr>
        <p:spPr>
          <a:xfrm>
            <a:off x="5197175" y="2191938"/>
            <a:ext cx="1255559" cy="123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456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Inode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39387-F99E-4FA2-A180-C1CA83B192DF}"/>
              </a:ext>
            </a:extLst>
          </p:cNvPr>
          <p:cNvSpPr txBox="1"/>
          <p:nvPr/>
        </p:nvSpPr>
        <p:spPr>
          <a:xfrm>
            <a:off x="6137584" y="3112740"/>
            <a:ext cx="582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Physical Block Address : 0x8396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0x8396 * 4096(Block size) + 256Blocks(Mbr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영역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= 0x8496000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AD756E-CFC1-46CE-BA29-C43D4753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23" y="2288885"/>
            <a:ext cx="4562475" cy="280987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830FBF-DB35-49CE-9841-B1F74E6C2F3A}"/>
              </a:ext>
            </a:extLst>
          </p:cNvPr>
          <p:cNvSpPr/>
          <p:nvPr/>
        </p:nvSpPr>
        <p:spPr>
          <a:xfrm>
            <a:off x="4622903" y="3024255"/>
            <a:ext cx="1029295" cy="176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555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Inode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1668BF-ABA9-41F3-BF32-AE4BDD92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75" y="1950805"/>
            <a:ext cx="5315225" cy="436034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830FBF-DB35-49CE-9841-B1F74E6C2F3A}"/>
              </a:ext>
            </a:extLst>
          </p:cNvPr>
          <p:cNvSpPr/>
          <p:nvPr/>
        </p:nvSpPr>
        <p:spPr>
          <a:xfrm>
            <a:off x="1233232" y="1934763"/>
            <a:ext cx="632996" cy="180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55371-D08B-439E-8885-817DCEE21A72}"/>
              </a:ext>
            </a:extLst>
          </p:cNvPr>
          <p:cNvSpPr txBox="1"/>
          <p:nvPr/>
        </p:nvSpPr>
        <p:spPr>
          <a:xfrm>
            <a:off x="6137584" y="3112740"/>
            <a:ext cx="582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0x8496000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jpeg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파일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D812DC-A66A-4418-8427-FC8EAF6EC636}"/>
              </a:ext>
            </a:extLst>
          </p:cNvPr>
          <p:cNvSpPr/>
          <p:nvPr/>
        </p:nvSpPr>
        <p:spPr>
          <a:xfrm>
            <a:off x="1925218" y="1934763"/>
            <a:ext cx="2085308" cy="180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32F8D4-DE02-4BC9-9C8C-38080F8C2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474" y="3845227"/>
            <a:ext cx="4572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67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Inode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FD1136-234B-45FB-93C2-B2C581F65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421" y="1883717"/>
            <a:ext cx="64103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04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Inode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9742F9-DCDA-43BB-BB37-08AB6922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46" y="2444428"/>
            <a:ext cx="5943600" cy="28003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4B92D6B-F466-4A47-8600-4AC3C72A0E50}"/>
              </a:ext>
            </a:extLst>
          </p:cNvPr>
          <p:cNvSpPr txBox="1"/>
          <p:nvPr/>
        </p:nvSpPr>
        <p:spPr>
          <a:xfrm>
            <a:off x="6296022" y="3232158"/>
            <a:ext cx="582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Physical Block Address : 0x839D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0x839D * 4096(Block size) + 256Blocks(Mbr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영역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= 0x849D000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ED3DF-6A5D-4644-8F31-DC53C4B0EE6A}"/>
              </a:ext>
            </a:extLst>
          </p:cNvPr>
          <p:cNvSpPr/>
          <p:nvPr/>
        </p:nvSpPr>
        <p:spPr>
          <a:xfrm>
            <a:off x="4210714" y="3139964"/>
            <a:ext cx="882654" cy="156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364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Inode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498EAE-63EC-452B-A92D-CAD5D044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84" y="3169841"/>
            <a:ext cx="8947750" cy="71811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ED3DF-6A5D-4644-8F31-DC53C4B0EE6A}"/>
              </a:ext>
            </a:extLst>
          </p:cNvPr>
          <p:cNvSpPr/>
          <p:nvPr/>
        </p:nvSpPr>
        <p:spPr>
          <a:xfrm>
            <a:off x="8189494" y="3169841"/>
            <a:ext cx="2124840" cy="718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AB2302-3D29-473A-AD95-62E4654FE9F5}"/>
              </a:ext>
            </a:extLst>
          </p:cNvPr>
          <p:cNvSpPr/>
          <p:nvPr/>
        </p:nvSpPr>
        <p:spPr>
          <a:xfrm>
            <a:off x="1366584" y="3169841"/>
            <a:ext cx="1127963" cy="259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077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Inode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B92D6B-F466-4A47-8600-4AC3C72A0E50}"/>
              </a:ext>
            </a:extLst>
          </p:cNvPr>
          <p:cNvSpPr txBox="1"/>
          <p:nvPr/>
        </p:nvSpPr>
        <p:spPr>
          <a:xfrm>
            <a:off x="6296022" y="3232158"/>
            <a:ext cx="582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Physical Block Address : 0x839E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0x839E * 4096(Block size) + 256Blocks(Mbr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영역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= 0x849E000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BC20E1-998C-4391-8D7E-16B6DDDF9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75" y="2463478"/>
            <a:ext cx="4572000" cy="276225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ED3DF-6A5D-4644-8F31-DC53C4B0EE6A}"/>
              </a:ext>
            </a:extLst>
          </p:cNvPr>
          <p:cNvSpPr/>
          <p:nvPr/>
        </p:nvSpPr>
        <p:spPr>
          <a:xfrm>
            <a:off x="4811274" y="3169855"/>
            <a:ext cx="882654" cy="156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476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Inode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B92D6B-F466-4A47-8600-4AC3C72A0E50}"/>
              </a:ext>
            </a:extLst>
          </p:cNvPr>
          <p:cNvSpPr txBox="1"/>
          <p:nvPr/>
        </p:nvSpPr>
        <p:spPr>
          <a:xfrm>
            <a:off x="6296022" y="3232158"/>
            <a:ext cx="582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0x849E000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PNG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파일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2F79B6-4B86-4DE9-8EEB-5E2B60C1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93" y="1865735"/>
            <a:ext cx="5991225" cy="474345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ED3DF-6A5D-4644-8F31-DC53C4B0EE6A}"/>
              </a:ext>
            </a:extLst>
          </p:cNvPr>
          <p:cNvSpPr/>
          <p:nvPr/>
        </p:nvSpPr>
        <p:spPr>
          <a:xfrm>
            <a:off x="678360" y="1874354"/>
            <a:ext cx="882654" cy="156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4A7FC0-BFAF-47A5-A4EE-87176C3E0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329" y="4153611"/>
            <a:ext cx="4591050" cy="81915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57C316-5310-4F6E-922A-1792E2CFEA21}"/>
              </a:ext>
            </a:extLst>
          </p:cNvPr>
          <p:cNvSpPr/>
          <p:nvPr/>
        </p:nvSpPr>
        <p:spPr>
          <a:xfrm>
            <a:off x="1561013" y="1874354"/>
            <a:ext cx="1847933" cy="156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145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Inode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C069A9-8357-40AA-9FB0-1B35DB9928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60" y="1668010"/>
            <a:ext cx="3000078" cy="463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2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6" y="321619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790330" y="13016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Ext4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Structure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B50DDD-5059-4D8D-98A4-EBC601E44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4" y="2283518"/>
            <a:ext cx="9696450" cy="14192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048F2D0-234F-4251-8173-045BFB01DCC5}"/>
              </a:ext>
            </a:extLst>
          </p:cNvPr>
          <p:cNvCxnSpPr>
            <a:cxnSpLocks/>
          </p:cNvCxnSpPr>
          <p:nvPr/>
        </p:nvCxnSpPr>
        <p:spPr>
          <a:xfrm>
            <a:off x="1930628" y="3702743"/>
            <a:ext cx="0" cy="444140"/>
          </a:xfrm>
          <a:prstGeom prst="straightConnector1">
            <a:avLst/>
          </a:prstGeom>
          <a:ln w="57150">
            <a:solidFill>
              <a:srgbClr val="75D7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E3F8CA-30C0-48B7-92DD-B94844786825}"/>
              </a:ext>
            </a:extLst>
          </p:cNvPr>
          <p:cNvSpPr txBox="1"/>
          <p:nvPr/>
        </p:nvSpPr>
        <p:spPr>
          <a:xfrm>
            <a:off x="358501" y="4215198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1MB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4612F4-1ED2-4EF1-9FB0-E3CC2CD9A0E9}"/>
              </a:ext>
            </a:extLst>
          </p:cNvPr>
          <p:cNvSpPr txBox="1"/>
          <p:nvPr/>
        </p:nvSpPr>
        <p:spPr>
          <a:xfrm>
            <a:off x="1504867" y="4219395"/>
            <a:ext cx="314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1024-byte</a:t>
            </a:r>
          </a:p>
          <a:p>
            <a:pPr algn="ctr"/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주로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0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으로 패딩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B7A5320-6C9C-414C-B7A1-96A2832150AD}"/>
              </a:ext>
            </a:extLst>
          </p:cNvPr>
          <p:cNvCxnSpPr>
            <a:cxnSpLocks/>
          </p:cNvCxnSpPr>
          <p:nvPr/>
        </p:nvCxnSpPr>
        <p:spPr>
          <a:xfrm>
            <a:off x="2972517" y="3702743"/>
            <a:ext cx="0" cy="444140"/>
          </a:xfrm>
          <a:prstGeom prst="straightConnector1">
            <a:avLst/>
          </a:prstGeom>
          <a:ln w="57150">
            <a:solidFill>
              <a:srgbClr val="75D7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99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Inode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B92D6B-F466-4A47-8600-4AC3C72A0E50}"/>
              </a:ext>
            </a:extLst>
          </p:cNvPr>
          <p:cNvSpPr txBox="1"/>
          <p:nvPr/>
        </p:nvSpPr>
        <p:spPr>
          <a:xfrm>
            <a:off x="6296022" y="3232158"/>
            <a:ext cx="582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Physical Block Address : 0x845C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0x845C * 4096(Block size) + 256Blocks(Mbr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영역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= 0x855C000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289E11-FC94-4A30-BA84-E44C34094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867" y="2473003"/>
            <a:ext cx="4467225" cy="27432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ED3DF-6A5D-4644-8F31-DC53C4B0EE6A}"/>
              </a:ext>
            </a:extLst>
          </p:cNvPr>
          <p:cNvSpPr/>
          <p:nvPr/>
        </p:nvSpPr>
        <p:spPr>
          <a:xfrm>
            <a:off x="5036296" y="3182435"/>
            <a:ext cx="882654" cy="156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920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Inode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B92D6B-F466-4A47-8600-4AC3C72A0E50}"/>
              </a:ext>
            </a:extLst>
          </p:cNvPr>
          <p:cNvSpPr txBox="1"/>
          <p:nvPr/>
        </p:nvSpPr>
        <p:spPr>
          <a:xfrm>
            <a:off x="6296022" y="3232158"/>
            <a:ext cx="582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0x855C000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는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jpeg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파일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CB62C9-4F2D-43E5-96FB-D11C2F4F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88" y="1614509"/>
            <a:ext cx="6010275" cy="515302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57C316-5310-4F6E-922A-1792E2CFEA21}"/>
              </a:ext>
            </a:extLst>
          </p:cNvPr>
          <p:cNvSpPr/>
          <p:nvPr/>
        </p:nvSpPr>
        <p:spPr>
          <a:xfrm>
            <a:off x="1561013" y="1874354"/>
            <a:ext cx="2265029" cy="156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ED3DF-6A5D-4644-8F31-DC53C4B0EE6A}"/>
              </a:ext>
            </a:extLst>
          </p:cNvPr>
          <p:cNvSpPr/>
          <p:nvPr/>
        </p:nvSpPr>
        <p:spPr>
          <a:xfrm>
            <a:off x="678360" y="1874354"/>
            <a:ext cx="882654" cy="156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354A661-A683-44DB-87AD-5F59743A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758" y="4191021"/>
            <a:ext cx="4572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43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8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0 : Inode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A75A4B-BAB2-438E-825D-AABF5771F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12" y="2171700"/>
            <a:ext cx="4988093" cy="279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2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8564684-7CBD-429C-880C-788F3D7BE8CF}"/>
              </a:ext>
            </a:extLst>
          </p:cNvPr>
          <p:cNvCxnSpPr>
            <a:cxnSpLocks/>
          </p:cNvCxnSpPr>
          <p:nvPr/>
        </p:nvCxnSpPr>
        <p:spPr>
          <a:xfrm flipV="1">
            <a:off x="5544170" y="3605211"/>
            <a:ext cx="1192190" cy="15922"/>
          </a:xfrm>
          <a:prstGeom prst="line">
            <a:avLst/>
          </a:prstGeom>
          <a:ln w="19050">
            <a:solidFill>
              <a:srgbClr val="75D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F17AB09-022E-4FFC-ADC7-21F34628FE3C}"/>
              </a:ext>
            </a:extLst>
          </p:cNvPr>
          <p:cNvSpPr txBox="1"/>
          <p:nvPr/>
        </p:nvSpPr>
        <p:spPr>
          <a:xfrm>
            <a:off x="3165558" y="3132005"/>
            <a:ext cx="5944052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</a:rPr>
              <a:t>Thank You~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3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9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790330" y="13016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Ext4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Structure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8FD456-15F8-4D13-810F-A59306AC5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2094494"/>
            <a:ext cx="9639300" cy="34194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D0F8E87-A345-4C92-B6E7-0455E814EDD5}"/>
              </a:ext>
            </a:extLst>
          </p:cNvPr>
          <p:cNvSpPr txBox="1"/>
          <p:nvPr/>
        </p:nvSpPr>
        <p:spPr>
          <a:xfrm>
            <a:off x="2487561" y="5799568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Super Block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Group Descriptor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는 모든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Group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에 동일한 값으로 저장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!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EF0086B-F2AF-49E3-AB2F-6195EC8611C8}"/>
              </a:ext>
            </a:extLst>
          </p:cNvPr>
          <p:cNvCxnSpPr>
            <a:cxnSpLocks/>
          </p:cNvCxnSpPr>
          <p:nvPr/>
        </p:nvCxnSpPr>
        <p:spPr>
          <a:xfrm>
            <a:off x="2839453" y="1612232"/>
            <a:ext cx="0" cy="23341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9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64941" y="1284317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Block Group 0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에 접근하기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CCF84F-9EC5-43C5-9AB0-673AFE43643A}"/>
              </a:ext>
            </a:extLst>
          </p:cNvPr>
          <p:cNvSpPr txBox="1"/>
          <p:nvPr/>
        </p:nvSpPr>
        <p:spPr>
          <a:xfrm>
            <a:off x="5279819" y="2974241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Block Group 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에 접근하기 위해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MBR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영역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건너뛰기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9FDA4C-5366-4DF7-8B2B-A5424C115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3" y="1891410"/>
            <a:ext cx="4885351" cy="44708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D57C465-07C8-4F27-87C7-3C866411B2BF}"/>
              </a:ext>
            </a:extLst>
          </p:cNvPr>
          <p:cNvSpPr/>
          <p:nvPr/>
        </p:nvSpPr>
        <p:spPr>
          <a:xfrm>
            <a:off x="4997117" y="1884094"/>
            <a:ext cx="914400" cy="1784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485DA5-3080-4886-9F70-A52E6EAC4F3E}"/>
              </a:ext>
            </a:extLst>
          </p:cNvPr>
          <p:cNvSpPr txBox="1"/>
          <p:nvPr/>
        </p:nvSpPr>
        <p:spPr>
          <a:xfrm>
            <a:off x="6369568" y="3429000"/>
            <a:ext cx="5614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# MBR Area = 1MB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# 1sector = 512 byte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# 1MB = 1KB x 1024 = 2sector x 1024 = 2048sector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4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9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Block Group 0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에 접근하기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CCF84F-9EC5-43C5-9AB0-673AFE43643A}"/>
              </a:ext>
            </a:extLst>
          </p:cNvPr>
          <p:cNvSpPr txBox="1"/>
          <p:nvPr/>
        </p:nvSpPr>
        <p:spPr>
          <a:xfrm>
            <a:off x="5212441" y="3023130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Block Group 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에 접근하기 위해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Reserved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영역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건너뛰기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70A9B-F74D-4B5F-892B-9D925B341F7E}"/>
              </a:ext>
            </a:extLst>
          </p:cNvPr>
          <p:cNvSpPr txBox="1"/>
          <p:nvPr/>
        </p:nvSpPr>
        <p:spPr>
          <a:xfrm>
            <a:off x="6156484" y="3480479"/>
            <a:ext cx="5703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# Reserved Area = 1024-byte = 2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sector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r>
              <a:rPr lang="en-US" altLang="ko-KR" dirty="0"/>
              <a:t># 2048 sector -&gt; 2050 sector</a:t>
            </a:r>
          </a:p>
          <a:p>
            <a:endParaRPr lang="en-US" altLang="ko-KR" dirty="0"/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2050 sector = Block Group 0 : Super Block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96CDA6-C402-4890-9227-9CF62B6B7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4" y="1884094"/>
            <a:ext cx="4974434" cy="44708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D57C465-07C8-4F27-87C7-3C866411B2BF}"/>
              </a:ext>
            </a:extLst>
          </p:cNvPr>
          <p:cNvSpPr/>
          <p:nvPr/>
        </p:nvSpPr>
        <p:spPr>
          <a:xfrm>
            <a:off x="4997117" y="1884094"/>
            <a:ext cx="914400" cy="1784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98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23A0826-3E8A-4A73-8ECC-51F56D1D3326}"/>
              </a:ext>
            </a:extLst>
          </p:cNvPr>
          <p:cNvCxnSpPr>
            <a:cxnSpLocks/>
          </p:cNvCxnSpPr>
          <p:nvPr/>
        </p:nvCxnSpPr>
        <p:spPr>
          <a:xfrm>
            <a:off x="4397040" y="3883247"/>
            <a:ext cx="3481088" cy="0"/>
          </a:xfrm>
          <a:prstGeom prst="line">
            <a:avLst/>
          </a:prstGeom>
          <a:ln w="19050">
            <a:solidFill>
              <a:srgbClr val="75D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025616-80D0-4B60-A904-487F703E828E}"/>
              </a:ext>
            </a:extLst>
          </p:cNvPr>
          <p:cNvSpPr txBox="1"/>
          <p:nvPr/>
        </p:nvSpPr>
        <p:spPr>
          <a:xfrm>
            <a:off x="3123973" y="3132005"/>
            <a:ext cx="5944052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2. Super Block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36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21619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372855" y="12783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 Group : Super Block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70D01E-AD50-462B-AB3F-6D937A1B2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492" y="1928939"/>
            <a:ext cx="6324600" cy="3800475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646E6E-7BEA-4040-A640-7FF4E1010145}"/>
              </a:ext>
            </a:extLst>
          </p:cNvPr>
          <p:cNvSpPr/>
          <p:nvPr/>
        </p:nvSpPr>
        <p:spPr>
          <a:xfrm>
            <a:off x="3954380" y="3512616"/>
            <a:ext cx="2534652" cy="209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D0A37A-C447-4331-808B-1CC1EDDEC6BF}"/>
              </a:ext>
            </a:extLst>
          </p:cNvPr>
          <p:cNvSpPr/>
          <p:nvPr/>
        </p:nvSpPr>
        <p:spPr>
          <a:xfrm>
            <a:off x="3986465" y="4411273"/>
            <a:ext cx="1572125" cy="209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5CE48AD-CD0F-4474-A6EC-6B8239F03B72}"/>
              </a:ext>
            </a:extLst>
          </p:cNvPr>
          <p:cNvSpPr/>
          <p:nvPr/>
        </p:nvSpPr>
        <p:spPr>
          <a:xfrm>
            <a:off x="3970422" y="2203091"/>
            <a:ext cx="1572125" cy="208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2909356-4563-4DDC-98D4-94F2C1DAB25D}"/>
              </a:ext>
            </a:extLst>
          </p:cNvPr>
          <p:cNvSpPr/>
          <p:nvPr/>
        </p:nvSpPr>
        <p:spPr>
          <a:xfrm>
            <a:off x="3970421" y="2411215"/>
            <a:ext cx="1572125" cy="208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B6A38D-167D-43DA-B595-3D27B72505D8}"/>
              </a:ext>
            </a:extLst>
          </p:cNvPr>
          <p:cNvSpPr txBox="1"/>
          <p:nvPr/>
        </p:nvSpPr>
        <p:spPr>
          <a:xfrm>
            <a:off x="2489342" y="6096300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All fields in ext4 are written to disk in little-endian order!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476C40-168A-4100-A844-C671769A1BB9}"/>
              </a:ext>
            </a:extLst>
          </p:cNvPr>
          <p:cNvSpPr/>
          <p:nvPr/>
        </p:nvSpPr>
        <p:spPr>
          <a:xfrm>
            <a:off x="3954380" y="3961945"/>
            <a:ext cx="1572125" cy="209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C0C835-C573-4ECE-9652-491F7166A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492" y="5701340"/>
            <a:ext cx="6334125" cy="28575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580AE6-AFB7-4490-B94B-ABA4CCD55080}"/>
              </a:ext>
            </a:extLst>
          </p:cNvPr>
          <p:cNvSpPr/>
          <p:nvPr/>
        </p:nvSpPr>
        <p:spPr>
          <a:xfrm>
            <a:off x="3954380" y="5519673"/>
            <a:ext cx="1604210" cy="209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2089FF-107F-41C0-912E-5F47C36F415A}"/>
              </a:ext>
            </a:extLst>
          </p:cNvPr>
          <p:cNvSpPr/>
          <p:nvPr/>
        </p:nvSpPr>
        <p:spPr>
          <a:xfrm>
            <a:off x="3954378" y="5733753"/>
            <a:ext cx="1604210" cy="209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307740"/>
      </p:ext>
    </p:extLst>
  </p:cSld>
  <p:clrMapOvr>
    <a:masterClrMapping/>
  </p:clrMapOvr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6413</TotalTime>
  <Words>1003</Words>
  <Application>Microsoft Office PowerPoint</Application>
  <PresentationFormat>와이드스크린</PresentationFormat>
  <Paragraphs>308</Paragraphs>
  <Slides>43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DX영화자막 M</vt:lpstr>
      <vt:lpstr>맑은 고딕</vt:lpstr>
      <vt:lpstr>Arial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용진 이</cp:lastModifiedBy>
  <cp:revision>131</cp:revision>
  <dcterms:created xsi:type="dcterms:W3CDTF">2021-04-26T15:06:02Z</dcterms:created>
  <dcterms:modified xsi:type="dcterms:W3CDTF">2021-05-12T22:09:33Z</dcterms:modified>
</cp:coreProperties>
</file>