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58" r:id="rId3"/>
    <p:sldId id="265" r:id="rId4"/>
    <p:sldId id="269" r:id="rId5"/>
    <p:sldId id="270" r:id="rId6"/>
    <p:sldId id="271" r:id="rId7"/>
    <p:sldId id="272" r:id="rId8"/>
    <p:sldId id="293" r:id="rId9"/>
    <p:sldId id="266" r:id="rId10"/>
    <p:sldId id="294" r:id="rId11"/>
    <p:sldId id="296" r:id="rId12"/>
    <p:sldId id="297" r:id="rId13"/>
    <p:sldId id="298" r:id="rId14"/>
    <p:sldId id="299" r:id="rId15"/>
    <p:sldId id="300" r:id="rId16"/>
    <p:sldId id="295" r:id="rId17"/>
    <p:sldId id="301" r:id="rId18"/>
    <p:sldId id="302" r:id="rId19"/>
    <p:sldId id="303" r:id="rId20"/>
    <p:sldId id="304" r:id="rId21"/>
    <p:sldId id="273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264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용진 이" initials="용이" lastIdx="1" clrIdx="0">
    <p:extLst>
      <p:ext uri="{19B8F6BF-5375-455C-9EA6-DF929625EA0E}">
        <p15:presenceInfo xmlns:p15="http://schemas.microsoft.com/office/powerpoint/2012/main" userId="2e9ce7d07a4c7e4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363"/>
    <a:srgbClr val="44546A"/>
    <a:srgbClr val="616161"/>
    <a:srgbClr val="666666"/>
    <a:srgbClr val="65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FE98-FC02-4766-BAA6-9F4C9894374A}" type="datetimeFigureOut">
              <a:rPr lang="ko-KR" altLang="en-US" smtClean="0"/>
              <a:t>2021-02-25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79450-34A6-4404-9D68-2F98D398A7D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93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79450-34A6-4404-9D68-2F98D398A7D4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39699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79450-34A6-4404-9D68-2F98D398A7D4}" type="slidenum">
              <a:rPr lang="ko-KR" altLang="en-US" smtClean="0"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81078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79450-34A6-4404-9D68-2F98D398A7D4}" type="slidenum">
              <a:rPr lang="ko-KR" altLang="en-US" smtClean="0"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9734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79450-34A6-4404-9D68-2F98D398A7D4}" type="slidenum">
              <a:rPr lang="ko-KR" altLang="en-US" smtClean="0"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0426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79450-34A6-4404-9D68-2F98D398A7D4}" type="slidenum">
              <a:rPr lang="ko-KR" altLang="en-US" smtClean="0"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8134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79450-34A6-4404-9D68-2F98D398A7D4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5181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79450-34A6-4404-9D68-2F98D398A7D4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811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79450-34A6-4404-9D68-2F98D398A7D4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9442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79450-34A6-4404-9D68-2F98D398A7D4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0929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79450-34A6-4404-9D68-2F98D398A7D4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6029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79450-34A6-4404-9D68-2F98D398A7D4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924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79450-34A6-4404-9D68-2F98D398A7D4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7597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79450-34A6-4404-9D68-2F98D398A7D4}" type="slidenum">
              <a:rPr lang="ko-KR" altLang="en-US" smtClean="0"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1738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2021-02-25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1001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2021-02-25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7034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2021-02-25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11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2021-02-25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0973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2021-02-25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648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2021-02-25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4346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2021-02-25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6613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2021-02-25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6711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2021-02-25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070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2021-02-25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11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2021-02-25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4546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446AC-1294-4350-B41A-DE6BF5DCB612}" type="datetimeFigureOut">
              <a:rPr lang="ko-KR" altLang="en-US" smtClean="0"/>
              <a:t>2021-02-25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53FC0-EBFC-43B5-8720-677329E1A2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435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schemas.openxmlformats.org/officeDocument/2006/relationships/a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sv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9684916" y="5988120"/>
            <a:ext cx="18213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20192243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이용진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325" y="6040144"/>
            <a:ext cx="226591" cy="23450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0F2A8AA-589E-411D-A6FE-CCCFA4848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390" y="2691591"/>
            <a:ext cx="8523215" cy="147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4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D2B01E-6344-4663-8272-F144398607CA}"/>
              </a:ext>
            </a:extLst>
          </p:cNvPr>
          <p:cNvSpPr txBox="1"/>
          <p:nvPr/>
        </p:nvSpPr>
        <p:spPr>
          <a:xfrm>
            <a:off x="1209673" y="756223"/>
            <a:ext cx="749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방법 </a:t>
            </a:r>
            <a:r>
              <a:rPr lang="en-US" altLang="ko-KR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1</a:t>
            </a:r>
            <a:endParaRPr lang="ko-KR" altLang="en-US" b="1" dirty="0">
              <a:solidFill>
                <a:srgbClr val="63636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0C9330-4E51-49E3-8DF2-9D30B615F258}"/>
              </a:ext>
            </a:extLst>
          </p:cNvPr>
          <p:cNvSpPr txBox="1"/>
          <p:nvPr/>
        </p:nvSpPr>
        <p:spPr>
          <a:xfrm>
            <a:off x="2350314" y="3499826"/>
            <a:ext cx="74913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OOXML Unknown Part &amp; Unknown Relationship</a:t>
            </a:r>
            <a:r>
              <a:rPr lang="ko-KR" altLang="en-US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을 이용하는 방법</a:t>
            </a:r>
            <a:endParaRPr lang="en-US" altLang="ko-KR" dirty="0">
              <a:solidFill>
                <a:srgbClr val="61616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endParaRPr lang="en-US" altLang="ko-KR" dirty="0">
              <a:solidFill>
                <a:srgbClr val="61616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OOXML</a:t>
            </a:r>
            <a:r>
              <a:rPr lang="ko-KR" altLang="en-US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은</a:t>
            </a:r>
            <a:r>
              <a:rPr lang="en-US" altLang="ko-KR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Unknown Part &amp; Unknown Relationship</a:t>
            </a:r>
            <a:r>
              <a:rPr lang="ko-KR" altLang="en-US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를 무시한다</a:t>
            </a:r>
            <a:r>
              <a:rPr lang="en-US" altLang="ko-KR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</a:t>
            </a:r>
          </a:p>
          <a:p>
            <a:pPr algn="ctr"/>
            <a:endParaRPr lang="en-US" altLang="ko-KR" dirty="0">
              <a:solidFill>
                <a:srgbClr val="61616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숨기고 싶은 데이터를 </a:t>
            </a:r>
            <a:r>
              <a:rPr lang="en-US" altLang="ko-KR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[Content_Types].xml </a:t>
            </a:r>
            <a:r>
              <a:rPr lang="ko-KR" altLang="en-US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와 </a:t>
            </a:r>
            <a:r>
              <a:rPr lang="en-US" altLang="ko-KR" dirty="0" err="1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rels</a:t>
            </a:r>
            <a:r>
              <a:rPr lang="en-US" altLang="ko-KR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/.</a:t>
            </a:r>
            <a:r>
              <a:rPr lang="en-US" altLang="ko-KR" dirty="0" err="1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rels</a:t>
            </a:r>
            <a:r>
              <a:rPr lang="en-US" altLang="ko-KR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파일에</a:t>
            </a:r>
            <a:endParaRPr lang="en-US" altLang="ko-KR" dirty="0">
              <a:solidFill>
                <a:srgbClr val="61616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endParaRPr lang="en-US" altLang="ko-KR" dirty="0">
              <a:solidFill>
                <a:srgbClr val="61616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Unknown Part &amp; Unknown Relationship</a:t>
            </a:r>
            <a:r>
              <a:rPr lang="ko-KR" altLang="en-US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를 생성</a:t>
            </a:r>
            <a:r>
              <a:rPr lang="en-US" altLang="ko-KR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!</a:t>
            </a:r>
          </a:p>
          <a:p>
            <a:pPr algn="ctr"/>
            <a:endParaRPr lang="en-US" altLang="ko-KR" dirty="0">
              <a:solidFill>
                <a:srgbClr val="61616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외부 파일 은닉 가능</a:t>
            </a:r>
            <a:endParaRPr lang="en-US" altLang="ko-KR" dirty="0">
              <a:solidFill>
                <a:srgbClr val="61616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BE19EF0-D390-430E-845F-F31CE12A3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364" y="1974695"/>
            <a:ext cx="4515636" cy="136321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41430C6-F33E-41C8-9337-3ED08441F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147" y="2046731"/>
            <a:ext cx="2352636" cy="1238792"/>
          </a:xfrm>
          <a:prstGeom prst="rect">
            <a:avLst/>
          </a:prstGeom>
        </p:spPr>
      </p:pic>
      <p:sp>
        <p:nvSpPr>
          <p:cNvPr id="2" name="화살표: 왼쪽/오른쪽 1">
            <a:extLst>
              <a:ext uri="{FF2B5EF4-FFF2-40B4-BE49-F238E27FC236}">
                <a16:creationId xmlns:a16="http://schemas.microsoft.com/office/drawing/2014/main" id="{7A63F5AD-3212-40FD-83EB-17AEC77C0448}"/>
              </a:ext>
            </a:extLst>
          </p:cNvPr>
          <p:cNvSpPr/>
          <p:nvPr/>
        </p:nvSpPr>
        <p:spPr>
          <a:xfrm>
            <a:off x="6044995" y="2487151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03A48099-F0B5-420A-8A92-F4A14737C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3849" y="6312000"/>
            <a:ext cx="8024769" cy="365125"/>
          </a:xfrm>
        </p:spPr>
        <p:txBody>
          <a:bodyPr/>
          <a:lstStyle/>
          <a:p>
            <a:pPr algn="l"/>
            <a:r>
              <a:rPr lang="en-US" altLang="ko-KR" dirty="0"/>
              <a:t>-</a:t>
            </a:r>
            <a:r>
              <a:rPr lang="sv-SE" altLang="ko-KR" dirty="0"/>
              <a:t>Bora Park, Jungheum Park, Sangjin Lee, </a:t>
            </a:r>
            <a:r>
              <a:rPr lang="en-US" altLang="ko-KR" dirty="0"/>
              <a:t>Data concealment and detection in Microsoft Office(2009), P108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1895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D2B01E-6344-4663-8272-F144398607CA}"/>
              </a:ext>
            </a:extLst>
          </p:cNvPr>
          <p:cNvSpPr txBox="1"/>
          <p:nvPr/>
        </p:nvSpPr>
        <p:spPr>
          <a:xfrm>
            <a:off x="1209673" y="756223"/>
            <a:ext cx="749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방법 </a:t>
            </a:r>
            <a:r>
              <a:rPr lang="en-US" altLang="ko-KR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1 EX)</a:t>
            </a:r>
            <a:endParaRPr lang="ko-KR" altLang="en-US" b="1" dirty="0">
              <a:solidFill>
                <a:srgbClr val="63636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C20F95-7F38-4BBE-801C-E424CF79E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062" y="1428750"/>
            <a:ext cx="7381875" cy="4000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779D0A-6A8D-481B-A302-5AD1643B132C}"/>
              </a:ext>
            </a:extLst>
          </p:cNvPr>
          <p:cNvSpPr txBox="1"/>
          <p:nvPr/>
        </p:nvSpPr>
        <p:spPr>
          <a:xfrm>
            <a:off x="2350314" y="5688568"/>
            <a:ext cx="749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위의 이미지 파일을 </a:t>
            </a:r>
            <a:r>
              <a:rPr lang="en-US" altLang="ko-KR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OOXML</a:t>
            </a:r>
            <a:r>
              <a:rPr lang="ko-KR" altLang="en-US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에 숨기고 싶음</a:t>
            </a:r>
            <a:endParaRPr lang="en-US" altLang="ko-KR" dirty="0">
              <a:solidFill>
                <a:srgbClr val="61616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3760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D2B01E-6344-4663-8272-F144398607CA}"/>
              </a:ext>
            </a:extLst>
          </p:cNvPr>
          <p:cNvSpPr txBox="1"/>
          <p:nvPr/>
        </p:nvSpPr>
        <p:spPr>
          <a:xfrm>
            <a:off x="1209673" y="756223"/>
            <a:ext cx="749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방법 </a:t>
            </a:r>
            <a:r>
              <a:rPr lang="en-US" altLang="ko-KR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1 EX)</a:t>
            </a:r>
            <a:endParaRPr lang="ko-KR" altLang="en-US" b="1" dirty="0">
              <a:solidFill>
                <a:srgbClr val="63636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779D0A-6A8D-481B-A302-5AD1643B132C}"/>
              </a:ext>
            </a:extLst>
          </p:cNvPr>
          <p:cNvSpPr txBox="1"/>
          <p:nvPr/>
        </p:nvSpPr>
        <p:spPr>
          <a:xfrm>
            <a:off x="2350314" y="5688568"/>
            <a:ext cx="749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이미지가 추가로 인해 오류가 발생</a:t>
            </a:r>
            <a:endParaRPr lang="en-US" altLang="ko-KR" dirty="0">
              <a:solidFill>
                <a:srgbClr val="61616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C688D12-4AF4-4CF8-9F95-8319EC5F2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319" y="2110157"/>
            <a:ext cx="9779357" cy="259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D2B01E-6344-4663-8272-F144398607CA}"/>
              </a:ext>
            </a:extLst>
          </p:cNvPr>
          <p:cNvSpPr txBox="1"/>
          <p:nvPr/>
        </p:nvSpPr>
        <p:spPr>
          <a:xfrm>
            <a:off x="1209673" y="756223"/>
            <a:ext cx="749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방법 </a:t>
            </a:r>
            <a:r>
              <a:rPr lang="en-US" altLang="ko-KR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1 EX)</a:t>
            </a:r>
            <a:endParaRPr lang="ko-KR" altLang="en-US" b="1" dirty="0">
              <a:solidFill>
                <a:srgbClr val="63636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779D0A-6A8D-481B-A302-5AD1643B132C}"/>
              </a:ext>
            </a:extLst>
          </p:cNvPr>
          <p:cNvSpPr txBox="1"/>
          <p:nvPr/>
        </p:nvSpPr>
        <p:spPr>
          <a:xfrm>
            <a:off x="2350314" y="4597999"/>
            <a:ext cx="749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jpg </a:t>
            </a:r>
            <a:r>
              <a:rPr lang="ko-KR" altLang="en-US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확장자를 </a:t>
            </a:r>
            <a:r>
              <a:rPr lang="en-US" altLang="ko-KR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[Content_Types].xml</a:t>
            </a:r>
            <a:r>
              <a:rPr lang="ko-KR" altLang="en-US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에 추가</a:t>
            </a:r>
            <a:endParaRPr lang="en-US" altLang="ko-KR" dirty="0">
              <a:solidFill>
                <a:srgbClr val="61616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8DC991-EF9E-4EA1-B062-5EFB740AC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253" y="2642832"/>
            <a:ext cx="11070895" cy="144186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E974FA5-7D93-4B35-96AB-94A69EF36916}"/>
              </a:ext>
            </a:extLst>
          </p:cNvPr>
          <p:cNvSpPr/>
          <p:nvPr/>
        </p:nvSpPr>
        <p:spPr>
          <a:xfrm>
            <a:off x="797253" y="3727406"/>
            <a:ext cx="6241110" cy="29244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6752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D2B01E-6344-4663-8272-F144398607CA}"/>
              </a:ext>
            </a:extLst>
          </p:cNvPr>
          <p:cNvSpPr txBox="1"/>
          <p:nvPr/>
        </p:nvSpPr>
        <p:spPr>
          <a:xfrm>
            <a:off x="1209673" y="756223"/>
            <a:ext cx="749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방법 </a:t>
            </a:r>
            <a:r>
              <a:rPr lang="en-US" altLang="ko-KR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1 EX)</a:t>
            </a:r>
            <a:endParaRPr lang="ko-KR" altLang="en-US" b="1" dirty="0">
              <a:solidFill>
                <a:srgbClr val="63636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779D0A-6A8D-481B-A302-5AD1643B132C}"/>
              </a:ext>
            </a:extLst>
          </p:cNvPr>
          <p:cNvSpPr txBox="1"/>
          <p:nvPr/>
        </p:nvSpPr>
        <p:spPr>
          <a:xfrm>
            <a:off x="545615" y="3437758"/>
            <a:ext cx="111007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관계파트에 은닉 파일에 대한 내용 추가</a:t>
            </a:r>
            <a:endParaRPr lang="en-US" altLang="ko-KR" dirty="0">
              <a:solidFill>
                <a:srgbClr val="61616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endParaRPr lang="en-US" altLang="ko-KR" dirty="0">
              <a:solidFill>
                <a:srgbClr val="61616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Unknown Relationship = </a:t>
            </a:r>
            <a:r>
              <a:rPr lang="en-US" altLang="ko-KR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  <a:hlinkClick r:id="rId2"/>
              </a:rPr>
              <a:t>http://schemas.openxmlformats.org/officeDocument/2006/relationships/a</a:t>
            </a:r>
            <a:endParaRPr lang="en-US" altLang="ko-KR" dirty="0">
              <a:solidFill>
                <a:srgbClr val="61616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endParaRPr lang="en-US" altLang="ko-KR" dirty="0">
              <a:solidFill>
                <a:srgbClr val="61616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Unknown Parts = “hide.jpg”</a:t>
            </a:r>
          </a:p>
          <a:p>
            <a:pPr algn="ctr"/>
            <a:r>
              <a:rPr lang="en-US" altLang="ko-KR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</a:p>
          <a:p>
            <a:pPr algn="ctr"/>
            <a:r>
              <a:rPr lang="en-US" altLang="ko-KR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# ECMA376 Standard</a:t>
            </a:r>
            <a:r>
              <a:rPr lang="ko-KR" altLang="en-US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에 정의 되어 있지 않은 </a:t>
            </a:r>
            <a:r>
              <a:rPr lang="en-US" altLang="ko-KR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Relationship</a:t>
            </a:r>
            <a:r>
              <a:rPr lang="ko-KR" altLang="en-US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을 </a:t>
            </a:r>
            <a:r>
              <a:rPr lang="en-US" altLang="ko-KR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Unknown Relationship </a:t>
            </a:r>
            <a:r>
              <a:rPr lang="ko-KR" altLang="en-US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이라 한다</a:t>
            </a:r>
            <a:r>
              <a:rPr lang="en-US" altLang="ko-KR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</a:t>
            </a:r>
          </a:p>
          <a:p>
            <a:pPr algn="ctr"/>
            <a:endParaRPr lang="en-US" altLang="ko-KR" dirty="0">
              <a:solidFill>
                <a:srgbClr val="61616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# </a:t>
            </a:r>
            <a:r>
              <a:rPr lang="ko-KR" altLang="en-US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유효한 관계의 </a:t>
            </a:r>
            <a:r>
              <a:rPr lang="en-US" altLang="ko-KR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target</a:t>
            </a:r>
            <a:r>
              <a:rPr lang="ko-KR" altLang="en-US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이 아닌 </a:t>
            </a:r>
            <a:r>
              <a:rPr lang="en-US" altLang="ko-KR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OOXML </a:t>
            </a:r>
            <a:r>
              <a:rPr lang="ko-KR" altLang="en-US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문서의 모든 </a:t>
            </a:r>
            <a:r>
              <a:rPr lang="en-US" altLang="ko-KR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Part</a:t>
            </a:r>
            <a:r>
              <a:rPr lang="ko-KR" altLang="en-US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를 </a:t>
            </a:r>
            <a:r>
              <a:rPr lang="en-US" altLang="ko-KR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Unknown Part</a:t>
            </a:r>
            <a:r>
              <a:rPr lang="ko-KR" altLang="en-US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라 한다</a:t>
            </a:r>
            <a:r>
              <a:rPr lang="en-US" altLang="ko-KR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D09FD26-923D-4FF8-A22D-0D18460F9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49" y="1798426"/>
            <a:ext cx="11815320" cy="10385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E974FA5-7D93-4B35-96AB-94A69EF36916}"/>
              </a:ext>
            </a:extLst>
          </p:cNvPr>
          <p:cNvSpPr/>
          <p:nvPr/>
        </p:nvSpPr>
        <p:spPr>
          <a:xfrm>
            <a:off x="323849" y="2606309"/>
            <a:ext cx="9939650" cy="29244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3203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D2B01E-6344-4663-8272-F144398607CA}"/>
              </a:ext>
            </a:extLst>
          </p:cNvPr>
          <p:cNvSpPr txBox="1"/>
          <p:nvPr/>
        </p:nvSpPr>
        <p:spPr>
          <a:xfrm>
            <a:off x="1209673" y="756223"/>
            <a:ext cx="749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방법 </a:t>
            </a:r>
            <a:r>
              <a:rPr lang="en-US" altLang="ko-KR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1 EX)</a:t>
            </a:r>
            <a:endParaRPr lang="ko-KR" altLang="en-US" b="1" dirty="0">
              <a:solidFill>
                <a:srgbClr val="63636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779D0A-6A8D-481B-A302-5AD1643B132C}"/>
              </a:ext>
            </a:extLst>
          </p:cNvPr>
          <p:cNvSpPr txBox="1"/>
          <p:nvPr/>
        </p:nvSpPr>
        <p:spPr>
          <a:xfrm>
            <a:off x="2350314" y="5363113"/>
            <a:ext cx="749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오류 없이 잘 열림</a:t>
            </a:r>
            <a:endParaRPr lang="en-US" altLang="ko-KR" dirty="0">
              <a:solidFill>
                <a:srgbClr val="61616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30FB103-6C64-4B3C-8067-DB35BA773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823" y="1125555"/>
            <a:ext cx="356235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167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D2B01E-6344-4663-8272-F144398607CA}"/>
              </a:ext>
            </a:extLst>
          </p:cNvPr>
          <p:cNvSpPr txBox="1"/>
          <p:nvPr/>
        </p:nvSpPr>
        <p:spPr>
          <a:xfrm>
            <a:off x="1209673" y="756223"/>
            <a:ext cx="749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방법 </a:t>
            </a:r>
            <a:r>
              <a:rPr lang="en-US" altLang="ko-KR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</a:t>
            </a:r>
            <a:endParaRPr lang="ko-KR" altLang="en-US" b="1" dirty="0">
              <a:solidFill>
                <a:srgbClr val="63636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0C9330-4E51-49E3-8DF2-9D30B615F258}"/>
              </a:ext>
            </a:extLst>
          </p:cNvPr>
          <p:cNvSpPr txBox="1"/>
          <p:nvPr/>
        </p:nvSpPr>
        <p:spPr>
          <a:xfrm>
            <a:off x="2350313" y="4233825"/>
            <a:ext cx="74913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Ignorable attribute</a:t>
            </a:r>
            <a:r>
              <a:rPr lang="ko-KR" altLang="en-US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를</a:t>
            </a:r>
            <a:r>
              <a:rPr lang="en-US" altLang="ko-KR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활용한 </a:t>
            </a:r>
            <a:r>
              <a:rPr lang="en-US" altLang="ko-KR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data </a:t>
            </a:r>
            <a:r>
              <a:rPr lang="ko-KR" altLang="en-US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은닉</a:t>
            </a:r>
            <a:endParaRPr lang="en-US" altLang="ko-KR" dirty="0">
              <a:solidFill>
                <a:srgbClr val="61616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endParaRPr lang="en-US" altLang="ko-KR" dirty="0">
              <a:solidFill>
                <a:srgbClr val="61616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Ignorable </a:t>
            </a:r>
            <a:r>
              <a:rPr lang="ko-KR" altLang="en-US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속성에서 인식된 요소는 </a:t>
            </a:r>
            <a:endParaRPr lang="en-US" altLang="ko-KR" dirty="0">
              <a:solidFill>
                <a:srgbClr val="61616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endParaRPr lang="en-US" altLang="ko-KR" dirty="0">
              <a:solidFill>
                <a:srgbClr val="61616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OOXML</a:t>
            </a:r>
            <a:r>
              <a:rPr lang="ko-KR" altLang="en-US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에서 오류 없이 무시한다</a:t>
            </a:r>
            <a:r>
              <a:rPr lang="en-US" altLang="ko-KR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</a:t>
            </a:r>
          </a:p>
          <a:p>
            <a:pPr algn="ctr"/>
            <a:endParaRPr lang="en-US" altLang="ko-KR" dirty="0">
              <a:solidFill>
                <a:srgbClr val="61616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외부</a:t>
            </a:r>
            <a:r>
              <a:rPr lang="en-US" altLang="ko-KR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/</a:t>
            </a:r>
            <a:r>
              <a:rPr lang="ko-KR" altLang="en-US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내부 파일 은닉 가능 </a:t>
            </a:r>
            <a:endParaRPr lang="en-US" altLang="ko-KR" dirty="0">
              <a:solidFill>
                <a:srgbClr val="61616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F227580-9985-4CB6-8FB8-BA1F298D0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885" y="2234107"/>
            <a:ext cx="8658225" cy="3524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9E61287-F66E-4917-A7A5-994B6F876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155" y="3283006"/>
            <a:ext cx="972502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699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D2B01E-6344-4663-8272-F144398607CA}"/>
              </a:ext>
            </a:extLst>
          </p:cNvPr>
          <p:cNvSpPr txBox="1"/>
          <p:nvPr/>
        </p:nvSpPr>
        <p:spPr>
          <a:xfrm>
            <a:off x="1209673" y="756223"/>
            <a:ext cx="749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방법 </a:t>
            </a:r>
            <a:r>
              <a:rPr lang="en-US" altLang="ko-KR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 EX)</a:t>
            </a:r>
            <a:endParaRPr lang="ko-KR" altLang="en-US" b="1" dirty="0">
              <a:solidFill>
                <a:srgbClr val="63636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A69C921-E683-419A-976F-D7BC80574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643" y="1735432"/>
            <a:ext cx="5398710" cy="33871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26DC48-DCCE-42C2-8410-B444642B046C}"/>
              </a:ext>
            </a:extLst>
          </p:cNvPr>
          <p:cNvSpPr txBox="1"/>
          <p:nvPr/>
        </p:nvSpPr>
        <p:spPr>
          <a:xfrm>
            <a:off x="2350314" y="5363113"/>
            <a:ext cx="749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Slide2</a:t>
            </a:r>
            <a:r>
              <a:rPr lang="ko-KR" altLang="en-US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의 맨 위에 있는 </a:t>
            </a:r>
            <a:r>
              <a:rPr lang="en-US" altLang="ko-KR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jpg</a:t>
            </a:r>
            <a:r>
              <a:rPr lang="ko-KR" altLang="en-US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파일을 은닉하고 싶음</a:t>
            </a:r>
            <a:endParaRPr lang="en-US" altLang="ko-KR" dirty="0">
              <a:solidFill>
                <a:srgbClr val="61616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1798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D2B01E-6344-4663-8272-F144398607CA}"/>
              </a:ext>
            </a:extLst>
          </p:cNvPr>
          <p:cNvSpPr txBox="1"/>
          <p:nvPr/>
        </p:nvSpPr>
        <p:spPr>
          <a:xfrm>
            <a:off x="1209673" y="756223"/>
            <a:ext cx="749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방법 </a:t>
            </a:r>
            <a:r>
              <a:rPr lang="en-US" altLang="ko-KR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 EX)</a:t>
            </a:r>
            <a:endParaRPr lang="ko-KR" altLang="en-US" b="1" dirty="0">
              <a:solidFill>
                <a:srgbClr val="63636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26DC48-DCCE-42C2-8410-B444642B046C}"/>
              </a:ext>
            </a:extLst>
          </p:cNvPr>
          <p:cNvSpPr txBox="1"/>
          <p:nvPr/>
        </p:nvSpPr>
        <p:spPr>
          <a:xfrm>
            <a:off x="2350314" y="4473772"/>
            <a:ext cx="7491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Slide2.xml</a:t>
            </a:r>
            <a:r>
              <a:rPr lang="ko-KR" altLang="en-US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에 접근하여</a:t>
            </a:r>
            <a:endParaRPr lang="en-US" altLang="ko-KR" dirty="0">
              <a:solidFill>
                <a:srgbClr val="61616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endParaRPr lang="en-US" altLang="ko-KR" dirty="0">
              <a:solidFill>
                <a:srgbClr val="61616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Ignorable </a:t>
            </a:r>
            <a:r>
              <a:rPr lang="ko-KR" altLang="en-US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속성을 추가</a:t>
            </a:r>
            <a:endParaRPr lang="en-US" altLang="ko-KR" dirty="0">
              <a:solidFill>
                <a:srgbClr val="61616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1B0911-FCA7-4682-8E37-7862E97D8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178" y="2311623"/>
            <a:ext cx="9385640" cy="151915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6047C41-DAC6-4FFF-9495-1F9706B3DCDD}"/>
              </a:ext>
            </a:extLst>
          </p:cNvPr>
          <p:cNvSpPr/>
          <p:nvPr/>
        </p:nvSpPr>
        <p:spPr>
          <a:xfrm>
            <a:off x="2350314" y="2701476"/>
            <a:ext cx="7364137" cy="25047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DA5E28-F8B3-480D-A43B-BFF538A76244}"/>
              </a:ext>
            </a:extLst>
          </p:cNvPr>
          <p:cNvSpPr/>
          <p:nvPr/>
        </p:nvSpPr>
        <p:spPr>
          <a:xfrm>
            <a:off x="2477545" y="3572333"/>
            <a:ext cx="7798969" cy="25047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9513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D2B01E-6344-4663-8272-F144398607CA}"/>
              </a:ext>
            </a:extLst>
          </p:cNvPr>
          <p:cNvSpPr txBox="1"/>
          <p:nvPr/>
        </p:nvSpPr>
        <p:spPr>
          <a:xfrm>
            <a:off x="1209673" y="756223"/>
            <a:ext cx="749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방법 </a:t>
            </a:r>
            <a:r>
              <a:rPr lang="en-US" altLang="ko-KR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 EX)</a:t>
            </a:r>
            <a:endParaRPr lang="ko-KR" altLang="en-US" b="1" dirty="0">
              <a:solidFill>
                <a:srgbClr val="63636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26DC48-DCCE-42C2-8410-B444642B046C}"/>
              </a:ext>
            </a:extLst>
          </p:cNvPr>
          <p:cNvSpPr txBox="1"/>
          <p:nvPr/>
        </p:nvSpPr>
        <p:spPr>
          <a:xfrm>
            <a:off x="2350314" y="4473772"/>
            <a:ext cx="74913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Slide2</a:t>
            </a:r>
            <a:r>
              <a:rPr lang="ko-KR" altLang="en-US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에서 숨기고 싶었던</a:t>
            </a:r>
            <a:endParaRPr lang="en-US" altLang="ko-KR" dirty="0">
              <a:solidFill>
                <a:srgbClr val="61616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endParaRPr lang="en-US" altLang="ko-KR" dirty="0">
              <a:solidFill>
                <a:srgbClr val="61616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Jpg </a:t>
            </a:r>
            <a:r>
              <a:rPr lang="ko-KR" altLang="en-US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파일에 대한 정보를</a:t>
            </a:r>
            <a:r>
              <a:rPr lang="en-US" altLang="ko-KR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Slide2.xml</a:t>
            </a:r>
            <a:r>
              <a:rPr lang="ko-KR" altLang="en-US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에서 찾은 후</a:t>
            </a:r>
            <a:endParaRPr lang="en-US" altLang="ko-KR" dirty="0">
              <a:solidFill>
                <a:srgbClr val="61616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endParaRPr lang="en-US" altLang="ko-KR" dirty="0">
              <a:solidFill>
                <a:srgbClr val="61616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Ignorable </a:t>
            </a:r>
            <a:r>
              <a:rPr lang="ko-KR" altLang="en-US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속성에 추가</a:t>
            </a:r>
            <a:endParaRPr lang="en-US" altLang="ko-KR" dirty="0">
              <a:solidFill>
                <a:srgbClr val="61616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7209E8-60C5-4AD1-8C3E-D575385520A2}"/>
              </a:ext>
            </a:extLst>
          </p:cNvPr>
          <p:cNvSpPr txBox="1"/>
          <p:nvPr/>
        </p:nvSpPr>
        <p:spPr>
          <a:xfrm>
            <a:off x="4736980" y="1063997"/>
            <a:ext cx="2718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&lt;p1:IgnoreMe&gt;</a:t>
            </a:r>
          </a:p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31880D-AFA5-4797-BB9D-F55CB314668B}"/>
              </a:ext>
            </a:extLst>
          </p:cNvPr>
          <p:cNvSpPr txBox="1"/>
          <p:nvPr/>
        </p:nvSpPr>
        <p:spPr>
          <a:xfrm>
            <a:off x="4736979" y="3782881"/>
            <a:ext cx="2718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&lt;/p1:IgnoreMe&gt;</a:t>
            </a:r>
          </a:p>
          <a:p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E7DFB8F-3405-4165-833C-82433210CF21}"/>
              </a:ext>
            </a:extLst>
          </p:cNvPr>
          <p:cNvSpPr/>
          <p:nvPr/>
        </p:nvSpPr>
        <p:spPr>
          <a:xfrm>
            <a:off x="5181597" y="1543574"/>
            <a:ext cx="1828801" cy="21947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Hide image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3582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8634409" y="-83889"/>
            <a:ext cx="3233739" cy="6372223"/>
          </a:xfrm>
          <a:prstGeom prst="roundRect">
            <a:avLst>
              <a:gd name="adj" fmla="val 341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032076" y="671516"/>
            <a:ext cx="2438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000" b="1" dirty="0">
                <a:solidFill>
                  <a:schemeClr val="bg1"/>
                </a:solidFill>
              </a:rPr>
              <a:t>CONTENT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8917776" y="1650139"/>
            <a:ext cx="114300" cy="114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108A75B-CC0B-480A-8BFE-0108EC2C2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32" y="2891467"/>
            <a:ext cx="6212987" cy="10750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894FB0-9246-4C06-8CC6-272D229C2115}"/>
              </a:ext>
            </a:extLst>
          </p:cNvPr>
          <p:cNvSpPr txBox="1"/>
          <p:nvPr/>
        </p:nvSpPr>
        <p:spPr>
          <a:xfrm>
            <a:off x="9222542" y="1524800"/>
            <a:ext cx="280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OOXML Structure</a:t>
            </a:r>
            <a:endParaRPr lang="ko-KR" altLang="en-US" b="1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6C2E221-269F-4A0D-9AA5-9B47747AAD2B}"/>
              </a:ext>
            </a:extLst>
          </p:cNvPr>
          <p:cNvSpPr/>
          <p:nvPr/>
        </p:nvSpPr>
        <p:spPr>
          <a:xfrm>
            <a:off x="8910785" y="2238767"/>
            <a:ext cx="114300" cy="114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AF626F-16E1-4752-9F0C-A27BBCED42F9}"/>
              </a:ext>
            </a:extLst>
          </p:cNvPr>
          <p:cNvSpPr txBox="1"/>
          <p:nvPr/>
        </p:nvSpPr>
        <p:spPr>
          <a:xfrm>
            <a:off x="9215551" y="2113428"/>
            <a:ext cx="280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Data Hiding in OOXML </a:t>
            </a:r>
            <a:endParaRPr lang="ko-KR" altLang="en-US" b="1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25D28E8-F520-4C3C-884D-CA7B8626C278}"/>
              </a:ext>
            </a:extLst>
          </p:cNvPr>
          <p:cNvSpPr/>
          <p:nvPr/>
        </p:nvSpPr>
        <p:spPr>
          <a:xfrm>
            <a:off x="8917776" y="2821650"/>
            <a:ext cx="114300" cy="114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D383CF-4F42-46A6-A4F1-A53DC8646412}"/>
              </a:ext>
            </a:extLst>
          </p:cNvPr>
          <p:cNvSpPr txBox="1"/>
          <p:nvPr/>
        </p:nvSpPr>
        <p:spPr>
          <a:xfrm>
            <a:off x="9222542" y="2696311"/>
            <a:ext cx="280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Hiding Data Detection</a:t>
            </a:r>
            <a:endParaRPr lang="ko-KR" altLang="en-US" b="1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6651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D2B01E-6344-4663-8272-F144398607CA}"/>
              </a:ext>
            </a:extLst>
          </p:cNvPr>
          <p:cNvSpPr txBox="1"/>
          <p:nvPr/>
        </p:nvSpPr>
        <p:spPr>
          <a:xfrm>
            <a:off x="1209673" y="756223"/>
            <a:ext cx="749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방법 </a:t>
            </a:r>
            <a:r>
              <a:rPr lang="en-US" altLang="ko-KR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 EX)</a:t>
            </a:r>
            <a:endParaRPr lang="ko-KR" altLang="en-US" b="1" dirty="0">
              <a:solidFill>
                <a:srgbClr val="63636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26DC48-DCCE-42C2-8410-B444642B046C}"/>
              </a:ext>
            </a:extLst>
          </p:cNvPr>
          <p:cNvSpPr txBox="1"/>
          <p:nvPr/>
        </p:nvSpPr>
        <p:spPr>
          <a:xfrm>
            <a:off x="2350314" y="4473772"/>
            <a:ext cx="749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오류 없이 </a:t>
            </a:r>
            <a:r>
              <a:rPr lang="en-US" altLang="ko-KR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jpg </a:t>
            </a:r>
            <a:r>
              <a:rPr lang="ko-KR" altLang="en-US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파일이 없어진 것을 확인할 수 있음</a:t>
            </a:r>
            <a:endParaRPr lang="en-US" altLang="ko-KR" dirty="0">
              <a:solidFill>
                <a:srgbClr val="61616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D8A5E3-CF7B-461E-8137-0ADAF3F86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890" y="1674958"/>
            <a:ext cx="4550220" cy="258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443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D2B01E-6344-4663-8272-F144398607CA}"/>
              </a:ext>
            </a:extLst>
          </p:cNvPr>
          <p:cNvSpPr txBox="1"/>
          <p:nvPr/>
        </p:nvSpPr>
        <p:spPr>
          <a:xfrm>
            <a:off x="1209673" y="756223"/>
            <a:ext cx="749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방법 </a:t>
            </a:r>
            <a:r>
              <a:rPr lang="en-US" altLang="ko-KR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3</a:t>
            </a:r>
            <a:endParaRPr lang="ko-KR" altLang="en-US" b="1" dirty="0">
              <a:solidFill>
                <a:srgbClr val="63636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0C9330-4E51-49E3-8DF2-9D30B615F258}"/>
              </a:ext>
            </a:extLst>
          </p:cNvPr>
          <p:cNvSpPr txBox="1"/>
          <p:nvPr/>
        </p:nvSpPr>
        <p:spPr>
          <a:xfrm>
            <a:off x="2350314" y="3246230"/>
            <a:ext cx="749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OOXML </a:t>
            </a:r>
            <a:r>
              <a:rPr lang="ko-KR" altLang="en-US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에 숨기고 싶은 </a:t>
            </a:r>
            <a:r>
              <a:rPr lang="en-US" altLang="ko-KR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data</a:t>
            </a:r>
            <a:r>
              <a:rPr lang="ko-KR" altLang="en-US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를 주석으로 처리하는 방법</a:t>
            </a:r>
            <a:endParaRPr lang="en-US" altLang="ko-KR" dirty="0">
              <a:solidFill>
                <a:srgbClr val="61616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D9D8AC-3443-4782-A2F9-83BDC369519A}"/>
              </a:ext>
            </a:extLst>
          </p:cNvPr>
          <p:cNvSpPr txBox="1"/>
          <p:nvPr/>
        </p:nvSpPr>
        <p:spPr>
          <a:xfrm>
            <a:off x="1994480" y="1959320"/>
            <a:ext cx="8203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anose="05000000000000000000" pitchFamily="2" charset="2"/>
              </a:rPr>
              <a:t>&lt;--! This is a secret message --&gt;</a:t>
            </a:r>
            <a:endParaRPr lang="ko-KR" altLang="en-US" sz="40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7426AF54-62A7-40FB-8DD5-5942486FA47C}"/>
              </a:ext>
            </a:extLst>
          </p:cNvPr>
          <p:cNvSpPr/>
          <p:nvPr/>
        </p:nvSpPr>
        <p:spPr>
          <a:xfrm>
            <a:off x="5792858" y="3874147"/>
            <a:ext cx="606283" cy="590825"/>
          </a:xfrm>
          <a:prstGeom prst="downArrow">
            <a:avLst/>
          </a:prstGeom>
          <a:solidFill>
            <a:srgbClr val="636363"/>
          </a:solidFill>
          <a:ln>
            <a:solidFill>
              <a:srgbClr val="6363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C47300-B4CB-47AF-A179-2BACBA432CFB}"/>
              </a:ext>
            </a:extLst>
          </p:cNvPr>
          <p:cNvSpPr txBox="1"/>
          <p:nvPr/>
        </p:nvSpPr>
        <p:spPr>
          <a:xfrm>
            <a:off x="2350314" y="4536738"/>
            <a:ext cx="74913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OOXML</a:t>
            </a:r>
            <a:r>
              <a:rPr lang="ko-KR" altLang="en-US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은 주석을 자동 삭제</a:t>
            </a:r>
            <a:endParaRPr lang="en-US" altLang="ko-KR" dirty="0">
              <a:solidFill>
                <a:srgbClr val="61616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endParaRPr lang="en-US" altLang="ko-KR" dirty="0">
              <a:solidFill>
                <a:srgbClr val="61616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주석이 있는 경우 사용자가 고의적으로 데이터를 삽입했을 가능성 있음</a:t>
            </a:r>
            <a:endParaRPr lang="en-US" altLang="ko-KR" dirty="0">
              <a:solidFill>
                <a:srgbClr val="61616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endParaRPr lang="en-US" altLang="ko-KR" dirty="0">
              <a:solidFill>
                <a:srgbClr val="61616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자료 조사 부족</a:t>
            </a:r>
            <a:r>
              <a:rPr lang="en-US" altLang="ko-KR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33505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D2B01E-6344-4663-8272-F144398607CA}"/>
              </a:ext>
            </a:extLst>
          </p:cNvPr>
          <p:cNvSpPr txBox="1"/>
          <p:nvPr/>
        </p:nvSpPr>
        <p:spPr>
          <a:xfrm>
            <a:off x="1209673" y="756223"/>
            <a:ext cx="749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방법 </a:t>
            </a:r>
            <a:r>
              <a:rPr lang="en-US" altLang="ko-KR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4 (</a:t>
            </a:r>
            <a:r>
              <a:rPr lang="ko-KR" altLang="en-US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직접 생각한 방법</a:t>
            </a:r>
            <a:r>
              <a:rPr lang="en-US" altLang="ko-KR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 </a:t>
            </a:r>
            <a:endParaRPr lang="ko-KR" altLang="en-US" b="1" dirty="0">
              <a:solidFill>
                <a:srgbClr val="63636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26DC48-DCCE-42C2-8410-B444642B046C}"/>
              </a:ext>
            </a:extLst>
          </p:cNvPr>
          <p:cNvSpPr txBox="1"/>
          <p:nvPr/>
        </p:nvSpPr>
        <p:spPr>
          <a:xfrm>
            <a:off x="2350314" y="5290132"/>
            <a:ext cx="7491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Zip file Structure</a:t>
            </a:r>
            <a:r>
              <a:rPr lang="ko-KR" altLang="en-US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를 이용</a:t>
            </a:r>
            <a:endParaRPr lang="en-US" altLang="ko-KR" dirty="0">
              <a:solidFill>
                <a:srgbClr val="61616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endParaRPr lang="en-US" altLang="ko-KR" dirty="0">
              <a:solidFill>
                <a:srgbClr val="61616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은닉하고 싶은</a:t>
            </a:r>
            <a:r>
              <a:rPr lang="en-US" altLang="ko-KR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Data</a:t>
            </a:r>
            <a:r>
              <a:rPr lang="ko-KR" altLang="en-US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의 </a:t>
            </a:r>
            <a:r>
              <a:rPr lang="en-US" altLang="ko-KR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Central Directory</a:t>
            </a:r>
            <a:r>
              <a:rPr lang="ko-KR" altLang="en-US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를 수정하는 방법</a:t>
            </a:r>
            <a:endParaRPr lang="en-US" altLang="ko-KR" dirty="0">
              <a:solidFill>
                <a:srgbClr val="61616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2878A05-0976-4798-8F91-66FB498A5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823" y="2153015"/>
            <a:ext cx="73723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258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D2B01E-6344-4663-8272-F144398607CA}"/>
              </a:ext>
            </a:extLst>
          </p:cNvPr>
          <p:cNvSpPr txBox="1"/>
          <p:nvPr/>
        </p:nvSpPr>
        <p:spPr>
          <a:xfrm>
            <a:off x="1209673" y="756223"/>
            <a:ext cx="749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방법 </a:t>
            </a:r>
            <a:r>
              <a:rPr lang="en-US" altLang="ko-KR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4 EX) </a:t>
            </a:r>
            <a:endParaRPr lang="ko-KR" altLang="en-US" b="1" dirty="0">
              <a:solidFill>
                <a:srgbClr val="63636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26DC48-DCCE-42C2-8410-B444642B046C}"/>
              </a:ext>
            </a:extLst>
          </p:cNvPr>
          <p:cNvSpPr txBox="1"/>
          <p:nvPr/>
        </p:nvSpPr>
        <p:spPr>
          <a:xfrm>
            <a:off x="2350316" y="4914485"/>
            <a:ext cx="7491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Zip file Structure</a:t>
            </a:r>
            <a:r>
              <a:rPr lang="ko-KR" altLang="en-US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를 이용하여</a:t>
            </a:r>
            <a:endParaRPr lang="en-US" altLang="ko-KR" dirty="0">
              <a:solidFill>
                <a:srgbClr val="61616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endParaRPr lang="en-US" altLang="ko-KR" dirty="0">
              <a:solidFill>
                <a:srgbClr val="61616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hide.jpg </a:t>
            </a:r>
            <a:r>
              <a:rPr lang="ko-KR" altLang="en-US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파일을 숨기고 싶음</a:t>
            </a:r>
            <a:endParaRPr lang="en-US" altLang="ko-KR" dirty="0">
              <a:solidFill>
                <a:srgbClr val="61616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06FD4C2-F3FC-43BD-97FE-51BE1F610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782" y="2137341"/>
            <a:ext cx="8776436" cy="199395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64C85CE-A396-44A0-8EE3-31DB4BC83260}"/>
              </a:ext>
            </a:extLst>
          </p:cNvPr>
          <p:cNvSpPr/>
          <p:nvPr/>
        </p:nvSpPr>
        <p:spPr>
          <a:xfrm>
            <a:off x="1707782" y="3630473"/>
            <a:ext cx="8776436" cy="3407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8809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D2B01E-6344-4663-8272-F144398607CA}"/>
              </a:ext>
            </a:extLst>
          </p:cNvPr>
          <p:cNvSpPr txBox="1"/>
          <p:nvPr/>
        </p:nvSpPr>
        <p:spPr>
          <a:xfrm>
            <a:off x="1209673" y="756223"/>
            <a:ext cx="749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방법 </a:t>
            </a:r>
            <a:r>
              <a:rPr lang="en-US" altLang="ko-KR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4 EX) </a:t>
            </a:r>
            <a:endParaRPr lang="ko-KR" altLang="en-US" b="1" dirty="0">
              <a:solidFill>
                <a:srgbClr val="63636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26DC48-DCCE-42C2-8410-B444642B046C}"/>
              </a:ext>
            </a:extLst>
          </p:cNvPr>
          <p:cNvSpPr txBox="1"/>
          <p:nvPr/>
        </p:nvSpPr>
        <p:spPr>
          <a:xfrm>
            <a:off x="2350316" y="4914485"/>
            <a:ext cx="74913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End of Central Directory</a:t>
            </a:r>
            <a:r>
              <a:rPr lang="ko-KR" altLang="en-US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에서 </a:t>
            </a:r>
            <a:endParaRPr lang="en-US" altLang="ko-KR" dirty="0">
              <a:solidFill>
                <a:srgbClr val="61616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endParaRPr lang="en-US" altLang="ko-KR" dirty="0">
              <a:solidFill>
                <a:srgbClr val="61616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Central Directory</a:t>
            </a:r>
            <a:r>
              <a:rPr lang="ko-KR" altLang="en-US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의 숨기고 싶은 파일의 개수 만큼 줄여준다</a:t>
            </a:r>
            <a:r>
              <a:rPr lang="en-US" altLang="ko-KR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</a:t>
            </a:r>
          </a:p>
          <a:p>
            <a:pPr algn="ctr"/>
            <a:endParaRPr lang="en-US" altLang="ko-KR" dirty="0">
              <a:solidFill>
                <a:srgbClr val="61616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</a:t>
            </a:r>
            <a:r>
              <a:rPr lang="ko-KR" altLang="en-US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예제에서는 </a:t>
            </a:r>
            <a:r>
              <a:rPr lang="en-US" altLang="ko-KR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1</a:t>
            </a:r>
            <a:r>
              <a:rPr lang="ko-KR" altLang="en-US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개의 파일만 숨길 예정이다</a:t>
            </a:r>
            <a:r>
              <a:rPr lang="en-US" altLang="ko-KR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D5FC8C-50E0-4855-91A2-7851730E6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94" y="2214350"/>
            <a:ext cx="10780607" cy="140739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DD97AB0-33D9-4EBE-90E9-1E8B929006BC}"/>
              </a:ext>
            </a:extLst>
          </p:cNvPr>
          <p:cNvCxnSpPr>
            <a:cxnSpLocks/>
          </p:cNvCxnSpPr>
          <p:nvPr/>
        </p:nvCxnSpPr>
        <p:spPr>
          <a:xfrm>
            <a:off x="10167457" y="2133969"/>
            <a:ext cx="132685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D520D40-B52B-4D6F-8FEC-1F13930464EF}"/>
              </a:ext>
            </a:extLst>
          </p:cNvPr>
          <p:cNvCxnSpPr>
            <a:cxnSpLocks/>
          </p:cNvCxnSpPr>
          <p:nvPr/>
        </p:nvCxnSpPr>
        <p:spPr>
          <a:xfrm>
            <a:off x="764796" y="3549598"/>
            <a:ext cx="251529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DB520C2-A8AC-497B-9F93-862F43F4C3D0}"/>
              </a:ext>
            </a:extLst>
          </p:cNvPr>
          <p:cNvCxnSpPr>
            <a:cxnSpLocks/>
          </p:cNvCxnSpPr>
          <p:nvPr/>
        </p:nvCxnSpPr>
        <p:spPr>
          <a:xfrm>
            <a:off x="3299669" y="3132602"/>
            <a:ext cx="0" cy="4169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D3816D4-A90B-4A50-B8DE-939A9931E632}"/>
              </a:ext>
            </a:extLst>
          </p:cNvPr>
          <p:cNvCxnSpPr>
            <a:cxnSpLocks/>
          </p:cNvCxnSpPr>
          <p:nvPr/>
        </p:nvCxnSpPr>
        <p:spPr>
          <a:xfrm>
            <a:off x="3299669" y="3132602"/>
            <a:ext cx="8178243" cy="83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3E6D072-28BB-45F7-A53F-B0987BF1AFA5}"/>
              </a:ext>
            </a:extLst>
          </p:cNvPr>
          <p:cNvCxnSpPr>
            <a:cxnSpLocks/>
          </p:cNvCxnSpPr>
          <p:nvPr/>
        </p:nvCxnSpPr>
        <p:spPr>
          <a:xfrm>
            <a:off x="11477912" y="2142358"/>
            <a:ext cx="0" cy="10070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5636142-D36C-469F-B0D5-3E1792C34A7B}"/>
              </a:ext>
            </a:extLst>
          </p:cNvPr>
          <p:cNvCxnSpPr>
            <a:cxnSpLocks/>
          </p:cNvCxnSpPr>
          <p:nvPr/>
        </p:nvCxnSpPr>
        <p:spPr>
          <a:xfrm>
            <a:off x="10167457" y="2113022"/>
            <a:ext cx="0" cy="4791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8663CE5-D5C1-4CBA-B9B9-D06EBCF072A2}"/>
              </a:ext>
            </a:extLst>
          </p:cNvPr>
          <p:cNvCxnSpPr>
            <a:cxnSpLocks/>
          </p:cNvCxnSpPr>
          <p:nvPr/>
        </p:nvCxnSpPr>
        <p:spPr>
          <a:xfrm flipH="1" flipV="1">
            <a:off x="764796" y="2583063"/>
            <a:ext cx="9419440" cy="133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8973F03-A7E9-4FB8-AE5C-57366344CFF6}"/>
              </a:ext>
            </a:extLst>
          </p:cNvPr>
          <p:cNvCxnSpPr>
            <a:cxnSpLocks/>
          </p:cNvCxnSpPr>
          <p:nvPr/>
        </p:nvCxnSpPr>
        <p:spPr>
          <a:xfrm>
            <a:off x="756407" y="2574674"/>
            <a:ext cx="0" cy="9878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57833FD-D0E4-4576-AB01-DB5FE15CD106}"/>
              </a:ext>
            </a:extLst>
          </p:cNvPr>
          <p:cNvSpPr/>
          <p:nvPr/>
        </p:nvSpPr>
        <p:spPr>
          <a:xfrm>
            <a:off x="4781725" y="2683032"/>
            <a:ext cx="2525086" cy="367036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E7D1B230-F41B-4D79-89FF-AE6FF7CCECF3}"/>
              </a:ext>
            </a:extLst>
          </p:cNvPr>
          <p:cNvCxnSpPr>
            <a:stCxn id="36" idx="2"/>
          </p:cNvCxnSpPr>
          <p:nvPr/>
        </p:nvCxnSpPr>
        <p:spPr>
          <a:xfrm rot="16200000" flipH="1">
            <a:off x="6103326" y="2991010"/>
            <a:ext cx="968259" cy="1086374"/>
          </a:xfrm>
          <a:prstGeom prst="bentConnector2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그림 43">
            <a:extLst>
              <a:ext uri="{FF2B5EF4-FFF2-40B4-BE49-F238E27FC236}">
                <a16:creationId xmlns:a16="http://schemas.microsoft.com/office/drawing/2014/main" id="{99088B7E-782D-4BA6-93B3-DCCD9ADDFD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6811" y="3755620"/>
            <a:ext cx="2419106" cy="46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987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D2B01E-6344-4663-8272-F144398607CA}"/>
              </a:ext>
            </a:extLst>
          </p:cNvPr>
          <p:cNvSpPr txBox="1"/>
          <p:nvPr/>
        </p:nvSpPr>
        <p:spPr>
          <a:xfrm>
            <a:off x="1209673" y="756223"/>
            <a:ext cx="749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방법 </a:t>
            </a:r>
            <a:r>
              <a:rPr lang="en-US" altLang="ko-KR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4 EX) </a:t>
            </a:r>
            <a:endParaRPr lang="ko-KR" altLang="en-US" b="1" dirty="0">
              <a:solidFill>
                <a:srgbClr val="63636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26DC48-DCCE-42C2-8410-B444642B046C}"/>
              </a:ext>
            </a:extLst>
          </p:cNvPr>
          <p:cNvSpPr txBox="1"/>
          <p:nvPr/>
        </p:nvSpPr>
        <p:spPr>
          <a:xfrm>
            <a:off x="2350316" y="4914485"/>
            <a:ext cx="7491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Central Directory </a:t>
            </a:r>
            <a:r>
              <a:rPr lang="ko-KR" altLang="en-US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에서 </a:t>
            </a:r>
            <a:endParaRPr lang="en-US" altLang="ko-KR" dirty="0">
              <a:solidFill>
                <a:srgbClr val="61616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endParaRPr lang="en-US" altLang="ko-KR" dirty="0">
              <a:solidFill>
                <a:srgbClr val="61616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hide.jpg file data</a:t>
            </a:r>
            <a:r>
              <a:rPr lang="ko-KR" altLang="en-US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를 위에 있는 </a:t>
            </a:r>
            <a:r>
              <a:rPr lang="en-US" altLang="ko-KR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Central Directory</a:t>
            </a:r>
            <a:r>
              <a:rPr lang="ko-KR" altLang="en-US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의 주석으로 변경한다</a:t>
            </a:r>
            <a:r>
              <a:rPr lang="en-US" altLang="ko-KR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A0BFC9E-4720-4A15-984A-658B6CF8C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804" y="1251035"/>
            <a:ext cx="7162387" cy="3516081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75C3DCA-42CD-401A-8F90-0D507EA314F5}"/>
              </a:ext>
            </a:extLst>
          </p:cNvPr>
          <p:cNvCxnSpPr>
            <a:cxnSpLocks/>
            <a:endCxn id="7" idx="3"/>
          </p:cNvCxnSpPr>
          <p:nvPr/>
        </p:nvCxnSpPr>
        <p:spPr>
          <a:xfrm>
            <a:off x="4387442" y="3009075"/>
            <a:ext cx="5289749" cy="1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5526EEE-4634-4F31-AAE4-FFC712B67196}"/>
              </a:ext>
            </a:extLst>
          </p:cNvPr>
          <p:cNvCxnSpPr>
            <a:cxnSpLocks/>
          </p:cNvCxnSpPr>
          <p:nvPr/>
        </p:nvCxnSpPr>
        <p:spPr>
          <a:xfrm>
            <a:off x="4387442" y="3009075"/>
            <a:ext cx="0" cy="338132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48937EF-0420-4305-BCB3-AE2DF56C3B41}"/>
              </a:ext>
            </a:extLst>
          </p:cNvPr>
          <p:cNvCxnSpPr>
            <a:cxnSpLocks/>
          </p:cNvCxnSpPr>
          <p:nvPr/>
        </p:nvCxnSpPr>
        <p:spPr>
          <a:xfrm>
            <a:off x="2514804" y="3347207"/>
            <a:ext cx="1872638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1222450-D20B-486D-BBF3-F6158A4690B1}"/>
              </a:ext>
            </a:extLst>
          </p:cNvPr>
          <p:cNvCxnSpPr>
            <a:cxnSpLocks/>
          </p:cNvCxnSpPr>
          <p:nvPr/>
        </p:nvCxnSpPr>
        <p:spPr>
          <a:xfrm>
            <a:off x="2514309" y="3347207"/>
            <a:ext cx="495" cy="150163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261CD67-151A-41BD-AC22-02E25BFAFE3D}"/>
              </a:ext>
            </a:extLst>
          </p:cNvPr>
          <p:cNvCxnSpPr>
            <a:cxnSpLocks/>
          </p:cNvCxnSpPr>
          <p:nvPr/>
        </p:nvCxnSpPr>
        <p:spPr>
          <a:xfrm>
            <a:off x="2514309" y="4840799"/>
            <a:ext cx="6277353" cy="402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913ECF7-60F0-4347-B137-F429D6B3B25F}"/>
              </a:ext>
            </a:extLst>
          </p:cNvPr>
          <p:cNvCxnSpPr>
            <a:cxnSpLocks/>
          </p:cNvCxnSpPr>
          <p:nvPr/>
        </p:nvCxnSpPr>
        <p:spPr>
          <a:xfrm>
            <a:off x="8791662" y="4546833"/>
            <a:ext cx="0" cy="30200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054D9CF-C0E6-41FC-B863-17B5974D0AF1}"/>
              </a:ext>
            </a:extLst>
          </p:cNvPr>
          <p:cNvCxnSpPr>
            <a:cxnSpLocks/>
          </p:cNvCxnSpPr>
          <p:nvPr/>
        </p:nvCxnSpPr>
        <p:spPr>
          <a:xfrm>
            <a:off x="8791662" y="4548231"/>
            <a:ext cx="885529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404E363-0CB2-4F91-A749-6F936179B65B}"/>
              </a:ext>
            </a:extLst>
          </p:cNvPr>
          <p:cNvCxnSpPr>
            <a:cxnSpLocks/>
          </p:cNvCxnSpPr>
          <p:nvPr/>
        </p:nvCxnSpPr>
        <p:spPr>
          <a:xfrm>
            <a:off x="9676449" y="2983861"/>
            <a:ext cx="495" cy="1562972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DB1C6C72-128D-41DA-AAEE-0C8290870D44}"/>
              </a:ext>
            </a:extLst>
          </p:cNvPr>
          <p:cNvCxnSpPr>
            <a:cxnSpLocks/>
          </p:cNvCxnSpPr>
          <p:nvPr/>
        </p:nvCxnSpPr>
        <p:spPr>
          <a:xfrm>
            <a:off x="3451122" y="1247017"/>
            <a:ext cx="622532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29B8578-089E-490E-A6A2-5D568C1C1B0C}"/>
              </a:ext>
            </a:extLst>
          </p:cNvPr>
          <p:cNvCxnSpPr>
            <a:cxnSpLocks/>
            <a:endCxn id="7" idx="3"/>
          </p:cNvCxnSpPr>
          <p:nvPr/>
        </p:nvCxnSpPr>
        <p:spPr>
          <a:xfrm>
            <a:off x="9676449" y="1247017"/>
            <a:ext cx="742" cy="17620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8FFDA9D-5BEE-4764-A771-CE8D1BF81FD4}"/>
              </a:ext>
            </a:extLst>
          </p:cNvPr>
          <p:cNvCxnSpPr>
            <a:cxnSpLocks/>
          </p:cNvCxnSpPr>
          <p:nvPr/>
        </p:nvCxnSpPr>
        <p:spPr>
          <a:xfrm>
            <a:off x="4311941" y="2957150"/>
            <a:ext cx="536450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30E4AACA-27F7-45E2-9A88-24789C73D1E1}"/>
              </a:ext>
            </a:extLst>
          </p:cNvPr>
          <p:cNvCxnSpPr>
            <a:cxnSpLocks/>
          </p:cNvCxnSpPr>
          <p:nvPr/>
        </p:nvCxnSpPr>
        <p:spPr>
          <a:xfrm>
            <a:off x="4311941" y="2957150"/>
            <a:ext cx="0" cy="3381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2173B5B-C9E3-4E0E-9A5A-9BE1E7BDCBAF}"/>
              </a:ext>
            </a:extLst>
          </p:cNvPr>
          <p:cNvCxnSpPr>
            <a:cxnSpLocks/>
          </p:cNvCxnSpPr>
          <p:nvPr/>
        </p:nvCxnSpPr>
        <p:spPr>
          <a:xfrm flipH="1">
            <a:off x="2514309" y="3295282"/>
            <a:ext cx="179763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5A551E62-C639-4294-AEBB-7915201D1652}"/>
              </a:ext>
            </a:extLst>
          </p:cNvPr>
          <p:cNvCxnSpPr>
            <a:cxnSpLocks/>
          </p:cNvCxnSpPr>
          <p:nvPr/>
        </p:nvCxnSpPr>
        <p:spPr>
          <a:xfrm>
            <a:off x="2514965" y="1548306"/>
            <a:ext cx="742" cy="17620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5510B6C1-50DF-4AAE-B55B-1C850A7110ED}"/>
              </a:ext>
            </a:extLst>
          </p:cNvPr>
          <p:cNvCxnSpPr>
            <a:cxnSpLocks/>
          </p:cNvCxnSpPr>
          <p:nvPr/>
        </p:nvCxnSpPr>
        <p:spPr>
          <a:xfrm flipH="1">
            <a:off x="2514309" y="1548306"/>
            <a:ext cx="93681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4F4836BE-1D18-4F20-887A-4A2AB772107E}"/>
              </a:ext>
            </a:extLst>
          </p:cNvPr>
          <p:cNvCxnSpPr>
            <a:cxnSpLocks/>
          </p:cNvCxnSpPr>
          <p:nvPr/>
        </p:nvCxnSpPr>
        <p:spPr>
          <a:xfrm flipV="1">
            <a:off x="3451122" y="1247017"/>
            <a:ext cx="0" cy="3012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8CE72EF9-4165-4D79-8B0F-13F7A8F30D9F}"/>
              </a:ext>
            </a:extLst>
          </p:cNvPr>
          <p:cNvCxnSpPr>
            <a:cxnSpLocks/>
          </p:cNvCxnSpPr>
          <p:nvPr/>
        </p:nvCxnSpPr>
        <p:spPr>
          <a:xfrm flipH="1">
            <a:off x="1971413" y="4098022"/>
            <a:ext cx="542897" cy="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그림 66">
            <a:extLst>
              <a:ext uri="{FF2B5EF4-FFF2-40B4-BE49-F238E27FC236}">
                <a16:creationId xmlns:a16="http://schemas.microsoft.com/office/drawing/2014/main" id="{7F8C8633-3996-4ECF-AC15-FAC83257F2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40" y="3750460"/>
            <a:ext cx="1493726" cy="809503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667FC899-7B85-4415-8E7F-0B9354ED4BA1}"/>
              </a:ext>
            </a:extLst>
          </p:cNvPr>
          <p:cNvSpPr txBox="1"/>
          <p:nvPr/>
        </p:nvSpPr>
        <p:spPr>
          <a:xfrm>
            <a:off x="-2445637" y="4562019"/>
            <a:ext cx="749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hide.jpg file data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F013DC1C-395D-434F-91DE-F00571168990}"/>
              </a:ext>
            </a:extLst>
          </p:cNvPr>
          <p:cNvSpPr/>
          <p:nvPr/>
        </p:nvSpPr>
        <p:spPr>
          <a:xfrm>
            <a:off x="3413125" y="1845577"/>
            <a:ext cx="914400" cy="30311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9E928D6D-B2BA-4636-B4EB-3CA7F849655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53738" y="1989225"/>
            <a:ext cx="1258647" cy="78514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그림 79">
            <a:extLst>
              <a:ext uri="{FF2B5EF4-FFF2-40B4-BE49-F238E27FC236}">
                <a16:creationId xmlns:a16="http://schemas.microsoft.com/office/drawing/2014/main" id="{3E2C00E1-C8AE-4C33-85F3-7C3BB13726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3629" y="2652319"/>
            <a:ext cx="999366" cy="36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298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D2B01E-6344-4663-8272-F144398607CA}"/>
              </a:ext>
            </a:extLst>
          </p:cNvPr>
          <p:cNvSpPr txBox="1"/>
          <p:nvPr/>
        </p:nvSpPr>
        <p:spPr>
          <a:xfrm>
            <a:off x="1209673" y="756223"/>
            <a:ext cx="749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방법 </a:t>
            </a:r>
            <a:r>
              <a:rPr lang="en-US" altLang="ko-KR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4 EX) </a:t>
            </a:r>
            <a:endParaRPr lang="ko-KR" altLang="en-US" b="1" dirty="0">
              <a:solidFill>
                <a:srgbClr val="63636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26DC48-DCCE-42C2-8410-B444642B046C}"/>
              </a:ext>
            </a:extLst>
          </p:cNvPr>
          <p:cNvSpPr txBox="1"/>
          <p:nvPr/>
        </p:nvSpPr>
        <p:spPr>
          <a:xfrm>
            <a:off x="2350316" y="4914485"/>
            <a:ext cx="74913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하지만 방법이 잘못되었는지</a:t>
            </a:r>
            <a:endParaRPr lang="en-US" altLang="ko-KR" dirty="0">
              <a:solidFill>
                <a:srgbClr val="61616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endParaRPr lang="en-US" altLang="ko-KR" dirty="0">
              <a:solidFill>
                <a:srgbClr val="61616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오류가 발생함</a:t>
            </a:r>
            <a:endParaRPr lang="en-US" altLang="ko-KR" dirty="0">
              <a:solidFill>
                <a:srgbClr val="61616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endParaRPr lang="en-US" altLang="ko-KR" dirty="0">
              <a:solidFill>
                <a:srgbClr val="61616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OOXML</a:t>
            </a:r>
            <a:r>
              <a:rPr lang="ko-KR" altLang="en-US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의 </a:t>
            </a:r>
            <a:r>
              <a:rPr lang="en-US" altLang="ko-KR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Steganography </a:t>
            </a:r>
            <a:r>
              <a:rPr lang="ko-KR" altLang="en-US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자료를 더 찾아봐야 할 것 같음</a:t>
            </a:r>
            <a:endParaRPr lang="en-US" altLang="ko-KR" dirty="0">
              <a:solidFill>
                <a:srgbClr val="61616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52DB9E-32D6-4284-982D-99C309E71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331" y="2021314"/>
            <a:ext cx="7849334" cy="205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542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D2B01E-6344-4663-8272-F144398607CA}"/>
              </a:ext>
            </a:extLst>
          </p:cNvPr>
          <p:cNvSpPr txBox="1"/>
          <p:nvPr/>
        </p:nvSpPr>
        <p:spPr>
          <a:xfrm>
            <a:off x="1209673" y="756223"/>
            <a:ext cx="749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방법</a:t>
            </a:r>
            <a:r>
              <a:rPr lang="en-US" altLang="ko-KR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</a:t>
            </a:r>
            <a:endParaRPr lang="ko-KR" altLang="en-US" b="1" dirty="0">
              <a:solidFill>
                <a:srgbClr val="63636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26DC48-DCCE-42C2-8410-B444642B046C}"/>
              </a:ext>
            </a:extLst>
          </p:cNvPr>
          <p:cNvSpPr txBox="1"/>
          <p:nvPr/>
        </p:nvSpPr>
        <p:spPr>
          <a:xfrm>
            <a:off x="2190923" y="2690336"/>
            <a:ext cx="7491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그 외 다른 방법 또한 찾아보았으나</a:t>
            </a:r>
            <a:endParaRPr lang="en-US" altLang="ko-KR" dirty="0">
              <a:solidFill>
                <a:srgbClr val="61616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endParaRPr lang="en-US" altLang="ko-KR" dirty="0">
              <a:solidFill>
                <a:srgbClr val="61616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아직 전부 다 이해하지 못했습니다</a:t>
            </a:r>
            <a:endParaRPr lang="en-US" altLang="ko-KR" dirty="0">
              <a:solidFill>
                <a:srgbClr val="61616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7" name="그래픽 6" descr="채우기 없는 우는 얼굴">
            <a:extLst>
              <a:ext uri="{FF2B5EF4-FFF2-40B4-BE49-F238E27FC236}">
                <a16:creationId xmlns:a16="http://schemas.microsoft.com/office/drawing/2014/main" id="{A8964263-9D8E-4C2D-8DA4-77DEE0B8E8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43769" y="3144473"/>
            <a:ext cx="569053" cy="56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1988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Google Shape;45;p5">
            <a:extLst>
              <a:ext uri="{FF2B5EF4-FFF2-40B4-BE49-F238E27FC236}">
                <a16:creationId xmlns:a16="http://schemas.microsoft.com/office/drawing/2014/main" id="{47EC85AF-563F-485D-AA02-6A35E3C2AA82}"/>
              </a:ext>
            </a:extLst>
          </p:cNvPr>
          <p:cNvSpPr txBox="1"/>
          <p:nvPr/>
        </p:nvSpPr>
        <p:spPr>
          <a:xfrm>
            <a:off x="2816660" y="3003284"/>
            <a:ext cx="6558676" cy="425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rgbClr val="656565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  <a:cs typeface="Arial"/>
                <a:sym typeface="Arial"/>
              </a:rPr>
              <a:t>03. Hiding Data Detection</a:t>
            </a:r>
            <a:endParaRPr lang="ko-KR" altLang="en-US" sz="2700" b="1" dirty="0">
              <a:solidFill>
                <a:srgbClr val="656565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21946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D2B01E-6344-4663-8272-F144398607CA}"/>
              </a:ext>
            </a:extLst>
          </p:cNvPr>
          <p:cNvSpPr txBox="1"/>
          <p:nvPr/>
        </p:nvSpPr>
        <p:spPr>
          <a:xfrm>
            <a:off x="1209673" y="756223"/>
            <a:ext cx="749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방법</a:t>
            </a:r>
            <a:r>
              <a:rPr lang="en-US" altLang="ko-KR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 Detection </a:t>
            </a:r>
            <a:r>
              <a:rPr lang="ko-KR" altLang="en-US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하기</a:t>
            </a:r>
            <a:r>
              <a:rPr lang="en-US" altLang="ko-KR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</a:t>
            </a:r>
            <a:endParaRPr lang="ko-KR" altLang="en-US" b="1" dirty="0">
              <a:solidFill>
                <a:srgbClr val="63636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78A705-60F9-4FE4-9D48-58C103D407B9}"/>
              </a:ext>
            </a:extLst>
          </p:cNvPr>
          <p:cNvSpPr txBox="1"/>
          <p:nvPr/>
        </p:nvSpPr>
        <p:spPr>
          <a:xfrm>
            <a:off x="2350314" y="5178447"/>
            <a:ext cx="74913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Ignorable attribute</a:t>
            </a:r>
            <a:r>
              <a:rPr lang="ko-KR" altLang="en-US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를</a:t>
            </a:r>
            <a:r>
              <a:rPr lang="en-US" altLang="ko-KR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활용한 </a:t>
            </a:r>
            <a:r>
              <a:rPr lang="en-US" altLang="ko-KR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data </a:t>
            </a:r>
            <a:r>
              <a:rPr lang="ko-KR" altLang="en-US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은닉 탐지 방법</a:t>
            </a:r>
            <a:endParaRPr lang="en-US" altLang="ko-KR" dirty="0">
              <a:solidFill>
                <a:srgbClr val="61616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endParaRPr lang="en-US" altLang="ko-KR" dirty="0">
              <a:solidFill>
                <a:srgbClr val="61616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Xml </a:t>
            </a:r>
            <a:r>
              <a:rPr lang="ko-KR" altLang="en-US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파일 내부에서 </a:t>
            </a:r>
            <a:r>
              <a:rPr lang="en-US" altLang="ko-KR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Ignorable </a:t>
            </a:r>
            <a:r>
              <a:rPr lang="ko-KR" altLang="en-US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속성이 있는지 찾는다</a:t>
            </a:r>
            <a:r>
              <a:rPr lang="en-US" altLang="ko-KR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</a:t>
            </a:r>
          </a:p>
          <a:p>
            <a:pPr algn="ctr"/>
            <a:endParaRPr lang="en-US" altLang="ko-KR" dirty="0">
              <a:solidFill>
                <a:srgbClr val="61616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Ignorable </a:t>
            </a:r>
            <a:r>
              <a:rPr lang="ko-KR" altLang="en-US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속성에 있는 요소를 탐지하고 그에 맞는 </a:t>
            </a:r>
            <a:r>
              <a:rPr lang="en-US" altLang="ko-KR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ID</a:t>
            </a:r>
            <a:r>
              <a:rPr lang="ko-KR" altLang="en-US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를 찾는다</a:t>
            </a:r>
            <a:r>
              <a:rPr lang="en-US" altLang="ko-KR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</a:t>
            </a:r>
            <a:r>
              <a:rPr lang="ko-KR" altLang="en-US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endParaRPr lang="en-US" altLang="ko-KR" dirty="0">
              <a:solidFill>
                <a:srgbClr val="61616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E0A371-312F-42EF-8D85-29087B8CD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048" y="1075762"/>
            <a:ext cx="5380993" cy="395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07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Google Shape;45;p5">
            <a:extLst>
              <a:ext uri="{FF2B5EF4-FFF2-40B4-BE49-F238E27FC236}">
                <a16:creationId xmlns:a16="http://schemas.microsoft.com/office/drawing/2014/main" id="{47EC85AF-563F-485D-AA02-6A35E3C2AA82}"/>
              </a:ext>
            </a:extLst>
          </p:cNvPr>
          <p:cNvSpPr txBox="1"/>
          <p:nvPr/>
        </p:nvSpPr>
        <p:spPr>
          <a:xfrm>
            <a:off x="2816660" y="3003284"/>
            <a:ext cx="6558676" cy="425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rgbClr val="656565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  <a:cs typeface="Arial"/>
                <a:sym typeface="Arial"/>
              </a:rPr>
              <a:t>01. OOXML Structure</a:t>
            </a:r>
            <a:endParaRPr lang="ko-KR" altLang="en-US" sz="2700" b="1" dirty="0">
              <a:solidFill>
                <a:srgbClr val="656565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5512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26DC48-DCCE-42C2-8410-B444642B046C}"/>
              </a:ext>
            </a:extLst>
          </p:cNvPr>
          <p:cNvSpPr txBox="1"/>
          <p:nvPr/>
        </p:nvSpPr>
        <p:spPr>
          <a:xfrm>
            <a:off x="287669" y="4589219"/>
            <a:ext cx="116166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소스코드를 작성하긴 했으나</a:t>
            </a:r>
            <a:endParaRPr lang="en-US" altLang="ko-KR" dirty="0">
              <a:solidFill>
                <a:srgbClr val="61616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endParaRPr lang="en-US" altLang="ko-KR" dirty="0">
              <a:solidFill>
                <a:srgbClr val="61616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수정이 필요함</a:t>
            </a:r>
            <a:endParaRPr lang="en-US" altLang="ko-KR" dirty="0">
              <a:solidFill>
                <a:srgbClr val="61616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endParaRPr lang="en-US" altLang="ko-KR" dirty="0">
              <a:solidFill>
                <a:srgbClr val="61616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https://github.com/leeeyj/20192243/tree/master/FasForensic/ooxml_%EC%9D%B4%EC%9A%A9%EC%A7%84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B0B6362-04F4-4AFA-B80A-E50D8EF40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268" y="1845578"/>
            <a:ext cx="5223464" cy="21236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F32808-6829-49EA-B0EB-DCC82C4BF7D0}"/>
              </a:ext>
            </a:extLst>
          </p:cNvPr>
          <p:cNvSpPr txBox="1"/>
          <p:nvPr/>
        </p:nvSpPr>
        <p:spPr>
          <a:xfrm>
            <a:off x="1209673" y="756223"/>
            <a:ext cx="749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방법</a:t>
            </a:r>
            <a:r>
              <a:rPr lang="en-US" altLang="ko-KR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 Detection </a:t>
            </a:r>
            <a:r>
              <a:rPr lang="ko-KR" altLang="en-US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하기</a:t>
            </a:r>
            <a:r>
              <a:rPr lang="en-US" altLang="ko-KR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</a:t>
            </a:r>
            <a:endParaRPr lang="ko-KR" altLang="en-US" b="1" dirty="0">
              <a:solidFill>
                <a:srgbClr val="63636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75917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386263" y="1900238"/>
            <a:ext cx="3400425" cy="3057526"/>
          </a:xfrm>
          <a:prstGeom prst="roundRect">
            <a:avLst>
              <a:gd name="adj" fmla="val 2602"/>
            </a:avLst>
          </a:prstGeom>
          <a:solidFill>
            <a:schemeClr val="tx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63972" y="3136611"/>
            <a:ext cx="266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200" dirty="0">
                <a:solidFill>
                  <a:schemeClr val="tx2"/>
                </a:solidFill>
              </a:rPr>
              <a:t>Q &amp; A</a:t>
            </a:r>
            <a:endParaRPr lang="ko-KR" alt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496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E7A1BBB-6536-45F0-A39F-902FF07B4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3" y="1304917"/>
            <a:ext cx="9772650" cy="402907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0B2913-3AAB-42F2-837D-B07B61758BF8}"/>
              </a:ext>
            </a:extLst>
          </p:cNvPr>
          <p:cNvSpPr/>
          <p:nvPr/>
        </p:nvSpPr>
        <p:spPr>
          <a:xfrm>
            <a:off x="6533559" y="1350139"/>
            <a:ext cx="269914" cy="21303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F39B7DC-F580-4ADF-A70B-B267E14F0A78}"/>
              </a:ext>
            </a:extLst>
          </p:cNvPr>
          <p:cNvSpPr/>
          <p:nvPr/>
        </p:nvSpPr>
        <p:spPr>
          <a:xfrm>
            <a:off x="6533559" y="4276458"/>
            <a:ext cx="378969" cy="21303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D649C5E-4155-4266-AD09-070EBDAEE83C}"/>
              </a:ext>
            </a:extLst>
          </p:cNvPr>
          <p:cNvSpPr/>
          <p:nvPr/>
        </p:nvSpPr>
        <p:spPr>
          <a:xfrm>
            <a:off x="6533559" y="1956764"/>
            <a:ext cx="378969" cy="21303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126634-BACF-4EA3-BD56-B01B13E5150B}"/>
              </a:ext>
            </a:extLst>
          </p:cNvPr>
          <p:cNvSpPr/>
          <p:nvPr/>
        </p:nvSpPr>
        <p:spPr>
          <a:xfrm>
            <a:off x="6533559" y="4907071"/>
            <a:ext cx="378969" cy="21303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C7D3921-F0BA-4BA0-AF30-8F270E99F8A3}"/>
              </a:ext>
            </a:extLst>
          </p:cNvPr>
          <p:cNvCxnSpPr>
            <a:cxnSpLocks/>
          </p:cNvCxnSpPr>
          <p:nvPr/>
        </p:nvCxnSpPr>
        <p:spPr>
          <a:xfrm>
            <a:off x="6912528" y="2063691"/>
            <a:ext cx="3607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26D8104-DBD0-4AA4-A532-099D14817E49}"/>
              </a:ext>
            </a:extLst>
          </p:cNvPr>
          <p:cNvCxnSpPr>
            <a:cxnSpLocks/>
          </p:cNvCxnSpPr>
          <p:nvPr/>
        </p:nvCxnSpPr>
        <p:spPr>
          <a:xfrm>
            <a:off x="6912528" y="4380453"/>
            <a:ext cx="3607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BC652BF-2D0E-470A-98E5-9C15E6E3807B}"/>
              </a:ext>
            </a:extLst>
          </p:cNvPr>
          <p:cNvCxnSpPr>
            <a:cxnSpLocks/>
          </p:cNvCxnSpPr>
          <p:nvPr/>
        </p:nvCxnSpPr>
        <p:spPr>
          <a:xfrm>
            <a:off x="6912528" y="4994248"/>
            <a:ext cx="3607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17696EB-147C-4897-9D93-B990E5CB8290}"/>
              </a:ext>
            </a:extLst>
          </p:cNvPr>
          <p:cNvCxnSpPr>
            <a:cxnSpLocks/>
          </p:cNvCxnSpPr>
          <p:nvPr/>
        </p:nvCxnSpPr>
        <p:spPr>
          <a:xfrm flipV="1">
            <a:off x="7273254" y="2063691"/>
            <a:ext cx="0" cy="29473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5B57AED-A51C-4C6C-88E0-2D1D7D352A50}"/>
              </a:ext>
            </a:extLst>
          </p:cNvPr>
          <p:cNvCxnSpPr>
            <a:cxnSpLocks/>
          </p:cNvCxnSpPr>
          <p:nvPr/>
        </p:nvCxnSpPr>
        <p:spPr>
          <a:xfrm>
            <a:off x="7273254" y="3475840"/>
            <a:ext cx="3607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id="{3DC935C5-6E08-47BF-B2A9-A0F893D62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980" y="3201830"/>
            <a:ext cx="3167094" cy="548019"/>
          </a:xfrm>
          <a:prstGeom prst="rect">
            <a:avLst/>
          </a:prstGeom>
        </p:spPr>
      </p:pic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20E61DD-F35A-4424-B94A-D61C9728D8C8}"/>
              </a:ext>
            </a:extLst>
          </p:cNvPr>
          <p:cNvCxnSpPr>
            <a:cxnSpLocks/>
          </p:cNvCxnSpPr>
          <p:nvPr/>
        </p:nvCxnSpPr>
        <p:spPr>
          <a:xfrm>
            <a:off x="6803473" y="1456654"/>
            <a:ext cx="12751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FB1F0E8-9A2D-4531-800A-AAEC98D06531}"/>
              </a:ext>
            </a:extLst>
          </p:cNvPr>
          <p:cNvSpPr/>
          <p:nvPr/>
        </p:nvSpPr>
        <p:spPr>
          <a:xfrm>
            <a:off x="8061818" y="1338720"/>
            <a:ext cx="2013358" cy="391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666666"/>
                </a:solidFill>
              </a:rPr>
              <a:t>Zip file format</a:t>
            </a:r>
            <a:endParaRPr lang="ko-KR" altLang="en-US" dirty="0">
              <a:solidFill>
                <a:srgbClr val="666666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294A69-8337-43EC-9F58-BFD1BA93B2C9}"/>
              </a:ext>
            </a:extLst>
          </p:cNvPr>
          <p:cNvSpPr txBox="1"/>
          <p:nvPr/>
        </p:nvSpPr>
        <p:spPr>
          <a:xfrm>
            <a:off x="2350314" y="5837247"/>
            <a:ext cx="749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확장자 </a:t>
            </a:r>
            <a:r>
              <a:rPr lang="en-US" altLang="ko-KR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.pptx .docx .xlsx </a:t>
            </a:r>
            <a:r>
              <a:rPr lang="ko-KR" altLang="en-US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를 </a:t>
            </a:r>
            <a:r>
              <a:rPr lang="en-US" altLang="ko-KR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.zip </a:t>
            </a:r>
            <a:r>
              <a:rPr lang="ko-KR" altLang="en-US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으로 바꿀 수 있다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F83E8B-D3A2-447A-8273-22214F977739}"/>
              </a:ext>
            </a:extLst>
          </p:cNvPr>
          <p:cNvSpPr txBox="1"/>
          <p:nvPr/>
        </p:nvSpPr>
        <p:spPr>
          <a:xfrm>
            <a:off x="1209673" y="756223"/>
            <a:ext cx="749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List of File Signatures </a:t>
            </a:r>
            <a:endParaRPr lang="ko-KR" altLang="en-US" b="1" dirty="0">
              <a:solidFill>
                <a:srgbClr val="63636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35" name="바닥글 개체 틀 34">
            <a:extLst>
              <a:ext uri="{FF2B5EF4-FFF2-40B4-BE49-F238E27FC236}">
                <a16:creationId xmlns:a16="http://schemas.microsoft.com/office/drawing/2014/main" id="{A6A5A217-7FD4-4194-91A0-340FA9C15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914" y="6321426"/>
            <a:ext cx="4114800" cy="365125"/>
          </a:xfrm>
        </p:spPr>
        <p:txBody>
          <a:bodyPr/>
          <a:lstStyle/>
          <a:p>
            <a:r>
              <a:rPr lang="en-US" altLang="ko-KR"/>
              <a:t>https://en.wikipedia.org/wiki/List_of_file_signatures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0660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D54A5D-DBDF-46B1-91AD-54D894DF4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129" y="1242488"/>
            <a:ext cx="4438650" cy="1143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9B152B9-C8D6-4AC2-A336-12C1B21E4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320" y="3444950"/>
            <a:ext cx="4410075" cy="10858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E50487F-737A-49F5-B8D3-939EA5808D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129" y="5476745"/>
            <a:ext cx="4505325" cy="533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25BE180-3F50-419F-807F-0BE7AB3B5A41}"/>
              </a:ext>
            </a:extLst>
          </p:cNvPr>
          <p:cNvSpPr txBox="1"/>
          <p:nvPr/>
        </p:nvSpPr>
        <p:spPr>
          <a:xfrm>
            <a:off x="3350958" y="2482902"/>
            <a:ext cx="461665" cy="8807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dirty="0"/>
              <a:t>…………...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59A456-C7FF-4BEA-9716-AE4E7D4E8662}"/>
              </a:ext>
            </a:extLst>
          </p:cNvPr>
          <p:cNvSpPr txBox="1"/>
          <p:nvPr/>
        </p:nvSpPr>
        <p:spPr>
          <a:xfrm>
            <a:off x="3350958" y="4563394"/>
            <a:ext cx="461665" cy="8807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dirty="0"/>
              <a:t>…………...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A262E3-B409-4F63-AF1C-8F935030ABFE}"/>
              </a:ext>
            </a:extLst>
          </p:cNvPr>
          <p:cNvSpPr txBox="1"/>
          <p:nvPr/>
        </p:nvSpPr>
        <p:spPr>
          <a:xfrm>
            <a:off x="1329130" y="584850"/>
            <a:ext cx="450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Ex) ppt1.pptx </a:t>
            </a:r>
            <a:r>
              <a:rPr lang="ko-KR" altLang="en-US" dirty="0"/>
              <a:t>파일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CD92CC4-D1CF-4501-8711-F821F1D0A65C}"/>
              </a:ext>
            </a:extLst>
          </p:cNvPr>
          <p:cNvSpPr/>
          <p:nvPr/>
        </p:nvSpPr>
        <p:spPr>
          <a:xfrm>
            <a:off x="2057860" y="1413850"/>
            <a:ext cx="995734" cy="21303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C8EF21F-BED2-468E-935D-A0160DD5D859}"/>
              </a:ext>
            </a:extLst>
          </p:cNvPr>
          <p:cNvSpPr/>
          <p:nvPr/>
        </p:nvSpPr>
        <p:spPr>
          <a:xfrm>
            <a:off x="2724957" y="3406598"/>
            <a:ext cx="957810" cy="21303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428FE65-2A70-4F95-815B-83C9F5B44F2B}"/>
              </a:ext>
            </a:extLst>
          </p:cNvPr>
          <p:cNvCxnSpPr>
            <a:cxnSpLocks/>
          </p:cNvCxnSpPr>
          <p:nvPr/>
        </p:nvCxnSpPr>
        <p:spPr>
          <a:xfrm>
            <a:off x="5570291" y="5476745"/>
            <a:ext cx="26416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AEDA7F2-E60F-4E39-9E66-ED415FD1275C}"/>
              </a:ext>
            </a:extLst>
          </p:cNvPr>
          <p:cNvCxnSpPr>
            <a:cxnSpLocks/>
          </p:cNvCxnSpPr>
          <p:nvPr/>
        </p:nvCxnSpPr>
        <p:spPr>
          <a:xfrm>
            <a:off x="5570291" y="5459967"/>
            <a:ext cx="0" cy="2295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E214155-01EA-423E-AB19-EB92DF62D5BC}"/>
              </a:ext>
            </a:extLst>
          </p:cNvPr>
          <p:cNvCxnSpPr>
            <a:cxnSpLocks/>
          </p:cNvCxnSpPr>
          <p:nvPr/>
        </p:nvCxnSpPr>
        <p:spPr>
          <a:xfrm>
            <a:off x="5570291" y="5689500"/>
            <a:ext cx="26416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5D745EA-EBE8-44AB-9F12-5D1A504B9B5F}"/>
              </a:ext>
            </a:extLst>
          </p:cNvPr>
          <p:cNvCxnSpPr>
            <a:cxnSpLocks/>
          </p:cNvCxnSpPr>
          <p:nvPr/>
        </p:nvCxnSpPr>
        <p:spPr>
          <a:xfrm>
            <a:off x="2172683" y="5629145"/>
            <a:ext cx="6613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5CBD1B9-975F-446F-B152-F9AABE54F1D0}"/>
              </a:ext>
            </a:extLst>
          </p:cNvPr>
          <p:cNvCxnSpPr>
            <a:cxnSpLocks/>
          </p:cNvCxnSpPr>
          <p:nvPr/>
        </p:nvCxnSpPr>
        <p:spPr>
          <a:xfrm>
            <a:off x="2827024" y="5620756"/>
            <a:ext cx="0" cy="20959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A58D375-5CF7-4E79-98E8-C7959A015094}"/>
              </a:ext>
            </a:extLst>
          </p:cNvPr>
          <p:cNvCxnSpPr>
            <a:cxnSpLocks/>
          </p:cNvCxnSpPr>
          <p:nvPr/>
        </p:nvCxnSpPr>
        <p:spPr>
          <a:xfrm>
            <a:off x="2174081" y="5815101"/>
            <a:ext cx="6613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D7BACC86-9FA3-4D02-9BEF-4A110F773978}"/>
              </a:ext>
            </a:extLst>
          </p:cNvPr>
          <p:cNvSpPr/>
          <p:nvPr/>
        </p:nvSpPr>
        <p:spPr>
          <a:xfrm>
            <a:off x="6095998" y="2921966"/>
            <a:ext cx="978408" cy="697662"/>
          </a:xfrm>
          <a:prstGeom prst="rightArrow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4FB73CAF-D032-4446-8878-7F55B0E6DD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6790" y="2131527"/>
            <a:ext cx="1066800" cy="116205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7340B57-CDD2-4221-BA4F-52625A8E9D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4353" y="3631780"/>
            <a:ext cx="197167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761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2EECE9-2DA0-4185-A3AE-38E388999345}"/>
              </a:ext>
            </a:extLst>
          </p:cNvPr>
          <p:cNvSpPr txBox="1"/>
          <p:nvPr/>
        </p:nvSpPr>
        <p:spPr>
          <a:xfrm>
            <a:off x="1209673" y="756223"/>
            <a:ext cx="749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OOXML</a:t>
            </a:r>
            <a:r>
              <a:rPr lang="ko-KR" altLang="en-US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File</a:t>
            </a:r>
            <a:r>
              <a:rPr lang="ko-KR" altLang="en-US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유형의 구조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8AC91C6-04A3-4FFB-8E29-66891A837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710" y="2574978"/>
            <a:ext cx="1568041" cy="1708045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1595AF0-1D4F-44B4-A9BC-8C0771DA7402}"/>
              </a:ext>
            </a:extLst>
          </p:cNvPr>
          <p:cNvCxnSpPr/>
          <p:nvPr/>
        </p:nvCxnSpPr>
        <p:spPr>
          <a:xfrm>
            <a:off x="3617751" y="3429000"/>
            <a:ext cx="805344" cy="0"/>
          </a:xfrm>
          <a:prstGeom prst="line">
            <a:avLst/>
          </a:prstGeom>
          <a:ln w="38100">
            <a:solidFill>
              <a:srgbClr val="6363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9E41845-EE18-4525-9698-AAF5CFBC3311}"/>
              </a:ext>
            </a:extLst>
          </p:cNvPr>
          <p:cNvCxnSpPr>
            <a:cxnSpLocks/>
          </p:cNvCxnSpPr>
          <p:nvPr/>
        </p:nvCxnSpPr>
        <p:spPr>
          <a:xfrm>
            <a:off x="4423095" y="1392572"/>
            <a:ext cx="0" cy="4228052"/>
          </a:xfrm>
          <a:prstGeom prst="line">
            <a:avLst/>
          </a:prstGeom>
          <a:ln w="38100">
            <a:solidFill>
              <a:srgbClr val="6363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538AD1B-C6BF-426E-AF37-9CEBF1A6D282}"/>
              </a:ext>
            </a:extLst>
          </p:cNvPr>
          <p:cNvSpPr txBox="1"/>
          <p:nvPr/>
        </p:nvSpPr>
        <p:spPr>
          <a:xfrm>
            <a:off x="2320518" y="4428473"/>
            <a:ext cx="2102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Package</a:t>
            </a:r>
            <a:endParaRPr lang="ko-KR" altLang="en-US" b="1" dirty="0">
              <a:solidFill>
                <a:srgbClr val="63636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AFCCEBF-8ABB-4F1E-A9C9-D558C0762D15}"/>
              </a:ext>
            </a:extLst>
          </p:cNvPr>
          <p:cNvSpPr/>
          <p:nvPr/>
        </p:nvSpPr>
        <p:spPr>
          <a:xfrm>
            <a:off x="4853472" y="1376516"/>
            <a:ext cx="1619071" cy="667624"/>
          </a:xfrm>
          <a:prstGeom prst="roundRect">
            <a:avLst/>
          </a:prstGeom>
          <a:solidFill>
            <a:schemeClr val="bg1"/>
          </a:solidFill>
          <a:ln>
            <a:solidFill>
              <a:srgbClr val="6363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636363"/>
                </a:solidFill>
              </a:rPr>
              <a:t>Part</a:t>
            </a:r>
            <a:endParaRPr lang="ko-KR" altLang="en-US" dirty="0">
              <a:solidFill>
                <a:srgbClr val="636363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C6779A9-877A-4554-8BF9-C69D8CAC5170}"/>
              </a:ext>
            </a:extLst>
          </p:cNvPr>
          <p:cNvSpPr/>
          <p:nvPr/>
        </p:nvSpPr>
        <p:spPr>
          <a:xfrm>
            <a:off x="4853471" y="2295101"/>
            <a:ext cx="1619071" cy="667624"/>
          </a:xfrm>
          <a:prstGeom prst="roundRect">
            <a:avLst/>
          </a:prstGeom>
          <a:solidFill>
            <a:schemeClr val="bg1"/>
          </a:solidFill>
          <a:ln>
            <a:solidFill>
              <a:srgbClr val="6363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636363"/>
                </a:solidFill>
              </a:rPr>
              <a:t>Part</a:t>
            </a:r>
            <a:endParaRPr lang="ko-KR" altLang="en-US" dirty="0">
              <a:solidFill>
                <a:srgbClr val="636363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D36DEAB-7A7F-46A8-8AB5-E9A698F695B8}"/>
              </a:ext>
            </a:extLst>
          </p:cNvPr>
          <p:cNvSpPr/>
          <p:nvPr/>
        </p:nvSpPr>
        <p:spPr>
          <a:xfrm>
            <a:off x="4853470" y="3195271"/>
            <a:ext cx="1619071" cy="667624"/>
          </a:xfrm>
          <a:prstGeom prst="roundRect">
            <a:avLst/>
          </a:prstGeom>
          <a:solidFill>
            <a:schemeClr val="bg1"/>
          </a:solidFill>
          <a:ln>
            <a:solidFill>
              <a:srgbClr val="6363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636363"/>
                </a:solidFill>
              </a:rPr>
              <a:t>Part</a:t>
            </a:r>
            <a:endParaRPr lang="ko-KR" altLang="en-US" dirty="0">
              <a:solidFill>
                <a:srgbClr val="636363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B54037E-3A00-4525-B475-D3817E0ABC24}"/>
              </a:ext>
            </a:extLst>
          </p:cNvPr>
          <p:cNvSpPr/>
          <p:nvPr/>
        </p:nvSpPr>
        <p:spPr>
          <a:xfrm>
            <a:off x="4853469" y="4967878"/>
            <a:ext cx="1619071" cy="667624"/>
          </a:xfrm>
          <a:prstGeom prst="roundRect">
            <a:avLst/>
          </a:prstGeom>
          <a:solidFill>
            <a:schemeClr val="bg1"/>
          </a:solidFill>
          <a:ln>
            <a:solidFill>
              <a:srgbClr val="6363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636363"/>
                </a:solidFill>
              </a:rPr>
              <a:t>Part</a:t>
            </a:r>
            <a:endParaRPr lang="ko-KR" altLang="en-US" dirty="0">
              <a:solidFill>
                <a:srgbClr val="636363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8E9EEE-EFA0-4534-B477-A7895502C9AA}"/>
              </a:ext>
            </a:extLst>
          </p:cNvPr>
          <p:cNvSpPr txBox="1"/>
          <p:nvPr/>
        </p:nvSpPr>
        <p:spPr>
          <a:xfrm>
            <a:off x="5489495" y="4094571"/>
            <a:ext cx="461665" cy="71236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dirty="0"/>
              <a:t>……...</a:t>
            </a:r>
          </a:p>
        </p:txBody>
      </p:sp>
      <p:sp>
        <p:nvSpPr>
          <p:cNvPr id="25" name="오른쪽 중괄호 24">
            <a:extLst>
              <a:ext uri="{FF2B5EF4-FFF2-40B4-BE49-F238E27FC236}">
                <a16:creationId xmlns:a16="http://schemas.microsoft.com/office/drawing/2014/main" id="{4E0CFC74-7BA5-4AE3-B220-709332725F5A}"/>
              </a:ext>
            </a:extLst>
          </p:cNvPr>
          <p:cNvSpPr/>
          <p:nvPr/>
        </p:nvSpPr>
        <p:spPr>
          <a:xfrm>
            <a:off x="7061474" y="1628976"/>
            <a:ext cx="704668" cy="3800213"/>
          </a:xfrm>
          <a:prstGeom prst="rightBrace">
            <a:avLst/>
          </a:prstGeom>
          <a:ln w="38100">
            <a:solidFill>
              <a:srgbClr val="6363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D7A426-EA92-4A7E-864E-31FDE673897B}"/>
              </a:ext>
            </a:extLst>
          </p:cNvPr>
          <p:cNvSpPr txBox="1"/>
          <p:nvPr/>
        </p:nvSpPr>
        <p:spPr>
          <a:xfrm>
            <a:off x="8086987" y="3321932"/>
            <a:ext cx="326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Relationships</a:t>
            </a:r>
            <a:endParaRPr lang="ko-KR" altLang="en-US" b="1" dirty="0">
              <a:solidFill>
                <a:srgbClr val="63636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7" name="바닥글 개체 틀 26">
            <a:extLst>
              <a:ext uri="{FF2B5EF4-FFF2-40B4-BE49-F238E27FC236}">
                <a16:creationId xmlns:a16="http://schemas.microsoft.com/office/drawing/2014/main" id="{44C8E16E-7737-4A03-A44E-ED88AE275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537" y="6375360"/>
            <a:ext cx="5843623" cy="365125"/>
          </a:xfrm>
        </p:spPr>
        <p:txBody>
          <a:bodyPr/>
          <a:lstStyle/>
          <a:p>
            <a:r>
              <a:rPr lang="en-US" altLang="ko-KR"/>
              <a:t>OOXML </a:t>
            </a:r>
            <a:r>
              <a:rPr lang="ko-KR" altLang="en-US"/>
              <a:t>형식을 사용하는 </a:t>
            </a:r>
            <a:r>
              <a:rPr lang="en-US" altLang="ko-KR"/>
              <a:t>MS </a:t>
            </a:r>
            <a:r>
              <a:rPr lang="ko-KR" altLang="en-US"/>
              <a:t>파워포인트에 대한 편집이력 조사 방법 </a:t>
            </a:r>
            <a:r>
              <a:rPr lang="en-US" altLang="ko-KR"/>
              <a:t>(2012)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1107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7B2110-DF5D-44E7-8AFC-725610E2AB3E}"/>
              </a:ext>
            </a:extLst>
          </p:cNvPr>
          <p:cNvSpPr txBox="1"/>
          <p:nvPr/>
        </p:nvSpPr>
        <p:spPr>
          <a:xfrm>
            <a:off x="1209673" y="756223"/>
            <a:ext cx="749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Power Point File</a:t>
            </a:r>
            <a:r>
              <a:rPr lang="ko-KR" altLang="en-US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형식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60C8A3-288F-4357-85FA-AD0753868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477" y="1504606"/>
            <a:ext cx="2883191" cy="38487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3BA1D8-4A74-4E7D-90BD-8F7D7E006152}"/>
              </a:ext>
            </a:extLst>
          </p:cNvPr>
          <p:cNvSpPr txBox="1"/>
          <p:nvPr/>
        </p:nvSpPr>
        <p:spPr>
          <a:xfrm>
            <a:off x="5268286" y="1602297"/>
            <a:ext cx="65998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1. _rels</a:t>
            </a:r>
            <a:r>
              <a:rPr lang="ko-KR" altLang="en-US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: .rels</a:t>
            </a:r>
            <a:r>
              <a:rPr lang="ko-KR" altLang="en-US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확장자를 가지는 관계 파트가 저장</a:t>
            </a:r>
            <a:endParaRPr lang="en-US" altLang="ko-KR" dirty="0">
              <a:solidFill>
                <a:srgbClr val="63636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en-US" altLang="ko-KR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      </a:t>
            </a:r>
          </a:p>
          <a:p>
            <a:r>
              <a:rPr lang="en-US" altLang="ko-KR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         </a:t>
            </a:r>
            <a:r>
              <a:rPr lang="ko-KR" altLang="en-US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관계 파트는 문서의 다양한 파트를 </a:t>
            </a:r>
            <a:endParaRPr lang="en-US" altLang="ko-KR" dirty="0">
              <a:solidFill>
                <a:srgbClr val="63636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en-US" altLang="ko-KR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</a:p>
          <a:p>
            <a:r>
              <a:rPr lang="ko-KR" altLang="en-US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         연결해주는 역할을 한다</a:t>
            </a:r>
            <a:r>
              <a:rPr lang="en-US" altLang="ko-KR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</a:t>
            </a:r>
          </a:p>
          <a:p>
            <a:endParaRPr lang="en-US" altLang="ko-KR" dirty="0">
              <a:solidFill>
                <a:srgbClr val="63636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endParaRPr lang="en-US" altLang="ko-KR" dirty="0">
              <a:solidFill>
                <a:srgbClr val="63636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en-US" altLang="ko-KR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2. docProps : </a:t>
            </a:r>
            <a:r>
              <a:rPr lang="ko-KR" altLang="en-US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파일 정보와 관련한 파트가 저장되어 있다</a:t>
            </a:r>
            <a:r>
              <a:rPr lang="en-US" altLang="ko-KR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</a:t>
            </a:r>
          </a:p>
          <a:p>
            <a:endParaRPr lang="en-US" altLang="ko-KR" dirty="0">
              <a:solidFill>
                <a:srgbClr val="63636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endParaRPr lang="en-US" altLang="ko-KR" dirty="0">
              <a:solidFill>
                <a:srgbClr val="63636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en-US" altLang="ko-KR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3. [Content_Types].xml : </a:t>
            </a:r>
            <a:r>
              <a:rPr lang="ko-KR" altLang="en-US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패키지 안에 있는 모든 파트에 </a:t>
            </a:r>
            <a:endParaRPr lang="en-US" altLang="ko-KR" dirty="0">
              <a:solidFill>
                <a:srgbClr val="63636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endParaRPr lang="en-US" altLang="ko-KR" dirty="0">
              <a:solidFill>
                <a:srgbClr val="63636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en-US" altLang="ko-KR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                             </a:t>
            </a:r>
            <a:r>
              <a:rPr lang="ko-KR" altLang="en-US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대한 정보가 저장되어 있다</a:t>
            </a:r>
            <a:r>
              <a:rPr lang="en-US" altLang="ko-KR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</a:t>
            </a:r>
          </a:p>
          <a:p>
            <a:endParaRPr lang="en-US" altLang="ko-KR" dirty="0">
              <a:solidFill>
                <a:srgbClr val="63636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ko-KR" altLang="en-US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등 여러가지 파트와 그룹이 존재한다</a:t>
            </a:r>
            <a:r>
              <a:rPr lang="en-US" altLang="ko-KR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1110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D2B01E-6344-4663-8272-F144398607CA}"/>
              </a:ext>
            </a:extLst>
          </p:cNvPr>
          <p:cNvSpPr txBox="1"/>
          <p:nvPr/>
        </p:nvSpPr>
        <p:spPr>
          <a:xfrm>
            <a:off x="1209673" y="311606"/>
            <a:ext cx="749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접근 방식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4C6AF1-826F-497C-A9B3-CCA2CC9D3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984" y="821094"/>
            <a:ext cx="7750031" cy="5562046"/>
          </a:xfrm>
          <a:prstGeom prst="rect">
            <a:avLst/>
          </a:prstGeom>
        </p:spPr>
      </p:pic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E8B4BF-00E5-4C97-9C3D-4BFAE3821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20544"/>
            <a:ext cx="8528108" cy="365125"/>
          </a:xfrm>
        </p:spPr>
        <p:txBody>
          <a:bodyPr/>
          <a:lstStyle/>
          <a:p>
            <a:r>
              <a:rPr lang="en-US" altLang="ko-KR"/>
              <a:t>- Muhammad Ali Raffay , DATA HIDING AND DETECTION IN OFFICE OPEN XML (OOXML) DOCUMENTS (2011), P31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575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Google Shape;45;p5">
            <a:extLst>
              <a:ext uri="{FF2B5EF4-FFF2-40B4-BE49-F238E27FC236}">
                <a16:creationId xmlns:a16="http://schemas.microsoft.com/office/drawing/2014/main" id="{47EC85AF-563F-485D-AA02-6A35E3C2AA82}"/>
              </a:ext>
            </a:extLst>
          </p:cNvPr>
          <p:cNvSpPr txBox="1"/>
          <p:nvPr/>
        </p:nvSpPr>
        <p:spPr>
          <a:xfrm>
            <a:off x="3181581" y="3003284"/>
            <a:ext cx="5828834" cy="425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rgbClr val="656565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  <a:cs typeface="Arial"/>
                <a:sym typeface="Arial"/>
              </a:rPr>
              <a:t>02. Data Hiding in OOXML</a:t>
            </a:r>
            <a:endParaRPr lang="ko-KR" altLang="en-US" sz="2700" b="1" dirty="0">
              <a:solidFill>
                <a:srgbClr val="656565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6330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3579</TotalTime>
  <Words>707</Words>
  <Application>Microsoft Office PowerPoint</Application>
  <PresentationFormat>와이드스크린</PresentationFormat>
  <Paragraphs>161</Paragraphs>
  <Slides>31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08서울남산체 B</vt:lpstr>
      <vt:lpstr>Adobe Heiti Std 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대용</dc:creator>
  <cp:lastModifiedBy>용진 이</cp:lastModifiedBy>
  <cp:revision>60</cp:revision>
  <dcterms:created xsi:type="dcterms:W3CDTF">2016-12-26T04:06:42Z</dcterms:created>
  <dcterms:modified xsi:type="dcterms:W3CDTF">2021-02-25T18:47:09Z</dcterms:modified>
</cp:coreProperties>
</file>