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2"/>
  </p:notesMasterIdLst>
  <p:sldIdLst>
    <p:sldId id="257" r:id="rId5"/>
    <p:sldId id="385" r:id="rId6"/>
    <p:sldId id="409" r:id="rId7"/>
    <p:sldId id="413" r:id="rId8"/>
    <p:sldId id="386" r:id="rId9"/>
    <p:sldId id="387" r:id="rId10"/>
    <p:sldId id="402" r:id="rId11"/>
    <p:sldId id="403" r:id="rId12"/>
    <p:sldId id="412" r:id="rId13"/>
    <p:sldId id="404" r:id="rId14"/>
    <p:sldId id="405" r:id="rId15"/>
    <p:sldId id="406" r:id="rId16"/>
    <p:sldId id="407" r:id="rId17"/>
    <p:sldId id="411" r:id="rId18"/>
    <p:sldId id="410" r:id="rId19"/>
    <p:sldId id="391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9E9D9D"/>
    <a:srgbClr val="706F6F"/>
    <a:srgbClr val="999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27" autoAdjust="0"/>
  </p:normalViewPr>
  <p:slideViewPr>
    <p:cSldViewPr showGuides="1">
      <p:cViewPr varScale="1">
        <p:scale>
          <a:sx n="106" d="100"/>
          <a:sy n="106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my training plan base on my target, it same as my target I set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Overal</a:t>
            </a:r>
            <a:r>
              <a:rPr lang="en-US" baseline="0" smtClean="0"/>
              <a:t>l of current Status. 3 skill group. Common, Coding engineer, Senior Engineer</a:t>
            </a:r>
            <a:br>
              <a:rPr lang="en-US" baseline="0" smtClean="0"/>
            </a:br>
            <a:r>
              <a:rPr lang="en-US" baseline="0" smtClean="0"/>
              <a:t>All skill  level is the same as expection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Talk about current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2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  <p:sldLayoutId id="21474837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27G Mentor-mentee</a:t>
            </a:r>
          </a:p>
          <a:p>
            <a:pPr lvl="1"/>
            <a:r>
              <a:rPr kumimoji="1" lang="en-US" altLang="ja-JP" cap="all" smtClean="0"/>
              <a:t>Final Presentation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Date: </a:t>
            </a:r>
            <a:r>
              <a:rPr lang="de-DE" smtClean="0">
                <a:solidFill>
                  <a:srgbClr val="4471A9"/>
                </a:solidFill>
              </a:rPr>
              <a:t>oct 23, 2020</a:t>
            </a:r>
            <a:endParaRPr lang="de-DE">
              <a:solidFill>
                <a:srgbClr val="4471A9"/>
              </a:solidFill>
            </a:endParaRPr>
          </a:p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Mentor: </a:t>
            </a:r>
            <a:r>
              <a:rPr lang="de-DE" smtClean="0">
                <a:solidFill>
                  <a:srgbClr val="4471A9"/>
                </a:solidFill>
              </a:rPr>
              <a:t>phu nguyen</a:t>
            </a:r>
            <a:endParaRPr lang="de-DE">
              <a:solidFill>
                <a:srgbClr val="4471A9"/>
              </a:solidFill>
            </a:endParaRPr>
          </a:p>
          <a:p>
            <a:pPr lvl="0">
              <a:defRPr/>
            </a:pPr>
            <a:r>
              <a:rPr lang="de-DE">
                <a:solidFill>
                  <a:srgbClr val="4471A9"/>
                </a:solidFill>
              </a:rPr>
              <a:t>Mentee: Phat le</a:t>
            </a:r>
          </a:p>
          <a:p>
            <a:pPr lvl="0">
              <a:defRPr/>
            </a:pPr>
            <a:r>
              <a:rPr lang="en-US" smtClean="0">
                <a:solidFill>
                  <a:srgbClr val="4471A9"/>
                </a:solidFill>
              </a:rPr>
              <a:t>ss1/rcais/rcarenv</a:t>
            </a:r>
            <a:endParaRPr lang="en-US" dirty="0">
              <a:solidFill>
                <a:srgbClr val="4471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120006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de-DE" sz="2000" smtClean="0"/>
              <a:t>Lookback Difficulties in midterm 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83432" y="191683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418" y="2351140"/>
            <a:ext cx="4207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Almost the tasks are investigating and making document</a:t>
            </a:r>
            <a:endParaRPr lang="en-US" sz="2400">
              <a:latin typeface="Cambria" panose="020405030504060302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400" smtClean="0">
                <a:latin typeface="Cambria" panose="02040503050406030204" pitchFamily="18" charset="0"/>
              </a:rPr>
              <a:t> Boring</a:t>
            </a:r>
            <a:endParaRPr lang="en-US" sz="2400">
              <a:latin typeface="Cambria" panose="02040503050406030204" pitchFamily="18" charset="0"/>
            </a:endParaRPr>
          </a:p>
          <a:p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656" y="14127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</a:t>
            </a:r>
            <a:r>
              <a:rPr lang="en-US" b="1" smtClean="0"/>
              <a:t>-2019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2064" y="1892777"/>
            <a:ext cx="11501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Status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0124" y="2351140"/>
            <a:ext cx="393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  <a:latin typeface="Cambria" panose="02040503050406030204" pitchFamily="18" charset="0"/>
              </a:rPr>
              <a:t>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Tasks are diversity now (design, code, documentation, review …) 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6280" y="14127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9914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de-DE" sz="2000" smtClean="0"/>
              <a:t>Lookback Difficulties in midterm 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83432" y="1708111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2197561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</a:rPr>
              <a:t>Tasks which related to kubernetes are new field in RVC </a:t>
            </a:r>
          </a:p>
          <a:p>
            <a:r>
              <a:rPr lang="en-US" sz="2400">
                <a:latin typeface="Cambria" panose="02040503050406030204" pitchFamily="18" charset="0"/>
              </a:rPr>
              <a:t>=&gt; Hard to get support from </a:t>
            </a:r>
            <a:r>
              <a:rPr lang="en-US" sz="2400" smtClean="0">
                <a:latin typeface="Cambria" panose="02040503050406030204" pitchFamily="18" charset="0"/>
              </a:rPr>
              <a:t>colleague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656" y="14127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</a:t>
            </a:r>
            <a:r>
              <a:rPr lang="en-US" b="1" smtClean="0"/>
              <a:t>-2019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242" y="1708111"/>
            <a:ext cx="11501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Status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6113" y="2280646"/>
            <a:ext cx="393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  <a:latin typeface="Cambria" panose="02040503050406030204" pitchFamily="18" charset="0"/>
              </a:rPr>
              <a:t>RESOLVED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6280" y="14127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432" y="4431888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432" y="5119958"/>
            <a:ext cx="444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Self investigate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37968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en-US" sz="2000" smtClean="0"/>
              <a:t>new difficulties after midterm (5-2019)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67999" y="134280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999" y="191886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Sometimes misunderstanding system requirement from REE because requirement is transfer from REE -&gt; REL -&gt; RVC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014" y="3325927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28" y="3979223"/>
            <a:ext cx="1011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Can directly discuss with REE  about the requirement to clarify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Create feedback page to handle feedback from 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Hold a meeting to discuss with REE (if needed)</a:t>
            </a:r>
          </a:p>
        </p:txBody>
      </p:sp>
    </p:spTree>
    <p:extLst>
      <p:ext uri="{BB962C8B-B14F-4D97-AF65-F5344CB8AC3E}">
        <p14:creationId xmlns:p14="http://schemas.microsoft.com/office/powerpoint/2010/main" val="20570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de-DE" smtClean="0"/>
              <a:t>Difficulties </a:t>
            </a:r>
            <a:r>
              <a:rPr lang="de-DE"/>
              <a:t>and </a:t>
            </a:r>
            <a:r>
              <a:rPr lang="de-DE" smtClean="0"/>
              <a:t>Solutions</a:t>
            </a:r>
            <a:br>
              <a:rPr lang="de-DE" smtClean="0"/>
            </a:br>
            <a:r>
              <a:rPr lang="en-US" sz="2000" smtClean="0"/>
              <a:t>new difficulties after midterm (5-2019)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67999" y="1342802"/>
            <a:ext cx="13787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Difficulties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999" y="191886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Don’t have chance to improve C language as well as knowledge about module component functionality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014" y="3325927"/>
            <a:ext cx="13787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28" y="3979223"/>
            <a:ext cx="10111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latin typeface="Cambria" panose="02040503050406030204" pitchFamily="18" charset="0"/>
              </a:rPr>
              <a:t>Have a chance to approach all component source codes and documents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=&gt; Read them to enhance knowleage when having time.</a:t>
            </a:r>
          </a:p>
        </p:txBody>
      </p:sp>
    </p:spTree>
    <p:extLst>
      <p:ext uri="{BB962C8B-B14F-4D97-AF65-F5344CB8AC3E}">
        <p14:creationId xmlns:p14="http://schemas.microsoft.com/office/powerpoint/2010/main" val="428029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smtClean="0"/>
              <a:t>Q&amp;A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77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977B6C-8F54-4185-89AA-55C99D617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/>
              <a:t>Thank you for </a:t>
            </a:r>
            <a:r>
              <a:rPr lang="en-US" altLang="ja-JP" smtClean="0"/>
              <a:t>listening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400657"/>
          </a:xfrm>
        </p:spPr>
        <p:txBody>
          <a:bodyPr/>
          <a:lstStyle/>
          <a:p>
            <a:r>
              <a:rPr lang="en-US" smtClean="0"/>
              <a:t>Project Introduction</a:t>
            </a:r>
            <a:r>
              <a:rPr lang="en-US"/>
              <a:t>	</a:t>
            </a:r>
            <a:r>
              <a:rPr lang="en-US" b="1"/>
              <a:t>Page </a:t>
            </a:r>
            <a:r>
              <a:rPr lang="en-US" b="1" smtClean="0"/>
              <a:t>03</a:t>
            </a:r>
            <a:endParaRPr lang="en-US" b="1"/>
          </a:p>
          <a:p>
            <a:r>
              <a:rPr lang="en-US" smtClean="0"/>
              <a:t>Current Status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04</a:t>
            </a:r>
            <a:endParaRPr lang="en-US" b="1" dirty="0"/>
          </a:p>
          <a:p>
            <a:r>
              <a:rPr lang="en-US" smtClean="0"/>
              <a:t>Achievement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08</a:t>
            </a:r>
            <a:endParaRPr lang="en-US" dirty="0"/>
          </a:p>
          <a:p>
            <a:r>
              <a:rPr lang="en-US" smtClean="0"/>
              <a:t>Difficulties and Solutions</a:t>
            </a:r>
            <a:r>
              <a:rPr lang="en-US" dirty="0"/>
              <a:t>	</a:t>
            </a:r>
            <a:r>
              <a:rPr lang="en-US" b="1"/>
              <a:t>Page </a:t>
            </a:r>
            <a:r>
              <a:rPr lang="en-US" b="1" smtClean="0"/>
              <a:t>09</a:t>
            </a:r>
            <a:endParaRPr lang="en-US" b="1" dirty="0"/>
          </a:p>
          <a:p>
            <a:r>
              <a:rPr lang="en-US" smtClean="0"/>
              <a:t>Q&amp;A</a:t>
            </a:r>
            <a:r>
              <a:rPr lang="en-US"/>
              <a:t>	</a:t>
            </a:r>
            <a:r>
              <a:rPr lang="en-US" b="1"/>
              <a:t>Page </a:t>
            </a:r>
            <a:r>
              <a:rPr lang="en-US" b="1" smtClean="0"/>
              <a:t>14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introduction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7" y="1160748"/>
            <a:ext cx="1038884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659984"/>
            <a:ext cx="3690268" cy="720197"/>
          </a:xfrm>
        </p:spPr>
        <p:txBody>
          <a:bodyPr/>
          <a:lstStyle/>
          <a:p>
            <a:r>
              <a:rPr lang="en-US" smtClean="0"/>
              <a:t>Training Propress</a:t>
            </a:r>
            <a:r>
              <a:rPr lang="en-US"/>
              <a:t/>
            </a:r>
            <a:br>
              <a:rPr lang="en-US"/>
            </a:br>
            <a:endParaRPr lang="en-US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5867400" y="6400800"/>
            <a:ext cx="672075" cy="161583"/>
          </a:xfrm>
        </p:spPr>
        <p:txBody>
          <a:bodyPr/>
          <a:lstStyle/>
          <a:p>
            <a:pPr algn="ctr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ctr"/>
              <a:t>4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36270"/>
              </p:ext>
            </p:extLst>
          </p:nvPr>
        </p:nvGraphicFramePr>
        <p:xfrm>
          <a:off x="317500" y="1997780"/>
          <a:ext cx="2374899" cy="3658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156"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Software Coding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46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Development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Readability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623"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200" b="1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76"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 detailed</a:t>
                      </a:r>
                      <a:r>
                        <a:rPr kumimoji="1" lang="en-US" sz="1200" b="1" i="0" kern="12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b="1" i="0" kern="12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200" b="1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0488"/>
              </p:ext>
            </p:extLst>
          </p:nvPr>
        </p:nvGraphicFramePr>
        <p:xfrm>
          <a:off x="2678185" y="1614000"/>
          <a:ext cx="2985767" cy="404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48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06/2018-12/2018</a:t>
                      </a:r>
                      <a:endParaRPr 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01/2019-06/2019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script for verify, run test on Fuego. 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Maintain, create test script for Fuego SI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about Linux environment, Docker, Kubernetes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Kubenertes, Docker knowledge to deploy CI infrastructure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about Gerrit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 coding rule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Maintain, update test script from colleague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256">
                <a:tc gridSpan="2"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F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7500" y="1613999"/>
            <a:ext cx="2349500" cy="378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500" y="1615357"/>
            <a:ext cx="2349500" cy="37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61107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ime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" y="170092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667000" y="5702919"/>
            <a:ext cx="9235440" cy="5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2609850" y="5774520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5599685" y="5733158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11833824" y="5774520"/>
            <a:ext cx="152400" cy="1524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1769" y="5915754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First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32504" y="5942119"/>
            <a:ext cx="199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Final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3872" y="5886364"/>
            <a:ext cx="199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Midterm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78185" y="1603129"/>
            <a:ext cx="0" cy="37338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902440" y="1611071"/>
            <a:ext cx="11185" cy="4013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15801"/>
              </p:ext>
            </p:extLst>
          </p:nvPr>
        </p:nvGraphicFramePr>
        <p:xfrm>
          <a:off x="5644459" y="1611070"/>
          <a:ext cx="6162286" cy="402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0">
                  <a:extLst>
                    <a:ext uri="{9D8B030D-6E8A-4147-A177-3AD203B41FA5}">
                      <a16:colId xmlns:a16="http://schemas.microsoft.com/office/drawing/2014/main" val="1446276318"/>
                    </a:ext>
                  </a:extLst>
                </a:gridCol>
                <a:gridCol w="3413036">
                  <a:extLst>
                    <a:ext uri="{9D8B030D-6E8A-4147-A177-3AD203B41FA5}">
                      <a16:colId xmlns:a16="http://schemas.microsoft.com/office/drawing/2014/main" val="3200365764"/>
                    </a:ext>
                  </a:extLst>
                </a:gridCol>
              </a:tblGrid>
              <a:tr h="409011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6/2019-12/2019</a:t>
                      </a:r>
                      <a:endParaRPr 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01/2020-06/2020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62320"/>
                  </a:ext>
                </a:extLst>
              </a:tr>
              <a:tr h="86050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about CMake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it to do investigate/ feasibility checking for RCar Env build </a:t>
                      </a:r>
                      <a:r>
                        <a:rPr lang="en-US" sz="1000" b="0" baseline="0" smtClean="0"/>
                        <a:t>system</a:t>
                      </a:r>
                      <a:endParaRPr lang="en-US" sz="1000" b="0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smtClean="0"/>
                        <a:t>Use CMake</a:t>
                      </a:r>
                      <a:r>
                        <a:rPr lang="en-US" sz="1000" b="0" baseline="0" smtClean="0"/>
                        <a:t> to develop build system and package generation feature follow the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Update feature based on feedback from system team and users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Review/give solution for colleague source code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5977"/>
                  </a:ext>
                </a:extLst>
              </a:tr>
              <a:tr h="860506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and manage Gerrit server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Gerrit to maintain and review source code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 CI infrastructure</a:t>
                      </a:r>
                      <a:endParaRPr kumimoji="1"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smtClean="0"/>
                        <a:t>Learn</a:t>
                      </a:r>
                      <a:r>
                        <a:rPr lang="en-US" sz="1000" b="0" baseline="0" smtClean="0"/>
                        <a:t> about Git, Gitlab CI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smtClean="0"/>
                        <a:t>Use JIRA/Conflunce to manage task/document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smtClean="0"/>
                        <a:t>Follow defined Gitlab workflow for development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smtClean="0"/>
                        <a:t>Support member to design/implement Automation test on CI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59465"/>
                  </a:ext>
                </a:extLst>
              </a:tr>
              <a:tr h="552003"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Follow CMake Coding internal rule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Modularize each build system feature and manage it in different files/ functions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smtClean="0"/>
                        <a:t>Review source codes of colleagues</a:t>
                      </a:r>
                      <a:endParaRPr lang="en-US" sz="1000" b="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38432"/>
                  </a:ext>
                </a:extLst>
              </a:tr>
              <a:tr h="726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activities</a:t>
                      </a:r>
                    </a:p>
                    <a:p>
                      <a:endParaRPr lang="en-US" sz="1000" b="0" dirty="0"/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architure design for RCar Env build system</a:t>
                      </a:r>
                      <a:endParaRPr kumimoji="1" lang="en-US" sz="10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11699"/>
                  </a:ext>
                </a:extLst>
              </a:tr>
              <a:tr h="615418">
                <a:tc>
                  <a:txBody>
                    <a:bodyPr/>
                    <a:lstStyle/>
                    <a:p>
                      <a:r>
                        <a:rPr lang="en-US" sz="1000" b="0" smtClean="0"/>
                        <a:t>Create</a:t>
                      </a:r>
                      <a:r>
                        <a:rPr lang="en-US" sz="1000" b="0" baseline="0" smtClean="0"/>
                        <a:t> Build system draft detailed design based on system requirement</a:t>
                      </a:r>
                      <a:endParaRPr lang="en-US" sz="1000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000" b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design based on feedback/latest implementation</a:t>
                      </a:r>
                      <a:endParaRPr kumimoji="1" lang="en-US" sz="10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4486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752085" y="518310"/>
            <a:ext cx="631947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49736" y="518311"/>
            <a:ext cx="576064" cy="365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LV2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11609" y="511519"/>
            <a:ext cx="616740" cy="365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LV3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77" y="263086"/>
            <a:ext cx="3888432" cy="886397"/>
          </a:xfrm>
        </p:spPr>
        <p:txBody>
          <a:bodyPr/>
          <a:lstStyle/>
          <a:p>
            <a:r>
              <a:rPr lang="en-US" cap="all" smtClean="0"/>
              <a:t>Current status</a:t>
            </a:r>
            <a:br>
              <a:rPr lang="en-US" cap="all" smtClean="0"/>
            </a:br>
            <a:r>
              <a:rPr lang="en-US" sz="2000" smtClean="0"/>
              <a:t>Overall</a:t>
            </a:r>
            <a:r>
              <a:rPr lang="en-US" cap="all" smtClean="0"/>
              <a:t> </a:t>
            </a:r>
            <a:endParaRPr lang="en-US" sz="2000" cap="all" dirty="0"/>
          </a:p>
        </p:txBody>
      </p:sp>
      <p:sp>
        <p:nvSpPr>
          <p:cNvPr id="7" name="Rectangle 6"/>
          <p:cNvSpPr/>
          <p:nvPr/>
        </p:nvSpPr>
        <p:spPr>
          <a:xfrm>
            <a:off x="4799856" y="263086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Refer to: Role_Skill_Definition</a:t>
            </a:r>
            <a:r>
              <a:rPr lang="en-US"/>
              <a:t>_(SW_Division)_SS1_v2.xlsx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5" y="1196752"/>
            <a:ext cx="10167137" cy="5087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54561" y="1397023"/>
            <a:ext cx="2615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Level </a:t>
            </a:r>
            <a:r>
              <a:rPr lang="en-US" sz="1000" b="1" smtClean="0"/>
              <a:t>1</a:t>
            </a:r>
            <a:r>
              <a:rPr lang="en-US" sz="1000" smtClean="0"/>
              <a:t>: </a:t>
            </a:r>
            <a:r>
              <a:rPr lang="en-US" sz="1000"/>
              <a:t>Need other engineer to support step by step </a:t>
            </a:r>
          </a:p>
          <a:p>
            <a:r>
              <a:rPr lang="en-US" sz="1000" b="1"/>
              <a:t>Level </a:t>
            </a:r>
            <a:r>
              <a:rPr lang="en-US" sz="1000" b="1" smtClean="0"/>
              <a:t>2: </a:t>
            </a:r>
            <a:r>
              <a:rPr lang="en-US" sz="1000"/>
              <a:t>Can perform the </a:t>
            </a:r>
            <a:r>
              <a:rPr lang="en-US" sz="1000" smtClean="0"/>
              <a:t>task </a:t>
            </a:r>
            <a:r>
              <a:rPr lang="en-US" sz="1000"/>
              <a:t>and need other engineer to confirm</a:t>
            </a:r>
          </a:p>
          <a:p>
            <a:r>
              <a:rPr lang="en-US" sz="1000" b="1"/>
              <a:t>Level </a:t>
            </a:r>
            <a:r>
              <a:rPr lang="en-US" sz="1000" b="1" smtClean="0"/>
              <a:t>3: </a:t>
            </a:r>
            <a:r>
              <a:rPr lang="en-US" sz="1000"/>
              <a:t>Can perform the </a:t>
            </a:r>
            <a:r>
              <a:rPr lang="en-US" sz="1000" smtClean="0"/>
              <a:t>task </a:t>
            </a:r>
            <a:r>
              <a:rPr lang="en-US" sz="1000"/>
              <a:t>without support for other engineer with good quality (no issue, bug in output code)</a:t>
            </a:r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Common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446201"/>
              </p:ext>
            </p:extLst>
          </p:nvPr>
        </p:nvGraphicFramePr>
        <p:xfrm>
          <a:off x="467999" y="1268760"/>
          <a:ext cx="11658600" cy="39003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1577">
                  <a:extLst>
                    <a:ext uri="{9D8B030D-6E8A-4147-A177-3AD203B41FA5}">
                      <a16:colId xmlns:a16="http://schemas.microsoft.com/office/drawing/2014/main" val="160423125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967038108"/>
                    </a:ext>
                  </a:extLst>
                </a:gridCol>
                <a:gridCol w="7686783">
                  <a:extLst>
                    <a:ext uri="{9D8B030D-6E8A-4147-A177-3AD203B41FA5}">
                      <a16:colId xmlns:a16="http://schemas.microsoft.com/office/drawing/2014/main" val="3416256113"/>
                    </a:ext>
                  </a:extLst>
                </a:gridCol>
              </a:tblGrid>
              <a:tr h="556158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88594"/>
                  </a:ext>
                </a:extLst>
              </a:tr>
              <a:tr h="1563650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Able to understand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system requirement from REE to create </a:t>
                      </a:r>
                      <a:r>
                        <a:rPr lang="en-US" sz="1500" smtClean="0">
                          <a:latin typeface="Cambria" panose="02040503050406030204" pitchFamily="18" charset="0"/>
                        </a:rPr>
                        <a:t>architecture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design for RCar Environment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Diagram Tool (draw.io) to create the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Confluence page to manage the desigin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00691"/>
                  </a:ext>
                </a:extLst>
              </a:tr>
              <a:tr h="169661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 detailed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able create concept page (detail design) for each feature of RCAR Env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Confluence page to manage the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Be familiar with Diagram Tool (draw.io) to create the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Can review/give feedback for the design of colleague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kumimoji="1" lang="en-US" sz="2000" smtClean="0"/>
              <a:t>coding engineer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00795"/>
              </p:ext>
            </p:extLst>
          </p:nvPr>
        </p:nvGraphicFramePr>
        <p:xfrm>
          <a:off x="407368" y="1340768"/>
          <a:ext cx="11658600" cy="47293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0423125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967038108"/>
                    </a:ext>
                  </a:extLst>
                </a:gridCol>
                <a:gridCol w="6978080">
                  <a:extLst>
                    <a:ext uri="{9D8B030D-6E8A-4147-A177-3AD203B41FA5}">
                      <a16:colId xmlns:a16="http://schemas.microsoft.com/office/drawing/2014/main" val="3416256113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88594"/>
                  </a:ext>
                </a:extLst>
              </a:tr>
              <a:tr h="1157487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coding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Familiar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with Bash scripts, Python, Makeup language (yaml)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Coding without creating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 about CMake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7013" indent="-227013" algn="l">
                        <a:buFont typeface="Arial" panose="020B0604020202020204" pitchFamily="34" charset="0"/>
                        <a:buChar char="•"/>
                        <a:tabLst>
                          <a:tab pos="461963" algn="l"/>
                          <a:tab pos="515938" algn="l"/>
                        </a:tabLst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 Master of CMake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=&gt; use it to develop RCarEnv build system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8925" indent="-2889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Have review for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each source code updating (using Gitlab MR feature)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Detect limitation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for each release and give solution to improve it in next release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Review colleague output and give solution for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00691"/>
                  </a:ext>
                </a:extLst>
              </a:tr>
              <a:tr h="1551831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1" 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Familiar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with Linux environment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Expert in using Docker, Kubernetes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Familiar with Fuego, LAVA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Develop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f</a:t>
                      </a:r>
                      <a:r>
                        <a:rPr lang="en-US" sz="1500" smtClean="0">
                          <a:latin typeface="Cambria" panose="02040503050406030204" pitchFamily="18" charset="0"/>
                        </a:rPr>
                        <a:t>ollowing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Gitlab workflow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Understand development environment/build system  of FreeRTOS, QNX, Linux, Windows SIL OS to intergrated it into RCar Env build system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Understand Gitlab CI to apply automation feature for RCar Env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9240"/>
                  </a:ext>
                </a:extLst>
              </a:tr>
              <a:tr h="1521324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latin typeface="Cambria" panose="02040503050406030204" pitchFamily="18" charset="0"/>
                        </a:rPr>
                        <a:t>Readability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smtClean="0">
                          <a:latin typeface="Cambria" panose="02040503050406030204" pitchFamily="18" charset="0"/>
                        </a:rPr>
                        <a:t>Can understand,</a:t>
                      </a:r>
                      <a:r>
                        <a:rPr lang="en-US" sz="1600" baseline="0" smtClean="0">
                          <a:latin typeface="Cambria" panose="02040503050406030204" pitchFamily="18" charset="0"/>
                        </a:rPr>
                        <a:t> maintain, improve source code of colleague</a:t>
                      </a:r>
                      <a:endParaRPr lang="en-US" sz="160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Review source code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of colleague and propose solution to fix (if any)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Follow Coding rule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Modularize each build system feature and manage it in different files /functions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Create CMake template/guideline for developer to use RCarEnv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2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6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senior engineer skill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063089"/>
              </p:ext>
            </p:extLst>
          </p:nvPr>
        </p:nvGraphicFramePr>
        <p:xfrm>
          <a:off x="407368" y="1340769"/>
          <a:ext cx="11658600" cy="45037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0423125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967038108"/>
                    </a:ext>
                  </a:extLst>
                </a:gridCol>
                <a:gridCol w="7482136">
                  <a:extLst>
                    <a:ext uri="{9D8B030D-6E8A-4147-A177-3AD203B41FA5}">
                      <a16:colId xmlns:a16="http://schemas.microsoft.com/office/drawing/2014/main" val="3416256113"/>
                    </a:ext>
                  </a:extLst>
                </a:gridCol>
              </a:tblGrid>
              <a:tr h="47856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88594"/>
                  </a:ext>
                </a:extLst>
              </a:tr>
              <a:tr h="94070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Arbitration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Able to hold a meeting to share RCar Env Knowledge to other teams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Trainer of Fuego topic in 30G Training activities</a:t>
                      </a:r>
                      <a:endParaRPr lang="en-US" sz="1500" baseline="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00691"/>
                  </a:ext>
                </a:extLst>
              </a:tr>
              <a:tr h="127818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Development/management support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Able to create Project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Plan and related documents. (e.g: Project WBS when has COVID19)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Able to assign task to member (define clearly input/output and breakdown) and give an approach/solution when they has issues.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Create training plan for new members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9240"/>
                  </a:ext>
                </a:extLst>
              </a:tr>
              <a:tr h="1459907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latin typeface="Cambria" panose="02040503050406030204" pitchFamily="18" charset="0"/>
                        </a:rPr>
                        <a:t>Development environment support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No experience</a:t>
                      </a:r>
                      <a:endParaRPr lang="en-US" sz="150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Build up infrastructure by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using Kubernetes (Fuego/ Gerrit/ Drawio/ Mediawiki/…)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Maintain/update based on the feedback from user 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5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kumimoji="1" lang="en-US" smtClean="0"/>
              <a:t>current status</a:t>
            </a:r>
            <a:br>
              <a:rPr kumimoji="1" lang="en-US" smtClean="0"/>
            </a:br>
            <a:r>
              <a:rPr lang="en-US" sz="2000" smtClean="0"/>
              <a:t>softskill</a:t>
            </a:r>
            <a:endParaRPr kumimoji="1" lang="en-US" sz="20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207775"/>
              </p:ext>
            </p:extLst>
          </p:nvPr>
        </p:nvGraphicFramePr>
        <p:xfrm>
          <a:off x="407368" y="1340769"/>
          <a:ext cx="11658600" cy="38164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60423125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967038108"/>
                    </a:ext>
                  </a:extLst>
                </a:gridCol>
                <a:gridCol w="5465912">
                  <a:extLst>
                    <a:ext uri="{9D8B030D-6E8A-4147-A177-3AD203B41FA5}">
                      <a16:colId xmlns:a16="http://schemas.microsoft.com/office/drawing/2014/main" val="3416256113"/>
                    </a:ext>
                  </a:extLst>
                </a:gridCol>
              </a:tblGrid>
              <a:tr h="677085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Skill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Old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(5/2019)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Current</a:t>
                      </a:r>
                      <a:r>
                        <a:rPr lang="en-US" baseline="0" smtClean="0">
                          <a:latin typeface="Cambria" panose="02040503050406030204" pitchFamily="18" charset="0"/>
                        </a:rPr>
                        <a:t> Status (10/2020)</a:t>
                      </a:r>
                      <a:endParaRPr lang="en-US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88594"/>
                  </a:ext>
                </a:extLst>
              </a:tr>
              <a:tr h="1330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ambria" panose="02040503050406030204" pitchFamily="18" charset="0"/>
                        </a:rPr>
                        <a:t>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self-estimate and create plan for assigned task</a:t>
                      </a:r>
                      <a:endParaRPr lang="en-US" sz="15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estimate and create plan for project</a:t>
                      </a:r>
                      <a:endParaRPr lang="en-US" sz="1500" baseline="0" smtClean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00691"/>
                  </a:ext>
                </a:extLst>
              </a:tr>
              <a:tr h="1808406"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Cambria" panose="02040503050406030204" pitchFamily="18" charset="0"/>
                        </a:rPr>
                        <a:t>Communication</a:t>
                      </a:r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Familiar to use Redmine,</a:t>
                      </a: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Email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Take a little time to write report</a:t>
                      </a:r>
                      <a:endParaRPr kumimoji="1" lang="en-US" sz="1500" kern="120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Can report to REL when PL absent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TOEIC</a:t>
                      </a:r>
                      <a:r>
                        <a:rPr kumimoji="1" lang="en-US" sz="1500" kern="1200" baseline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665</a:t>
                      </a:r>
                      <a:endParaRPr kumimoji="1" lang="en-US" sz="1500" kern="120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>
                          <a:latin typeface="Cambria" panose="02040503050406030204" pitchFamily="18" charset="0"/>
                        </a:rPr>
                        <a:t>Discuss</a:t>
                      </a: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 with REL/REE via Scrum meeting/ MS Chat daily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Able to hold meeting with REE to discuss about RCar Env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Able to review REE/REL output and give them solution if they have any issue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smtClean="0">
                          <a:latin typeface="Cambria" panose="02040503050406030204" pitchFamily="18" charset="0"/>
                        </a:rPr>
                        <a:t>TOEIC 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36548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439</TotalTime>
  <Words>986</Words>
  <Application>Microsoft Office PowerPoint</Application>
  <PresentationFormat>Widescreen</PresentationFormat>
  <Paragraphs>180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メイリオ</vt:lpstr>
      <vt:lpstr>Arial</vt:lpstr>
      <vt:lpstr>Arial Narrow</vt:lpstr>
      <vt:lpstr>Calibri</vt:lpstr>
      <vt:lpstr>Cambria</vt:lpstr>
      <vt:lpstr>Symbol</vt:lpstr>
      <vt:lpstr>Wingdings</vt:lpstr>
      <vt:lpstr>Renesas Template 2020 - EN Confidential</vt:lpstr>
      <vt:lpstr>PowerPoint Presentation</vt:lpstr>
      <vt:lpstr>Agenda</vt:lpstr>
      <vt:lpstr>Project introduction</vt:lpstr>
      <vt:lpstr>Training Propress </vt:lpstr>
      <vt:lpstr>Current status Overall </vt:lpstr>
      <vt:lpstr>current status Common</vt:lpstr>
      <vt:lpstr>current status coding engineer</vt:lpstr>
      <vt:lpstr>current status senior engineer skill</vt:lpstr>
      <vt:lpstr>current status softskill</vt:lpstr>
      <vt:lpstr>Achievement</vt:lpstr>
      <vt:lpstr>Difficulties and Solutions Lookback Difficulties in midterm  </vt:lpstr>
      <vt:lpstr>Difficulties and Solutions Lookback Difficulties in midterm  </vt:lpstr>
      <vt:lpstr>Difficulties and Solutions new difficulties after midterm (5-2019)</vt:lpstr>
      <vt:lpstr>Difficulties and Solutions new difficulties after midterm (5-2019)</vt:lpstr>
      <vt:lpstr>Q&amp;A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Phat Le</cp:lastModifiedBy>
  <cp:revision>185</cp:revision>
  <dcterms:created xsi:type="dcterms:W3CDTF">2019-12-30T05:11:45Z</dcterms:created>
  <dcterms:modified xsi:type="dcterms:W3CDTF">2020-10-21T11:21:39Z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