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Lato"/>
      <p:regular r:id="rId18"/>
      <p:bold r:id="rId19"/>
      <p:italic r:id="rId20"/>
      <p:boldItalic r:id="rId21"/>
    </p:embeddedFont>
    <p:embeddedFont>
      <p:font typeface="Old Standard TT"/>
      <p:regular r:id="rId22"/>
      <p:bold r:id="rId23"/>
      <p: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OldStandardTT-regular.fntdata"/><Relationship Id="rId21" Type="http://schemas.openxmlformats.org/officeDocument/2006/relationships/font" Target="fonts/Lato-boldItalic.fntdata"/><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No mature example founded on line</a:t>
            </a:r>
          </a:p>
          <a:p>
            <a:pPr lvl="0">
              <a:spcBef>
                <a:spcPts val="0"/>
              </a:spcBef>
              <a:buNone/>
            </a:pPr>
            <a:r>
              <a:rPr lang="en"/>
              <a:t>A layer called Bluetooth service that  hold on accept thread, connect thread, connected thread</a:t>
            </a:r>
          </a:p>
          <a:p>
            <a:pPr lvl="0">
              <a:spcBef>
                <a:spcPts val="0"/>
              </a:spcBef>
              <a:buNone/>
            </a:pPr>
            <a:r>
              <a:rPr lang="en"/>
              <a:t>But it turned out the server always failed to connect the second device. After a long time struggling, we realized we needed to hold multiple bluetooth service layer.</a:t>
            </a:r>
          </a:p>
          <a:p>
            <a:pPr lvl="0">
              <a:spcBef>
                <a:spcPts val="0"/>
              </a:spcBef>
              <a:buNone/>
            </a:pPr>
            <a:r>
              <a:rPr lang="en"/>
              <a:t>So each service maintains one connection between a pair of client and server.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5.png"/><Relationship Id="rId4"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gif"/><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youtube.com/v/ZULeptCOMoQ" TargetMode="External"/><Relationship Id="rId4"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88900" y="1237325"/>
            <a:ext cx="8118600" cy="1522800"/>
          </a:xfrm>
          <a:prstGeom prst="rect">
            <a:avLst/>
          </a:prstGeom>
        </p:spPr>
        <p:txBody>
          <a:bodyPr anchorCtr="0" anchor="b" bIns="91425" lIns="91425" rIns="91425" tIns="91425">
            <a:noAutofit/>
          </a:bodyPr>
          <a:lstStyle/>
          <a:p>
            <a:pPr lvl="0">
              <a:spcBef>
                <a:spcPts val="0"/>
              </a:spcBef>
              <a:buNone/>
            </a:pPr>
            <a:r>
              <a:t/>
            </a:r>
            <a:endParaRPr>
              <a:latin typeface="Open Sans"/>
              <a:ea typeface="Open Sans"/>
              <a:cs typeface="Open Sans"/>
              <a:sym typeface="Open Sans"/>
            </a:endParaRPr>
          </a:p>
          <a:p>
            <a:pPr lvl="0">
              <a:spcBef>
                <a:spcPts val="0"/>
              </a:spcBef>
              <a:buNone/>
            </a:pPr>
            <a:r>
              <a:rPr lang="en">
                <a:latin typeface="Open Sans"/>
                <a:ea typeface="Open Sans"/>
                <a:cs typeface="Open Sans"/>
                <a:sym typeface="Open Sans"/>
              </a:rPr>
              <a:t>MyPoll</a:t>
            </a:r>
          </a:p>
        </p:txBody>
      </p:sp>
      <p:sp>
        <p:nvSpPr>
          <p:cNvPr id="60" name="Shape 60"/>
          <p:cNvSpPr txBox="1"/>
          <p:nvPr>
            <p:ph idx="1" type="subTitle"/>
          </p:nvPr>
        </p:nvSpPr>
        <p:spPr>
          <a:xfrm>
            <a:off x="4841825" y="2836325"/>
            <a:ext cx="3469500" cy="1804800"/>
          </a:xfrm>
          <a:prstGeom prst="rect">
            <a:avLst/>
          </a:prstGeom>
        </p:spPr>
        <p:txBody>
          <a:bodyPr anchorCtr="0" anchor="t" bIns="91425" lIns="91425" rIns="91425" tIns="91425">
            <a:noAutofit/>
          </a:bodyPr>
          <a:lstStyle/>
          <a:p>
            <a:pPr lvl="0">
              <a:spcBef>
                <a:spcPts val="0"/>
              </a:spcBef>
              <a:buNone/>
            </a:pPr>
            <a:r>
              <a:rPr lang="en" sz="2000">
                <a:latin typeface="Open Sans"/>
                <a:ea typeface="Open Sans"/>
                <a:cs typeface="Open Sans"/>
                <a:sym typeface="Open Sans"/>
              </a:rPr>
              <a:t>Shijun Huang  </a:t>
            </a:r>
            <a:r>
              <a:rPr lang="en" sz="2000">
                <a:solidFill>
                  <a:srgbClr val="B7B7B7"/>
                </a:solidFill>
                <a:latin typeface="Open Sans"/>
                <a:ea typeface="Open Sans"/>
                <a:cs typeface="Open Sans"/>
                <a:sym typeface="Open Sans"/>
              </a:rPr>
              <a:t>904302829</a:t>
            </a:r>
          </a:p>
          <a:p>
            <a:pPr lvl="0">
              <a:spcBef>
                <a:spcPts val="0"/>
              </a:spcBef>
              <a:buNone/>
            </a:pPr>
            <a:r>
              <a:rPr lang="en" sz="2000">
                <a:latin typeface="Open Sans"/>
                <a:ea typeface="Open Sans"/>
                <a:cs typeface="Open Sans"/>
                <a:sym typeface="Open Sans"/>
              </a:rPr>
              <a:t>Zhengxu Xia    </a:t>
            </a:r>
            <a:r>
              <a:rPr lang="en" sz="2000">
                <a:solidFill>
                  <a:srgbClr val="B7B7B7"/>
                </a:solidFill>
                <a:latin typeface="Open Sans"/>
                <a:ea typeface="Open Sans"/>
                <a:cs typeface="Open Sans"/>
                <a:sym typeface="Open Sans"/>
              </a:rPr>
              <a:t>104250792</a:t>
            </a:r>
          </a:p>
          <a:p>
            <a:pPr lvl="0">
              <a:spcBef>
                <a:spcPts val="0"/>
              </a:spcBef>
              <a:buNone/>
            </a:pPr>
            <a:r>
              <a:rPr lang="en" sz="2000">
                <a:latin typeface="Open Sans"/>
                <a:ea typeface="Open Sans"/>
                <a:cs typeface="Open Sans"/>
                <a:sym typeface="Open Sans"/>
              </a:rPr>
              <a:t>Zhanxi Gao      504282654</a:t>
            </a:r>
          </a:p>
          <a:p>
            <a:pPr lvl="0">
              <a:spcBef>
                <a:spcPts val="0"/>
              </a:spcBef>
              <a:buNone/>
            </a:pPr>
            <a:r>
              <a:rPr lang="en" sz="2000">
                <a:latin typeface="Open Sans"/>
                <a:ea typeface="Open Sans"/>
                <a:cs typeface="Open Sans"/>
                <a:sym typeface="Open Sans"/>
              </a:rPr>
              <a:t>Jiahui Li            004356402</a:t>
            </a:r>
          </a:p>
          <a:p>
            <a:pPr lvl="0">
              <a:spcBef>
                <a:spcPts val="0"/>
              </a:spcBef>
              <a:buNone/>
            </a:pPr>
            <a:r>
              <a:rPr lang="en" sz="2000">
                <a:latin typeface="Open Sans"/>
                <a:ea typeface="Open Sans"/>
                <a:cs typeface="Open Sans"/>
                <a:sym typeface="Open Sans"/>
              </a:rPr>
              <a:t>Yu Wang           704409906</a:t>
            </a:r>
          </a:p>
        </p:txBody>
      </p:sp>
      <p:pic>
        <p:nvPicPr>
          <p:cNvPr id="61" name="Shape 61"/>
          <p:cNvPicPr preferRelativeResize="0"/>
          <p:nvPr/>
        </p:nvPicPr>
        <p:blipFill>
          <a:blip r:embed="rId3">
            <a:alphaModFix/>
          </a:blip>
          <a:stretch>
            <a:fillRect/>
          </a:stretch>
        </p:blipFill>
        <p:spPr>
          <a:xfrm>
            <a:off x="671725" y="2820250"/>
            <a:ext cx="1601950" cy="1601950"/>
          </a:xfrm>
          <a:prstGeom prst="rect">
            <a:avLst/>
          </a:prstGeom>
          <a:noFill/>
          <a:ln>
            <a:noFill/>
          </a:ln>
        </p:spPr>
      </p:pic>
      <p:sp>
        <p:nvSpPr>
          <p:cNvPr id="62" name="Shape 62"/>
          <p:cNvSpPr txBox="1"/>
          <p:nvPr/>
        </p:nvSpPr>
        <p:spPr>
          <a:xfrm>
            <a:off x="2160100" y="569850"/>
            <a:ext cx="5168400" cy="861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63" name="Shape 63"/>
          <p:cNvSpPr txBox="1"/>
          <p:nvPr>
            <p:ph type="ctrTitle"/>
          </p:nvPr>
        </p:nvSpPr>
        <p:spPr>
          <a:xfrm>
            <a:off x="512700" y="384325"/>
            <a:ext cx="8422500" cy="2040600"/>
          </a:xfrm>
          <a:prstGeom prst="rect">
            <a:avLst/>
          </a:prstGeom>
        </p:spPr>
        <p:txBody>
          <a:bodyPr anchorCtr="0" anchor="b" bIns="91425" lIns="91425" rIns="91425" tIns="91425">
            <a:noAutofit/>
          </a:bodyPr>
          <a:lstStyle/>
          <a:p>
            <a:pPr lvl="0" rtl="0">
              <a:spcBef>
                <a:spcPts val="0"/>
              </a:spcBef>
              <a:buNone/>
            </a:pPr>
            <a:r>
              <a:t/>
            </a:r>
            <a:endParaRPr>
              <a:latin typeface="Open Sans"/>
              <a:ea typeface="Open Sans"/>
              <a:cs typeface="Open Sans"/>
              <a:sym typeface="Open Sans"/>
            </a:endParaRPr>
          </a:p>
          <a:p>
            <a:pPr lvl="0" rtl="0">
              <a:lnSpc>
                <a:spcPct val="110000"/>
              </a:lnSpc>
              <a:spcBef>
                <a:spcPts val="0"/>
              </a:spcBef>
              <a:spcAft>
                <a:spcPts val="600"/>
              </a:spcAft>
              <a:buNone/>
            </a:pPr>
            <a:r>
              <a:rPr b="1" lang="en" sz="2700">
                <a:solidFill>
                  <a:srgbClr val="444444"/>
                </a:solidFill>
                <a:latin typeface="Lato"/>
                <a:ea typeface="Lato"/>
                <a:cs typeface="Lato"/>
                <a:sym typeface="Lato"/>
              </a:rPr>
              <a:t>CS M117  Computer Networks: Physical Layer</a:t>
            </a:r>
          </a:p>
          <a:p>
            <a:pPr lvl="0" rtl="0">
              <a:lnSpc>
                <a:spcPct val="110000"/>
              </a:lnSpc>
              <a:spcBef>
                <a:spcPts val="0"/>
              </a:spcBef>
              <a:spcAft>
                <a:spcPts val="600"/>
              </a:spcAft>
              <a:buNone/>
            </a:pPr>
            <a:r>
              <a:rPr b="1" lang="en" sz="2700">
                <a:solidFill>
                  <a:srgbClr val="444444"/>
                </a:solidFill>
                <a:latin typeface="Lato"/>
                <a:ea typeface="Lato"/>
                <a:cs typeface="Lato"/>
                <a:sym typeface="Lato"/>
              </a:rPr>
              <a:t>Project Presentation</a:t>
            </a:r>
          </a:p>
          <a:p>
            <a:pPr lvl="0">
              <a:lnSpc>
                <a:spcPct val="110000"/>
              </a:lnSpc>
              <a:spcBef>
                <a:spcPts val="0"/>
              </a:spcBef>
              <a:spcAft>
                <a:spcPts val="600"/>
              </a:spcAft>
              <a:buClr>
                <a:schemeClr val="dk1"/>
              </a:buClr>
              <a:buSzPct val="40740"/>
              <a:buFont typeface="Arial"/>
              <a:buNone/>
            </a:pPr>
            <a:r>
              <a:rPr b="1" lang="en" sz="2700">
                <a:solidFill>
                  <a:srgbClr val="444444"/>
                </a:solidFill>
                <a:latin typeface="Lato"/>
                <a:ea typeface="Lato"/>
                <a:cs typeface="Lato"/>
                <a:sym typeface="Lato"/>
              </a:rPr>
              <a:t>Spring 2016</a:t>
            </a:r>
          </a:p>
          <a:p>
            <a:pPr lvl="0" rtl="0">
              <a:spcBef>
                <a:spcPts val="0"/>
              </a:spcBef>
              <a:buNone/>
            </a:pPr>
            <a:r>
              <a:t/>
            </a:r>
            <a:endParaRPr>
              <a:latin typeface="Open Sans"/>
              <a:ea typeface="Open Sans"/>
              <a:cs typeface="Open Sans"/>
              <a:sym typeface="Open Sans"/>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35200"/>
          </a:xfrm>
          <a:prstGeom prst="rect">
            <a:avLst/>
          </a:prstGeom>
        </p:spPr>
        <p:txBody>
          <a:bodyPr anchorCtr="0" anchor="t" bIns="91425" lIns="91425" rIns="91425" tIns="91425">
            <a:noAutofit/>
          </a:bodyPr>
          <a:lstStyle/>
          <a:p>
            <a:pPr lvl="0">
              <a:spcBef>
                <a:spcPts val="0"/>
              </a:spcBef>
              <a:buNone/>
            </a:pPr>
            <a:r>
              <a:rPr b="1" lang="en"/>
              <a:t>Discussion</a:t>
            </a:r>
          </a:p>
        </p:txBody>
      </p:sp>
      <p:sp>
        <p:nvSpPr>
          <p:cNvPr id="123" name="Shape 123"/>
          <p:cNvSpPr txBox="1"/>
          <p:nvPr>
            <p:ph idx="1" type="body"/>
          </p:nvPr>
        </p:nvSpPr>
        <p:spPr>
          <a:xfrm>
            <a:off x="311700" y="936175"/>
            <a:ext cx="8520600" cy="4207200"/>
          </a:xfrm>
          <a:prstGeom prst="rect">
            <a:avLst/>
          </a:prstGeom>
        </p:spPr>
        <p:txBody>
          <a:bodyPr anchorCtr="0" anchor="t" bIns="91425" lIns="91425" rIns="91425" tIns="91425">
            <a:noAutofit/>
          </a:bodyPr>
          <a:lstStyle/>
          <a:p>
            <a:pPr lvl="0">
              <a:lnSpc>
                <a:spcPct val="200000"/>
              </a:lnSpc>
              <a:spcBef>
                <a:spcPts val="0"/>
              </a:spcBef>
              <a:buNone/>
            </a:pPr>
            <a:r>
              <a:rPr lang="en" sz="1400"/>
              <a:t>Major problems encountered:</a:t>
            </a:r>
          </a:p>
          <a:p>
            <a:pPr indent="-317500" lvl="0" marL="457200" rtl="0">
              <a:lnSpc>
                <a:spcPct val="200000"/>
              </a:lnSpc>
              <a:spcBef>
                <a:spcPts val="0"/>
              </a:spcBef>
              <a:buSzPct val="100000"/>
            </a:pPr>
            <a:r>
              <a:rPr lang="en" sz="1400"/>
              <a:t>to familiarize java programming and Android SDK</a:t>
            </a:r>
          </a:p>
          <a:p>
            <a:pPr indent="-317500" lvl="0" marL="457200" rtl="0">
              <a:lnSpc>
                <a:spcPct val="200000"/>
              </a:lnSpc>
              <a:spcBef>
                <a:spcPts val="0"/>
              </a:spcBef>
              <a:buSzPct val="100000"/>
            </a:pPr>
            <a:r>
              <a:rPr lang="en" sz="1400"/>
              <a:t>to build up multiple-device-connection network over Bluetooth</a:t>
            </a:r>
          </a:p>
          <a:p>
            <a:pPr indent="-317500" lvl="0" marL="457200" rtl="0">
              <a:lnSpc>
                <a:spcPct val="200000"/>
              </a:lnSpc>
              <a:spcBef>
                <a:spcPts val="0"/>
              </a:spcBef>
              <a:buSzPct val="100000"/>
            </a:pPr>
            <a:r>
              <a:rPr lang="en" sz="1400"/>
              <a:t>code debugging</a:t>
            </a:r>
          </a:p>
          <a:p>
            <a:pPr lvl="0" rtl="0">
              <a:lnSpc>
                <a:spcPct val="200000"/>
              </a:lnSpc>
              <a:spcBef>
                <a:spcPts val="0"/>
              </a:spcBef>
              <a:buNone/>
            </a:pPr>
            <a:r>
              <a:rPr lang="en" sz="1400"/>
              <a:t>Limitations:</a:t>
            </a:r>
          </a:p>
          <a:p>
            <a:pPr indent="-317500" lvl="0" marL="457200" rtl="0">
              <a:lnSpc>
                <a:spcPct val="200000"/>
              </a:lnSpc>
              <a:spcBef>
                <a:spcPts val="0"/>
              </a:spcBef>
              <a:buSzPct val="100000"/>
            </a:pPr>
            <a:r>
              <a:rPr lang="en" sz="1400"/>
              <a:t>Short range communication.</a:t>
            </a:r>
          </a:p>
          <a:p>
            <a:pPr indent="-317500" lvl="0" marL="457200" rtl="0">
              <a:lnSpc>
                <a:spcPct val="200000"/>
              </a:lnSpc>
              <a:spcBef>
                <a:spcPts val="0"/>
              </a:spcBef>
              <a:buSzPct val="100000"/>
            </a:pPr>
            <a:r>
              <a:rPr lang="en" sz="1400"/>
              <a:t>Sometimes, the connection is not stable.</a:t>
            </a:r>
          </a:p>
          <a:p>
            <a:pPr indent="-317500" lvl="0" marL="457200" rtl="0">
              <a:lnSpc>
                <a:spcPct val="200000"/>
              </a:lnSpc>
              <a:spcBef>
                <a:spcPts val="0"/>
              </a:spcBef>
              <a:buSzPct val="100000"/>
            </a:pPr>
            <a:r>
              <a:rPr lang="en" sz="1400"/>
              <a:t>Number of devices is limited by UUID we built in.</a:t>
            </a:r>
          </a:p>
          <a:p>
            <a:pPr lvl="0" rtl="0">
              <a:lnSpc>
                <a:spcPct val="200000"/>
              </a:lnSpc>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521225"/>
            <a:ext cx="8520600" cy="613200"/>
          </a:xfrm>
          <a:prstGeom prst="rect">
            <a:avLst/>
          </a:prstGeom>
        </p:spPr>
        <p:txBody>
          <a:bodyPr anchorCtr="0" anchor="t" bIns="91425" lIns="91425" rIns="91425" tIns="91425">
            <a:noAutofit/>
          </a:bodyPr>
          <a:lstStyle/>
          <a:p>
            <a:pPr lvl="0">
              <a:spcBef>
                <a:spcPts val="0"/>
              </a:spcBef>
              <a:buNone/>
            </a:pPr>
            <a:r>
              <a:rPr b="1" lang="en"/>
              <a:t>Future Possible Improvement</a:t>
            </a:r>
          </a:p>
        </p:txBody>
      </p:sp>
      <p:sp>
        <p:nvSpPr>
          <p:cNvPr id="129" name="Shape 129"/>
          <p:cNvSpPr txBox="1"/>
          <p:nvPr>
            <p:ph idx="1" type="body"/>
          </p:nvPr>
        </p:nvSpPr>
        <p:spPr>
          <a:xfrm>
            <a:off x="311700" y="969225"/>
            <a:ext cx="8520600" cy="3599700"/>
          </a:xfrm>
          <a:prstGeom prst="rect">
            <a:avLst/>
          </a:prstGeom>
        </p:spPr>
        <p:txBody>
          <a:bodyPr anchorCtr="0" anchor="t" bIns="91425" lIns="91425" rIns="91425" tIns="91425">
            <a:noAutofit/>
          </a:bodyPr>
          <a:lstStyle/>
          <a:p>
            <a:pPr lvl="0" rtl="0">
              <a:spcBef>
                <a:spcPts val="0"/>
              </a:spcBef>
              <a:buNone/>
            </a:pPr>
            <a:r>
              <a:rPr lang="en"/>
              <a:t>1. Improve the design of user interface</a:t>
            </a:r>
          </a:p>
          <a:p>
            <a:pPr lvl="0" rtl="0">
              <a:spcBef>
                <a:spcPts val="0"/>
              </a:spcBef>
              <a:buNone/>
            </a:pPr>
            <a:r>
              <a:rPr lang="en"/>
              <a:t>2. Support file sharing like image, text files.</a:t>
            </a:r>
          </a:p>
          <a:p>
            <a:pPr lvl="0" rtl="0">
              <a:spcBef>
                <a:spcPts val="0"/>
              </a:spcBef>
              <a:buNone/>
            </a:pPr>
            <a:r>
              <a:rPr lang="en"/>
              <a:t>3. Support multiple piconets.</a:t>
            </a:r>
          </a:p>
          <a:p>
            <a:pPr indent="-228600" lvl="0" marL="914400" rtl="0">
              <a:spcBef>
                <a:spcPts val="0"/>
              </a:spcBef>
            </a:pPr>
            <a:r>
              <a:rPr lang="en"/>
              <a:t>Now it only supports one master device so this limits the number of devices connected to the network.</a:t>
            </a:r>
          </a:p>
          <a:p>
            <a:pPr indent="-228600" lvl="0" marL="914400" rtl="0">
              <a:spcBef>
                <a:spcPts val="0"/>
              </a:spcBef>
            </a:pPr>
            <a:r>
              <a:rPr lang="en"/>
              <a:t>Next step is to add interaction between different master devices (servers) so that the results from different survey can be summarized.</a:t>
            </a:r>
          </a:p>
          <a:p>
            <a:pPr indent="-228600" lvl="0" marL="914400" rtl="0">
              <a:spcBef>
                <a:spcPts val="0"/>
              </a:spcBef>
            </a:pPr>
            <a:r>
              <a:rPr lang="en"/>
              <a:t>The detailed network structure is in next slide.</a:t>
            </a:r>
          </a:p>
          <a:p>
            <a:pPr lvl="0">
              <a:spcBef>
                <a:spcPts val="0"/>
              </a:spcBef>
              <a:buNone/>
            </a:pPr>
            <a:r>
              <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Improve from left to right</a:t>
            </a:r>
          </a:p>
        </p:txBody>
      </p:sp>
      <p:sp>
        <p:nvSpPr>
          <p:cNvPr id="135" name="Shape 135"/>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36" name="Shape 136"/>
          <p:cNvPicPr preferRelativeResize="0"/>
          <p:nvPr/>
        </p:nvPicPr>
        <p:blipFill>
          <a:blip r:embed="rId3">
            <a:alphaModFix/>
          </a:blip>
          <a:stretch>
            <a:fillRect/>
          </a:stretch>
        </p:blipFill>
        <p:spPr>
          <a:xfrm>
            <a:off x="4769025" y="1171600"/>
            <a:ext cx="4063275" cy="3397199"/>
          </a:xfrm>
          <a:prstGeom prst="rect">
            <a:avLst/>
          </a:prstGeom>
          <a:noFill/>
          <a:ln>
            <a:noFill/>
          </a:ln>
        </p:spPr>
      </p:pic>
      <p:pic>
        <p:nvPicPr>
          <p:cNvPr id="137" name="Shape 137"/>
          <p:cNvPicPr preferRelativeResize="0"/>
          <p:nvPr/>
        </p:nvPicPr>
        <p:blipFill>
          <a:blip r:embed="rId4">
            <a:alphaModFix/>
          </a:blip>
          <a:stretch>
            <a:fillRect/>
          </a:stretch>
        </p:blipFill>
        <p:spPr>
          <a:xfrm>
            <a:off x="404075" y="1294024"/>
            <a:ext cx="3460225" cy="3138350"/>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6568449" y="2536250"/>
            <a:ext cx="2114749" cy="2114749"/>
          </a:xfrm>
          <a:prstGeom prst="rect">
            <a:avLst/>
          </a:prstGeom>
          <a:noFill/>
          <a:ln>
            <a:noFill/>
          </a:ln>
        </p:spPr>
      </p:pic>
      <p:pic>
        <p:nvPicPr>
          <p:cNvPr id="143" name="Shape 143"/>
          <p:cNvPicPr preferRelativeResize="0"/>
          <p:nvPr/>
        </p:nvPicPr>
        <p:blipFill>
          <a:blip r:embed="rId4">
            <a:alphaModFix/>
          </a:blip>
          <a:stretch>
            <a:fillRect/>
          </a:stretch>
        </p:blipFill>
        <p:spPr>
          <a:xfrm>
            <a:off x="391400" y="463825"/>
            <a:ext cx="6049474" cy="3912774"/>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b="1" lang="en"/>
              <a:t>Motivation </a:t>
            </a:r>
          </a:p>
        </p:txBody>
      </p:sp>
      <p:sp>
        <p:nvSpPr>
          <p:cNvPr id="69" name="Shape 69"/>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lnSpc>
                <a:spcPct val="100000"/>
              </a:lnSpc>
              <a:spcBef>
                <a:spcPts val="0"/>
              </a:spcBef>
              <a:buNone/>
            </a:pPr>
            <a:r>
              <a:rPr lang="en" sz="2500"/>
              <a:t>Struggling to make a decision with your teammates? </a:t>
            </a:r>
          </a:p>
          <a:p>
            <a:pPr lvl="0">
              <a:lnSpc>
                <a:spcPct val="100000"/>
              </a:lnSpc>
              <a:spcBef>
                <a:spcPts val="0"/>
              </a:spcBef>
              <a:buNone/>
            </a:pPr>
            <a:r>
              <a:rPr lang="en" sz="2500"/>
              <a:t>Want to take a anonymous vote at the instant?</a:t>
            </a:r>
          </a:p>
          <a:p>
            <a:pPr lvl="0" algn="l">
              <a:spcBef>
                <a:spcPts val="0"/>
              </a:spcBef>
              <a:buNone/>
            </a:pPr>
            <a:r>
              <a:rPr b="1" lang="en" sz="2500"/>
              <a:t>MyPoll</a:t>
            </a:r>
            <a:r>
              <a:rPr lang="en" sz="2500"/>
              <a:t> is designed for you!</a:t>
            </a:r>
          </a:p>
          <a:p>
            <a:pPr lvl="0">
              <a:spcBef>
                <a:spcPts val="0"/>
              </a:spcBef>
              <a:buNone/>
            </a:pPr>
            <a:r>
              <a:rPr lang="en" sz="2500"/>
              <a:t>-- a handy app which provides you an effective way to vote for a proposal and get instant response.</a:t>
            </a:r>
          </a:p>
          <a:p>
            <a:pPr lvl="0">
              <a:spcBef>
                <a:spcPts val="0"/>
              </a:spcBef>
              <a:buNone/>
            </a:pPr>
            <a:r>
              <a:t/>
            </a:r>
            <a:endParaRPr sz="250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b="1" lang="en"/>
              <a:t>Features</a:t>
            </a:r>
          </a:p>
        </p:txBody>
      </p:sp>
      <p:sp>
        <p:nvSpPr>
          <p:cNvPr id="75" name="Shape 75"/>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387350" lvl="0" marL="457200" rtl="0">
              <a:spcBef>
                <a:spcPts val="0"/>
              </a:spcBef>
              <a:buSzPct val="100000"/>
            </a:pPr>
            <a:r>
              <a:rPr lang="en" sz="2500"/>
              <a:t>Wireless</a:t>
            </a:r>
          </a:p>
          <a:p>
            <a:pPr indent="-342900" lvl="1" marL="914400" rtl="0">
              <a:spcBef>
                <a:spcPts val="0"/>
              </a:spcBef>
              <a:buSzPct val="100000"/>
            </a:pPr>
            <a:r>
              <a:rPr lang="en" sz="1800"/>
              <a:t>anytime and anywhere</a:t>
            </a:r>
          </a:p>
          <a:p>
            <a:pPr indent="-342900" lvl="1" marL="914400" rtl="0">
              <a:spcBef>
                <a:spcPts val="0"/>
              </a:spcBef>
              <a:buSzPct val="100000"/>
            </a:pPr>
            <a:r>
              <a:rPr lang="en" sz="1800"/>
              <a:t>without requirement of WIFI, Data</a:t>
            </a:r>
          </a:p>
          <a:p>
            <a:pPr indent="-387350" lvl="0" marL="457200" rtl="0">
              <a:spcBef>
                <a:spcPts val="0"/>
              </a:spcBef>
              <a:buSzPct val="100000"/>
            </a:pPr>
            <a:r>
              <a:rPr lang="en" sz="2500"/>
              <a:t>Interaction</a:t>
            </a:r>
          </a:p>
          <a:p>
            <a:pPr indent="-342900" lvl="1" marL="914400" rtl="0">
              <a:spcBef>
                <a:spcPts val="0"/>
              </a:spcBef>
              <a:buSzPct val="100000"/>
            </a:pPr>
            <a:r>
              <a:rPr lang="en" sz="1800"/>
              <a:t>voting within multiple members</a:t>
            </a:r>
          </a:p>
          <a:p>
            <a:pPr indent="-387350" lvl="0" marL="457200" rtl="0">
              <a:spcBef>
                <a:spcPts val="0"/>
              </a:spcBef>
              <a:buSzPct val="100000"/>
            </a:pPr>
            <a:r>
              <a:rPr lang="en" sz="2500"/>
              <a:t>Instantaneity</a:t>
            </a:r>
          </a:p>
          <a:p>
            <a:pPr indent="-342900" lvl="1" marL="914400" rtl="0">
              <a:spcBef>
                <a:spcPts val="0"/>
              </a:spcBef>
              <a:buSzPct val="100000"/>
            </a:pPr>
            <a:r>
              <a:rPr lang="en" sz="1800"/>
              <a:t>simply vote and display the result immediately</a:t>
            </a:r>
          </a:p>
          <a:p>
            <a:pPr indent="-387350" lvl="0" marL="457200" rtl="0">
              <a:spcBef>
                <a:spcPts val="0"/>
              </a:spcBef>
              <a:buSzPct val="100000"/>
            </a:pPr>
            <a:r>
              <a:rPr b="1" lang="en" sz="2500"/>
              <a:t>Anonymousness</a:t>
            </a:r>
          </a:p>
          <a:p>
            <a:pPr indent="-342900" lvl="1" marL="914400" rtl="0">
              <a:spcBef>
                <a:spcPts val="0"/>
              </a:spcBef>
              <a:buSzPct val="100000"/>
            </a:pPr>
            <a:r>
              <a:rPr lang="en" sz="1800"/>
              <a:t>secret ballot</a:t>
            </a:r>
          </a:p>
        </p:txBody>
      </p:sp>
      <p:pic>
        <p:nvPicPr>
          <p:cNvPr id="76" name="Shape 76"/>
          <p:cNvPicPr preferRelativeResize="0"/>
          <p:nvPr/>
        </p:nvPicPr>
        <p:blipFill>
          <a:blip r:embed="rId3">
            <a:alphaModFix/>
          </a:blip>
          <a:stretch>
            <a:fillRect/>
          </a:stretch>
        </p:blipFill>
        <p:spPr>
          <a:xfrm>
            <a:off x="5890612" y="938800"/>
            <a:ext cx="1643875" cy="1643875"/>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b="1" lang="en"/>
              <a:t>Communication Network</a:t>
            </a:r>
          </a:p>
          <a:p>
            <a:pPr lvl="0">
              <a:spcBef>
                <a:spcPts val="0"/>
              </a:spcBef>
              <a:buNone/>
            </a:pPr>
            <a:r>
              <a:t/>
            </a:r>
            <a:endParaRPr/>
          </a:p>
        </p:txBody>
      </p:sp>
      <p:sp>
        <p:nvSpPr>
          <p:cNvPr id="82" name="Shape 82"/>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387350" lvl="0" marL="457200" rtl="0">
              <a:spcBef>
                <a:spcPts val="0"/>
              </a:spcBef>
              <a:buSzPct val="100000"/>
              <a:buChar char="●"/>
            </a:pPr>
            <a:r>
              <a:rPr lang="en" sz="2500"/>
              <a:t>Wireless communication among smartphones via Bluetooth.</a:t>
            </a:r>
          </a:p>
          <a:p>
            <a:pPr lvl="0" rtl="0">
              <a:lnSpc>
                <a:spcPct val="100000"/>
              </a:lnSpc>
              <a:spcBef>
                <a:spcPts val="0"/>
              </a:spcBef>
              <a:spcAft>
                <a:spcPts val="0"/>
              </a:spcAft>
              <a:buNone/>
            </a:pPr>
            <a:r>
              <a:rPr b="1" lang="en" sz="3000"/>
              <a:t>Hardware Requirement</a:t>
            </a:r>
          </a:p>
          <a:p>
            <a:pPr indent="-387350" lvl="0" marL="457200" rtl="0">
              <a:spcBef>
                <a:spcPts val="0"/>
              </a:spcBef>
              <a:buSzPct val="100000"/>
              <a:buChar char="●"/>
            </a:pPr>
            <a:r>
              <a:rPr lang="en" sz="2500"/>
              <a:t>Samsung Android smartphones</a:t>
            </a:r>
          </a:p>
          <a:p>
            <a:pPr lvl="0" rtl="0">
              <a:spcBef>
                <a:spcPts val="0"/>
              </a:spcBef>
              <a:buNone/>
            </a:pPr>
            <a:r>
              <a:rPr b="1" lang="en" sz="2800"/>
              <a:t>Programming Technique</a:t>
            </a:r>
          </a:p>
          <a:p>
            <a:pPr indent="-406400" lvl="0" marL="457200" rtl="0">
              <a:spcBef>
                <a:spcPts val="0"/>
              </a:spcBef>
              <a:buSzPct val="100000"/>
              <a:buChar char="●"/>
            </a:pPr>
            <a:r>
              <a:rPr lang="en" sz="2800"/>
              <a:t>Java in Android SDK</a:t>
            </a:r>
          </a:p>
        </p:txBody>
      </p:sp>
      <p:pic>
        <p:nvPicPr>
          <p:cNvPr id="83" name="Shape 83"/>
          <p:cNvPicPr preferRelativeResize="0"/>
          <p:nvPr/>
        </p:nvPicPr>
        <p:blipFill>
          <a:blip r:embed="rId3">
            <a:alphaModFix/>
          </a:blip>
          <a:stretch>
            <a:fillRect/>
          </a:stretch>
        </p:blipFill>
        <p:spPr>
          <a:xfrm>
            <a:off x="6520349" y="2788874"/>
            <a:ext cx="1713850" cy="1713850"/>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b="1" lang="en"/>
              <a:t>Interface</a:t>
            </a:r>
          </a:p>
        </p:txBody>
      </p:sp>
      <p:pic>
        <p:nvPicPr>
          <p:cNvPr id="89" name="Shape 89"/>
          <p:cNvPicPr preferRelativeResize="0"/>
          <p:nvPr/>
        </p:nvPicPr>
        <p:blipFill>
          <a:blip r:embed="rId3">
            <a:alphaModFix/>
          </a:blip>
          <a:stretch>
            <a:fillRect/>
          </a:stretch>
        </p:blipFill>
        <p:spPr>
          <a:xfrm>
            <a:off x="5197299" y="281550"/>
            <a:ext cx="2649080" cy="4415150"/>
          </a:xfrm>
          <a:prstGeom prst="rect">
            <a:avLst/>
          </a:prstGeom>
          <a:noFill/>
          <a:ln>
            <a:noFill/>
          </a:ln>
        </p:spPr>
      </p:pic>
      <p:sp>
        <p:nvSpPr>
          <p:cNvPr id="90" name="Shape 90"/>
          <p:cNvSpPr txBox="1"/>
          <p:nvPr/>
        </p:nvSpPr>
        <p:spPr>
          <a:xfrm>
            <a:off x="435900" y="1318600"/>
            <a:ext cx="6276900" cy="732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1" name="Shape 91"/>
          <p:cNvSpPr txBox="1"/>
          <p:nvPr/>
        </p:nvSpPr>
        <p:spPr>
          <a:xfrm>
            <a:off x="1160550" y="1122425"/>
            <a:ext cx="4827600" cy="732300"/>
          </a:xfrm>
          <a:prstGeom prst="rect">
            <a:avLst/>
          </a:prstGeom>
          <a:noFill/>
          <a:ln>
            <a:noFill/>
          </a:ln>
        </p:spPr>
        <p:txBody>
          <a:bodyPr anchorCtr="0" anchor="t" bIns="91425" lIns="91425" rIns="91425" tIns="91425">
            <a:noAutofit/>
          </a:bodyPr>
          <a:lstStyle/>
          <a:p>
            <a:pPr lvl="0" rtl="0">
              <a:spcBef>
                <a:spcPts val="0"/>
              </a:spcBef>
              <a:buNone/>
            </a:pPr>
            <a:r>
              <a:rPr lang="en" sz="2500">
                <a:latin typeface="Old Standard TT"/>
                <a:ea typeface="Old Standard TT"/>
                <a:cs typeface="Old Standard TT"/>
                <a:sym typeface="Old Standard TT"/>
              </a:rPr>
              <a:t>Main interface: </a:t>
            </a:r>
          </a:p>
          <a:p>
            <a:pPr indent="-355600" lvl="0" marL="457200" rtl="0">
              <a:spcBef>
                <a:spcPts val="0"/>
              </a:spcBef>
              <a:buSzPct val="100000"/>
              <a:buFont typeface="Old Standard TT"/>
              <a:buChar char="●"/>
            </a:pPr>
            <a:r>
              <a:rPr lang="en" sz="2000">
                <a:latin typeface="Old Standard TT"/>
                <a:ea typeface="Old Standard TT"/>
                <a:cs typeface="Old Standard TT"/>
                <a:sym typeface="Old Standard TT"/>
              </a:rPr>
              <a:t>initiate a poll </a:t>
            </a:r>
          </a:p>
          <a:p>
            <a:pPr indent="-355600" lvl="0" marL="457200">
              <a:spcBef>
                <a:spcPts val="0"/>
              </a:spcBef>
              <a:buSzPct val="100000"/>
              <a:buFont typeface="Old Standard TT"/>
              <a:buChar char="●"/>
            </a:pPr>
            <a:r>
              <a:rPr lang="en" sz="2000">
                <a:latin typeface="Old Standard TT"/>
                <a:ea typeface="Old Standard TT"/>
                <a:cs typeface="Old Standard TT"/>
                <a:sym typeface="Old Standard TT"/>
              </a:rPr>
              <a:t>search a poll and vote</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311700" y="599350"/>
            <a:ext cx="2935800" cy="3969600"/>
          </a:xfrm>
          <a:prstGeom prst="rect">
            <a:avLst/>
          </a:prstGeom>
        </p:spPr>
        <p:txBody>
          <a:bodyPr anchorCtr="0" anchor="t" bIns="91425" lIns="91425" rIns="91425" tIns="91425">
            <a:noAutofit/>
          </a:bodyPr>
          <a:lstStyle/>
          <a:p>
            <a:pPr lvl="0" rtl="0">
              <a:spcBef>
                <a:spcPts val="0"/>
              </a:spcBef>
              <a:buNone/>
            </a:pPr>
            <a:r>
              <a:rPr lang="en" sz="2500"/>
              <a:t>If you decide to create a poll:</a:t>
            </a:r>
          </a:p>
          <a:p>
            <a:pPr indent="-355600" lvl="0" marL="457200" rtl="0">
              <a:spcBef>
                <a:spcPts val="0"/>
              </a:spcBef>
              <a:buSzPct val="100000"/>
            </a:pPr>
            <a:r>
              <a:rPr lang="en" sz="2000"/>
              <a:t>Just type in the question you’d like to ask</a:t>
            </a:r>
          </a:p>
          <a:p>
            <a:pPr indent="-355600" lvl="0" marL="457200" rtl="0">
              <a:spcBef>
                <a:spcPts val="0"/>
              </a:spcBef>
              <a:buSzPct val="100000"/>
            </a:pPr>
            <a:r>
              <a:rPr lang="en" sz="2000"/>
              <a:t>Click “+Add” for adding options(as many as you want)</a:t>
            </a:r>
          </a:p>
          <a:p>
            <a:pPr indent="-355600" lvl="0" marL="457200" rtl="0">
              <a:spcBef>
                <a:spcPts val="0"/>
              </a:spcBef>
              <a:buSzPct val="100000"/>
            </a:pPr>
            <a:r>
              <a:rPr lang="en" sz="2000"/>
              <a:t>Click “SUBMIT” and post!</a:t>
            </a:r>
          </a:p>
        </p:txBody>
      </p:sp>
      <p:pic>
        <p:nvPicPr>
          <p:cNvPr id="97" name="Shape 97"/>
          <p:cNvPicPr preferRelativeResize="0"/>
          <p:nvPr/>
        </p:nvPicPr>
        <p:blipFill>
          <a:blip r:embed="rId3">
            <a:alphaModFix/>
          </a:blip>
          <a:stretch>
            <a:fillRect/>
          </a:stretch>
        </p:blipFill>
        <p:spPr>
          <a:xfrm>
            <a:off x="3247462" y="376575"/>
            <a:ext cx="2649075" cy="4415140"/>
          </a:xfrm>
          <a:prstGeom prst="rect">
            <a:avLst/>
          </a:prstGeom>
          <a:noFill/>
          <a:ln>
            <a:noFill/>
          </a:ln>
        </p:spPr>
      </p:pic>
      <p:pic>
        <p:nvPicPr>
          <p:cNvPr id="98" name="Shape 98"/>
          <p:cNvPicPr preferRelativeResize="0"/>
          <p:nvPr/>
        </p:nvPicPr>
        <p:blipFill>
          <a:blip r:embed="rId4">
            <a:alphaModFix/>
          </a:blip>
          <a:stretch>
            <a:fillRect/>
          </a:stretch>
        </p:blipFill>
        <p:spPr>
          <a:xfrm>
            <a:off x="6060625" y="364175"/>
            <a:ext cx="2649075" cy="441514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1068600" y="216425"/>
            <a:ext cx="2572650" cy="4573625"/>
          </a:xfrm>
          <a:prstGeom prst="rect">
            <a:avLst/>
          </a:prstGeom>
          <a:noFill/>
          <a:ln>
            <a:noFill/>
          </a:ln>
        </p:spPr>
      </p:pic>
      <p:sp>
        <p:nvSpPr>
          <p:cNvPr id="104" name="Shape 104"/>
          <p:cNvSpPr txBox="1"/>
          <p:nvPr/>
        </p:nvSpPr>
        <p:spPr>
          <a:xfrm>
            <a:off x="3937375" y="777500"/>
            <a:ext cx="5741700" cy="669900"/>
          </a:xfrm>
          <a:prstGeom prst="rect">
            <a:avLst/>
          </a:prstGeom>
          <a:noFill/>
          <a:ln>
            <a:noFill/>
          </a:ln>
        </p:spPr>
        <p:txBody>
          <a:bodyPr anchorCtr="0" anchor="t" bIns="91425" lIns="91425" rIns="91425" tIns="91425">
            <a:noAutofit/>
          </a:bodyPr>
          <a:lstStyle/>
          <a:p>
            <a:pPr lvl="0">
              <a:spcBef>
                <a:spcPts val="0"/>
              </a:spcBef>
              <a:buNone/>
            </a:pPr>
            <a:r>
              <a:rPr lang="en" sz="2000">
                <a:latin typeface="Old Standard TT"/>
                <a:ea typeface="Old Standard TT"/>
                <a:cs typeface="Old Standard TT"/>
                <a:sym typeface="Old Standard TT"/>
              </a:rPr>
              <a:t>Result Display:</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b="1" lang="en"/>
              <a:t>High-level Design</a:t>
            </a:r>
          </a:p>
        </p:txBody>
      </p:sp>
      <p:sp>
        <p:nvSpPr>
          <p:cNvPr id="110" name="Shape 110"/>
          <p:cNvSpPr txBox="1"/>
          <p:nvPr>
            <p:ph idx="1" type="body"/>
          </p:nvPr>
        </p:nvSpPr>
        <p:spPr>
          <a:xfrm>
            <a:off x="311700" y="991250"/>
            <a:ext cx="8520600" cy="3577500"/>
          </a:xfrm>
          <a:prstGeom prst="rect">
            <a:avLst/>
          </a:prstGeom>
        </p:spPr>
        <p:txBody>
          <a:bodyPr anchorCtr="0" anchor="t" bIns="91425" lIns="91425" rIns="91425" tIns="91425">
            <a:noAutofit/>
          </a:bodyPr>
          <a:lstStyle/>
          <a:p>
            <a:pPr lvl="0">
              <a:spcBef>
                <a:spcPts val="0"/>
              </a:spcBef>
              <a:buNone/>
            </a:pPr>
            <a:r>
              <a:rPr lang="en"/>
              <a:t>Q&amp;A Interface:</a:t>
            </a:r>
          </a:p>
          <a:p>
            <a:pPr lvl="0">
              <a:spcBef>
                <a:spcPts val="0"/>
              </a:spcBef>
              <a:buNone/>
            </a:pPr>
            <a:r>
              <a:rPr lang="en"/>
              <a:t>A user can create a survey by editing a question and multiple choices. This user acts as a server and is able to broadcast the survey via Bluetooth.</a:t>
            </a:r>
          </a:p>
          <a:p>
            <a:pPr lvl="0">
              <a:spcBef>
                <a:spcPts val="0"/>
              </a:spcBef>
              <a:buNone/>
            </a:pPr>
            <a:r>
              <a:rPr lang="en"/>
              <a:t>Others users, acting as clients, are able to enable their bluetooth module to search the server device to make a connection. Because the server device contains up to seven unique UUIDs (each for a different client), it thus supports multiple Bluetooth connections.</a:t>
            </a:r>
          </a:p>
          <a:p>
            <a:pPr lvl="0">
              <a:spcBef>
                <a:spcPts val="0"/>
              </a:spcBef>
              <a:buNone/>
            </a:pPr>
            <a:r>
              <a:rPr lang="en"/>
              <a:t>Each client device will receive the survey and make a choice so that it can send back the result back to the server. After the server device collects all the results, it can make the final summary and send back each client.</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b="1" lang="en"/>
              <a:t>Demo</a:t>
            </a:r>
          </a:p>
        </p:txBody>
      </p:sp>
      <p:sp>
        <p:nvSpPr>
          <p:cNvPr id="116" name="Shape 116"/>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sz="1200"/>
          </a:p>
        </p:txBody>
      </p:sp>
      <p:sp>
        <p:nvSpPr>
          <p:cNvPr id="117" name="Shape 117">
            <a:hlinkClick r:id="rId3"/>
          </p:cNvPr>
          <p:cNvSpPr/>
          <p:nvPr/>
        </p:nvSpPr>
        <p:spPr>
          <a:xfrm>
            <a:off x="2153550" y="1155700"/>
            <a:ext cx="4572000" cy="3429000"/>
          </a:xfrm>
          <a:prstGeom prst="rect">
            <a:avLst/>
          </a:prstGeom>
          <a:blipFill>
            <a:blip r:embed="rId4">
              <a:alphaModFix/>
            </a:blip>
            <a:stretch>
              <a:fillRect/>
            </a:stretch>
          </a:blipFill>
          <a:ln>
            <a:noFill/>
          </a:ln>
        </p:spPr>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