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331" r:id="rId3"/>
    <p:sldId id="387" r:id="rId4"/>
    <p:sldId id="386" r:id="rId5"/>
    <p:sldId id="376" r:id="rId6"/>
    <p:sldId id="375" r:id="rId7"/>
    <p:sldId id="388" r:id="rId8"/>
    <p:sldId id="390" r:id="rId9"/>
    <p:sldId id="377" r:id="rId10"/>
    <p:sldId id="378" r:id="rId11"/>
    <p:sldId id="389" r:id="rId12"/>
    <p:sldId id="380" r:id="rId13"/>
    <p:sldId id="379" r:id="rId14"/>
    <p:sldId id="391" r:id="rId15"/>
    <p:sldId id="392" r:id="rId16"/>
    <p:sldId id="381" r:id="rId17"/>
    <p:sldId id="382" r:id="rId18"/>
    <p:sldId id="385" r:id="rId19"/>
    <p:sldId id="383" r:id="rId20"/>
    <p:sldId id="394" r:id="rId21"/>
    <p:sldId id="384" r:id="rId22"/>
    <p:sldId id="393" r:id="rId23"/>
    <p:sldId id="278" r:id="rId24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7"/>
      <p:bold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3044" autoAdjust="0"/>
  </p:normalViewPr>
  <p:slideViewPr>
    <p:cSldViewPr snapToGrid="0">
      <p:cViewPr varScale="1">
        <p:scale>
          <a:sx n="110" d="100"/>
          <a:sy n="110" d="100"/>
        </p:scale>
        <p:origin x="1624" y="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6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1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52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76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9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55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67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8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6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27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04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3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57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0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5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람다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19" y="1433318"/>
            <a:ext cx="82943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이름없는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익명함수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를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표현식으로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기술한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것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함수를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선언하지 않고 곧바로 식으로 전달돼서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표현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함수가 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급객체이기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때문에 람다함수도 변수에 할당하거나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파라메터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리턴으로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사용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중괄호 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{ }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로 시작하고 끝난다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{ p1:type, p2:type -&gt; statement1; statement2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람다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body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 여러 표현식이면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;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으로 구분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리턴값은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return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을 하지 않고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마지막 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표현식의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값이 리턴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값이 없으면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void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가 아니라 </a:t>
            </a:r>
            <a:r>
              <a:rPr lang="en-US" altLang="ko-KR" sz="1400" dirty="0" err="1" smtClean="0">
                <a:solidFill>
                  <a:srgbClr val="4D5256"/>
                </a:solidFill>
                <a:latin typeface="+mn-ea"/>
              </a:rPr>
              <a:t>Uint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표현식에서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생략 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가능한것은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생략 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타입을 유추할 수 있고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파라메터가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개면 생략 가능 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(it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으로 대체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파라메터가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생략되어서라도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없으면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-&gt;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연산자 생략가능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함수의 마지막 인자가 람다라면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에서 빼서 밖에서 표현가능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인자가 하나면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생략 가능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클로저를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 생성</a:t>
            </a:r>
            <a:endParaRPr lang="en-US" altLang="ko-KR" sz="1400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실제적으로는 내부적으로 별개의 익명 클래스로 생성되어 처리된다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실제 함수 호출은 익명 클래스의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Invoke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</a:t>
            </a:r>
            <a:r>
              <a:rPr lang="ko-KR" altLang="en-US" sz="1400" dirty="0" err="1" smtClean="0">
                <a:solidFill>
                  <a:srgbClr val="4D5256"/>
                </a:solidFill>
                <a:latin typeface="+mn-ea"/>
              </a:rPr>
              <a:t>코틀린에서는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()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연산자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에 의해 호출된다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장점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코드를 간결하게 만들 수 있는 여지가 있다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단점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디버깅이 어려울 수 있다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2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람다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41523" y="3992126"/>
            <a:ext cx="5084489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일반 함수 : 3</a:t>
            </a:r>
          </a:p>
          <a:p>
            <a:r>
              <a:rPr lang="ko-KR" altLang="en-US" sz="1000" dirty="0" err="1"/>
              <a:t>표현식</a:t>
            </a:r>
            <a:r>
              <a:rPr lang="ko-KR" altLang="en-US" sz="1000" dirty="0"/>
              <a:t> 함수 : 3</a:t>
            </a:r>
          </a:p>
          <a:p>
            <a:r>
              <a:rPr lang="ko-KR" altLang="en-US" sz="1000" dirty="0"/>
              <a:t>익명 함수 : 3, Function2&lt;java.lang.Integer, java.lang.Integer, java.lang.Integer&gt;</a:t>
            </a:r>
          </a:p>
          <a:p>
            <a:r>
              <a:rPr lang="ko-KR" altLang="en-US" sz="1000" dirty="0"/>
              <a:t>익명 함수2 : 3, Function2&lt;java.lang.Integer, java.lang.Integer, java.lang.Integer&gt;</a:t>
            </a:r>
          </a:p>
          <a:p>
            <a:r>
              <a:rPr lang="ko-KR" altLang="en-US" sz="1000" dirty="0"/>
              <a:t>l1</a:t>
            </a:r>
          </a:p>
          <a:p>
            <a:r>
              <a:rPr lang="ko-KR" altLang="en-US" sz="1000" dirty="0"/>
              <a:t>람다1 : 3</a:t>
            </a:r>
          </a:p>
          <a:p>
            <a:r>
              <a:rPr lang="ko-KR" altLang="en-US" sz="1000" dirty="0"/>
              <a:t>l1_1</a:t>
            </a:r>
          </a:p>
          <a:p>
            <a:r>
              <a:rPr lang="ko-KR" altLang="en-US" sz="1000" dirty="0"/>
              <a:t>람다1 마지막 식의 값 : kotlin.Unit</a:t>
            </a:r>
          </a:p>
          <a:p>
            <a:r>
              <a:rPr lang="ko-KR" altLang="en-US" sz="1000" dirty="0"/>
              <a:t>람다2 : true</a:t>
            </a:r>
          </a:p>
          <a:p>
            <a:r>
              <a:rPr lang="ko-KR" altLang="en-US" sz="1000" dirty="0"/>
              <a:t>l3</a:t>
            </a:r>
          </a:p>
          <a:p>
            <a:r>
              <a:rPr lang="ko-KR" altLang="en-US" sz="1000" dirty="0"/>
              <a:t>람다3 : Function0&lt;kotlin.Unit&gt; : kotlin.Unit</a:t>
            </a:r>
          </a:p>
          <a:p>
            <a:r>
              <a:rPr lang="ko-KR" altLang="en-US" sz="1000" dirty="0"/>
              <a:t>10</a:t>
            </a:r>
          </a:p>
          <a:p>
            <a:r>
              <a:rPr lang="ko-KR" altLang="en-US" sz="1000" dirty="0"/>
              <a:t>람다4 : Function0&lt;kotlin.Unit&gt; : </a:t>
            </a:r>
            <a:r>
              <a:rPr lang="ko-KR" altLang="en-US" sz="1000" dirty="0" smtClean="0"/>
              <a:t>kotlin.Unit</a:t>
            </a:r>
            <a:endParaRPr lang="en-US" altLang="ko-KR" sz="1000" dirty="0" smtClean="0"/>
          </a:p>
          <a:p>
            <a:r>
              <a:rPr lang="ko-KR" altLang="en-US" sz="1000" dirty="0"/>
              <a:t>람다</a:t>
            </a:r>
            <a:r>
              <a:rPr lang="en-US" altLang="ko-KR" sz="1000" dirty="0"/>
              <a:t>11: 9</a:t>
            </a:r>
          </a:p>
          <a:p>
            <a:r>
              <a:rPr lang="ko-KR" altLang="en-US" sz="1000" dirty="0"/>
              <a:t>람다</a:t>
            </a:r>
            <a:r>
              <a:rPr lang="en-US" altLang="ko-KR" sz="1000" dirty="0"/>
              <a:t>12: 25</a:t>
            </a:r>
            <a:endParaRPr lang="ko-KR" altLang="en-US" sz="1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546" y="1678689"/>
            <a:ext cx="368634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b:Int): Int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 + b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일반 함수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f1(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b:Int) = a + b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표현식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함수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f2(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f3 : (Int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y) = x + y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익명 함수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f3(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f4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(x: 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y: Int) = x + y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익명 함수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f4(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a+b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l1_1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b:Int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a+b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"l1_1"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마지막 식의 값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l1_1(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l2: (Int)-&gt;Boolean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it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l2(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l2.invoke(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l3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"l3"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l3()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tmp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l4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tmp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l4()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b:(Int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Int)-&gt;Int) : Int = b(a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f5r = f5(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x*y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f5r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f6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(b:(Int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Int)-&gt;Int) : Int = b(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f6r = f6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x*y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12: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f6r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클로저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773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람다식이나 익명함수의 경우 함수외부 범위에서 선언 된 변수에 접근할 수 있다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Java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만 접근 가능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코틀린은</a:t>
            </a:r>
            <a:r>
              <a:rPr lang="ko-KR" altLang="en-US" dirty="0" smtClean="0"/>
              <a:t> 모두 접근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캡쳐된</a:t>
            </a:r>
            <a:r>
              <a:rPr lang="ko-KR" altLang="en-US" dirty="0" smtClean="0"/>
              <a:t> 변수 수정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64803" y="5154950"/>
            <a:ext cx="4572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ko-KR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tmp = </a:t>
            </a:r>
            <a:r>
              <a:rPr lang="ko-KR" altLang="ko-KR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lang="ko-KR" altLang="ko-KR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l4 = </a:t>
            </a:r>
            <a:r>
              <a:rPr lang="ko-KR" altLang="ko-KR" b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lang="ko-KR" altLang="ko-KR" i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tmp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b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lang="ko-KR" altLang="ko-KR" b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i="1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"람다4 :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l4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l4()</a:t>
            </a:r>
            <a:r>
              <a:rPr lang="ko-KR" altLang="ko-KR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7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it, _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9048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en-US" altLang="ko-KR" dirty="0" smtClean="0"/>
              <a:t>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단일 매개 변수의 암시적 이름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람다식에서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인자가 하나일 경우 생략가능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키워드로 사용할 수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사용되지 않는 변수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map.forEach</a:t>
            </a:r>
            <a:r>
              <a:rPr lang="en-US" altLang="ko-KR" dirty="0" smtClean="0"/>
              <a:t> { _, value -&gt; </a:t>
            </a:r>
            <a:r>
              <a:rPr lang="en-US" altLang="ko-KR" dirty="0" err="1" smtClean="0"/>
              <a:t>printlln</a:t>
            </a:r>
            <a:r>
              <a:rPr lang="en-US" altLang="ko-KR" dirty="0" smtClean="0"/>
              <a:t>(“$value”) 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32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inline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042039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고차 함수를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런타임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익명함수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익명클래스 생성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고차 함수를 </a:t>
            </a:r>
            <a:r>
              <a:rPr lang="ko-KR" altLang="en-US" dirty="0" err="1" smtClean="0"/>
              <a:t>이용할때</a:t>
            </a:r>
            <a:r>
              <a:rPr lang="ko-KR" altLang="en-US" dirty="0" smtClean="0"/>
              <a:t> 런타임 오버헤드를 줄이는 방법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전달된 함수 </a:t>
            </a:r>
            <a:r>
              <a:rPr lang="ko-KR" altLang="en-US" dirty="0" err="1" smtClean="0"/>
              <a:t>파라메터가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고차 함수 선언 앞에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함수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시키지 않으려면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파라메터</a:t>
            </a:r>
            <a:r>
              <a:rPr lang="ko-KR" altLang="en-US" dirty="0" smtClean="0"/>
              <a:t> 앞에 </a:t>
            </a:r>
            <a:r>
              <a:rPr lang="en-US" altLang="ko-KR" dirty="0" err="1" smtClean="0"/>
              <a:t>noinline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Inline </a:t>
            </a:r>
            <a:r>
              <a:rPr lang="ko-KR" altLang="en-US" dirty="0" smtClean="0"/>
              <a:t>이 불가능한 경우는 무시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전달된 함수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가공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하려면 오류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Inline</a:t>
            </a:r>
            <a:r>
              <a:rPr lang="ko-KR" altLang="en-US" dirty="0" smtClean="0"/>
              <a:t>이 되면 람다에서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람다함수 </a:t>
            </a:r>
            <a:r>
              <a:rPr lang="ko-KR" altLang="en-US" dirty="0" err="1" smtClean="0"/>
              <a:t>리턴이</a:t>
            </a:r>
            <a:r>
              <a:rPr lang="ko-KR" altLang="en-US" dirty="0" smtClean="0"/>
              <a:t> 아님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아웃터</a:t>
            </a:r>
            <a:r>
              <a:rPr lang="ko-KR" altLang="en-US" dirty="0" smtClean="0"/>
              <a:t> 함수 </a:t>
            </a:r>
            <a:r>
              <a:rPr lang="ko-KR" altLang="en-US" dirty="0" err="1" smtClean="0"/>
              <a:t>리턴이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 (non-local return)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로컬 </a:t>
            </a:r>
            <a:r>
              <a:rPr lang="ko-KR" altLang="en-US" dirty="0" err="1" smtClean="0"/>
              <a:t>리턴을</a:t>
            </a:r>
            <a:r>
              <a:rPr lang="ko-KR" altLang="en-US" dirty="0" smtClean="0"/>
              <a:t> 위해 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라벨 가능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return@label</a:t>
            </a:r>
            <a:r>
              <a:rPr lang="en-US" altLang="ko-KR" dirty="0" smtClean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익명함수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8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inline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3455" y="2133327"/>
            <a:ext cx="413795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Person(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people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(Person(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Person(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"Bob"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lookForAlice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(people: List&lt;Person&gt;)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people.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"Found!"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 is not found"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lookForAlice2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(people: List&lt;Person&gt;)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people.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"Found!"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@forEach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 is not found"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lookForAlice3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(people: List&lt;Person&gt;)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people.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(person)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(person.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"Found!"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"Alice is not found"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59064" y="5180314"/>
            <a:ext cx="4211739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Found!</a:t>
            </a:r>
          </a:p>
          <a:p>
            <a:r>
              <a:rPr lang="ko-KR" altLang="en-US" dirty="0"/>
              <a:t>Found!</a:t>
            </a:r>
          </a:p>
          <a:p>
            <a:r>
              <a:rPr lang="ko-KR" altLang="en-US" dirty="0"/>
              <a:t>Alice is not found</a:t>
            </a:r>
          </a:p>
          <a:p>
            <a:r>
              <a:rPr lang="ko-KR" altLang="en-US" dirty="0"/>
              <a:t>Found!</a:t>
            </a:r>
          </a:p>
          <a:p>
            <a:r>
              <a:rPr lang="ko-KR" altLang="en-US" dirty="0"/>
              <a:t>Alice is not found</a:t>
            </a:r>
          </a:p>
        </p:txBody>
      </p:sp>
    </p:spTree>
    <p:extLst>
      <p:ext uri="{BB962C8B-B14F-4D97-AF65-F5344CB8AC3E}">
        <p14:creationId xmlns:p14="http://schemas.microsoft.com/office/powerpoint/2010/main" val="13827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SAM (Single Abstract Method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533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 </a:t>
            </a:r>
            <a:r>
              <a:rPr lang="ko-KR" altLang="en-US" sz="1600" dirty="0" err="1" smtClean="0"/>
              <a:t>메소드가</a:t>
            </a:r>
            <a:r>
              <a:rPr lang="ko-KR" altLang="en-US" sz="1600" dirty="0" smtClean="0"/>
              <a:t> 하나만 있는 인터페이스를 </a:t>
            </a:r>
            <a:r>
              <a:rPr lang="ko-KR" altLang="en-US" sz="1600" dirty="0" err="1" smtClean="0"/>
              <a:t>파라메터로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받을때</a:t>
            </a:r>
            <a:r>
              <a:rPr lang="ko-KR" altLang="en-US" sz="1600" dirty="0" smtClean="0"/>
              <a:t> 람다로 표현할 수 있게 변환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선언부</a:t>
            </a:r>
            <a:r>
              <a:rPr lang="en-US" altLang="ko-KR" sz="1600" dirty="0"/>
              <a:t>(interface, </a:t>
            </a:r>
            <a:r>
              <a:rPr lang="en-US" altLang="ko-KR" sz="1600" dirty="0" err="1"/>
              <a:t>setOnClickListener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Java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있고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코틀린에서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setOnClickListener</a:t>
            </a:r>
            <a:r>
              <a:rPr lang="ko-KR" altLang="en-US" sz="1600" dirty="0"/>
              <a:t>을 호출하였을 때만 </a:t>
            </a:r>
            <a:r>
              <a:rPr lang="en-US" altLang="ko-KR" sz="1600" dirty="0" smtClean="0"/>
              <a:t>SAM</a:t>
            </a:r>
            <a:r>
              <a:rPr lang="ko-KR" altLang="en-US" sz="1600" dirty="0" smtClean="0"/>
              <a:t>변환이 동작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코틀린에서</a:t>
            </a:r>
            <a:r>
              <a:rPr lang="ko-KR" altLang="en-US" sz="1600" dirty="0" smtClean="0"/>
              <a:t> 선언부가 </a:t>
            </a:r>
            <a:r>
              <a:rPr lang="ko-KR" altLang="en-US" sz="1600" dirty="0" err="1" smtClean="0"/>
              <a:t>있을때는</a:t>
            </a:r>
            <a:r>
              <a:rPr lang="ko-KR" altLang="en-US" sz="1600" dirty="0" smtClean="0"/>
              <a:t> 객체 표현 </a:t>
            </a:r>
            <a:r>
              <a:rPr lang="ko-KR" altLang="en-US" sz="1600" dirty="0" err="1" smtClean="0"/>
              <a:t>표현식으로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처리해야함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4803" y="5348710"/>
            <a:ext cx="663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코틀린에서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자바의 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functional interface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호출시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람다식으로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바로 표현할 수 있다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내부적으로 </a:t>
            </a:r>
            <a:r>
              <a:rPr lang="ko-KR" altLang="en-US" sz="12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람다식은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익명클래스로 치환된다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lambda capturing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발생하지 않는다면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익명클래스는 한번만 생성되어 재사용된다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lambda capturing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발생하면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익명클래스는 매번 생성되어 사용된다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ko-KR" altLang="en-US" sz="1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3" y="2640806"/>
            <a:ext cx="368633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JavaSAMSample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static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SAMInterface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public static void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setSAM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(SAMInterface sam)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sam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static void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doFire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.onClick(pos)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else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System.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.println(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"ss is null"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SAMInterface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onClick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position)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39365" y="4579798"/>
            <a:ext cx="449097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JavaSAMSample.setSAM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"sam-onclick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JavaSAMSample.doFire(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stream or sequence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56957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 </a:t>
            </a:r>
            <a:r>
              <a:rPr lang="ko-KR" altLang="en-US" dirty="0" smtClean="0"/>
              <a:t>의 멤버함수 </a:t>
            </a:r>
            <a:r>
              <a:rPr lang="ko-KR" altLang="en-US" dirty="0" err="1" smtClean="0"/>
              <a:t>대대분은</a:t>
            </a:r>
            <a:r>
              <a:rPr lang="ko-KR" altLang="en-US" dirty="0" smtClean="0"/>
              <a:t> 고차함수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대표적으로 </a:t>
            </a:r>
            <a:r>
              <a:rPr lang="en-US" altLang="ko-KR" dirty="0" smtClean="0"/>
              <a:t>filter / map / reduce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all / any / count / find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flatMap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연속해서 사용할 때 분리되어 실행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Stream </a:t>
            </a:r>
            <a:r>
              <a:rPr lang="ko-KR" altLang="en-US" dirty="0" smtClean="0"/>
              <a:t>을 만들어 연속 실행하면 연속되어 실행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중간값을</a:t>
            </a:r>
            <a:r>
              <a:rPr lang="ko-KR" altLang="en-US" dirty="0" smtClean="0"/>
              <a:t> 생성하는 부하 감소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인라인되지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안라인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중간값부하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자바의 </a:t>
            </a:r>
            <a:r>
              <a:rPr lang="en-US" altLang="ko-KR" dirty="0" smtClean="0"/>
              <a:t>stream </a:t>
            </a:r>
            <a:r>
              <a:rPr lang="ko-KR" altLang="en-US" dirty="0" smtClean="0"/>
              <a:t>와 다르게 병렬 </a:t>
            </a:r>
            <a:r>
              <a:rPr lang="en-US" altLang="ko-KR" dirty="0" smtClean="0"/>
              <a:t>(parallel) </a:t>
            </a:r>
            <a:r>
              <a:rPr lang="ko-KR" altLang="en-US" dirty="0" smtClean="0"/>
              <a:t>지원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아직은</a:t>
            </a:r>
            <a:r>
              <a:rPr lang="en-US" altLang="ko-KR" dirty="0" smtClean="0"/>
              <a:t>…)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종단함수를 호출해야 실행됨</a:t>
            </a:r>
            <a:r>
              <a:rPr lang="en-US" altLang="ko-KR" dirty="0" smtClean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종단함수 이후에는 종료됨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5377350"/>
            <a:ext cx="794602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 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list2 = list.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filter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"filter"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"map"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list2.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list3 = list.stream().filter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"filter"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.map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"map"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list3.forEach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list3.forEach { println(it)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avg = list.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asSequence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filter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"filter"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"map"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reduce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 + i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(avg)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18330" y="554731"/>
            <a:ext cx="781291" cy="64017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200</a:t>
            </a:r>
          </a:p>
          <a:p>
            <a:r>
              <a:rPr lang="ko-KR" altLang="en-US" sz="1000" dirty="0"/>
              <a:t>400</a:t>
            </a:r>
          </a:p>
          <a:p>
            <a:r>
              <a:rPr lang="ko-KR" altLang="en-US" sz="1000" dirty="0"/>
              <a:t>600</a:t>
            </a:r>
          </a:p>
          <a:p>
            <a:r>
              <a:rPr lang="ko-KR" altLang="en-US" sz="1000" dirty="0"/>
              <a:t>800</a:t>
            </a:r>
          </a:p>
          <a:p>
            <a:r>
              <a:rPr lang="ko-KR" altLang="en-US" sz="1000" dirty="0"/>
              <a:t>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200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400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600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/>
              <a:t>800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filter</a:t>
            </a:r>
          </a:p>
          <a:p>
            <a:r>
              <a:rPr lang="ko-KR" altLang="en-US" sz="1000" dirty="0"/>
              <a:t>map</a:t>
            </a:r>
          </a:p>
          <a:p>
            <a:r>
              <a:rPr lang="ko-KR" altLang="en-US" sz="1000" dirty="0" smtClean="0"/>
              <a:t>0</a:t>
            </a:r>
            <a:endParaRPr lang="en-US" altLang="ko-KR" sz="1000" dirty="0" smtClean="0"/>
          </a:p>
          <a:p>
            <a:r>
              <a:rPr lang="en-US" altLang="ko-KR" sz="1000" dirty="0" smtClean="0"/>
              <a:t>2000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652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 - run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6672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인자가 없고 </a:t>
            </a:r>
            <a:r>
              <a:rPr lang="ko-KR" altLang="en-US" dirty="0" err="1" smtClean="0"/>
              <a:t>리턴은</a:t>
            </a:r>
            <a:r>
              <a:rPr lang="ko-KR" altLang="en-US" dirty="0" smtClean="0"/>
              <a:t> 있는 확장 멤버함수 람다를 인자로 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람다가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람다를 실행하여 결과를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람다는 마지막 식이 결과임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멤버함수이기 때문에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가 호출한 객체임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모든타입에</a:t>
            </a:r>
            <a:r>
              <a:rPr lang="ko-KR" altLang="en-US" dirty="0" smtClean="0"/>
              <a:t> 대해 확장함수로 구현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64803" y="3294806"/>
            <a:ext cx="57236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1" dirty="0">
                <a:solidFill>
                  <a:srgbClr val="333333"/>
                </a:solidFill>
                <a:latin typeface="+mn-ea"/>
              </a:rPr>
              <a:t>public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pt-BR" altLang="ko-KR" b="1" dirty="0">
                <a:solidFill>
                  <a:srgbClr val="333333"/>
                </a:solidFill>
                <a:latin typeface="+mn-ea"/>
              </a:rPr>
              <a:t>inline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pt-BR" altLang="ko-KR" b="1" dirty="0">
                <a:solidFill>
                  <a:srgbClr val="333333"/>
                </a:solidFill>
                <a:latin typeface="+mn-ea"/>
              </a:rPr>
              <a:t>fun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</a:t>
            </a:r>
            <a:r>
              <a:rPr lang="pt-BR" altLang="ko-KR" b="1" dirty="0">
                <a:solidFill>
                  <a:srgbClr val="445588"/>
                </a:solidFill>
                <a:latin typeface="+mn-ea"/>
              </a:rPr>
              <a:t>&lt;T, R&gt;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 T.</a:t>
            </a:r>
            <a:r>
              <a:rPr lang="pt-BR" altLang="ko-KR" b="1" dirty="0">
                <a:solidFill>
                  <a:srgbClr val="990000"/>
                </a:solidFill>
                <a:latin typeface="+mn-ea"/>
              </a:rPr>
              <a:t>run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(f: </a:t>
            </a:r>
            <a:r>
              <a:rPr lang="pt-BR" altLang="ko-KR" b="1" dirty="0">
                <a:solidFill>
                  <a:srgbClr val="445588"/>
                </a:solidFill>
                <a:latin typeface="+mn-ea"/>
              </a:rPr>
              <a:t>T.(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) -&gt; R): R = </a:t>
            </a:r>
            <a:r>
              <a:rPr lang="pt-BR" altLang="ko-KR" b="1" dirty="0">
                <a:solidFill>
                  <a:srgbClr val="990000"/>
                </a:solidFill>
                <a:latin typeface="+mn-ea"/>
              </a:rPr>
              <a:t>f</a:t>
            </a:r>
            <a:r>
              <a:rPr lang="pt-BR" altLang="ko-KR" dirty="0">
                <a:solidFill>
                  <a:srgbClr val="333333"/>
                </a:solidFill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3" y="3771300"/>
            <a:ext cx="3125165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 = 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run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"importre@example.com"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profile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"http://path/to"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"run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21838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7100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2327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 - let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5646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56468"/>
            <a:ext cx="775404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인자가 </a:t>
            </a:r>
            <a:r>
              <a:rPr lang="ko-KR" altLang="en-US" dirty="0" smtClean="0"/>
              <a:t>자기자신 타입 한 개를 넘기고 </a:t>
            </a:r>
            <a:r>
              <a:rPr lang="ko-KR" altLang="en-US" dirty="0" err="1" smtClean="0"/>
              <a:t>리턴이</a:t>
            </a:r>
            <a:r>
              <a:rPr lang="ko-KR" altLang="en-US" dirty="0" smtClean="0"/>
              <a:t> </a:t>
            </a:r>
            <a:r>
              <a:rPr lang="ko-KR" altLang="en-US" dirty="0"/>
              <a:t>있는 람다를 인자로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람다가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타입을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람다를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인자로 실행하여 </a:t>
            </a:r>
            <a:r>
              <a:rPr lang="ko-KR" altLang="en-US" dirty="0"/>
              <a:t>결과를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this </a:t>
            </a:r>
            <a:r>
              <a:rPr lang="ko-KR" altLang="en-US" dirty="0" smtClean="0"/>
              <a:t>인자를 넘기기 때문에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으로 사용할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람다는 마지막 식이 결과임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제너릭으로</a:t>
            </a:r>
            <a:r>
              <a:rPr lang="ko-KR" altLang="en-US" dirty="0"/>
              <a:t> </a:t>
            </a:r>
            <a:r>
              <a:rPr lang="ko-KR" altLang="en-US" dirty="0" err="1"/>
              <a:t>모든타입에</a:t>
            </a:r>
            <a:r>
              <a:rPr lang="ko-KR" altLang="en-US" dirty="0"/>
              <a:t> 대해 확장함수로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Safe call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검사 대신 많이 쓰임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?.let {}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64803" y="3672959"/>
            <a:ext cx="62387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public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inline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fun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445588"/>
                </a:solidFill>
              </a:rPr>
              <a:t>&lt;T, R&gt;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err="1">
                <a:solidFill>
                  <a:srgbClr val="333333"/>
                </a:solidFill>
              </a:rPr>
              <a:t>T.</a:t>
            </a:r>
            <a:r>
              <a:rPr lang="en-US" altLang="ko-KR" b="1" dirty="0" err="1">
                <a:solidFill>
                  <a:srgbClr val="990000"/>
                </a:solidFill>
              </a:rPr>
              <a:t>let</a:t>
            </a:r>
            <a:r>
              <a:rPr lang="en-US" altLang="ko-KR" dirty="0">
                <a:solidFill>
                  <a:srgbClr val="333333"/>
                </a:solidFill>
              </a:rPr>
              <a:t>(f: </a:t>
            </a:r>
            <a:r>
              <a:rPr lang="en-US" altLang="ko-KR" b="1" dirty="0">
                <a:solidFill>
                  <a:srgbClr val="445588"/>
                </a:solidFill>
              </a:rPr>
              <a:t>(T</a:t>
            </a:r>
            <a:r>
              <a:rPr lang="en-US" altLang="ko-KR" dirty="0">
                <a:solidFill>
                  <a:srgbClr val="333333"/>
                </a:solidFill>
              </a:rPr>
              <a:t>) -&gt; R): R = </a:t>
            </a:r>
            <a:r>
              <a:rPr lang="en-US" altLang="ko-KR" b="1" dirty="0">
                <a:solidFill>
                  <a:srgbClr val="990000"/>
                </a:solidFill>
              </a:rPr>
              <a:t>f</a:t>
            </a:r>
            <a:r>
              <a:rPr lang="en-US" altLang="ko-KR" dirty="0">
                <a:solidFill>
                  <a:srgbClr val="333333"/>
                </a:solidFill>
              </a:rPr>
              <a:t>(this)</a:t>
            </a:r>
            <a:endParaRPr lang="ko-KR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4803" y="4286849"/>
            <a:ext cx="386594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user2 = 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"importre@example.com"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profile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"http://path/to"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"let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기본 문법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</a:t>
            </a:r>
          </a:p>
          <a:p>
            <a:pPr fontAlgn="base" latinLnBrk="0"/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함수형 프로그래밍</a:t>
            </a: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function - apply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349" y="3893908"/>
            <a:ext cx="708370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</a:rPr>
              <a:t>public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inline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333333"/>
                </a:solidFill>
              </a:rPr>
              <a:t>fun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b="1" dirty="0">
                <a:solidFill>
                  <a:srgbClr val="445588"/>
                </a:solidFill>
              </a:rPr>
              <a:t>&lt;T&gt;</a:t>
            </a:r>
            <a:r>
              <a:rPr lang="en-US" altLang="ko-KR" dirty="0">
                <a:solidFill>
                  <a:srgbClr val="333333"/>
                </a:solidFill>
              </a:rPr>
              <a:t> </a:t>
            </a:r>
            <a:r>
              <a:rPr lang="en-US" altLang="ko-KR" dirty="0" err="1">
                <a:solidFill>
                  <a:srgbClr val="333333"/>
                </a:solidFill>
              </a:rPr>
              <a:t>T.</a:t>
            </a:r>
            <a:r>
              <a:rPr lang="en-US" altLang="ko-KR" b="1" dirty="0" err="1">
                <a:solidFill>
                  <a:srgbClr val="990000"/>
                </a:solidFill>
              </a:rPr>
              <a:t>apply</a:t>
            </a:r>
            <a:r>
              <a:rPr lang="en-US" altLang="ko-KR" dirty="0">
                <a:solidFill>
                  <a:srgbClr val="333333"/>
                </a:solidFill>
              </a:rPr>
              <a:t>(f: </a:t>
            </a:r>
            <a:r>
              <a:rPr lang="en-US" altLang="ko-KR" b="1" dirty="0">
                <a:solidFill>
                  <a:srgbClr val="445588"/>
                </a:solidFill>
              </a:rPr>
              <a:t>T.(</a:t>
            </a:r>
            <a:r>
              <a:rPr lang="en-US" altLang="ko-KR" dirty="0">
                <a:solidFill>
                  <a:srgbClr val="333333"/>
                </a:solidFill>
              </a:rPr>
              <a:t>) -&gt; </a:t>
            </a:r>
            <a:r>
              <a:rPr lang="en-US" altLang="ko-KR" b="1" dirty="0">
                <a:solidFill>
                  <a:srgbClr val="333333"/>
                </a:solidFill>
              </a:rPr>
              <a:t>Unit</a:t>
            </a:r>
            <a:r>
              <a:rPr lang="en-US" altLang="ko-KR" dirty="0">
                <a:solidFill>
                  <a:srgbClr val="333333"/>
                </a:solidFill>
              </a:rPr>
              <a:t>): T { </a:t>
            </a:r>
            <a:r>
              <a:rPr lang="en-US" altLang="ko-KR" b="1" dirty="0">
                <a:solidFill>
                  <a:srgbClr val="990000"/>
                </a:solidFill>
              </a:rPr>
              <a:t>f</a:t>
            </a:r>
            <a:r>
              <a:rPr lang="en-US" altLang="ko-KR" dirty="0">
                <a:solidFill>
                  <a:srgbClr val="333333"/>
                </a:solidFill>
              </a:rPr>
              <a:t>(); </a:t>
            </a:r>
            <a:r>
              <a:rPr lang="en-US" altLang="ko-KR" b="1" dirty="0">
                <a:solidFill>
                  <a:srgbClr val="333333"/>
                </a:solidFill>
              </a:rPr>
              <a:t>return</a:t>
            </a:r>
            <a:r>
              <a:rPr lang="en-US" altLang="ko-KR" dirty="0">
                <a:solidFill>
                  <a:srgbClr val="333333"/>
                </a:solidFill>
              </a:rPr>
              <a:t> this }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6920" y="1433318"/>
            <a:ext cx="66672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인자가 없고 </a:t>
            </a:r>
            <a:r>
              <a:rPr lang="ko-KR" altLang="en-US" dirty="0" err="1" smtClean="0"/>
              <a:t>리턴도</a:t>
            </a:r>
            <a:r>
              <a:rPr lang="ko-KR" altLang="en-US" dirty="0" smtClean="0"/>
              <a:t> 없는 확장 멤버함수 람다를 인자로 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타입을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람다를 실행하고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inline </a:t>
            </a:r>
            <a:r>
              <a:rPr lang="ko-KR" altLang="en-US" dirty="0" smtClean="0"/>
              <a:t>이기 때문에 람다지만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가능 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멤버함수이기 때문에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가 호출한 객체임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모든타입에</a:t>
            </a:r>
            <a:r>
              <a:rPr lang="ko-KR" altLang="en-US" dirty="0" smtClean="0"/>
              <a:t> 대해 확장함수로 구현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0349" y="4576216"/>
            <a:ext cx="369811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user3 = 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apply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"importre@example.com"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profile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"http://path/to"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"apply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standard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function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24164"/>
              </p:ext>
            </p:extLst>
          </p:nvPr>
        </p:nvGraphicFramePr>
        <p:xfrm>
          <a:off x="364803" y="1437706"/>
          <a:ext cx="8406000" cy="1463040"/>
        </p:xfrm>
        <a:graphic>
          <a:graphicData uri="http://schemas.openxmlformats.org/drawingml/2006/table">
            <a:tbl>
              <a:tblPr/>
              <a:tblGrid>
                <a:gridCol w="1674224"/>
                <a:gridCol w="1682944"/>
                <a:gridCol w="1682944"/>
                <a:gridCol w="1691664"/>
                <a:gridCol w="1674224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+mn-ea"/>
                          <a:ea typeface="+mn-ea"/>
                        </a:rPr>
                        <a:t>Functions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블록내 </a:t>
                      </a:r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argument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블록내 </a:t>
                      </a:r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return 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+mn-ea"/>
                          <a:ea typeface="+mn-ea"/>
                        </a:rPr>
                        <a:t>Function Type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723D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run()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블록내 마지막 객체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normal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with(T)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Unit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normal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T.apply()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T.run()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this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200" dirty="0" err="1">
                          <a:effectLst/>
                          <a:latin typeface="+mn-ea"/>
                          <a:ea typeface="+mn-ea"/>
                        </a:rPr>
                        <a:t>블록내</a:t>
                      </a:r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 마지막 객체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T.let()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ea"/>
                          <a:ea typeface="+mn-ea"/>
                        </a:rPr>
                        <a:t> 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 블록내 마지막 객체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을 블록 내에서 </a:t>
                      </a:r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rename </a:t>
                      </a:r>
                      <a:r>
                        <a:rPr lang="ko-KR" altLang="en-US" sz="1200">
                          <a:effectLst/>
                          <a:latin typeface="+mn-ea"/>
                          <a:ea typeface="+mn-ea"/>
                        </a:rPr>
                        <a:t>가능함</a:t>
                      </a:r>
                      <a:r>
                        <a:rPr lang="en-US" altLang="ko-KR" sz="1200">
                          <a:effectLst/>
                          <a:latin typeface="+mn-ea"/>
                          <a:ea typeface="+mn-ea"/>
                        </a:rPr>
                        <a:t>.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T.also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T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ea"/>
                          <a:ea typeface="+mn-ea"/>
                        </a:rPr>
                        <a:t> extension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1300" y="20796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</a:br>
            <a:endParaRPr kumimoji="0" lang="ko-KR" altLang="ko-KR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기타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8264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Currying – </a:t>
            </a:r>
            <a:r>
              <a:rPr lang="ko-KR" altLang="en-US" dirty="0" err="1" smtClean="0"/>
              <a:t>커링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다중인자를 받는 함수를 하나의 인자를 받는 함수의 합성으로 처리하는 방법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인자를 고정시켜 제외한 함수를 만들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Memoization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메모이제이션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고차함수를 이용한 함수형 기법으로 </a:t>
            </a:r>
            <a:r>
              <a:rPr lang="ko-KR" altLang="en-US" dirty="0" err="1" smtClean="0"/>
              <a:t>캐쉬기능</a:t>
            </a:r>
            <a:r>
              <a:rPr lang="ko-KR" altLang="en-US" dirty="0" smtClean="0"/>
              <a:t> 제공하는 기법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2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2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70781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객체지향 프로그래밍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operator overloading, infix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 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Overriding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interface + 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/ </a:t>
            </a:r>
            <a:r>
              <a:rPr lang="en-US" altLang="ko-KR" dirty="0" err="1"/>
              <a:t>component+n</a:t>
            </a:r>
            <a:r>
              <a:rPr lang="en-US" altLang="ko-KR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위임</a:t>
            </a:r>
            <a:r>
              <a:rPr lang="en-US" altLang="ko-KR" dirty="0"/>
              <a:t> (Delegate)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enum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sealed</a:t>
            </a:r>
          </a:p>
        </p:txBody>
      </p:sp>
    </p:spTree>
    <p:extLst>
      <p:ext uri="{BB962C8B-B14F-4D97-AF65-F5344CB8AC3E}">
        <p14:creationId xmlns:p14="http://schemas.microsoft.com/office/powerpoint/2010/main" val="42207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2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433318"/>
            <a:ext cx="84967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퀴즈 </a:t>
            </a:r>
            <a:r>
              <a:rPr lang="en-US" altLang="ko-KR" sz="1200" dirty="0" smtClean="0">
                <a:latin typeface="+mn-ea"/>
              </a:rPr>
              <a:t>: 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열거형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CIRCLE, TRIANGLE, RECT, POLYGON </a:t>
            </a:r>
            <a:r>
              <a:rPr lang="ko-KR" altLang="en-US" sz="1200" dirty="0" smtClean="0">
                <a:latin typeface="+mn-ea"/>
              </a:rPr>
              <a:t>을 만들고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탑레벨의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열거형</a:t>
            </a:r>
            <a:r>
              <a:rPr lang="ko-KR" altLang="en-US" sz="1200" dirty="0" smtClean="0">
                <a:latin typeface="+mn-ea"/>
              </a:rPr>
              <a:t> 데이터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개를 가지는 </a:t>
            </a:r>
            <a:r>
              <a:rPr lang="en-US" altLang="ko-KR" sz="1200" dirty="0">
                <a:latin typeface="+mn-ea"/>
              </a:rPr>
              <a:t>immutable </a:t>
            </a:r>
            <a:r>
              <a:rPr lang="ko-KR" altLang="en-US" sz="1200" dirty="0" smtClean="0">
                <a:latin typeface="+mn-ea"/>
              </a:rPr>
              <a:t>리스트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initDataList</a:t>
            </a:r>
            <a:r>
              <a:rPr lang="ko-KR" altLang="en-US" sz="1200" dirty="0" smtClean="0">
                <a:latin typeface="+mn-ea"/>
              </a:rPr>
              <a:t>란 이름의 리스트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1</a:t>
            </a:r>
            <a:r>
              <a:rPr lang="ko-KR" altLang="en-US" sz="1200" dirty="0" smtClean="0">
                <a:latin typeface="+mn-ea"/>
              </a:rPr>
              <a:t>개를 생성하고</a:t>
            </a:r>
            <a:r>
              <a:rPr lang="en-US" altLang="ko-KR" sz="1200" dirty="0" smtClean="0">
                <a:latin typeface="+mn-ea"/>
              </a:rPr>
              <a:t>,</a:t>
            </a:r>
          </a:p>
          <a:p>
            <a:r>
              <a:rPr lang="en-US" altLang="ko-KR" sz="1200" dirty="0" smtClean="0">
                <a:latin typeface="+mn-ea"/>
              </a:rPr>
              <a:t>draw 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err="1" smtClean="0">
                <a:latin typeface="+mn-ea"/>
              </a:rPr>
              <a:t>printInfo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라는 인터페이스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가진 </a:t>
            </a:r>
            <a:r>
              <a:rPr lang="en-US" altLang="ko-KR" sz="1200" dirty="0" err="1" smtClean="0">
                <a:latin typeface="+mn-ea"/>
              </a:rPr>
              <a:t>IShape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인터페이스를 만들고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I</a:t>
            </a:r>
            <a:r>
              <a:rPr lang="en-US" altLang="ko-KR" sz="1200" dirty="0" err="1" smtClean="0">
                <a:latin typeface="+mn-ea"/>
              </a:rPr>
              <a:t>Shape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상속한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Circle, Triangle, </a:t>
            </a:r>
            <a:r>
              <a:rPr lang="en-US" altLang="ko-KR" sz="1200" dirty="0" err="1" smtClean="0">
                <a:latin typeface="+mn-ea"/>
              </a:rPr>
              <a:t>Rect</a:t>
            </a:r>
            <a:r>
              <a:rPr lang="en-US" altLang="ko-KR" sz="1200" dirty="0" smtClean="0">
                <a:latin typeface="+mn-ea"/>
              </a:rPr>
              <a:t>, Polygon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x, y, w, h </a:t>
            </a:r>
            <a:r>
              <a:rPr lang="ko-KR" altLang="en-US" sz="1200" dirty="0" smtClean="0">
                <a:latin typeface="+mn-ea"/>
              </a:rPr>
              <a:t>를 가지는 데이터 클래스로 만들고 인터페이스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오버로딩한다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+mn-ea"/>
              </a:rPr>
              <a:t>해당 클래스는 </a:t>
            </a:r>
            <a:r>
              <a:rPr lang="ko-KR" altLang="en-US" sz="1200" dirty="0" err="1" smtClean="0">
                <a:latin typeface="+mn-ea"/>
              </a:rPr>
              <a:t>생성자를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private </a:t>
            </a:r>
            <a:r>
              <a:rPr lang="ko-KR" altLang="en-US" sz="1200" dirty="0" smtClean="0">
                <a:latin typeface="+mn-ea"/>
              </a:rPr>
              <a:t>으로 하고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+mn-ea"/>
              </a:rPr>
              <a:t>동반객체를 통해 </a:t>
            </a:r>
            <a:r>
              <a:rPr lang="ko-KR" altLang="en-US" sz="1200" dirty="0" err="1" smtClean="0">
                <a:latin typeface="+mn-ea"/>
              </a:rPr>
              <a:t>팩토리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ko-KR" altLang="en-US" sz="1200" dirty="0" smtClean="0">
                <a:latin typeface="+mn-ea"/>
              </a:rPr>
              <a:t> 제공한다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오버로딩하는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메소드에서는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어느클래스에서</a:t>
            </a:r>
            <a:r>
              <a:rPr lang="ko-KR" altLang="en-US" sz="1200" dirty="0" smtClean="0">
                <a:latin typeface="+mn-ea"/>
              </a:rPr>
              <a:t> 어떤 함수가 호출되었는지를 출력하게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initDataList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 들어있는 </a:t>
            </a:r>
            <a:r>
              <a:rPr lang="ko-KR" altLang="en-US" sz="1200" dirty="0" err="1" smtClean="0">
                <a:latin typeface="+mn-ea"/>
              </a:rPr>
              <a:t>열거형</a:t>
            </a:r>
            <a:r>
              <a:rPr lang="ko-KR" altLang="en-US" sz="1200" dirty="0" smtClean="0">
                <a:latin typeface="+mn-ea"/>
              </a:rPr>
              <a:t> 타입에 맞는 클래스를 생성해서 도형 리스트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shapeList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에 넣는다</a:t>
            </a:r>
            <a:r>
              <a:rPr lang="en-US" altLang="ko-KR" sz="1200" dirty="0" smtClean="0">
                <a:latin typeface="+mn-ea"/>
              </a:rPr>
              <a:t>. (when  </a:t>
            </a:r>
            <a:r>
              <a:rPr lang="ko-KR" altLang="en-US" sz="1200" dirty="0" smtClean="0">
                <a:latin typeface="+mn-ea"/>
              </a:rPr>
              <a:t>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사용한다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shapeList</a:t>
            </a:r>
            <a:r>
              <a:rPr lang="ko-KR" altLang="en-US" sz="1200" dirty="0" smtClean="0">
                <a:latin typeface="+mn-ea"/>
              </a:rPr>
              <a:t>를 반복하면서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draw 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err="1" smtClean="0">
                <a:latin typeface="+mn-ea"/>
              </a:rPr>
              <a:t>printInfo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호출한다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이때 서로 다른 객체이지만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하나의 코드로 </a:t>
            </a:r>
            <a:r>
              <a:rPr lang="ko-KR" altLang="en-US" sz="1200" dirty="0" err="1" smtClean="0">
                <a:latin typeface="+mn-ea"/>
              </a:rPr>
              <a:t>동작해야한다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18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함수형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7174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부작용을 없애기 위한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위해 노력하는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프로그래밍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순수함수를 </a:t>
            </a:r>
            <a:r>
              <a:rPr lang="ko-KR" altLang="en-US" dirty="0" smtClean="0">
                <a:latin typeface="+mn-ea"/>
              </a:rPr>
              <a:t>지향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부작용이 없고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입력이 같으면 항상 출력이 </a:t>
            </a:r>
            <a:r>
              <a:rPr lang="ko-KR" altLang="en-US" dirty="0" smtClean="0">
                <a:latin typeface="+mn-ea"/>
              </a:rPr>
              <a:t>보장되는 함수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순수함수의 조합으로 프로그래밍을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Mutable </a:t>
            </a:r>
            <a:r>
              <a:rPr lang="ko-KR" altLang="en-US" dirty="0" smtClean="0">
                <a:latin typeface="+mn-ea"/>
              </a:rPr>
              <a:t>데이터를 지양 </a:t>
            </a:r>
            <a:r>
              <a:rPr lang="en-US" altLang="ko-KR" dirty="0" smtClean="0">
                <a:latin typeface="+mn-ea"/>
              </a:rPr>
              <a:t>(immutable </a:t>
            </a:r>
            <a:r>
              <a:rPr lang="ko-KR" altLang="en-US" dirty="0" smtClean="0">
                <a:latin typeface="+mn-ea"/>
              </a:rPr>
              <a:t>지향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err="1" smtClean="0">
                <a:latin typeface="+mn-ea"/>
              </a:rPr>
              <a:t>급객체인</a:t>
            </a:r>
            <a:r>
              <a:rPr lang="ko-KR" altLang="en-US" dirty="0" smtClean="0">
                <a:latin typeface="+mn-ea"/>
              </a:rPr>
              <a:t> 함수를 이용 고차함수를 </a:t>
            </a:r>
            <a:r>
              <a:rPr lang="ko-KR" altLang="en-US" dirty="0">
                <a:latin typeface="+mn-ea"/>
              </a:rPr>
              <a:t>통한 </a:t>
            </a:r>
            <a:r>
              <a:rPr lang="ko-KR" altLang="en-US" dirty="0" err="1" smtClean="0">
                <a:latin typeface="+mn-ea"/>
              </a:rPr>
              <a:t>재사용성</a:t>
            </a:r>
            <a:r>
              <a:rPr lang="ko-KR" altLang="en-US" dirty="0" smtClean="0">
                <a:latin typeface="+mn-ea"/>
              </a:rPr>
              <a:t> 지향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810" y="4462221"/>
            <a:ext cx="85576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공유 상태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(Shared state)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와 부작용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(Side effects)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대신 순수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(Pure function)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변경 가능한 데이터보다는 불변성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(Immutability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명령형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흐름 제어보다는 합성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(Function composition)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많은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데이터 유형에 대해 작업할 수 있도록 고차 함수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(Higher order functions)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명령적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(Imperative)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인 코드보다는 선언적으로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(Declarative, 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어떻게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하는지보다는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 무엇을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해야하는지</a:t>
            </a:r>
            <a:r>
              <a:rPr lang="en-US" altLang="ko-KR" sz="1400" dirty="0" smtClean="0">
                <a:solidFill>
                  <a:srgbClr val="4D525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구문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(statement)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표현식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(expression)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ad-hoc polymorphism(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가장 단순한 형태의 </a:t>
            </a:r>
            <a:r>
              <a:rPr lang="ko-KR" altLang="en-US" sz="1400" dirty="0" err="1">
                <a:solidFill>
                  <a:srgbClr val="4D5256"/>
                </a:solidFill>
                <a:latin typeface="+mn-ea"/>
              </a:rPr>
              <a:t>다형성</a:t>
            </a:r>
            <a:r>
              <a:rPr lang="en-US" altLang="ko-KR" sz="1400" dirty="0">
                <a:solidFill>
                  <a:srgbClr val="4D525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>보다는 컨테이너와 고차 함수를 </a:t>
            </a:r>
            <a:r>
              <a:rPr lang="ko-KR" altLang="en-US" sz="1400" dirty="0" smtClean="0">
                <a:solidFill>
                  <a:srgbClr val="4D5256"/>
                </a:solidFill>
                <a:latin typeface="+mn-ea"/>
              </a:rPr>
              <a:t>사용</a:t>
            </a:r>
            <a:endParaRPr lang="ko-KR" altLang="en-US" sz="1400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5256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rgbClr val="4D5256"/>
                </a:solidFill>
                <a:latin typeface="+mn-ea"/>
              </a:rPr>
            </a:b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28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함수형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99974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(Higher order functions)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Lambda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람다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Closure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클로저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Inline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standard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let / apply / run 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 smtClean="0">
                <a:solidFill>
                  <a:srgbClr val="4D5256"/>
                </a:solidFill>
                <a:latin typeface="+mn-ea"/>
              </a:rPr>
              <a:t>Coroutines</a:t>
            </a:r>
            <a:endParaRPr lang="en-US" altLang="ko-KR" strike="sngStrike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4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3200" dirty="0" err="1" smtClean="0">
                <a:solidFill>
                  <a:srgbClr val="4D5256"/>
                </a:solidFill>
                <a:latin typeface="+mn-ea"/>
              </a:rPr>
              <a:t>급객체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18095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Kotlin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의 함수는 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 조건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변수나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데이타에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할당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인자로 사용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리턴값으로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사용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가능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trike="sngStrike" dirty="0" smtClean="0">
                <a:solidFill>
                  <a:srgbClr val="4D5256"/>
                </a:solidFill>
                <a:latin typeface="+mn-ea"/>
              </a:rPr>
              <a:t>동적 생성 가능</a:t>
            </a:r>
            <a:endParaRPr lang="en-US" altLang="ko-KR" strike="sngStrike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 타입 필요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7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sz="3200" dirty="0" err="1" smtClean="0">
                <a:solidFill>
                  <a:srgbClr val="4D5256"/>
                </a:solidFill>
                <a:latin typeface="+mn-ea"/>
              </a:rPr>
              <a:t>급객체</a:t>
            </a:r>
            <a:r>
              <a:rPr lang="ko-KR" altLang="en-US" sz="3200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sz="3200" dirty="0" smtClean="0">
                <a:solidFill>
                  <a:srgbClr val="4D5256"/>
                </a:solidFill>
                <a:latin typeface="+mn-ea"/>
              </a:rPr>
              <a:t>- </a:t>
            </a:r>
            <a:r>
              <a:rPr lang="ko-KR" altLang="en-US" sz="3200" dirty="0" smtClean="0">
                <a:solidFill>
                  <a:srgbClr val="4D5256"/>
                </a:solidFill>
                <a:latin typeface="+mn-ea"/>
              </a:rPr>
              <a:t>함수타입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793224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(paramType1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paramType</a:t>
            </a:r>
            <a:r>
              <a:rPr lang="en-US" altLang="ko-KR" sz="2000" b="1" dirty="0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… , </a:t>
            </a:r>
            <a:r>
              <a:rPr lang="en-US" altLang="ko-KR" sz="2000" b="1" dirty="0" err="1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paramType</a:t>
            </a:r>
            <a:r>
              <a:rPr lang="en-US" altLang="ko-KR" sz="2000" b="1" dirty="0" err="1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ko-KR" sz="2000" b="1" dirty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-&gt; </a:t>
            </a:r>
            <a:r>
              <a:rPr lang="en-US" altLang="ko-KR" sz="2000" b="1" dirty="0" err="1" smtClean="0">
                <a:solidFill>
                  <a:srgbClr val="4D525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returnType</a:t>
            </a:r>
            <a:endParaRPr lang="en-US" altLang="ko-KR" sz="2000" b="1" dirty="0">
              <a:solidFill>
                <a:srgbClr val="4D525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함수를 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급객체로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다룰려면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 함수타입이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있어야함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타입은 변수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dirty="0" err="1" smtClean="0">
                <a:solidFill>
                  <a:srgbClr val="4D5256"/>
                </a:solidFill>
                <a:latin typeface="+mn-ea"/>
              </a:rPr>
              <a:t>파라메터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리턴 모두 사용할 수 있음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4D5256"/>
                </a:solidFill>
                <a:latin typeface="+mn-ea"/>
              </a:rPr>
              <a:t>typealias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으로 정의할 수 있음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typealias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mytype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 = (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Int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)-&gt;</a:t>
            </a:r>
            <a:r>
              <a:rPr lang="en-US" altLang="ko-KR" dirty="0" err="1">
                <a:solidFill>
                  <a:srgbClr val="4D5256"/>
                </a:solidFill>
                <a:latin typeface="+mn-ea"/>
              </a:rPr>
              <a:t>Int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6920" y="3514109"/>
            <a:ext cx="5887556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Int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하나를 인자로 받고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Boolean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리턴하는 함수 타입</a:t>
            </a:r>
            <a:b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l5: ((Int) -&gt; Boolean)?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it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l5.invoke(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인자 없고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 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을 리턴하는 함수 타입</a:t>
            </a:r>
            <a:b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l6: (() -&gt; String)?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인자없고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String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리턴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l6()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l6.invoke()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l7: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x*y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l7(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l7.invoke(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l8: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Unit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"l8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l8(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l8.invoke(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l9: (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x(x(y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k)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l9(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 &gt; y) x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l10: ( () -&gt; (Int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Int) -&gt; Int =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x()(x()(y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k) 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l10(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 &gt; y) x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람다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l10(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-&gt;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if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 &gt; y) y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sz="3200" dirty="0">
                <a:solidFill>
                  <a:srgbClr val="4D5256"/>
                </a:solidFill>
                <a:latin typeface="+mn-ea"/>
              </a:rPr>
              <a:t>(Higher order functions)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82137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함수를 인자로 받거나 함수를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리턴하는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 함수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이전엔 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함수 포인터로 처리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익명 객체로 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처리</a:t>
            </a:r>
            <a:endParaRPr lang="en-US" altLang="ko-KR" dirty="0" smtClean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함수가 </a:t>
            </a:r>
            <a:r>
              <a:rPr lang="en-US" altLang="ko-KR" dirty="0" smtClean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4D5256"/>
                </a:solidFill>
                <a:latin typeface="+mn-ea"/>
              </a:rPr>
              <a:t>급 객체이기 때문에 고차 함수 작성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다른 함수를 이용해서 새로운 함수를 조립하는 방법으로 프로그램 가능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합성함수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10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</TotalTime>
  <Words>1413</Words>
  <Application>Microsoft Office PowerPoint</Application>
  <PresentationFormat>화면 슬라이드 쇼(4:3)</PresentationFormat>
  <Paragraphs>355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나눔고딕</vt:lpstr>
      <vt:lpstr>굴림체</vt:lpstr>
      <vt:lpstr>Wingdings</vt:lpstr>
      <vt:lpstr>Arial</vt:lpstr>
      <vt:lpstr>맑은 고딕</vt:lpstr>
      <vt:lpstr>Office 테마</vt:lpstr>
      <vt:lpstr>    코틀린을 이용한 안드로이드 프로그래밍 실습 </vt:lpstr>
      <vt:lpstr>강의소개 #2</vt:lpstr>
      <vt:lpstr>Kotlin – 2일차 회고</vt:lpstr>
      <vt:lpstr>Kotlin – 2일차 회고</vt:lpstr>
      <vt:lpstr>Kotlin – 함수형 프로그래밍</vt:lpstr>
      <vt:lpstr>Kotlin – 함수형 프로그래밍</vt:lpstr>
      <vt:lpstr>Kotlin – 1급객체</vt:lpstr>
      <vt:lpstr>Kotlin – 1급객체 - 함수타입</vt:lpstr>
      <vt:lpstr>Kotlin – 고차 함수(Higher order functions)</vt:lpstr>
      <vt:lpstr>Kotlin – 람다</vt:lpstr>
      <vt:lpstr>Kotlin – 람다</vt:lpstr>
      <vt:lpstr>Kotlin – 클로저</vt:lpstr>
      <vt:lpstr>Kotlin – it, _</vt:lpstr>
      <vt:lpstr>Kotlin – inline</vt:lpstr>
      <vt:lpstr>Kotlin – inline</vt:lpstr>
      <vt:lpstr>Kotlin – SAM (Single Abstract Method) 변환</vt:lpstr>
      <vt:lpstr>Kotlin – stream or sequence</vt:lpstr>
      <vt:lpstr>Kotlin – standard function - run</vt:lpstr>
      <vt:lpstr>Kotlin – standard function - let</vt:lpstr>
      <vt:lpstr>Kotlin – standard function - apply</vt:lpstr>
      <vt:lpstr>Kotlin – standard function</vt:lpstr>
      <vt:lpstr>Kotlin – 기타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987</cp:revision>
  <cp:lastPrinted>2015-07-01T03:29:24Z</cp:lastPrinted>
  <dcterms:created xsi:type="dcterms:W3CDTF">2011-08-24T01:05:33Z</dcterms:created>
  <dcterms:modified xsi:type="dcterms:W3CDTF">2018-07-03T21:32:29Z</dcterms:modified>
</cp:coreProperties>
</file>