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7" r:id="rId2"/>
    <p:sldId id="331" r:id="rId3"/>
    <p:sldId id="332" r:id="rId4"/>
    <p:sldId id="333" r:id="rId5"/>
    <p:sldId id="334" r:id="rId6"/>
    <p:sldId id="335" r:id="rId7"/>
    <p:sldId id="346" r:id="rId8"/>
    <p:sldId id="348" r:id="rId9"/>
    <p:sldId id="347" r:id="rId10"/>
    <p:sldId id="356" r:id="rId11"/>
    <p:sldId id="357" r:id="rId12"/>
    <p:sldId id="349" r:id="rId13"/>
    <p:sldId id="358" r:id="rId14"/>
    <p:sldId id="355" r:id="rId15"/>
    <p:sldId id="350" r:id="rId16"/>
    <p:sldId id="353" r:id="rId17"/>
    <p:sldId id="354" r:id="rId18"/>
    <p:sldId id="359" r:id="rId19"/>
    <p:sldId id="352" r:id="rId20"/>
    <p:sldId id="345" r:id="rId21"/>
  </p:sldIdLst>
  <p:sldSz cx="9144000" cy="6858000" type="screen4x3"/>
  <p:notesSz cx="6797675" cy="9926638"/>
  <p:embeddedFontLst>
    <p:embeddedFont>
      <p:font typeface="나눔고딕" panose="020D0604000000000000" pitchFamily="50" charset="-127"/>
      <p:regular r:id="rId24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3044" autoAdjust="0"/>
  </p:normalViewPr>
  <p:slideViewPr>
    <p:cSldViewPr snapToGrid="0">
      <p:cViewPr varScale="1">
        <p:scale>
          <a:sx n="126" d="100"/>
          <a:sy n="126" d="100"/>
        </p:scale>
        <p:origin x="1164" y="7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1040" y="32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84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77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863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667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767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41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370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58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31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1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79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195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236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23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0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741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348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2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82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baik@mober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8662780" cy="1969017"/>
          </a:xfrm>
        </p:spPr>
        <p:txBody>
          <a:bodyPr anchor="t">
            <a:noAutofit/>
          </a:bodyPr>
          <a:lstStyle/>
          <a:p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i="1" dirty="0" err="1"/>
              <a:t>코틀린을</a:t>
            </a:r>
            <a:r>
              <a:rPr lang="ko-KR" altLang="en-US" sz="2000" i="1" dirty="0"/>
              <a:t> 이용한 </a:t>
            </a:r>
            <a:r>
              <a:rPr lang="ko-KR" altLang="en-US" sz="2000" i="1" dirty="0" err="1"/>
              <a:t>안드로이드</a:t>
            </a:r>
            <a:r>
              <a:rPr lang="ko-KR" altLang="en-US" sz="2000" i="1" dirty="0"/>
              <a:t> 프로그래밍 </a:t>
            </a:r>
            <a:r>
              <a:rPr lang="ko-KR" altLang="en-US" sz="2000" i="1" dirty="0" smtClean="0"/>
              <a:t>실습</a:t>
            </a:r>
            <a: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sz="2000" b="1" spc="-250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sz="2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2018.07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백지훈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jhbaik@moberan.com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서브타입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/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수퍼타입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6191118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Class </a:t>
            </a:r>
            <a:r>
              <a:rPr lang="en-US" altLang="ko-KR" dirty="0" err="1" smtClean="0"/>
              <a:t>SubClass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SuperClass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SubClass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SuperClass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타입도 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상속관계에 있는 타입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자식 입장에서 부모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수퍼타입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부모 입장에서 자식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서브타입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인터페이스나 </a:t>
            </a:r>
            <a:r>
              <a:rPr lang="en-US" altLang="ko-KR" dirty="0" smtClean="0"/>
              <a:t>Abstract </a:t>
            </a:r>
            <a:r>
              <a:rPr lang="ko-KR" altLang="en-US" dirty="0" smtClean="0"/>
              <a:t>도 자식입장에서는 </a:t>
            </a:r>
            <a:r>
              <a:rPr lang="ko-KR" altLang="en-US" dirty="0" err="1" smtClean="0"/>
              <a:t>수퍼타입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상속관계에서 서브타입의</a:t>
            </a:r>
            <a:r>
              <a:rPr lang="en-US" altLang="ko-KR" dirty="0" smtClean="0"/>
              <a:t> </a:t>
            </a:r>
            <a:r>
              <a:rPr lang="ko-KR" altLang="en-US" dirty="0"/>
              <a:t>모든 </a:t>
            </a:r>
            <a:r>
              <a:rPr lang="ko-KR" altLang="en-US" dirty="0" err="1"/>
              <a:t>수퍼타입은</a:t>
            </a:r>
            <a:r>
              <a:rPr lang="ko-KR" altLang="en-US" dirty="0"/>
              <a:t> </a:t>
            </a:r>
            <a:r>
              <a:rPr lang="ko-KR" altLang="en-US" dirty="0" smtClean="0"/>
              <a:t>자신의 타입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317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원시타입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/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제너릭타입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8244565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Class </a:t>
            </a:r>
            <a:r>
              <a:rPr lang="en-US" altLang="ko-KR" dirty="0" err="1" smtClean="0"/>
              <a:t>ClassName</a:t>
            </a:r>
            <a:r>
              <a:rPr lang="en-US" altLang="ko-KR" dirty="0" smtClean="0"/>
              <a:t>&lt;T&gt;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ClassName</a:t>
            </a:r>
            <a:r>
              <a:rPr lang="en-US" altLang="ko-KR" dirty="0" smtClean="0"/>
              <a:t> :  </a:t>
            </a:r>
            <a:r>
              <a:rPr lang="ko-KR" altLang="en-US" dirty="0" smtClean="0"/>
              <a:t>원시 타입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 : </a:t>
            </a:r>
            <a:r>
              <a:rPr lang="ko-KR" altLang="en-US" dirty="0" err="1" smtClean="0"/>
              <a:t>제너릭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ClassName</a:t>
            </a:r>
            <a:r>
              <a:rPr lang="en-US" altLang="ko-KR" dirty="0"/>
              <a:t>&lt;T&gt;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타입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두 클래스 타입이 서브타입이 되려면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</a:t>
            </a:r>
            <a:r>
              <a:rPr lang="ko-KR" altLang="en-US" dirty="0" smtClean="0"/>
              <a:t> 타입이 </a:t>
            </a:r>
            <a:r>
              <a:rPr lang="ko-KR" altLang="en-US" dirty="0" err="1" smtClean="0"/>
              <a:t>같아야함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원시타입이 서브타입 관계여야 함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예외 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변성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ArrayList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List&lt;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의 서브 타입이다</a:t>
            </a:r>
            <a:r>
              <a:rPr lang="en-US" altLang="ko-KR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타입이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같고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를 상속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ArrayList</a:t>
            </a:r>
            <a:r>
              <a:rPr lang="en-US" altLang="ko-KR" dirty="0" smtClean="0"/>
              <a:t>&lt;Number&gt;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List&lt;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는 서브타입이 아니다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제너릭</a:t>
            </a:r>
            <a:r>
              <a:rPr lang="en-US" altLang="ko-KR" dirty="0"/>
              <a:t> </a:t>
            </a:r>
            <a:r>
              <a:rPr lang="ko-KR" altLang="en-US" dirty="0"/>
              <a:t>타입인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Number </a:t>
            </a:r>
            <a:r>
              <a:rPr lang="ko-KR" altLang="en-US" dirty="0"/>
              <a:t>를 상속하고 있지만 </a:t>
            </a:r>
            <a:r>
              <a:rPr lang="ko-KR" altLang="en-US" dirty="0" smtClean="0"/>
              <a:t>서로 다른 타입이다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</a:t>
            </a:r>
            <a:r>
              <a:rPr lang="ko-KR" altLang="en-US" dirty="0" smtClean="0"/>
              <a:t> 타입이 같지 않으면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관계를 무의미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34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Type parameter limitation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656981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기본적으로 타입 인자는 모든 타입 사용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&lt;T: Number&gt; </a:t>
            </a:r>
            <a:r>
              <a:rPr lang="ko-KR" altLang="en-US" dirty="0" smtClean="0"/>
              <a:t>로 타 </a:t>
            </a:r>
            <a:r>
              <a:rPr lang="ko-KR" altLang="en-US" dirty="0" err="1" smtClean="0"/>
              <a:t>입파라메터에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Upper Bound </a:t>
            </a:r>
            <a:r>
              <a:rPr lang="ko-KR" altLang="en-US" dirty="0" smtClean="0"/>
              <a:t>제한 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Number </a:t>
            </a:r>
            <a:r>
              <a:rPr lang="ko-KR" altLang="en-US" dirty="0" smtClean="0"/>
              <a:t>를 포함한 서브타입만 인자로 사용 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내부에서 제한한 타입의 멤버 접근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4726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타입 소거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867737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제너릭으로</a:t>
            </a:r>
            <a:r>
              <a:rPr lang="ko-KR" altLang="en-US" dirty="0" smtClean="0"/>
              <a:t> 지정된 타입의 매개변수 정보는 바이트 코드에 수록하지 않고 소거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따라서 타입 매개변수가 지정된 클래스의 객체 타입 런타임 검사 불가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해당 타입을 </a:t>
            </a:r>
            <a:r>
              <a:rPr lang="ko-KR" altLang="en-US" dirty="0" err="1" smtClean="0"/>
              <a:t>파라메터들을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파라메터로</a:t>
            </a:r>
            <a:r>
              <a:rPr lang="ko-KR" altLang="en-US" dirty="0" smtClean="0"/>
              <a:t> 갖는 함수 </a:t>
            </a:r>
            <a:r>
              <a:rPr lang="ko-KR" altLang="en-US" dirty="0" err="1" smtClean="0"/>
              <a:t>오버라이드</a:t>
            </a:r>
            <a:r>
              <a:rPr lang="ko-KR" altLang="en-US" dirty="0" smtClean="0"/>
              <a:t> 불가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해당 타입의 </a:t>
            </a:r>
            <a:r>
              <a:rPr lang="en-US" altLang="ko-KR" dirty="0" smtClean="0"/>
              <a:t>is </a:t>
            </a:r>
            <a:r>
              <a:rPr lang="ko-KR" altLang="en-US" dirty="0" smtClean="0"/>
              <a:t>연산 불가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inline </a:t>
            </a:r>
            <a:r>
              <a:rPr lang="ko-KR" altLang="en-US" dirty="0" smtClean="0"/>
              <a:t>과 함께 타입 </a:t>
            </a:r>
            <a:r>
              <a:rPr lang="ko-KR" altLang="en-US" dirty="0" err="1" smtClean="0"/>
              <a:t>파라메터에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reified </a:t>
            </a:r>
            <a:r>
              <a:rPr lang="ko-KR" altLang="en-US" dirty="0" smtClean="0"/>
              <a:t>키워드로 실체화 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</a:t>
            </a:r>
            <a:r>
              <a:rPr lang="en-US" altLang="ko-KR" dirty="0" smtClean="0"/>
              <a:t>s </a:t>
            </a:r>
            <a:r>
              <a:rPr lang="ko-KR" altLang="en-US" dirty="0" smtClean="0"/>
              <a:t>연산 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해당 함수는 자바에서 사용 불가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7597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변성 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(variance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0068" y="1433318"/>
            <a:ext cx="8207696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ArrayList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va</a:t>
            </a:r>
            <a:r>
              <a:rPr lang="en-US" altLang="ko-KR" dirty="0" smtClean="0"/>
              <a:t> List&lt;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ArrayList</a:t>
            </a:r>
            <a:r>
              <a:rPr lang="en-US" altLang="ko-KR" dirty="0"/>
              <a:t>&lt;</a:t>
            </a:r>
            <a:r>
              <a:rPr lang="en-US" altLang="ko-KR" dirty="0" err="1"/>
              <a:t>Int</a:t>
            </a:r>
            <a:r>
              <a:rPr lang="en-US" altLang="ko-KR" dirty="0"/>
              <a:t>&gt; </a:t>
            </a:r>
            <a:r>
              <a:rPr lang="ko-KR" altLang="en-US" dirty="0"/>
              <a:t>는 </a:t>
            </a:r>
            <a:r>
              <a:rPr lang="en-US" altLang="ko-KR" dirty="0"/>
              <a:t>List&lt;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&gt;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서브타입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List&lt;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List&lt;Number&gt;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</a:t>
            </a:r>
            <a:r>
              <a:rPr lang="ko-KR" altLang="en-US" dirty="0" smtClean="0"/>
              <a:t> 타입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제너릭</a:t>
            </a:r>
            <a:r>
              <a:rPr lang="ko-KR" altLang="en-US" dirty="0" smtClean="0"/>
              <a:t> 타입 </a:t>
            </a:r>
            <a:r>
              <a:rPr lang="en-US" altLang="ko-KR" dirty="0" smtClean="0"/>
              <a:t>Number </a:t>
            </a:r>
            <a:r>
              <a:rPr lang="ko-KR" altLang="en-US" dirty="0" smtClean="0"/>
              <a:t>의 서브타입이지만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List&lt;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List&lt;Number&gt;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서브타입 아님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그러나</a:t>
            </a:r>
            <a:r>
              <a:rPr lang="en-US" altLang="ko-KR" dirty="0" smtClean="0"/>
              <a:t>~!!!!</a:t>
            </a:r>
            <a:br>
              <a:rPr lang="en-US" altLang="ko-KR" dirty="0" smtClean="0"/>
            </a:br>
            <a:r>
              <a:rPr lang="en-US" altLang="ko-KR" dirty="0"/>
              <a:t>List&lt;</a:t>
            </a:r>
            <a:r>
              <a:rPr lang="en-US" altLang="ko-KR" dirty="0" err="1"/>
              <a:t>Int</a:t>
            </a:r>
            <a:r>
              <a:rPr lang="en-US" altLang="ko-KR" dirty="0"/>
              <a:t>&gt; </a:t>
            </a:r>
            <a:r>
              <a:rPr lang="ko-KR" altLang="en-US" dirty="0"/>
              <a:t>는 </a:t>
            </a:r>
            <a:r>
              <a:rPr lang="en-US" altLang="ko-KR" dirty="0"/>
              <a:t>List&lt;Number&gt;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서브임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엥</a:t>
            </a:r>
            <a:r>
              <a:rPr lang="en-US" altLang="ko-KR" dirty="0" smtClean="0"/>
              <a:t>??)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리스트는 타입매개변수의 서브타입을 인자로 받게 정의되어 있음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 매개변수와 타입 인자 간의 서브 타입 관계 설정을 변성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변형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이라 함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</a:t>
            </a:r>
            <a:r>
              <a:rPr lang="ko-KR" altLang="en-US" dirty="0" smtClean="0"/>
              <a:t> 타입의 변환이 생김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변성은 클래스나 인터페이스의 타입 매개변수에만 설정 가능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 매개변수나 반환타입에는 지정 불가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696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변성 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(variance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) -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불변성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무공변성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633218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 매개변수에 아무것도 하지 않으면 불변성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무공변성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기본이 불변성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무공변성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</a:t>
            </a:r>
            <a:r>
              <a:rPr lang="ko-KR" altLang="en-US" dirty="0" smtClean="0"/>
              <a:t> 타입이 </a:t>
            </a:r>
            <a:r>
              <a:rPr lang="ko-KR" altLang="en-US" dirty="0" err="1" smtClean="0"/>
              <a:t>일치해야한다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</a:t>
            </a:r>
            <a:r>
              <a:rPr lang="ko-KR" altLang="en-US" dirty="0" smtClean="0"/>
              <a:t> 타입의 상속관계 허용 안됨</a:t>
            </a:r>
            <a:r>
              <a:rPr lang="en-US" altLang="ko-KR" dirty="0" smtClean="0"/>
              <a:t>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4802" y="3305779"/>
            <a:ext cx="5920451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open class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MyClazzImpl&lt;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: IMyClazz&lt;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 class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MySubClazzImpl&lt;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: MyClazzImpl&lt;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&gt;(w)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printMyClazz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(my: MyClazzImpl&lt;Number&gt;)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(my)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m1 = MyClazzImpl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&lt;Int&gt;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m4 = MyClazzImpl&lt;Number&gt;(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222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m5 = MySubClazzImpl&lt;Number&gt;(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222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(m1)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printMyClazz(m4)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//printMyClazz(m1)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printMyClazz(m5)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64801" y="2749456"/>
            <a:ext cx="5920451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interface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IMyClazz&lt;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85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변성 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(variance)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공변성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공변형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46955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매개변수에 </a:t>
            </a:r>
            <a:r>
              <a:rPr lang="en-US" altLang="ko-KR" dirty="0" smtClean="0"/>
              <a:t>out </a:t>
            </a:r>
            <a:r>
              <a:rPr lang="ko-KR" altLang="en-US" dirty="0" smtClean="0"/>
              <a:t>변형 </a:t>
            </a:r>
            <a:r>
              <a:rPr lang="ko-KR" altLang="en-US" dirty="0" err="1" smtClean="0"/>
              <a:t>제한자를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자바의 </a:t>
            </a:r>
            <a:r>
              <a:rPr lang="en-US" altLang="ko-KR" dirty="0" smtClean="0"/>
              <a:t>extends</a:t>
            </a:r>
            <a:r>
              <a:rPr lang="ko-KR" altLang="en-US" dirty="0" smtClean="0"/>
              <a:t>변형 </a:t>
            </a:r>
            <a:r>
              <a:rPr lang="ko-KR" altLang="en-US" dirty="0" err="1" smtClean="0"/>
              <a:t>제한자와</a:t>
            </a:r>
            <a:r>
              <a:rPr lang="ko-KR" altLang="en-US" dirty="0" smtClean="0"/>
              <a:t> 같다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0901" y="2240549"/>
            <a:ext cx="6244542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interface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E&gt; : Collection&lt;E&gt; {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4803" y="2718738"/>
            <a:ext cx="59811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 </a:t>
            </a:r>
            <a:r>
              <a:rPr lang="ko-KR" altLang="en-US" dirty="0" smtClean="0"/>
              <a:t>타입을 포함하여 </a:t>
            </a:r>
            <a:r>
              <a:rPr lang="en-US" altLang="ko-KR" dirty="0" smtClean="0"/>
              <a:t>E </a:t>
            </a:r>
            <a:r>
              <a:rPr lang="ko-KR" altLang="en-US" dirty="0" smtClean="0"/>
              <a:t>의 서브 타입도 타입인자가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List&lt;</a:t>
            </a:r>
            <a:r>
              <a:rPr lang="en-US" altLang="ko-KR" dirty="0" err="1"/>
              <a:t>Int</a:t>
            </a:r>
            <a:r>
              <a:rPr lang="en-US" altLang="ko-KR" dirty="0"/>
              <a:t>&gt; </a:t>
            </a:r>
            <a:r>
              <a:rPr lang="ko-KR" altLang="en-US" dirty="0"/>
              <a:t>는 </a:t>
            </a:r>
            <a:r>
              <a:rPr lang="en-US" altLang="ko-KR" dirty="0"/>
              <a:t>List&lt;Number&gt;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서브임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04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변성 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(variance) - </a:t>
            </a:r>
            <a:r>
              <a:rPr lang="ko-KR" altLang="en-US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반공변성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460542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타입</a:t>
            </a:r>
            <a:r>
              <a:rPr lang="en-US" altLang="ko-KR" dirty="0"/>
              <a:t> </a:t>
            </a:r>
            <a:r>
              <a:rPr lang="ko-KR" altLang="en-US" dirty="0"/>
              <a:t>매개변수에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변형 </a:t>
            </a:r>
            <a:r>
              <a:rPr lang="ko-KR" altLang="en-US" dirty="0" err="1"/>
              <a:t>제한자를</a:t>
            </a:r>
            <a:r>
              <a:rPr lang="ko-KR" altLang="en-US" dirty="0"/>
              <a:t> 지정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자바의 </a:t>
            </a:r>
            <a:r>
              <a:rPr lang="en-US" altLang="ko-KR" smtClean="0"/>
              <a:t>super</a:t>
            </a:r>
            <a:r>
              <a:rPr lang="ko-KR" altLang="en-US" smtClean="0"/>
              <a:t>변형 </a:t>
            </a:r>
            <a:r>
              <a:rPr lang="ko-KR" altLang="en-US" dirty="0" err="1"/>
              <a:t>제한자와</a:t>
            </a:r>
            <a:r>
              <a:rPr lang="ko-KR" altLang="en-US" dirty="0"/>
              <a:t> </a:t>
            </a:r>
            <a:r>
              <a:rPr lang="ko-KR" altLang="en-US" dirty="0" smtClean="0"/>
              <a:t>같다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공변성의</a:t>
            </a:r>
            <a:r>
              <a:rPr lang="ko-KR" altLang="en-US" dirty="0" smtClean="0"/>
              <a:t> 반대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7712" y="3973457"/>
            <a:ext cx="4901878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InVariance&lt;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CoVariance&lt;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ContraVariance&lt;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in1 = InVariance&lt;Int&gt;()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val in2:InVariance&lt;Number&gt; = in1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co1 = CoVariance&lt;Int&gt;()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co2: CoVariance&lt;Number&gt; = co1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ct1 = ContraVariance&lt;Int&gt;()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val ct2 : ContraVariance&lt;Number&gt; = ct1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ct3 = ContraVariance&lt;Number&gt;()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ct4:ContraVariance&lt;Int&gt; = ct3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97712" y="2356544"/>
            <a:ext cx="4901878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public interface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Comparable&lt;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T&gt;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7472" y="2796783"/>
            <a:ext cx="7911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 </a:t>
            </a:r>
            <a:r>
              <a:rPr lang="ko-KR" altLang="en-US" dirty="0" smtClean="0"/>
              <a:t>타입을 </a:t>
            </a:r>
            <a:r>
              <a:rPr lang="ko-KR" altLang="en-US" dirty="0"/>
              <a:t>포함하여 </a:t>
            </a:r>
            <a:r>
              <a:rPr lang="en-US" altLang="ko-KR" dirty="0"/>
              <a:t>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수퍼</a:t>
            </a:r>
            <a:r>
              <a:rPr lang="ko-KR" altLang="en-US" dirty="0" smtClean="0"/>
              <a:t> 타입도 </a:t>
            </a:r>
            <a:r>
              <a:rPr lang="ko-KR" altLang="en-US" dirty="0"/>
              <a:t>타입인자가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잘 사용되지 않음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4319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변성 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(variance)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사용지점 변성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663797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불변형의</a:t>
            </a:r>
            <a:r>
              <a:rPr lang="ko-KR" altLang="en-US" dirty="0" smtClean="0"/>
              <a:t> 경우 </a:t>
            </a:r>
            <a:r>
              <a:rPr lang="ko-KR" altLang="en-US" dirty="0" err="1" smtClean="0"/>
              <a:t>사용할때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in/out </a:t>
            </a:r>
            <a:r>
              <a:rPr lang="ko-KR" altLang="en-US" dirty="0" smtClean="0"/>
              <a:t>을 강제 지정해서 사용 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Interface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지정하는것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선언 지점 변성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변형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사용할때</a:t>
            </a:r>
            <a:r>
              <a:rPr lang="ko-KR" altLang="en-US" dirty="0" smtClean="0"/>
              <a:t> 지정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 지점 변성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변형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공변형이나</a:t>
            </a:r>
            <a:r>
              <a:rPr lang="ko-KR" altLang="en-US" dirty="0" smtClean="0"/>
              <a:t> 반공변형으로 선언된 경우 불가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충돌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64803" y="4911030"/>
            <a:ext cx="4907666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InVariance&lt;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CoVariance&lt;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ContraVariance&lt;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in1 = InVariance&lt;Int&gt;()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val in2:InVariance&lt;Number&gt; = in1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in3:InVariance&lt;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Number&gt; = in1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</a:t>
            </a:r>
            <a:r>
              <a:rPr kumimoji="0" 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사용지점변성</a:t>
            </a:r>
            <a:endParaRPr kumimoji="0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19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스타 </a:t>
            </a:r>
            <a:r>
              <a:rPr lang="ko-KR" altLang="en-US" sz="3200" b="1" spc="-150" dirty="0" err="1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프로젝션</a:t>
            </a:r>
            <a:endParaRPr lang="en-US" altLang="ko-KR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4493538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원시타입만 사용 불가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자바는 가능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List&lt;Number&gt; :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List : </a:t>
            </a:r>
            <a:r>
              <a:rPr lang="ko-KR" altLang="en-US" dirty="0" smtClean="0"/>
              <a:t>불가능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스타 </a:t>
            </a:r>
            <a:r>
              <a:rPr lang="ko-KR" altLang="en-US" dirty="0" err="1" smtClean="0"/>
              <a:t>프로젝션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List&lt;*&gt;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 인자를 알 수 없음을 의미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List&lt;Any?&gt; </a:t>
            </a:r>
            <a:r>
              <a:rPr lang="ko-KR" altLang="en-US" dirty="0" smtClean="0"/>
              <a:t>와 다름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타입이 중요하지 않은 함수에 유용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09535" y="1525965"/>
            <a:ext cx="4195823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st1:Star&lt;Any&gt; = Star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&lt;Any&gt;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val st2:Star&lt;Any&gt; = Star&lt;Int&gt;()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st5:Star&lt;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out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Any&gt; = Star&lt;Int&gt;()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st6:Star&lt;*&gt; = Star&lt;Any&gt;()</a:t>
            </a:r>
            <a:b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st7:Star&lt;*&gt; = Star&lt;Int&gt;()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6920" y="4449366"/>
            <a:ext cx="4800458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fun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printListItem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(list : List&lt;*&gt;) {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갯수</a:t>
            </a:r>
            <a:r>
              <a:rPr kumimoji="0" 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list.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내역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// </a:t>
            </a:r>
            <a:r>
              <a:rPr lang="en-US" altLang="ko-KR" sz="1200" dirty="0" err="1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list.add</a:t>
            </a:r>
            <a:r>
              <a:rPr lang="en-US" altLang="ko-KR" sz="1200" dirty="0" smtClean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(100</a:t>
            </a:r>
            <a:r>
              <a:rPr lang="en-US" altLang="ko-KR" sz="12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ls1 =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listOf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ls2 =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listOf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"a"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"b"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printListItem(ls1)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printListItem(ls2)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00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강의소개 </a:t>
            </a:r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#2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6543" y="1433318"/>
            <a:ext cx="841300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 smtClean="0"/>
              <a:t>안드로이드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/ </a:t>
            </a:r>
            <a:r>
              <a:rPr lang="ko-KR" altLang="en-US" sz="1400" dirty="0" err="1" smtClean="0"/>
              <a:t>코틀린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소개 및 이해 </a:t>
            </a:r>
            <a:r>
              <a:rPr lang="ko-KR" altLang="en-US" sz="1400" dirty="0" smtClean="0"/>
              <a:t>개발환경</a:t>
            </a:r>
            <a:endParaRPr lang="en-US" altLang="ko-KR" sz="1400" dirty="0" smtClean="0"/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기초 프로그래밍</a:t>
            </a:r>
          </a:p>
          <a:p>
            <a:pPr fontAlgn="base" latinLnBrk="0"/>
            <a:endParaRPr lang="ko-KR" altLang="en-US" sz="1400" dirty="0"/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 smtClean="0"/>
              <a:t>코틀린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객체지향 </a:t>
            </a:r>
            <a:r>
              <a:rPr lang="ko-KR" altLang="en-US" sz="1400" dirty="0" smtClean="0"/>
              <a:t>프로그래밍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r>
              <a:rPr lang="en-US" altLang="ko-KR" sz="1400" dirty="0" smtClean="0"/>
              <a:t>3</a:t>
            </a:r>
            <a:r>
              <a:rPr lang="ko-KR" altLang="en-US" sz="1400" dirty="0"/>
              <a:t>일차 </a:t>
            </a:r>
            <a:r>
              <a:rPr lang="en-US" altLang="ko-KR" sz="1400" dirty="0"/>
              <a:t>: </a:t>
            </a:r>
          </a:p>
          <a:p>
            <a:pPr fontAlgn="base" latinLnBrk="0"/>
            <a:r>
              <a:rPr lang="ko-KR" altLang="en-US" sz="1400" dirty="0" err="1"/>
              <a:t>코틀린</a:t>
            </a:r>
            <a:r>
              <a:rPr lang="ko-KR" altLang="en-US" sz="1400" dirty="0"/>
              <a:t> 함수형 프로그래밍</a:t>
            </a:r>
          </a:p>
          <a:p>
            <a:pPr fontAlgn="base" latinLnBrk="0"/>
            <a:endParaRPr lang="en-US" altLang="ko-KR" sz="1400" b="1" dirty="0"/>
          </a:p>
          <a:p>
            <a:r>
              <a:rPr lang="en-US" altLang="ko-KR" sz="1400" b="1" dirty="0"/>
              <a:t>4</a:t>
            </a:r>
            <a:r>
              <a:rPr lang="ko-KR" altLang="en-US" sz="1400" b="1" dirty="0"/>
              <a:t>일차 </a:t>
            </a:r>
            <a:r>
              <a:rPr lang="en-US" altLang="ko-KR" sz="1400" b="1" dirty="0"/>
              <a:t>: </a:t>
            </a:r>
          </a:p>
          <a:p>
            <a:pPr fontAlgn="base" latinLnBrk="0"/>
            <a:r>
              <a:rPr lang="ko-KR" altLang="en-US" sz="1400" b="1" dirty="0" err="1"/>
              <a:t>코틀린</a:t>
            </a:r>
            <a:r>
              <a:rPr lang="ko-KR" altLang="en-US" sz="1400" b="1" dirty="0"/>
              <a:t> </a:t>
            </a:r>
            <a:r>
              <a:rPr lang="ko-KR" altLang="en-US" sz="1400" b="1" dirty="0" err="1" smtClean="0"/>
              <a:t>제너릭</a:t>
            </a:r>
            <a:r>
              <a:rPr lang="ko-KR" altLang="en-US" sz="1400" b="1" dirty="0" smtClean="0"/>
              <a:t> 프로그래밍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altLang="ko-KR" sz="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71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3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 회고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4461414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함수형 프로그램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4D5256"/>
                </a:solidFill>
                <a:latin typeface="+mn-ea"/>
              </a:rPr>
              <a:t>급 객체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D5256"/>
                </a:solidFill>
                <a:latin typeface="+mn-ea"/>
              </a:rPr>
              <a:t>고차 함수</a:t>
            </a:r>
            <a:r>
              <a:rPr lang="en-US" altLang="ko-KR" dirty="0">
                <a:solidFill>
                  <a:srgbClr val="4D5256"/>
                </a:solidFill>
                <a:latin typeface="+mn-ea"/>
              </a:rPr>
              <a:t>(Higher order functions)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Lambda </a:t>
            </a:r>
            <a:r>
              <a:rPr lang="ko-KR" altLang="en-US" dirty="0">
                <a:solidFill>
                  <a:srgbClr val="4D5256"/>
                </a:solidFill>
                <a:latin typeface="+mn-ea"/>
              </a:rPr>
              <a:t>람다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Closure </a:t>
            </a:r>
            <a:r>
              <a:rPr lang="ko-KR" altLang="en-US" dirty="0" err="1">
                <a:solidFill>
                  <a:srgbClr val="4D5256"/>
                </a:solidFill>
                <a:latin typeface="+mn-ea"/>
              </a:rPr>
              <a:t>클로저</a:t>
            </a:r>
            <a:endParaRPr lang="en-US" altLang="ko-KR" dirty="0">
              <a:solidFill>
                <a:srgbClr val="4D5256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Inline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SAM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Stream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standard function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4D5256"/>
                </a:solidFill>
                <a:latin typeface="+mn-ea"/>
              </a:rPr>
              <a:t>let / apply / run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trike="sngStrike" dirty="0" err="1">
                <a:solidFill>
                  <a:srgbClr val="4D5256"/>
                </a:solidFill>
                <a:latin typeface="+mn-ea"/>
              </a:rPr>
              <a:t>Coroutines</a:t>
            </a:r>
            <a:endParaRPr lang="en-US" altLang="ko-KR" strike="sngStrike" dirty="0">
              <a:solidFill>
                <a:srgbClr val="4D525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21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3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일차 회고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803" y="1329453"/>
            <a:ext cx="849678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퀴즈 </a:t>
            </a:r>
            <a:r>
              <a:rPr lang="en-US" altLang="ko-KR" sz="1200" dirty="0" smtClean="0">
                <a:latin typeface="+mn-ea"/>
              </a:rPr>
              <a:t>: </a:t>
            </a:r>
          </a:p>
          <a:p>
            <a:r>
              <a:rPr lang="en-US" altLang="ko-KR" sz="1200" dirty="0" smtClean="0">
                <a:latin typeface="+mn-ea"/>
              </a:rPr>
              <a:t>1. </a:t>
            </a:r>
            <a:r>
              <a:rPr lang="ko-KR" altLang="en-US" sz="1200" dirty="0" err="1" smtClean="0">
                <a:latin typeface="+mn-ea"/>
              </a:rPr>
              <a:t>탑레벨의</a:t>
            </a:r>
            <a:r>
              <a:rPr lang="ko-KR" altLang="en-US" sz="1200" dirty="0" smtClean="0">
                <a:latin typeface="+mn-ea"/>
              </a:rPr>
              <a:t> 고차 함수 </a:t>
            </a:r>
            <a:r>
              <a:rPr lang="en-US" altLang="ko-KR" sz="1200" dirty="0" err="1">
                <a:latin typeface="+mn-ea"/>
              </a:rPr>
              <a:t>TimeLogCheck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를 만든다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r>
              <a:rPr lang="en-US" altLang="ko-KR" sz="1200" dirty="0" smtClean="0">
                <a:latin typeface="+mn-ea"/>
              </a:rPr>
              <a:t>2. </a:t>
            </a:r>
            <a:r>
              <a:rPr lang="en-US" altLang="ko-KR" sz="1200" dirty="0" err="1" smtClean="0">
                <a:latin typeface="+mn-ea"/>
              </a:rPr>
              <a:t>TimeLogCheck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는 </a:t>
            </a:r>
            <a:r>
              <a:rPr lang="en-US" altLang="ko-KR" sz="1200" dirty="0" smtClean="0">
                <a:latin typeface="+mn-ea"/>
              </a:rPr>
              <a:t>String </a:t>
            </a:r>
            <a:r>
              <a:rPr lang="ko-KR" altLang="en-US" sz="1200" dirty="0" smtClean="0">
                <a:latin typeface="+mn-ea"/>
              </a:rPr>
              <a:t>타입의 </a:t>
            </a:r>
            <a:r>
              <a:rPr lang="en-US" altLang="ko-KR" sz="1200" dirty="0" smtClean="0">
                <a:latin typeface="+mn-ea"/>
              </a:rPr>
              <a:t>tag </a:t>
            </a:r>
            <a:r>
              <a:rPr lang="ko-KR" altLang="en-US" sz="1200" dirty="0" smtClean="0">
                <a:latin typeface="+mn-ea"/>
              </a:rPr>
              <a:t>와 함수타입 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tag:String</a:t>
            </a:r>
            <a:r>
              <a:rPr lang="en-US" altLang="ko-KR" sz="1200" dirty="0">
                <a:latin typeface="+mn-ea"/>
              </a:rPr>
              <a:t>) -&gt; List&lt;String&gt; 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을 가지는 </a:t>
            </a:r>
            <a:r>
              <a:rPr lang="en-US" altLang="ko-KR" sz="1200" dirty="0" smtClean="0">
                <a:latin typeface="+mn-ea"/>
              </a:rPr>
              <a:t>f </a:t>
            </a:r>
            <a:r>
              <a:rPr lang="ko-KR" altLang="en-US" sz="1200" dirty="0" smtClean="0">
                <a:latin typeface="+mn-ea"/>
              </a:rPr>
              <a:t>를 인자로 갖는다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r>
              <a:rPr lang="en-US" altLang="ko-KR" sz="1200" dirty="0" smtClean="0">
                <a:latin typeface="+mn-ea"/>
              </a:rPr>
              <a:t>3. </a:t>
            </a:r>
            <a:r>
              <a:rPr lang="en-US" altLang="ko-KR" sz="1200" dirty="0" err="1" smtClean="0">
                <a:latin typeface="+mn-ea"/>
              </a:rPr>
              <a:t>TimeLogCheck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에서 인자로 받은 람다를 실행하기 전에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“</a:t>
            </a:r>
            <a:r>
              <a:rPr lang="ko-KR" altLang="en-US" sz="1200" dirty="0" smtClean="0">
                <a:latin typeface="+mn-ea"/>
              </a:rPr>
              <a:t>현재시간</a:t>
            </a:r>
            <a:r>
              <a:rPr lang="en-US" altLang="ko-KR" sz="1200" dirty="0" smtClean="0">
                <a:latin typeface="+mn-ea"/>
              </a:rPr>
              <a:t> : </a:t>
            </a:r>
            <a:r>
              <a:rPr lang="en-US" altLang="ko-KR" sz="1200" dirty="0">
                <a:latin typeface="+mn-ea"/>
              </a:rPr>
              <a:t>tag </a:t>
            </a:r>
            <a:r>
              <a:rPr lang="en-US" altLang="ko-KR" sz="1200" dirty="0" smtClean="0">
                <a:latin typeface="+mn-ea"/>
              </a:rPr>
              <a:t>-&gt; </a:t>
            </a:r>
            <a:r>
              <a:rPr lang="ko-KR" altLang="en-US" sz="1200" dirty="0" smtClean="0">
                <a:latin typeface="+mn-ea"/>
              </a:rPr>
              <a:t>시작</a:t>
            </a:r>
            <a:r>
              <a:rPr lang="en-US" altLang="ko-KR" sz="1200" dirty="0" smtClean="0">
                <a:latin typeface="+mn-ea"/>
              </a:rPr>
              <a:t>” </a:t>
            </a:r>
            <a:r>
              <a:rPr lang="ko-KR" altLang="en-US" sz="1200" dirty="0" smtClean="0">
                <a:latin typeface="+mn-ea"/>
              </a:rPr>
              <a:t>이란 로그를 출력하고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</a:t>
            </a:r>
            <a:r>
              <a:rPr lang="ko-KR" altLang="en-US" sz="1200" dirty="0" smtClean="0">
                <a:latin typeface="+mn-ea"/>
              </a:rPr>
              <a:t>람다를 실행한 후에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“</a:t>
            </a:r>
            <a:r>
              <a:rPr lang="ko-KR" altLang="en-US" sz="1200" dirty="0" smtClean="0">
                <a:latin typeface="+mn-ea"/>
              </a:rPr>
              <a:t>현재시간 </a:t>
            </a:r>
            <a:r>
              <a:rPr lang="en-US" altLang="ko-KR" sz="1200" dirty="0" smtClean="0">
                <a:latin typeface="+mn-ea"/>
              </a:rPr>
              <a:t>: tag -&gt; </a:t>
            </a:r>
            <a:r>
              <a:rPr lang="ko-KR" altLang="en-US" sz="1200" dirty="0" smtClean="0">
                <a:latin typeface="+mn-ea"/>
              </a:rPr>
              <a:t>종료</a:t>
            </a:r>
            <a:r>
              <a:rPr lang="en-US" altLang="ko-KR" sz="1200" dirty="0">
                <a:latin typeface="+mn-ea"/>
              </a:rPr>
              <a:t>(elapsed </a:t>
            </a:r>
            <a:r>
              <a:rPr lang="en-US" altLang="ko-KR" sz="1200" dirty="0" smtClean="0">
                <a:latin typeface="+mn-ea"/>
              </a:rPr>
              <a:t>time : </a:t>
            </a:r>
            <a:r>
              <a:rPr lang="ko-KR" altLang="en-US" sz="1200" dirty="0" smtClean="0">
                <a:latin typeface="+mn-ea"/>
              </a:rPr>
              <a:t>종료 </a:t>
            </a:r>
            <a:r>
              <a:rPr lang="en-US" altLang="ko-KR" sz="1200" dirty="0" smtClean="0">
                <a:latin typeface="+mn-ea"/>
              </a:rPr>
              <a:t>– </a:t>
            </a:r>
            <a:r>
              <a:rPr lang="ko-KR" altLang="en-US" sz="1200" dirty="0" smtClean="0">
                <a:latin typeface="+mn-ea"/>
              </a:rPr>
              <a:t>시작</a:t>
            </a:r>
            <a:r>
              <a:rPr lang="en-US" altLang="ko-KR" sz="1200" dirty="0" smtClean="0">
                <a:latin typeface="+mn-ea"/>
              </a:rPr>
              <a:t>)” </a:t>
            </a:r>
            <a:r>
              <a:rPr lang="ko-KR" altLang="en-US" sz="1200" dirty="0" smtClean="0">
                <a:latin typeface="+mn-ea"/>
              </a:rPr>
              <a:t>을 출력한다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r>
              <a:rPr lang="en-US" altLang="ko-KR" sz="1200" dirty="0" smtClean="0">
                <a:latin typeface="+mn-ea"/>
              </a:rPr>
              <a:t>4. </a:t>
            </a:r>
            <a:r>
              <a:rPr lang="en-US" altLang="ko-KR" sz="1200" dirty="0" err="1">
                <a:latin typeface="+mn-ea"/>
              </a:rPr>
              <a:t>TimeLogCheck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는 람다함수가 </a:t>
            </a:r>
            <a:r>
              <a:rPr lang="ko-KR" altLang="en-US" sz="1200" dirty="0" err="1" smtClean="0">
                <a:latin typeface="+mn-ea"/>
              </a:rPr>
              <a:t>리턴한</a:t>
            </a:r>
            <a:r>
              <a:rPr lang="ko-KR" altLang="en-US" sz="1200" dirty="0" smtClean="0">
                <a:latin typeface="+mn-ea"/>
              </a:rPr>
              <a:t> 값을 </a:t>
            </a:r>
            <a:r>
              <a:rPr lang="ko-KR" altLang="en-US" sz="1200" dirty="0" err="1" smtClean="0">
                <a:latin typeface="+mn-ea"/>
              </a:rPr>
              <a:t>리턴한다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5. </a:t>
            </a:r>
            <a:r>
              <a:rPr lang="ko-KR" altLang="en-US" sz="1200" dirty="0" smtClean="0">
                <a:latin typeface="+mn-ea"/>
              </a:rPr>
              <a:t>순서대로 </a:t>
            </a:r>
            <a:r>
              <a:rPr lang="en-US" altLang="ko-KR" sz="1200" dirty="0">
                <a:latin typeface="+mn-ea"/>
              </a:rPr>
              <a:t>1~1000 </a:t>
            </a:r>
            <a:r>
              <a:rPr lang="ko-KR" altLang="en-US" sz="1200" dirty="0">
                <a:latin typeface="+mn-ea"/>
              </a:rPr>
              <a:t>까지 </a:t>
            </a:r>
            <a:r>
              <a:rPr lang="ko-KR" altLang="en-US" sz="1200" dirty="0" smtClean="0">
                <a:latin typeface="+mn-ea"/>
              </a:rPr>
              <a:t>가지는 </a:t>
            </a:r>
            <a:r>
              <a:rPr lang="en-US" altLang="ko-KR" sz="1200" dirty="0" err="1" smtClean="0">
                <a:latin typeface="+mn-ea"/>
              </a:rPr>
              <a:t>mutableList</a:t>
            </a:r>
            <a:r>
              <a:rPr lang="en-US" altLang="ko-KR" sz="1200" dirty="0" smtClean="0">
                <a:latin typeface="+mn-ea"/>
              </a:rPr>
              <a:t>&lt;</a:t>
            </a:r>
            <a:r>
              <a:rPr lang="en-US" altLang="ko-KR" sz="1200" dirty="0" err="1" smtClean="0">
                <a:latin typeface="+mn-ea"/>
              </a:rPr>
              <a:t>Int</a:t>
            </a:r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타입의 </a:t>
            </a:r>
            <a:r>
              <a:rPr lang="en-US" altLang="ko-KR" sz="1200" dirty="0" err="1" smtClean="0">
                <a:latin typeface="+mn-ea"/>
              </a:rPr>
              <a:t>initList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를 생성한다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r>
              <a:rPr lang="en-US" altLang="ko-KR" sz="1200" dirty="0" smtClean="0">
                <a:latin typeface="+mn-ea"/>
              </a:rPr>
              <a:t>6. </a:t>
            </a:r>
          </a:p>
          <a:p>
            <a:r>
              <a:rPr lang="en-US" altLang="ko-KR" sz="1200" dirty="0">
                <a:latin typeface="+mn-ea"/>
              </a:rPr>
              <a:t>	</a:t>
            </a:r>
            <a:r>
              <a:rPr lang="en-US" altLang="ko-KR" sz="1200" dirty="0" smtClean="0">
                <a:latin typeface="+mn-ea"/>
              </a:rPr>
              <a:t>A : </a:t>
            </a:r>
            <a:r>
              <a:rPr lang="ko-KR" altLang="en-US" sz="1200" dirty="0" smtClean="0">
                <a:latin typeface="+mn-ea"/>
              </a:rPr>
              <a:t>리스트의</a:t>
            </a:r>
            <a:r>
              <a:rPr lang="en-US" altLang="ko-KR" sz="1200" dirty="0" smtClean="0">
                <a:latin typeface="+mn-ea"/>
              </a:rPr>
              <a:t> filter </a:t>
            </a:r>
            <a:r>
              <a:rPr lang="ko-KR" altLang="en-US" sz="1200" dirty="0" smtClean="0">
                <a:latin typeface="+mn-ea"/>
              </a:rPr>
              <a:t>로 짝수를 걸러내고</a:t>
            </a:r>
            <a:r>
              <a:rPr lang="en-US" altLang="ko-KR" sz="1200" dirty="0" smtClean="0">
                <a:latin typeface="+mn-ea"/>
              </a:rPr>
              <a:t>, map </a:t>
            </a:r>
            <a:r>
              <a:rPr lang="ko-KR" altLang="en-US" sz="1200" dirty="0" smtClean="0">
                <a:latin typeface="+mn-ea"/>
              </a:rPr>
              <a:t>에서 </a:t>
            </a:r>
            <a:r>
              <a:rPr lang="en-US" altLang="ko-KR" sz="1200" dirty="0" err="1" smtClean="0">
                <a:latin typeface="+mn-ea"/>
              </a:rPr>
              <a:t>Int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en-US" altLang="ko-KR" sz="1200" dirty="0" smtClean="0">
                <a:latin typeface="+mn-ea"/>
              </a:rPr>
              <a:t>String </a:t>
            </a:r>
            <a:r>
              <a:rPr lang="ko-KR" altLang="en-US" sz="1200" dirty="0" smtClean="0">
                <a:latin typeface="+mn-ea"/>
              </a:rPr>
              <a:t>으로 바꾼 </a:t>
            </a:r>
            <a:r>
              <a:rPr lang="en-US" altLang="ko-KR" sz="1200" dirty="0" smtClean="0">
                <a:latin typeface="+mn-ea"/>
              </a:rPr>
              <a:t>String </a:t>
            </a:r>
            <a:r>
              <a:rPr lang="ko-KR" altLang="en-US" sz="1200" dirty="0" smtClean="0">
                <a:latin typeface="+mn-ea"/>
              </a:rPr>
              <a:t>리스트를 만든다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r>
              <a:rPr lang="en-US" altLang="ko-KR" sz="1200" dirty="0" smtClean="0">
                <a:latin typeface="+mn-ea"/>
              </a:rPr>
              <a:t>	B : </a:t>
            </a:r>
            <a:r>
              <a:rPr lang="ko-KR" altLang="en-US" sz="1200" dirty="0" smtClean="0">
                <a:latin typeface="+mn-ea"/>
              </a:rPr>
              <a:t>리스트를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asSequence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를 통해 </a:t>
            </a:r>
            <a:r>
              <a:rPr lang="en-US" altLang="ko-KR" sz="1200" dirty="0" smtClean="0">
                <a:latin typeface="+mn-ea"/>
              </a:rPr>
              <a:t>sequence </a:t>
            </a:r>
            <a:r>
              <a:rPr lang="ko-KR" altLang="en-US" sz="1200" dirty="0" smtClean="0">
                <a:latin typeface="+mn-ea"/>
              </a:rPr>
              <a:t>로 바꾸고 </a:t>
            </a:r>
            <a:r>
              <a:rPr lang="en-US" altLang="ko-KR" sz="1200" dirty="0">
                <a:latin typeface="+mn-ea"/>
              </a:rPr>
              <a:t>filter </a:t>
            </a:r>
            <a:r>
              <a:rPr lang="ko-KR" altLang="en-US" sz="1200" dirty="0">
                <a:latin typeface="+mn-ea"/>
              </a:rPr>
              <a:t>로 짝수를 걸러내고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map </a:t>
            </a:r>
            <a:r>
              <a:rPr lang="ko-KR" altLang="en-US" sz="1200" dirty="0">
                <a:latin typeface="+mn-ea"/>
              </a:rPr>
              <a:t>에서 </a:t>
            </a:r>
            <a:r>
              <a:rPr lang="en-US" altLang="ko-KR" sz="1200" dirty="0" err="1" smtClean="0">
                <a:latin typeface="+mn-ea"/>
              </a:rPr>
              <a:t>Int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를 </a:t>
            </a:r>
            <a:r>
              <a:rPr lang="en-US" altLang="ko-KR" sz="1200" dirty="0">
                <a:latin typeface="+mn-ea"/>
              </a:rPr>
              <a:t>String </a:t>
            </a:r>
            <a:r>
              <a:rPr lang="ko-KR" altLang="en-US" sz="1200" dirty="0">
                <a:latin typeface="+mn-ea"/>
              </a:rPr>
              <a:t>으로 바꾼 </a:t>
            </a:r>
            <a:r>
              <a:rPr lang="ko-KR" altLang="en-US" sz="1200" dirty="0" smtClean="0">
                <a:latin typeface="+mn-ea"/>
              </a:rPr>
              <a:t>후 </a:t>
            </a:r>
            <a:r>
              <a:rPr lang="en-US" altLang="ko-KR" sz="1200" dirty="0" err="1" smtClean="0">
                <a:latin typeface="+mn-ea"/>
              </a:rPr>
              <a:t>toList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이</a:t>
            </a:r>
            <a:r>
              <a:rPr lang="ko-KR" altLang="en-US" sz="1200" dirty="0" smtClean="0">
                <a:latin typeface="+mn-ea"/>
              </a:rPr>
              <a:t>란 종단 함수를 통해 </a:t>
            </a:r>
            <a:r>
              <a:rPr lang="en-US" altLang="ko-KR" sz="1200" dirty="0" smtClean="0">
                <a:latin typeface="+mn-ea"/>
              </a:rPr>
              <a:t>String </a:t>
            </a:r>
            <a:r>
              <a:rPr lang="ko-KR" altLang="en-US" sz="1200" dirty="0" smtClean="0">
                <a:latin typeface="+mn-ea"/>
              </a:rPr>
              <a:t>리스트를 만든다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8. A</a:t>
            </a:r>
            <a:r>
              <a:rPr lang="ko-KR" altLang="en-US" sz="1200" dirty="0" smtClean="0">
                <a:latin typeface="+mn-ea"/>
              </a:rPr>
              <a:t>와 </a:t>
            </a:r>
            <a:r>
              <a:rPr lang="en-US" altLang="ko-KR" sz="1200" dirty="0" smtClean="0">
                <a:latin typeface="+mn-ea"/>
              </a:rPr>
              <a:t>B </a:t>
            </a:r>
            <a:r>
              <a:rPr lang="ko-KR" altLang="en-US" sz="1200" dirty="0" smtClean="0">
                <a:latin typeface="+mn-ea"/>
              </a:rPr>
              <a:t>를 </a:t>
            </a:r>
            <a:r>
              <a:rPr lang="en-US" altLang="ko-KR" sz="1200" dirty="0" err="1" smtClean="0">
                <a:latin typeface="+mn-ea"/>
              </a:rPr>
              <a:t>timeLogCheck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를 통해 람다로 실행하여 실행시간 로그가 나오도록 한다</a:t>
            </a:r>
            <a:r>
              <a:rPr lang="en-US" altLang="ko-KR" sz="1200" dirty="0" smtClean="0">
                <a:latin typeface="+mn-ea"/>
              </a:rPr>
              <a:t>. 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마지막 인자가 </a:t>
            </a:r>
            <a:r>
              <a:rPr lang="ko-KR" altLang="en-US" sz="1200" dirty="0" err="1" smtClean="0">
                <a:latin typeface="+mn-ea"/>
              </a:rPr>
              <a:t>람다일때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() </a:t>
            </a:r>
            <a:r>
              <a:rPr lang="ko-KR" altLang="en-US" sz="1200" dirty="0" smtClean="0">
                <a:latin typeface="+mn-ea"/>
              </a:rPr>
              <a:t>밖으로 람다를 빼는 방법으로 작성한다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* </a:t>
            </a:r>
            <a:r>
              <a:rPr lang="ko-KR" altLang="en-US" sz="1200" dirty="0" smtClean="0">
                <a:latin typeface="+mn-ea"/>
              </a:rPr>
              <a:t>시간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관련 코드는 아래를 참조한다</a:t>
            </a:r>
            <a:r>
              <a:rPr lang="en-US" altLang="ko-KR" sz="1200" dirty="0" smtClean="0">
                <a:latin typeface="+mn-ea"/>
              </a:rPr>
              <a:t>.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64803" y="4930439"/>
            <a:ext cx="8496783" cy="4308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endTime = GregorianCalendar()</a:t>
            </a:r>
            <a:b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endTime.toZonedDateTime()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tag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-&gt; End (elapsed time :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${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endTime.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timeInMillis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 startTime.</a:t>
            </a:r>
            <a:r>
              <a:rPr kumimoji="0" lang="ko-KR" altLang="ko-KR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timeInMillis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)"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4803" y="5529360"/>
            <a:ext cx="8496783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2018-07-04T18:00:58.255+09:00[Asia/Seoul] : collection -&gt; Start</a:t>
            </a:r>
          </a:p>
          <a:p>
            <a:r>
              <a:rPr lang="ko-KR" altLang="en-US" sz="1400" dirty="0"/>
              <a:t>2018-07-04T18:00:58.334+09:00[Asia/Seoul] : collection -&gt; End (elapsed time : </a:t>
            </a:r>
            <a:r>
              <a:rPr lang="en-US" altLang="ko-KR" sz="1400" dirty="0" err="1" smtClean="0"/>
              <a:t>xxxx</a:t>
            </a:r>
            <a:r>
              <a:rPr lang="ko-KR" altLang="en-US" sz="1400" dirty="0" smtClean="0"/>
              <a:t>)</a:t>
            </a:r>
            <a:endParaRPr lang="ko-KR" altLang="en-US" sz="1400" dirty="0"/>
          </a:p>
          <a:p>
            <a:r>
              <a:rPr lang="ko-KR" altLang="en-US" sz="1400" dirty="0"/>
              <a:t>2018-07-04T18:00:58.334+09:00[Asia/Seoul] : stream -&gt; Start</a:t>
            </a:r>
          </a:p>
          <a:p>
            <a:r>
              <a:rPr lang="ko-KR" altLang="en-US" sz="1400" dirty="0"/>
              <a:t>2018-07-04T18:00:58.350+09:00[Asia/Seoul] : stream -&gt; End (elapsed time : </a:t>
            </a:r>
            <a:r>
              <a:rPr lang="en-US" altLang="ko-KR" sz="1400" dirty="0" err="1" smtClean="0"/>
              <a:t>xxxx</a:t>
            </a:r>
            <a:r>
              <a:rPr lang="ko-KR" altLang="en-US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637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제너릭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프로그래밍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832311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제너릭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템플릿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프로그래밍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타입을 미리 정의하지 않고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하는 프로그래밍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인스턴스화</a:t>
            </a:r>
            <a:r>
              <a:rPr lang="ko-KR" altLang="en-US" dirty="0" smtClean="0">
                <a:latin typeface="+mn-ea"/>
              </a:rPr>
              <a:t> 하는 시점에 </a:t>
            </a:r>
            <a:r>
              <a:rPr lang="ko-KR" altLang="en-US" dirty="0" err="1" smtClean="0">
                <a:latin typeface="+mn-ea"/>
              </a:rPr>
              <a:t>타입파라메터를</a:t>
            </a:r>
            <a:r>
              <a:rPr lang="ko-KR" altLang="en-US" dirty="0" smtClean="0">
                <a:latin typeface="+mn-ea"/>
              </a:rPr>
              <a:t> 통해 타입을 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타입파라메터를</a:t>
            </a:r>
            <a:r>
              <a:rPr lang="ko-KR" altLang="en-US" dirty="0" smtClean="0">
                <a:latin typeface="+mn-ea"/>
              </a:rPr>
              <a:t> 통해 여러 타입이 사용할 수 있는 객체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함수 생성</a:t>
            </a:r>
            <a:endParaRPr lang="en-US" altLang="ko-KR" dirty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하나의 코드로 다양한 타입 처리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여러 타입을 </a:t>
            </a:r>
            <a:r>
              <a:rPr lang="ko-KR" altLang="en-US" dirty="0" err="1" smtClean="0">
                <a:latin typeface="+mn-ea"/>
              </a:rPr>
              <a:t>처리해야할때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Any (java </a:t>
            </a:r>
            <a:r>
              <a:rPr lang="ko-KR" altLang="en-US" dirty="0" smtClean="0">
                <a:latin typeface="+mn-ea"/>
              </a:rPr>
              <a:t>에서는 </a:t>
            </a:r>
            <a:r>
              <a:rPr lang="en-US" altLang="ko-KR" dirty="0" smtClean="0">
                <a:latin typeface="+mn-ea"/>
              </a:rPr>
              <a:t>Object) </a:t>
            </a:r>
            <a:r>
              <a:rPr lang="ko-KR" altLang="en-US" dirty="0" smtClean="0">
                <a:latin typeface="+mn-ea"/>
              </a:rPr>
              <a:t>타입의 문제</a:t>
            </a:r>
            <a:endParaRPr lang="en-US" altLang="ko-KR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캐스팅 필요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err="1" smtClean="0">
                <a:latin typeface="+mn-ea"/>
              </a:rPr>
              <a:t>제너릭은</a:t>
            </a:r>
            <a:r>
              <a:rPr lang="ko-KR" altLang="en-US" dirty="0" smtClean="0">
                <a:latin typeface="+mn-ea"/>
              </a:rPr>
              <a:t> 불필요</a:t>
            </a:r>
            <a:endParaRPr lang="en-US" altLang="ko-KR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실수로 다른 타입을 전달 했을 때 오류 찾기 </a:t>
            </a:r>
            <a:r>
              <a:rPr lang="ko-KR" altLang="en-US" dirty="0" err="1" smtClean="0">
                <a:latin typeface="+mn-ea"/>
              </a:rPr>
              <a:t>힘듬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err="1" smtClean="0">
                <a:latin typeface="+mn-ea"/>
              </a:rPr>
              <a:t>제너릭은</a:t>
            </a:r>
            <a:r>
              <a:rPr lang="ko-KR" altLang="en-US" dirty="0" smtClean="0">
                <a:latin typeface="+mn-ea"/>
              </a:rPr>
              <a:t> 오류</a:t>
            </a:r>
            <a:endParaRPr lang="en-US" altLang="ko-KR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966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제너릭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프로그래밍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3168175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타입파라메터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제너릭</a:t>
            </a:r>
            <a:r>
              <a:rPr lang="ko-KR" altLang="en-US" dirty="0" smtClean="0"/>
              <a:t> 함수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Type </a:t>
            </a:r>
            <a:r>
              <a:rPr lang="en-US" altLang="ko-KR" dirty="0"/>
              <a:t>parameter </a:t>
            </a:r>
            <a:r>
              <a:rPr lang="en-US" altLang="ko-KR" dirty="0" smtClean="0"/>
              <a:t>limitation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수퍼타입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서브타입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원시타입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제너릭타입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변성 </a:t>
            </a:r>
            <a:r>
              <a:rPr lang="en-US" altLang="ko-KR" dirty="0" smtClean="0"/>
              <a:t>(variance)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불변성</a:t>
            </a:r>
            <a:r>
              <a:rPr lang="en-US" altLang="ko-KR" dirty="0"/>
              <a:t>/</a:t>
            </a:r>
            <a:r>
              <a:rPr lang="ko-KR" altLang="en-US" dirty="0" smtClean="0"/>
              <a:t>무공변성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공변성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반공변성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 </a:t>
            </a:r>
            <a:r>
              <a:rPr lang="ko-KR" altLang="en-US" dirty="0" err="1" smtClean="0"/>
              <a:t>프로젝션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스타 </a:t>
            </a:r>
            <a:r>
              <a:rPr lang="ko-KR" altLang="en-US" dirty="0" err="1" smtClean="0"/>
              <a:t>프로젝션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9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제너릭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Class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705552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ClassName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(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v1: 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T?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null,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v2: 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S?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null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클래스 타입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ClassName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 smtClean="0"/>
              <a:t>원시타입 </a:t>
            </a:r>
            <a:r>
              <a:rPr lang="en-US" altLang="ko-KR" dirty="0" smtClean="0"/>
              <a:t>+ T</a:t>
            </a:r>
            <a:r>
              <a:rPr lang="en-US" altLang="ko-KR" dirty="0"/>
              <a:t>, S </a:t>
            </a:r>
            <a:r>
              <a:rPr lang="ko-KR" altLang="en-US" dirty="0" err="1"/>
              <a:t>제너릭</a:t>
            </a:r>
            <a:r>
              <a:rPr lang="ko-KR" altLang="en-US" dirty="0"/>
              <a:t>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&lt;&gt; (</a:t>
            </a:r>
            <a:r>
              <a:rPr lang="ko-KR" altLang="en-US" dirty="0" smtClean="0"/>
              <a:t>다이아몬드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안에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정의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타입파라메터가</a:t>
            </a:r>
            <a:r>
              <a:rPr lang="ko-KR" altLang="en-US" dirty="0" smtClean="0"/>
              <a:t> 하나 이상일 때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구분하여 나열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타입추론이 되면 </a:t>
            </a:r>
            <a:r>
              <a:rPr lang="ko-KR" altLang="en-US" dirty="0" err="1" smtClean="0"/>
              <a:t>타입파라메터</a:t>
            </a:r>
            <a:r>
              <a:rPr lang="ko-KR" altLang="en-US" dirty="0" smtClean="0"/>
              <a:t> 생략 가능하다</a:t>
            </a:r>
            <a:r>
              <a:rPr lang="en-US" altLang="ko-KR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listOf</a:t>
            </a:r>
            <a:r>
              <a:rPr lang="en-US" altLang="ko-KR" dirty="0" smtClean="0"/>
              <a:t>&lt;String&gt;(“a”, “b”, “c</a:t>
            </a:r>
            <a:r>
              <a:rPr lang="en-US" altLang="ko-KR" dirty="0"/>
              <a:t>”) =&gt; </a:t>
            </a:r>
            <a:r>
              <a:rPr lang="en-US" altLang="ko-KR" dirty="0" err="1"/>
              <a:t>listOf</a:t>
            </a:r>
            <a:r>
              <a:rPr lang="en-US" altLang="ko-KR" dirty="0"/>
              <a:t>(“a”, “b”, “c”)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추론 안되면 </a:t>
            </a:r>
            <a:r>
              <a:rPr lang="ko-KR" altLang="en-US" dirty="0" err="1" smtClean="0"/>
              <a:t>타입파라메터</a:t>
            </a:r>
            <a:r>
              <a:rPr lang="ko-KR" altLang="en-US" dirty="0" smtClean="0"/>
              <a:t> 명시적으로 선언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원시타입만으로 사용 불가 </a:t>
            </a:r>
            <a:r>
              <a:rPr lang="en-US" altLang="ko-KR" dirty="0" smtClean="0"/>
              <a:t>(Java </a:t>
            </a:r>
            <a:r>
              <a:rPr lang="ko-KR" altLang="en-US" dirty="0" smtClean="0"/>
              <a:t>는 하위호환을 위해 가능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a = </a:t>
            </a:r>
            <a:r>
              <a:rPr lang="en-US" altLang="ko-KR" dirty="0" err="1" smtClean="0"/>
              <a:t>ClassName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String&gt;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타입인자 </a:t>
            </a:r>
            <a:r>
              <a:rPr lang="en-US" altLang="ko-KR" dirty="0" smtClean="0"/>
              <a:t>: 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String&gt;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454860" y="4447906"/>
            <a:ext cx="4322607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 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TData&lt;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 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 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null, var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null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ExUnitTest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@Test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fun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T04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{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d1 = TData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&lt;String, Int&gt;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"zoops"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"d1 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d2 = TData(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"zoops2"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"d2 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d3 = TData(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d2)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println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"d3 :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$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A9B7C6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61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</a:t>
            </a:r>
            <a:r>
              <a:rPr lang="ko-KR" altLang="en-US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타입파라메터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– </a:t>
            </a:r>
            <a:r>
              <a:rPr lang="ko-KR" altLang="en-US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명명 관례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826367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타입파라메터</a:t>
            </a:r>
            <a:r>
              <a:rPr lang="ko-KR" altLang="en-US" dirty="0" smtClean="0">
                <a:latin typeface="+mn-ea"/>
              </a:rPr>
              <a:t> 이름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마음대로 정할 수 있음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관례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T : Type (</a:t>
            </a:r>
            <a:r>
              <a:rPr lang="ko-KR" altLang="en-US" dirty="0" smtClean="0">
                <a:latin typeface="+mn-ea"/>
              </a:rPr>
              <a:t>기본 값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</a:t>
            </a:r>
            <a:r>
              <a:rPr lang="en-US" altLang="ko-KR" dirty="0">
                <a:latin typeface="+mn-ea"/>
              </a:rPr>
              <a:t>, U, V etc. : 2nd, 3rd, 4th types (T </a:t>
            </a:r>
            <a:r>
              <a:rPr lang="ko-KR" altLang="en-US" dirty="0">
                <a:latin typeface="+mn-ea"/>
              </a:rPr>
              <a:t>외에도 타입 </a:t>
            </a:r>
            <a:r>
              <a:rPr lang="ko-KR" altLang="en-US" dirty="0" err="1">
                <a:latin typeface="+mn-ea"/>
              </a:rPr>
              <a:t>파라미터가</a:t>
            </a:r>
            <a:r>
              <a:rPr lang="ko-KR" altLang="en-US" dirty="0">
                <a:latin typeface="+mn-ea"/>
              </a:rPr>
              <a:t> 필요할 때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E : element (</a:t>
            </a:r>
            <a:r>
              <a:rPr lang="ko-KR" altLang="en-US" dirty="0">
                <a:latin typeface="+mn-ea"/>
              </a:rPr>
              <a:t>자바 컬렉션 프레임워크 많이 사용</a:t>
            </a:r>
            <a:r>
              <a:rPr lang="en-US" altLang="ko-KR" dirty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K : Key (Map </a:t>
            </a:r>
            <a:r>
              <a:rPr lang="ko-KR" altLang="en-US" dirty="0">
                <a:latin typeface="+mn-ea"/>
              </a:rPr>
              <a:t>선언할 때</a:t>
            </a:r>
            <a:r>
              <a:rPr lang="en-US" altLang="ko-KR" dirty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V : Value (Map </a:t>
            </a:r>
            <a:r>
              <a:rPr lang="ko-KR" altLang="en-US" dirty="0">
                <a:latin typeface="+mn-ea"/>
              </a:rPr>
              <a:t>선언할 때</a:t>
            </a:r>
            <a:r>
              <a:rPr lang="en-US" altLang="ko-KR" dirty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N :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389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latin typeface="+mn-ea"/>
              </a:rPr>
              <a:t>코틀린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5043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spc="-150" dirty="0" err="1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Kotlin</a:t>
            </a:r>
            <a:r>
              <a:rPr lang="en-US" altLang="ko-KR" sz="3200" b="1" spc="-150" dirty="0" smtClean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</a:rPr>
              <a:t> – Generic functions and properties</a:t>
            </a:r>
            <a:endParaRPr lang="ko-KR" altLang="en-US" sz="3200" b="1" spc="-150" dirty="0">
              <a:solidFill>
                <a:schemeClr val="accent4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433318"/>
            <a:ext cx="8470547" cy="486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endParaRPr lang="ko-KR" altLang="en-US" sz="18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6920" y="1433318"/>
            <a:ext cx="5965672" cy="4001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Generic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 &lt;T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newList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vararg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T):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ArrayList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&lt;T&gt;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&lt;T&gt; </a:t>
            </a:r>
            <a:r>
              <a:rPr lang="ko-KR" altLang="en-US" dirty="0" err="1"/>
              <a:t>타입파라메터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함수를 사용하는 시점에서 특정 타입으로 지정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newList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&gt;(1,2,3,4,5)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newList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a”,”b”,”c</a:t>
            </a:r>
            <a:r>
              <a:rPr lang="en-US" altLang="ko-KR" dirty="0" smtClean="0"/>
              <a:t>”) // </a:t>
            </a:r>
            <a:r>
              <a:rPr lang="ko-KR" altLang="en-US" dirty="0" err="1" smtClean="0"/>
              <a:t>타입추론되면</a:t>
            </a:r>
            <a:r>
              <a:rPr lang="ko-KR" altLang="en-US" dirty="0" smtClean="0"/>
              <a:t> 생략가능</a:t>
            </a:r>
            <a:endParaRPr lang="en-US" altLang="ko-KR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: </a:t>
            </a:r>
            <a:r>
              <a:rPr lang="ko-KR" altLang="en-US" dirty="0" smtClean="0"/>
              <a:t>타입인자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Generic properties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Extension property 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generic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 &lt;T&gt; List&lt;T&gt;.penultimate: 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일반 </a:t>
            </a:r>
            <a:r>
              <a:rPr lang="en-US" altLang="ko-KR" dirty="0" smtClean="0"/>
              <a:t>property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generic </a:t>
            </a:r>
            <a:r>
              <a:rPr lang="ko-KR" altLang="en-US" dirty="0" smtClean="0"/>
              <a:t>불가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val</a:t>
            </a:r>
            <a:r>
              <a:rPr lang="en-US" altLang="ko-KR" dirty="0" smtClean="0"/>
              <a:t> &lt;T&gt; x:T? = null // </a:t>
            </a:r>
            <a:r>
              <a:rPr lang="ko-KR" altLang="en-US" dirty="0" smtClean="0"/>
              <a:t>불가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195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8982</TotalTime>
  <Words>987</Words>
  <Application>Microsoft Office PowerPoint</Application>
  <PresentationFormat>화면 슬라이드 쇼(4:3)</PresentationFormat>
  <Paragraphs>261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Wingdings</vt:lpstr>
      <vt:lpstr>나눔고딕</vt:lpstr>
      <vt:lpstr>Arial</vt:lpstr>
      <vt:lpstr>맑은 고딕</vt:lpstr>
      <vt:lpstr>굴림체</vt:lpstr>
      <vt:lpstr>Office 테마</vt:lpstr>
      <vt:lpstr>    코틀린을 이용한 안드로이드 프로그래밍 실습 </vt:lpstr>
      <vt:lpstr>강의소개 #2</vt:lpstr>
      <vt:lpstr>Kotlin – 3일차 회고</vt:lpstr>
      <vt:lpstr>Kotlin – 3일차 회고</vt:lpstr>
      <vt:lpstr>Kotlin – 제너릭 프로그래밍</vt:lpstr>
      <vt:lpstr>Kotlin – 제너릭 프로그래밍</vt:lpstr>
      <vt:lpstr>Kotlin – 제너릭 Class</vt:lpstr>
      <vt:lpstr>Kotlin – 타입파라메터 – 명명 관례</vt:lpstr>
      <vt:lpstr>Kotlin – Generic functions and properties</vt:lpstr>
      <vt:lpstr>Kotlin – 서브타입 / 수퍼타입</vt:lpstr>
      <vt:lpstr>Kotlin – 원시타입 / 제너릭타입</vt:lpstr>
      <vt:lpstr>Kotlin –Type parameter limitation</vt:lpstr>
      <vt:lpstr>Kotlin – 타입 소거</vt:lpstr>
      <vt:lpstr>Kotlin – 변성 (variance)</vt:lpstr>
      <vt:lpstr>Kotlin – 변성 (variance) - 불변성/무공변성</vt:lpstr>
      <vt:lpstr>Kotlin – 변성 (variance) – 공변성 (공변형)</vt:lpstr>
      <vt:lpstr>Kotlin – 변성 (variance) - 반공변성</vt:lpstr>
      <vt:lpstr>Kotlin – 변성 (variance) – 사용지점 변성</vt:lpstr>
      <vt:lpstr>Kotlin – 스타 프로젝션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Windows 사용자</cp:lastModifiedBy>
  <cp:revision>988</cp:revision>
  <cp:lastPrinted>2015-07-01T03:29:24Z</cp:lastPrinted>
  <dcterms:created xsi:type="dcterms:W3CDTF">2011-08-24T01:05:33Z</dcterms:created>
  <dcterms:modified xsi:type="dcterms:W3CDTF">2018-07-05T00:22:26Z</dcterms:modified>
</cp:coreProperties>
</file>