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62" r:id="rId6"/>
    <p:sldId id="264" r:id="rId7"/>
    <p:sldId id="259" r:id="rId8"/>
    <p:sldId id="261" r:id="rId9"/>
    <p:sldId id="260" r:id="rId10"/>
    <p:sldId id="272" r:id="rId11"/>
    <p:sldId id="266" r:id="rId12"/>
    <p:sldId id="267" r:id="rId13"/>
    <p:sldId id="268" r:id="rId14"/>
    <p:sldId id="265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8" autoAdjust="0"/>
    <p:restoredTop sz="86449"/>
  </p:normalViewPr>
  <p:slideViewPr>
    <p:cSldViewPr snapToGrid="0">
      <p:cViewPr>
        <p:scale>
          <a:sx n="90" d="100"/>
          <a:sy n="90" d="100"/>
        </p:scale>
        <p:origin x="560" y="408"/>
      </p:cViewPr>
      <p:guideLst/>
    </p:cSldViewPr>
  </p:slideViewPr>
  <p:outlineViewPr>
    <p:cViewPr>
      <p:scale>
        <a:sx n="33" d="100"/>
        <a:sy n="33" d="100"/>
      </p:scale>
      <p:origin x="0" y="-231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9DD-1D5A-054D-8188-04A04831B659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8DF0-E7AF-2445-8EC6-3D6F422E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6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8DF0-E7AF-2445-8EC6-3D6F422E9B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0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961E-A8D5-4610-9BC0-83CCD3696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E6F08-0FAF-4B34-82A7-C62B5F9A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048B-3DA3-46B7-9724-2CE1635C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C935-83FD-450A-8CAB-F6AE7471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F618-2A0C-40B5-8FE6-BD00B1C7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1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DC80-2FF1-4D80-AEB9-D93D2F52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70AB8-0B14-4B5A-A73F-54EAE31A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3600-C44E-42B1-944A-498192A2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6731-8270-47BF-BC2B-19D2AACC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231B-DABD-476B-9D2C-53202E7B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6B975-590F-4A67-BECB-D0DCD670D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63E7C-6202-412E-9986-AA31C2DA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401B-9568-45CB-87BE-A7AABFE8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F458-36A8-4693-87B3-2B65707A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0EC5-60A1-4CFD-9DAD-978FE5D6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A0A9-DD4F-4D0E-88CA-787A8184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D5A1-1216-4C27-97E1-6A0415AC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F873-1253-497B-9E85-D0865D03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F42F-F1E8-469C-ACBA-18E919F2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A61D-CB72-48D1-993F-C3038EF2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7987-5082-43B2-AA47-7954D571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E23-F21D-4AE7-9ED0-9551D505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E9CE-8694-470E-A3C1-D77096FD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C144-AE56-4886-9446-9A909FD3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1E9B-718F-424A-BCA4-569AB005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1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C456-3DEA-4C2F-8D1E-FFCB02BE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D1EC-0EA0-4973-AAF6-B44BBC97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E2665-D845-4F1E-B6C2-8624F64CB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7B1A5-5204-47B9-825E-3EA7A050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753C-6698-4529-8A28-127849A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D6A7-DED5-475B-98D9-46EEC2C5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2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82DF-2CD6-4ECD-B68B-6A572FE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E0212-ABF1-4875-BEEB-AFA1989F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DA3A0-5EB5-4158-8740-5E6458DAE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99FCF-69A0-4754-99A9-FDC4DD31E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2D892-AA71-4B51-B061-2AE977C22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7A165-0B4B-4F76-BFAD-D95073D9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24196-91FC-402A-8D74-2C0634BA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27B4B-2A5A-4737-948F-3E6795A7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4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3DD6-7761-40F0-A720-7ED039BF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492DE-1865-4E1A-8456-60565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966DF-814A-4E55-9DE1-A3B8CDD5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125BD-B6E2-4976-B39C-62AE3B3B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1F881-E7C9-4583-81D0-C31A885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72FA3-805F-4573-9548-FF87F61B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8DA9-E246-4832-82A4-A5523F38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1726-AC2A-44F5-A14A-24EDA397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D5DB-6D1F-453A-8708-465BE9DC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0551C-3915-4F93-BD6E-306B71363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3B3D6-62DA-4491-88E7-B3EBAB03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8B760-7F8E-426F-8272-1830456E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9977E-FF20-412C-9E21-0CC819C0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2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CC94-2074-471D-B34A-350AB879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EE008-790B-4CDC-A080-E5212910C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5B5B-E922-4205-8CAC-0AB1A8CF6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81762-F7ED-4BE8-BE90-480A4946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D0419-9CB3-44E2-9AE3-53D9AEA0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63B18-BD15-41FE-BBBE-C1FBF772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7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352C8-7A27-46AA-A81A-6BC58709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84D9-8763-432F-881B-E44D6582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07B51-6241-40BD-A9B0-A643A6B8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0E2B-40AF-49F3-BF5A-C09D27BA1D26}" type="datetimeFigureOut">
              <a:rPr lang="ko-KR" altLang="en-US" smtClean="0"/>
              <a:t>2018. 7. 2.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21D8-5543-4E04-BF2B-2B23C2C1F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36DF-3EC2-4BF3-BDA4-95EE9592F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8DB2-97C4-416A-93DA-2AF74D49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2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veystar.com/startips/std_dev.pdf" TargetMode="External"/><Relationship Id="rId2" Type="http://schemas.openxmlformats.org/officeDocument/2006/relationships/hyperlink" Target="http://smallbusiness.chron.com/difference-between-sample-population-standard-deviation-22639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iginlab.com/doc/Origin-Help/Normality-Tes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Ch01 Introduction to Python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review on data manipulation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Pandas.DataFrame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291211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Ch05 Standardization and z-score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9C714-BC7B-A749-AE68-52AB0151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458244"/>
            <a:ext cx="5198091" cy="3485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57780-616C-4B47-A7EB-A0C76A32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87" y="2118122"/>
            <a:ext cx="4332224" cy="4165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F483DE-040D-4141-90B2-7C3986EA4521}"/>
              </a:ext>
            </a:extLst>
          </p:cNvPr>
          <p:cNvSpPr/>
          <p:nvPr/>
        </p:nvSpPr>
        <p:spPr>
          <a:xfrm>
            <a:off x="1252539" y="5943600"/>
            <a:ext cx="51980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www.packtpub.com</a:t>
            </a:r>
            <a:r>
              <a:rPr lang="en-US" sz="600" dirty="0"/>
              <a:t>/</a:t>
            </a:r>
            <a:r>
              <a:rPr lang="en-US" sz="600" dirty="0" err="1"/>
              <a:t>mapt</a:t>
            </a:r>
            <a:r>
              <a:rPr lang="en-US" sz="600" dirty="0"/>
              <a:t>/book/</a:t>
            </a:r>
            <a:r>
              <a:rPr lang="en-US" sz="600" dirty="0" err="1"/>
              <a:t>big_data_and_business_intelligence</a:t>
            </a:r>
            <a:r>
              <a:rPr lang="en-US" sz="600" dirty="0"/>
              <a:t>/9781784390150/2/ch02lvl1sec15/a-p-value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7DC50-DD50-734E-AE91-17CD537B87AB}"/>
              </a:ext>
            </a:extLst>
          </p:cNvPr>
          <p:cNvSpPr/>
          <p:nvPr/>
        </p:nvSpPr>
        <p:spPr>
          <a:xfrm>
            <a:off x="6554787" y="6283722"/>
            <a:ext cx="47990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www.quora.com</a:t>
            </a:r>
            <a:r>
              <a:rPr lang="en-US" sz="700" dirty="0"/>
              <a:t>/Why-is-a-99-confidence-level-wider-when-constructing-confidence-intervals</a:t>
            </a:r>
          </a:p>
        </p:txBody>
      </p:sp>
    </p:spTree>
    <p:extLst>
      <p:ext uri="{BB962C8B-B14F-4D97-AF65-F5344CB8AC3E}">
        <p14:creationId xmlns:p14="http://schemas.microsoft.com/office/powerpoint/2010/main" val="130782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Ch06 Covariance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well sample statistics generalize to the larger population then?”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Covariance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Pearson’s correlation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Spearman’s correlation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C3AC-50FA-463A-B735-DE670D01E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sign tells something, whereas the magnitude, hard to interpret.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0, independent.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coefficient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Pearson’s r: linear relationship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Spearman’s r: both linear and non-linear relationship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1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Ch07 t-test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“Is this sample mean equal to the population mean?”</a:t>
            </a: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“Is there a difference between the two sample means?”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Student’s t-test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t-value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p-value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4AC3AC-50FA-463A-B735-DE670D01E7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t-test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𝑑𝑖𝑓𝑓𝑒𝑟𝑒𝑛𝑐𝑒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𝑚𝑒𝑎𝑛𝑠</m:t>
                        </m:r>
                      </m:num>
                      <m:den>
                        <m:eqArr>
                          <m:eqArr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𝑠𝑡𝑎𝑛𝑑𝑎𝑟𝑑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𝑑𝑖𝑓𝑓𝑒𝑟𝑒𝑛𝑐𝑒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𝑏𝑒𝑡𝑤𝑒𝑒𝑛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𝑚𝑒𝑎𝑛𝑠</m:t>
                            </m:r>
                          </m:e>
                        </m:eqArr>
                      </m:den>
                    </m:f>
                  </m:oMath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r>
                  <a:rPr lang="en-US" altLang="ko-KR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data_1 = data_2</a:t>
                </a:r>
              </a:p>
              <a:p>
                <a:pPr lvl="1"/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 &gt; alpha</a:t>
                </a:r>
              </a:p>
              <a:p>
                <a:pPr lvl="2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Failed to reject H</a:t>
                </a:r>
                <a:r>
                  <a:rPr lang="en-US" altLang="ko-KR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  <a:p>
                <a:pPr lvl="2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Two sample means are (hard to say not to be) equal.</a:t>
                </a:r>
                <a:b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 ≤ alpha</a:t>
                </a:r>
              </a:p>
              <a:p>
                <a:pPr lvl="2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Reject H</a:t>
                </a:r>
                <a:r>
                  <a:rPr lang="en-US" altLang="ko-KR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  <a:p>
                <a:pPr lvl="2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Two sample means are (easy enough to say) not equal.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4AC3AC-50FA-463A-B735-DE670D01E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96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Ch08 one-way ANOVA 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to compare more than two sample groups?”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4AC3AC-50FA-463A-B735-DE670D01E7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ANOVA</a:t>
                </a: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Quantitative and categorical data for three or more samples or variables</a:t>
                </a:r>
                <a:b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𝑔𝑟𝑜𝑢𝑝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𝑣𝑎𝑟𝑖𝑎𝑏𝑖𝑙𝑖𝑡𝑦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𝑔𝑟𝑜𝑢𝑝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𝑣𝑎𝑟𝑖𝑎𝑏𝑖𝑙𝑖𝑡𝑦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p-value &gt; alpha, the differences between the means are not statistically significant.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4AC3AC-50FA-463A-B735-DE670D01E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56" b="-20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Ch09 Regression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“If correlation tells the relationship between variables, if any, then why regression?”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Independent/dependent variables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4AC3AC-50FA-463A-B735-DE670D01E7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Simple linear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More on deep learning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4AC3AC-50FA-463A-B735-DE670D01E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51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Ch10 chi-square test (of independence)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“What if data are not so good, not normal, even distribution-free?”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Categorical data analysis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Independence 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Contingency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C3AC-50FA-463A-B735-DE670D01E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Non-parametric statistics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when you have two categorical data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Categories must be filled (non-zeroes).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rule says categories with less than 5 should be avoided.  </a:t>
            </a:r>
            <a:endParaRPr lang="ko-KR" altLang="en-US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7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Ch11 Data reduction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“Can we trust participants’ answers on a survey?”</a:t>
            </a: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”What more can we infer from the answers?”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PCA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C3AC-50FA-463A-B735-DE670D01E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PCA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preprocessing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speed up the learning algorithm by reducing input dimension.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data visualization.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3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Ch11 Data reduction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6" descr="https://mail.google.com/mail/u/0/?ui=2&amp;ik=b8463e76f4&amp;view=fimg&amp;th=164598ee1f546e7c&amp;attid=0.1&amp;disp=emb&amp;realattid=ii_jj3unuci0_164598ecb23e20a6&amp;attbid=ANGjdJ8Ov5_jJieNcA4NRHverRhe7qqKjktKRn1JEVaXKSqsiMqi3wzE9b7CED_XKqSJAq_UqrvxrR_Ah9pQDx7kNuKw5F00xC9uMcwCpIK36_zY96qsyWJgDY9Pdsc&amp;sz=w800-h474&amp;ats=1530511121875&amp;rm=164598ee1f546e7c&amp;zw&amp;atsh=1">
            <a:extLst>
              <a:ext uri="{FF2B5EF4-FFF2-40B4-BE49-F238E27FC236}">
                <a16:creationId xmlns:a16="http://schemas.microsoft.com/office/drawing/2014/main" id="{C09827DC-F60D-0A41-A189-B4A2B96E0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6000" y="1924050"/>
            <a:ext cx="508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F4EDF-FF51-3C4F-8F61-20D72D9F9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3112631"/>
            <a:ext cx="2999704" cy="1777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83187B8-B922-D342-849F-95338F019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E9253F-C8AC-D34F-A1F4-124BC2DDD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011" y="3112631"/>
            <a:ext cx="3835400" cy="1776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F819B7-723A-9A40-B0B7-BBB0E8250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641" y="2430051"/>
            <a:ext cx="2719317" cy="3208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72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Ch02 Central Tendency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careful with outliers!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2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Ch02 Central Tendency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E164A-7AD0-4D0C-AB0E-8AA03C00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12" y="1828576"/>
            <a:ext cx="4480775" cy="43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Ch03 Measures of variability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“What is standard deviation and variance? If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stdev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is the square root of variance, why not just use variance?”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Range/Percentile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Variance/Standard Deviation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Population/Sample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Error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Ch03 Measures of variability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04E7-B45D-4B90-8405-72E54B50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49" y="1825625"/>
            <a:ext cx="53183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1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Ch03 Measures of variability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894E8-639B-4A45-93A8-47787B1A2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deviation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Population vs. Sample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only difference is N for population and N-1 for sample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When to use sample or population?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F3E9AF6-709B-4083-8FA5-92829966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noFill/>
          </a:ln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error of the mean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indication of the reliability of the (sample) mean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How to interpret standard error?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Ch04 Normal distribution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and how to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assume a normal distribution?”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Normality test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 data to better fit a normal distribution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0ECCE9B-35B8-6F46-A7C9-E46C3C0C6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noFill/>
          </a:ln>
        </p:spPr>
        <p:txBody>
          <a:bodyPr>
            <a:normAutofit/>
          </a:bodyPr>
          <a:lstStyle/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 </a:t>
            </a:r>
          </a:p>
          <a:p>
            <a:pPr lvl="1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fits some kind of distribution</a:t>
            </a:r>
          </a:p>
          <a:p>
            <a:pPr lvl="1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Parametric statistical methods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Non-Gaussian</a:t>
            </a:r>
          </a:p>
          <a:p>
            <a:pPr lvl="1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Distribution-free</a:t>
            </a:r>
          </a:p>
          <a:p>
            <a:pPr lvl="1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Non-parametric statistical methods</a:t>
            </a:r>
          </a:p>
          <a:p>
            <a:pPr lvl="1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to use it?</a:t>
            </a:r>
          </a:p>
          <a:p>
            <a:pPr lvl="2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of study is better represented by the median.</a:t>
            </a:r>
          </a:p>
          <a:p>
            <a:pPr lvl="2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small sample size and not sure that the data is normally distributed.</a:t>
            </a:r>
          </a:p>
          <a:p>
            <a:pPr lvl="2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Ordinal data, ranked data, or with outliers that cannot be removed.</a:t>
            </a:r>
          </a:p>
          <a:p>
            <a:pPr lvl="2"/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0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Ch04 Normal distribution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Normality Test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Why test normality?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check</a:t>
            </a: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</a:t>
            </a: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qqplot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 check</a:t>
            </a: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shapiro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normaltest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anderson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C3AC-50FA-463A-B735-DE670D01E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statistical check,</a:t>
            </a:r>
          </a:p>
          <a:p>
            <a:pPr lvl="1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Null hypothesis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are normally distributed.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≤ alpha :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reject null hypothesis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&gt; alpha :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cannot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88145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BF866-B9A0-4CA1-B966-5AEA758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Ch05 Standardization and z-score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82F31-3390-4850-8198-BC563E2C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“You got 42 out of 200 on Stat and 65 out of 100 on Bio. On which exam did you do </a:t>
            </a: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better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standardization 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z-score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significance level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confidence interval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C3AC-50FA-463A-B735-DE670D01E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Standardization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Involves rescaling the distribution of values so that the mean of observed values is 0 and the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stdev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is 1.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Assumes that the observations fit a Gaussian dist. with well behaved mean and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stdev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the same as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19515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541</Words>
  <Application>Microsoft Macintosh PowerPoint</Application>
  <PresentationFormat>Widescreen</PresentationFormat>
  <Paragraphs>176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Office Theme</vt:lpstr>
      <vt:lpstr>Ch01 Introduction to Python</vt:lpstr>
      <vt:lpstr>Ch02 Central Tendency</vt:lpstr>
      <vt:lpstr>Ch02 Central Tendency</vt:lpstr>
      <vt:lpstr>Ch03 Measures of variability</vt:lpstr>
      <vt:lpstr>Ch03 Measures of variability</vt:lpstr>
      <vt:lpstr>Ch03 Measures of variability</vt:lpstr>
      <vt:lpstr>Ch04 Normal distribution</vt:lpstr>
      <vt:lpstr>Ch04 Normal distribution</vt:lpstr>
      <vt:lpstr>Ch05 Standardization and z-score</vt:lpstr>
      <vt:lpstr>Ch05 Standardization and z-score</vt:lpstr>
      <vt:lpstr>Ch06 Covariance </vt:lpstr>
      <vt:lpstr>Ch07 t-test </vt:lpstr>
      <vt:lpstr>Ch08 one-way ANOVA  </vt:lpstr>
      <vt:lpstr>Ch09 Regression </vt:lpstr>
      <vt:lpstr>Ch10 chi-square test (of independence)</vt:lpstr>
      <vt:lpstr>Ch11 Data reduction </vt:lpstr>
      <vt:lpstr>Ch11 Data reduction 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Nari Park</cp:lastModifiedBy>
  <cp:revision>91</cp:revision>
  <dcterms:created xsi:type="dcterms:W3CDTF">2018-06-25T07:33:57Z</dcterms:created>
  <dcterms:modified xsi:type="dcterms:W3CDTF">2018-07-02T07:03:00Z</dcterms:modified>
</cp:coreProperties>
</file>