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B339D-41D7-4728-BC54-FA676BC139D2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DE64-AF9E-496C-B1DC-432AC746D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14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d9069b96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d9069b96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ed9069b96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ed9069b96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d9069b96_0_3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ed9069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d9069b9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d9069b9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d9069b96_0_5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ed9069b96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d9069b96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d9069b96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be86e60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be86e60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d9069b96_0_5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1ed9069b96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d9069b96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1ed9069b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d9069b96_0_5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1ed9069b96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d9069b96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d9069b96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8a3891b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8a3891b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ed9069b96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ed9069b96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d9069b96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ed9069b96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d9069b96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1ed9069b9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8a3891b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18a3891b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ed9069b96_0_6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1ed9069b96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d9069b96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d9069b96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ed9069b96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ed9069b96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d9069b96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d9069b96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8a3891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18a3891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d9069b96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d9069b96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d9069b96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d9069b96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d9069b96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d9069b96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d9069b96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d9069b96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ed9069b96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ed9069b96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0229E-7AAA-4E9F-848E-61C16179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01687-40D0-4383-8473-3DB324C2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3C963-FE2B-47BC-8200-3CF141AC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DDD4C-F727-4B31-BB2C-26368250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ECF14-763A-4924-A23D-0714618E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1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85E4-5E3D-4E76-A081-B0788A92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41537-4D9E-4212-A191-0DCF6F10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F9043-DA0D-4BE6-A296-0E25538E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98AA7-0708-4327-A133-41DE5B19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4BE0B-B6BC-471F-AAFD-2FC70BCA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5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2E4D4E-98CA-47D4-BD4A-4F0A39F8A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415F4-A936-410D-BF63-27861E627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8DD3-9715-419D-B507-A7AFBB8E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1285D-8357-47FE-9937-91ABBEE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3D064-236D-4497-A33B-DD380D16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416968" y="178593"/>
            <a:ext cx="7358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16968" y="1946672"/>
            <a:ext cx="7358000" cy="40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609585" marR="0" lvl="0" indent="-60958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5757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5757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5757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57571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5976441" y="6509743"/>
            <a:ext cx="230400" cy="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 &amp; Sub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416968" y="1151929"/>
            <a:ext cx="7358000" cy="2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5867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4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416968" y="3536156"/>
            <a:ext cx="7358000" cy="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533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5976441" y="6509743"/>
            <a:ext cx="230400" cy="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12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29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EAE6F-0A49-4A1C-B88D-D086E7F8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1047E-5316-421E-B97A-BC7C9B0A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68F93-0D6E-4C68-A620-52EEC511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D68DD-0686-4256-8D74-23790D2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39541-6A7C-4938-90A1-8AE143B4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FB0F0-71CB-42F1-AD8B-18C0E660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4235F-1CD3-4662-A5C7-140AB449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FB8EE-1D48-4376-B7ED-D667E386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B7B30-4CBB-4C46-8F17-0413DFB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9672F-A215-4CEC-A62E-90975E01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25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3E108-51CA-4F96-A111-14CDB164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75E6F-8FF3-4D34-B70B-B131ABC6B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89F276-EDB2-4046-8AE0-4F1E3C9F2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69D04-D30C-47D2-875F-2AAF7EE7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C620-014E-4F14-A1C4-D540A940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859AE-AED9-4B55-87A9-9384DD75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0B6E3-A09E-428C-A9B4-F09B0017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76B65-FEE4-493B-B762-154A60C4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278B1-E4CA-497F-8EE5-D781B122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86D391-6426-4EE6-A484-30471CCE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770E5-590E-4CCD-9558-227A60C62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859AE6-4DE3-44E7-B657-2FAC76CA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373CC-AB4C-44BF-A88A-948595B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18A7D9-3DA7-4F79-9518-CF00B307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181E2-ABCD-4F64-A2FC-68EE1DE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AE6901-E8F1-4344-8568-F83D28D9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EDFB0-CFB0-42AD-9B9F-2B3EF2EC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0A631-06B0-4789-9877-A02BDF5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5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FB053A-0587-497E-BF30-15E118BA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CB887-6289-40C5-BEA1-360E214F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2CECB-7C23-4ACF-9F5B-0BD36C9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7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CDD44-4A4E-4103-BD96-9F5245DB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383BC-A8AC-40D7-BAE7-8483409A7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2BBA9C-7751-42A0-8B51-913173C13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BBAE7-4EEB-412A-8222-DE990938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D5363-342B-4D87-BE29-2ACEC033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CEDC8-3195-4954-A1A6-5F2E2C32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AD18-81A3-46C7-A6FC-D22887F0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BB27F4-EC89-4522-9F5F-5EECBEBA8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68544-CA6D-4A40-8A73-6EE8C6FD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FE4B3-529E-4DAA-9735-34B86C28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D15FE-943E-4A14-9847-2443121B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203B9-C8CB-4D42-AD57-ED8FBAFA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9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4D76A-D4C6-4ADD-8BF4-D910C15F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D9D76-7A25-4027-B11B-417F18E9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CD14F-DC35-411D-8AD8-CAE3C4B1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34E3-C5A7-4D8C-99BB-631BE7FEA9FD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0E5BE-A4F7-41CA-8C70-5A11B28BA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58CBA-409C-4A34-999B-81A2FBF37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628C6-10A3-4F47-A68B-7C284DE85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08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3"/>
          <p:cNvSpPr txBox="1">
            <a:spLocks noGrp="1"/>
          </p:cNvSpPr>
          <p:nvPr>
            <p:ph type="title"/>
          </p:nvPr>
        </p:nvSpPr>
        <p:spPr>
          <a:xfrm>
            <a:off x="2416968" y="178593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RNN in TensorFlow</a:t>
            </a:r>
            <a:endParaRPr/>
          </a:p>
        </p:txBody>
      </p:sp>
      <p:pic>
        <p:nvPicPr>
          <p:cNvPr id="239" name="Google Shape;2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167" y="1878167"/>
            <a:ext cx="3584000" cy="423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3"/>
          <p:cNvSpPr txBox="1"/>
          <p:nvPr/>
        </p:nvSpPr>
        <p:spPr>
          <a:xfrm>
            <a:off x="2898467" y="1776567"/>
            <a:ext cx="9414800" cy="3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rgbClr val="7F6000"/>
                </a:solidFill>
                <a:latin typeface="Consolas"/>
                <a:ea typeface="Consolas"/>
                <a:cs typeface="Consolas"/>
                <a:sym typeface="Consolas"/>
              </a:rPr>
              <a:t>cell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rnn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BasicRNNCell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(num_units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hidden_size)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outputs, _states 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dynamic_rnn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7F6000"/>
                </a:solidFill>
                <a:latin typeface="Consolas"/>
                <a:ea typeface="Consolas"/>
                <a:cs typeface="Consolas"/>
                <a:sym typeface="Consolas"/>
              </a:rPr>
              <a:t>cell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dtype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2"/>
          <p:cNvSpPr txBox="1"/>
          <p:nvPr/>
        </p:nvSpPr>
        <p:spPr>
          <a:xfrm>
            <a:off x="5786967" y="-304800"/>
            <a:ext cx="56484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53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Batching input</a:t>
            </a:r>
            <a:endParaRPr sz="453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5" name="Google Shape;3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967"/>
            <a:ext cx="4560501" cy="253303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2"/>
          <p:cNvSpPr txBox="1"/>
          <p:nvPr/>
        </p:nvSpPr>
        <p:spPr>
          <a:xfrm>
            <a:off x="-304800" y="865767"/>
            <a:ext cx="117984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    # One cell RNN input_dim (4) -&gt; output_dim (2). sequence: 5, batch 3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3 batches 'hello', 'eolll', 'lleel'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x_data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array([[h, e, l, l, o],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[e, o, l, l, l],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[l, l, e, e, l]], dtype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pprint(x_data)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cell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rnn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BasicLSTMCell(num_units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2, state_is_tuple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outputs, _states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dynamic_rnn(cell, x_data,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dtype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sess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run(tf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global_variables_initializer())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pprint(outputs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eval())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2"/>
          <p:cNvSpPr txBox="1"/>
          <p:nvPr/>
        </p:nvSpPr>
        <p:spPr>
          <a:xfrm>
            <a:off x="6875267" y="1381967"/>
            <a:ext cx="2208400" cy="4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array([[[ 1.,  0.,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0.,  1.]],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[[ 0.,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0.,  1.],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[[ 0.,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0.]]], </a:t>
            </a:r>
            <a:endParaRPr sz="1467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8" name="Google Shape;328;p62"/>
          <p:cNvSpPr txBox="1"/>
          <p:nvPr/>
        </p:nvSpPr>
        <p:spPr>
          <a:xfrm>
            <a:off x="8937100" y="1589167"/>
            <a:ext cx="3161200" cy="4526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array([[[-0.0173022 , -0.12929453],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[-0.14995177, -0.23189341],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[ 0.03294011,  0.01962204],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[ 0.12852104,  0.12375218],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[ 0.13597946,  0.31746736]],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[[-0.15243632, -0.14177315],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[ 0.04586344,  0.12249056],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[ 0.14292534,  0.15872268],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[ 0.18998367,  0.21004884],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[ 0.21788891,  0.24151592]],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[[ 0.10713603,  0.11001928],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[ 0.17076059,  0.1799853 ],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[-0.03531617,  0.08993293],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[-0.1881337 , -0.08296411],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[-0.00404597,  0.07156041]]],</a:t>
            </a:r>
            <a:endParaRPr sz="1467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0" name="Google Shape;330;p62"/>
          <p:cNvSpPr txBox="1"/>
          <p:nvPr/>
        </p:nvSpPr>
        <p:spPr>
          <a:xfrm>
            <a:off x="4334133" y="5431167"/>
            <a:ext cx="2270000" cy="89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Hidden_size=2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sequence_length=5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batch_size=3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70567" y="4416767"/>
            <a:ext cx="1072400" cy="4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0" y="-296254"/>
            <a:ext cx="12192003" cy="419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3"/>
          <p:cNvSpPr txBox="1">
            <a:spLocks noGrp="1"/>
          </p:cNvSpPr>
          <p:nvPr>
            <p:ph type="title"/>
          </p:nvPr>
        </p:nvSpPr>
        <p:spPr>
          <a:xfrm>
            <a:off x="2416968" y="1137867"/>
            <a:ext cx="7358000" cy="232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b" anchorCtr="0">
            <a:noAutofit/>
          </a:bodyPr>
          <a:lstStyle/>
          <a:p>
            <a:r>
              <a:rPr lang="en"/>
              <a:t>Lab 12-2</a:t>
            </a:r>
            <a:endParaRPr/>
          </a:p>
          <a:p>
            <a:r>
              <a:rPr lang="en" sz="3600"/>
              <a:t>Hi Hello RNN</a:t>
            </a:r>
            <a:endParaRPr/>
          </a:p>
        </p:txBody>
      </p:sp>
      <p:grpSp>
        <p:nvGrpSpPr>
          <p:cNvPr id="339" name="Google Shape;339;p63"/>
          <p:cNvGrpSpPr/>
          <p:nvPr/>
        </p:nvGrpSpPr>
        <p:grpSpPr>
          <a:xfrm>
            <a:off x="-464169" y="117300"/>
            <a:ext cx="3391737" cy="2119363"/>
            <a:chOff x="-928337" y="234600"/>
            <a:chExt cx="6783474" cy="4238725"/>
          </a:xfrm>
        </p:grpSpPr>
        <p:pic>
          <p:nvPicPr>
            <p:cNvPr id="340" name="Google Shape;340;p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6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r>
                <a:rPr lang="en" sz="2400"/>
                <a:t>With TF 1.0!</a:t>
              </a:r>
              <a:endParaRPr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>
            <a:spLocks noGrp="1"/>
          </p:cNvSpPr>
          <p:nvPr>
            <p:ph type="title"/>
          </p:nvPr>
        </p:nvSpPr>
        <p:spPr>
          <a:xfrm>
            <a:off x="2416968" y="178593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Teach RNN ‘hihello’</a:t>
            </a:r>
            <a:endParaRPr/>
          </a:p>
        </p:txBody>
      </p:sp>
      <p:pic>
        <p:nvPicPr>
          <p:cNvPr id="365" name="Google Shape;36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96193"/>
            <a:ext cx="11785600" cy="377480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5"/>
          <p:cNvSpPr txBox="1"/>
          <p:nvPr/>
        </p:nvSpPr>
        <p:spPr>
          <a:xfrm>
            <a:off x="792567" y="507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65"/>
          <p:cNvSpPr txBox="1"/>
          <p:nvPr/>
        </p:nvSpPr>
        <p:spPr>
          <a:xfrm>
            <a:off x="4657967" y="507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5"/>
          <p:cNvSpPr txBox="1"/>
          <p:nvPr/>
        </p:nvSpPr>
        <p:spPr>
          <a:xfrm>
            <a:off x="2725267" y="507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65"/>
          <p:cNvSpPr txBox="1"/>
          <p:nvPr/>
        </p:nvSpPr>
        <p:spPr>
          <a:xfrm>
            <a:off x="6590667" y="507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65"/>
          <p:cNvSpPr txBox="1"/>
          <p:nvPr/>
        </p:nvSpPr>
        <p:spPr>
          <a:xfrm>
            <a:off x="10456067" y="507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65"/>
          <p:cNvSpPr txBox="1"/>
          <p:nvPr/>
        </p:nvSpPr>
        <p:spPr>
          <a:xfrm>
            <a:off x="8523367" y="507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65"/>
          <p:cNvSpPr txBox="1"/>
          <p:nvPr/>
        </p:nvSpPr>
        <p:spPr>
          <a:xfrm>
            <a:off x="792567" y="22339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/>
        </p:nvSpPr>
        <p:spPr>
          <a:xfrm>
            <a:off x="4657967" y="22339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65"/>
          <p:cNvSpPr txBox="1"/>
          <p:nvPr/>
        </p:nvSpPr>
        <p:spPr>
          <a:xfrm>
            <a:off x="2725267" y="22339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65"/>
          <p:cNvSpPr txBox="1"/>
          <p:nvPr/>
        </p:nvSpPr>
        <p:spPr>
          <a:xfrm>
            <a:off x="6590667" y="22339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65"/>
          <p:cNvSpPr txBox="1"/>
          <p:nvPr/>
        </p:nvSpPr>
        <p:spPr>
          <a:xfrm>
            <a:off x="10456067" y="22339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65"/>
          <p:cNvSpPr txBox="1"/>
          <p:nvPr/>
        </p:nvSpPr>
        <p:spPr>
          <a:xfrm>
            <a:off x="8523367" y="22339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5401667" y="178600"/>
            <a:ext cx="68016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One-hot encoding</a:t>
            </a:r>
            <a:endParaRPr/>
          </a:p>
        </p:txBody>
      </p:sp>
      <p:pic>
        <p:nvPicPr>
          <p:cNvPr id="383" name="Google Shape;3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665" y="1530761"/>
            <a:ext cx="2486512" cy="455860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6"/>
          <p:cNvSpPr txBox="1"/>
          <p:nvPr/>
        </p:nvSpPr>
        <p:spPr>
          <a:xfrm>
            <a:off x="1036467" y="2089367"/>
            <a:ext cx="83092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2667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  <a:endParaRPr sz="2667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  <a:endParaRPr sz="2667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2667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667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2667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 4</a:t>
            </a:r>
            <a:endParaRPr sz="2667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66"/>
          <p:cNvSpPr txBox="1"/>
          <p:nvPr/>
        </p:nvSpPr>
        <p:spPr>
          <a:xfrm>
            <a:off x="203200" y="101600"/>
            <a:ext cx="6051200" cy="2416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text: ‘hihello’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-457189">
              <a:buClr>
                <a:schemeClr val="dk1"/>
              </a:buClr>
              <a:buSzPts val="18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unique chars (vocabulary, voc):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h, i, e, l, o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09585" indent="-457189">
              <a:buClr>
                <a:schemeClr val="dk1"/>
              </a:buClr>
              <a:buSzPts val="18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voc index: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h:0, i:1, e:2, l:3, o:4 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400993"/>
            <a:ext cx="11785600" cy="377480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67"/>
          <p:cNvSpPr txBox="1"/>
          <p:nvPr/>
        </p:nvSpPr>
        <p:spPr>
          <a:xfrm>
            <a:off x="792567" y="53835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67"/>
          <p:cNvSpPr txBox="1"/>
          <p:nvPr/>
        </p:nvSpPr>
        <p:spPr>
          <a:xfrm>
            <a:off x="4657967" y="53835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32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67"/>
          <p:cNvSpPr txBox="1"/>
          <p:nvPr/>
        </p:nvSpPr>
        <p:spPr>
          <a:xfrm>
            <a:off x="2725267" y="53835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32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67"/>
          <p:cNvSpPr txBox="1"/>
          <p:nvPr/>
        </p:nvSpPr>
        <p:spPr>
          <a:xfrm>
            <a:off x="6590667" y="53835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67"/>
          <p:cNvSpPr txBox="1"/>
          <p:nvPr/>
        </p:nvSpPr>
        <p:spPr>
          <a:xfrm>
            <a:off x="10456067" y="53835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67"/>
          <p:cNvSpPr txBox="1"/>
          <p:nvPr/>
        </p:nvSpPr>
        <p:spPr>
          <a:xfrm>
            <a:off x="8523367" y="53835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7"/>
          <p:cNvSpPr txBox="1"/>
          <p:nvPr/>
        </p:nvSpPr>
        <p:spPr>
          <a:xfrm>
            <a:off x="792567" y="253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67"/>
          <p:cNvSpPr txBox="1"/>
          <p:nvPr/>
        </p:nvSpPr>
        <p:spPr>
          <a:xfrm>
            <a:off x="4657967" y="253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67"/>
          <p:cNvSpPr txBox="1"/>
          <p:nvPr/>
        </p:nvSpPr>
        <p:spPr>
          <a:xfrm>
            <a:off x="2725267" y="253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h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7"/>
          <p:cNvSpPr txBox="1"/>
          <p:nvPr/>
        </p:nvSpPr>
        <p:spPr>
          <a:xfrm>
            <a:off x="6590667" y="253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67"/>
          <p:cNvSpPr txBox="1"/>
          <p:nvPr/>
        </p:nvSpPr>
        <p:spPr>
          <a:xfrm>
            <a:off x="10456067" y="253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o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67"/>
          <p:cNvSpPr txBox="1"/>
          <p:nvPr/>
        </p:nvSpPr>
        <p:spPr>
          <a:xfrm>
            <a:off x="8523367" y="2538733"/>
            <a:ext cx="500800" cy="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l</a:t>
            </a:r>
            <a:endParaRPr sz="32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67"/>
          <p:cNvSpPr txBox="1"/>
          <p:nvPr/>
        </p:nvSpPr>
        <p:spPr>
          <a:xfrm>
            <a:off x="-10833" y="5769733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04" name="Google Shape;404;p67"/>
          <p:cNvSpPr txBox="1"/>
          <p:nvPr/>
        </p:nvSpPr>
        <p:spPr>
          <a:xfrm>
            <a:off x="1915733" y="57694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dirty="0"/>
          </a:p>
        </p:txBody>
      </p:sp>
      <p:sp>
        <p:nvSpPr>
          <p:cNvPr id="405" name="Google Shape;405;p67"/>
          <p:cNvSpPr txBox="1"/>
          <p:nvPr/>
        </p:nvSpPr>
        <p:spPr>
          <a:xfrm>
            <a:off x="3854567" y="5769733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06" name="Google Shape;406;p67"/>
          <p:cNvSpPr txBox="1"/>
          <p:nvPr/>
        </p:nvSpPr>
        <p:spPr>
          <a:xfrm>
            <a:off x="5787267" y="57694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07" name="Google Shape;407;p67"/>
          <p:cNvSpPr txBox="1"/>
          <p:nvPr/>
        </p:nvSpPr>
        <p:spPr>
          <a:xfrm>
            <a:off x="7719967" y="5769733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08" name="Google Shape;408;p67"/>
          <p:cNvSpPr txBox="1"/>
          <p:nvPr/>
        </p:nvSpPr>
        <p:spPr>
          <a:xfrm>
            <a:off x="9658800" y="57694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09" name="Google Shape;409;p67"/>
          <p:cNvSpPr txBox="1"/>
          <p:nvPr/>
        </p:nvSpPr>
        <p:spPr>
          <a:xfrm>
            <a:off x="7301867" y="-126200"/>
            <a:ext cx="6088800" cy="2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1733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  <a:endParaRPr sz="1733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  <a:endParaRPr sz="1733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1733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 4</a:t>
            </a:r>
            <a:endParaRPr sz="1733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67"/>
          <p:cNvSpPr txBox="1">
            <a:spLocks noGrp="1"/>
          </p:cNvSpPr>
          <p:nvPr>
            <p:ph type="title"/>
          </p:nvPr>
        </p:nvSpPr>
        <p:spPr>
          <a:xfrm>
            <a:off x="2416968" y="178593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Teach RNN ‘hihello’</a:t>
            </a:r>
            <a:endParaRPr/>
          </a:p>
        </p:txBody>
      </p:sp>
      <p:sp>
        <p:nvSpPr>
          <p:cNvPr id="411" name="Google Shape;411;p67"/>
          <p:cNvSpPr txBox="1"/>
          <p:nvPr/>
        </p:nvSpPr>
        <p:spPr>
          <a:xfrm>
            <a:off x="86933" y="20102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dirty="0"/>
          </a:p>
        </p:txBody>
      </p:sp>
      <p:sp>
        <p:nvSpPr>
          <p:cNvPr id="412" name="Google Shape;412;p67"/>
          <p:cNvSpPr txBox="1"/>
          <p:nvPr/>
        </p:nvSpPr>
        <p:spPr>
          <a:xfrm>
            <a:off x="2025767" y="2010533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13" name="Google Shape;413;p67"/>
          <p:cNvSpPr txBox="1"/>
          <p:nvPr/>
        </p:nvSpPr>
        <p:spPr>
          <a:xfrm>
            <a:off x="3958467" y="20102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14" name="Google Shape;414;p67"/>
          <p:cNvSpPr txBox="1"/>
          <p:nvPr/>
        </p:nvSpPr>
        <p:spPr>
          <a:xfrm>
            <a:off x="5891167" y="2010533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15" name="Google Shape;415;p67"/>
          <p:cNvSpPr txBox="1"/>
          <p:nvPr/>
        </p:nvSpPr>
        <p:spPr>
          <a:xfrm>
            <a:off x="7830000" y="20102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  <p:sp>
        <p:nvSpPr>
          <p:cNvPr id="416" name="Google Shape;416;p67"/>
          <p:cNvSpPr txBox="1"/>
          <p:nvPr/>
        </p:nvSpPr>
        <p:spPr>
          <a:xfrm>
            <a:off x="9760400" y="2010200"/>
            <a:ext cx="2107600" cy="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8"/>
          <p:cNvSpPr txBox="1"/>
          <p:nvPr/>
        </p:nvSpPr>
        <p:spPr>
          <a:xfrm>
            <a:off x="7301867" y="-126200"/>
            <a:ext cx="6088800" cy="20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17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  <a:endParaRPr sz="17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  <a:endParaRPr sz="17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17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7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 4</a:t>
            </a:r>
            <a:endParaRPr sz="17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68"/>
          <p:cNvSpPr txBox="1">
            <a:spLocks noGrp="1"/>
          </p:cNvSpPr>
          <p:nvPr>
            <p:ph type="title"/>
          </p:nvPr>
        </p:nvSpPr>
        <p:spPr>
          <a:xfrm>
            <a:off x="2416968" y="178593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Teach RNN ‘hihello’</a:t>
            </a:r>
            <a:endParaRPr/>
          </a:p>
        </p:txBody>
      </p:sp>
      <p:pic>
        <p:nvPicPr>
          <p:cNvPr id="423" name="Google Shape;42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67" y="2621734"/>
            <a:ext cx="7620000" cy="3035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Creating rnn cell</a:t>
            </a:r>
            <a:endParaRPr/>
          </a:p>
        </p:txBody>
      </p:sp>
      <p:sp>
        <p:nvSpPr>
          <p:cNvPr id="429" name="Google Shape;429;p69"/>
          <p:cNvSpPr/>
          <p:nvPr/>
        </p:nvSpPr>
        <p:spPr>
          <a:xfrm>
            <a:off x="499065" y="1818472"/>
            <a:ext cx="8418000" cy="3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RNN model</a:t>
            </a:r>
            <a:endParaRPr sz="667"/>
          </a:p>
          <a:p>
            <a:pPr>
              <a:buClr>
                <a:srgbClr val="000000"/>
              </a:buClr>
            </a:pP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rnn_cell.BasicRNNCell(</a:t>
            </a:r>
            <a:r>
              <a:rPr lang="en" sz="3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67"/>
          </a:p>
          <a:p>
            <a:pPr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FFFFFF"/>
              </a:buClr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BasicLSTMCell(</a:t>
            </a:r>
            <a:r>
              <a:rPr lang="en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67"/>
          </a:p>
          <a:p>
            <a:pPr>
              <a:buClr>
                <a:srgbClr val="FFFFFF"/>
              </a:buClr>
            </a:pP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GRUCell(</a:t>
            </a:r>
            <a:r>
              <a:rPr lang="en" sz="3200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3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67"/>
          </a:p>
          <a:p>
            <a:pPr>
              <a:buClr>
                <a:srgbClr val="000000"/>
              </a:buClr>
            </a:pPr>
            <a:endParaRPr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0" name="Google Shape;43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665" y="1530761"/>
            <a:ext cx="2486512" cy="455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Creating rnn cell</a:t>
            </a:r>
            <a:endParaRPr/>
          </a:p>
        </p:txBody>
      </p:sp>
      <p:sp>
        <p:nvSpPr>
          <p:cNvPr id="436" name="Google Shape;436;p70"/>
          <p:cNvSpPr/>
          <p:nvPr/>
        </p:nvSpPr>
        <p:spPr>
          <a:xfrm>
            <a:off x="499065" y="1818472"/>
            <a:ext cx="8418000" cy="3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 RNN model</a:t>
            </a:r>
            <a:endParaRPr sz="667"/>
          </a:p>
          <a:p>
            <a:pPr>
              <a:buClr>
                <a:srgbClr val="000000"/>
              </a:buClr>
            </a:pP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rnn_cell.BasicRNNCell(</a:t>
            </a:r>
            <a:r>
              <a:rPr lang="en" sz="3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67"/>
          </a:p>
          <a:p>
            <a:pPr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</a:pP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BasicLSTMCell(</a:t>
            </a:r>
            <a:r>
              <a:rPr lang="en" sz="3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67"/>
          </a:p>
          <a:p>
            <a:pPr>
              <a:buClr>
                <a:srgbClr val="000000"/>
              </a:buClr>
            </a:pP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rnn_cell = rnn_cell. GRUCell(</a:t>
            </a:r>
            <a:r>
              <a:rPr lang="en" sz="3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rnn_size</a:t>
            </a:r>
            <a:r>
              <a:rPr lang="en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667"/>
          </a:p>
          <a:p>
            <a:pPr>
              <a:buClr>
                <a:srgbClr val="000000"/>
              </a:buClr>
            </a:pPr>
            <a:endParaRPr sz="32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7" name="Google Shape;43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665" y="1530761"/>
            <a:ext cx="2486512" cy="455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1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Execute RNN</a:t>
            </a:r>
            <a:endParaRPr/>
          </a:p>
        </p:txBody>
      </p:sp>
      <p:sp>
        <p:nvSpPr>
          <p:cNvPr id="443" name="Google Shape;443;p71"/>
          <p:cNvSpPr/>
          <p:nvPr/>
        </p:nvSpPr>
        <p:spPr>
          <a:xfrm>
            <a:off x="499067" y="1818467"/>
            <a:ext cx="9087600" cy="4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RNN model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</a:pP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rnn_cell = rnn_cell.BasicRNNCell(</a:t>
            </a:r>
            <a:r>
              <a:rPr lang="en" sz="2667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rnn_size</a:t>
            </a:r>
            <a:r>
              <a:rPr lang="en" sz="2667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</a:pP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</a:pP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outputs, _states = tf.nn.dynamic_rnn(</a:t>
            </a:r>
            <a:endParaRPr sz="2667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				</a:t>
            </a:r>
            <a:r>
              <a:rPr lang="en" sz="2667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rnn_cell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667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3657509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667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					</a:t>
            </a:r>
            <a:r>
              <a:rPr lang="en" sz="2667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=initial_state,     </a:t>
            </a:r>
            <a:endParaRPr sz="2667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667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				dtype</a:t>
            </a:r>
            <a:r>
              <a:rPr lang="en" sz="2667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2667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</a:pPr>
            <a:endParaRPr sz="2667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</a:pPr>
            <a:endParaRPr sz="2667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4" name="Google Shape;44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665" y="1530761"/>
            <a:ext cx="2486512" cy="45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01" y="4077883"/>
            <a:ext cx="476567" cy="47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4401" y="1486600"/>
            <a:ext cx="476567" cy="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71"/>
          <p:cNvSpPr txBox="1"/>
          <p:nvPr/>
        </p:nvSpPr>
        <p:spPr>
          <a:xfrm rot="1232359">
            <a:off x="7905048" y="737721"/>
            <a:ext cx="2245973" cy="96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hidden_rnn_size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2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RNN parameters</a:t>
            </a:r>
            <a:endParaRPr/>
          </a:p>
        </p:txBody>
      </p:sp>
      <p:sp>
        <p:nvSpPr>
          <p:cNvPr id="453" name="Google Shape;453;p72"/>
          <p:cNvSpPr txBox="1"/>
          <p:nvPr/>
        </p:nvSpPr>
        <p:spPr>
          <a:xfrm>
            <a:off x="103633" y="2235200"/>
            <a:ext cx="120884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hidden_size = 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 </a:t>
            </a:r>
            <a:r>
              <a:rPr lang="en" sz="2400" i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output from the LSTM</a:t>
            </a:r>
            <a:endParaRPr sz="2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input_dim = 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i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one-hot size</a:t>
            </a:r>
            <a:endParaRPr sz="2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2400" i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sentence</a:t>
            </a:r>
            <a:endParaRPr sz="2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sequence_length = </a:t>
            </a:r>
            <a:r>
              <a:rPr lang="en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400" i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|ihello| == 6</a:t>
            </a:r>
            <a:endParaRPr sz="24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4" name="Google Shape;45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665" y="1530761"/>
            <a:ext cx="2486512" cy="455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>
            <a:spLocks noGrp="1"/>
          </p:cNvSpPr>
          <p:nvPr>
            <p:ph type="title"/>
          </p:nvPr>
        </p:nvSpPr>
        <p:spPr>
          <a:xfrm>
            <a:off x="2416968" y="178593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RNN in TensorFlow</a:t>
            </a:r>
            <a:endParaRPr/>
          </a:p>
        </p:txBody>
      </p:sp>
      <p:pic>
        <p:nvPicPr>
          <p:cNvPr id="247" name="Google Shape;24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7167" y="1878167"/>
            <a:ext cx="3584000" cy="423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4"/>
          <p:cNvSpPr txBox="1"/>
          <p:nvPr/>
        </p:nvSpPr>
        <p:spPr>
          <a:xfrm>
            <a:off x="2898467" y="1776567"/>
            <a:ext cx="9414800" cy="3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strike="sngStrike">
                <a:solidFill>
                  <a:srgbClr val="7F6000"/>
                </a:solidFill>
                <a:latin typeface="Consolas"/>
                <a:ea typeface="Consolas"/>
                <a:cs typeface="Consolas"/>
                <a:sym typeface="Consolas"/>
              </a:rPr>
              <a:t>cell</a:t>
            </a:r>
            <a:r>
              <a:rPr lang="en" sz="24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strike="sng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 strike="sng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2400" strike="sng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rnn</a:t>
            </a:r>
            <a:r>
              <a:rPr lang="en" sz="2400" strike="sng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b="1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BasicRNNCell</a:t>
            </a:r>
            <a:r>
              <a:rPr lang="en" sz="24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(num_units</a:t>
            </a:r>
            <a:r>
              <a:rPr lang="en" sz="2400" strike="sngStrike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strike="sngStrike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hidden_size)</a:t>
            </a:r>
            <a:endParaRPr sz="2400" strike="sngStrike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rgbClr val="7F6000"/>
                </a:solidFill>
                <a:latin typeface="Consolas"/>
                <a:ea typeface="Consolas"/>
                <a:cs typeface="Consolas"/>
                <a:sym typeface="Consolas"/>
              </a:rPr>
              <a:t>cell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rnn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b="1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BasicLSTMCell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(num_units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hidden_size)    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outputs, _states 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dynamic_rnn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7F6000"/>
                </a:solidFill>
                <a:latin typeface="Consolas"/>
                <a:ea typeface="Consolas"/>
                <a:cs typeface="Consolas"/>
                <a:sym typeface="Consolas"/>
              </a:rPr>
              <a:t>cell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dtype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2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endParaRPr sz="24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3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Data creation</a:t>
            </a:r>
            <a:endParaRPr/>
          </a:p>
        </p:txBody>
      </p:sp>
      <p:sp>
        <p:nvSpPr>
          <p:cNvPr id="461" name="Google Shape;461;p73"/>
          <p:cNvSpPr txBox="1"/>
          <p:nvPr/>
        </p:nvSpPr>
        <p:spPr>
          <a:xfrm>
            <a:off x="203200" y="1445800"/>
            <a:ext cx="12011200" cy="4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idx2char = [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h=0, i=1, e=2, l=3, o=4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hihell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 = [[[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]]]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133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  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ihello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609585" indent="609585"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sequence_length, input_dim])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one-hot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sequence_length])  </a:t>
            </a:r>
            <a:r>
              <a:rPr lang="en" sz="2133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 label</a:t>
            </a:r>
            <a:endParaRPr sz="2133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"/>
          <p:cNvSpPr txBox="1">
            <a:spLocks noGrp="1"/>
          </p:cNvSpPr>
          <p:nvPr>
            <p:ph type="title"/>
          </p:nvPr>
        </p:nvSpPr>
        <p:spPr>
          <a:xfrm>
            <a:off x="192273" y="178600"/>
            <a:ext cx="69136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Feed to RNN</a:t>
            </a:r>
            <a:endParaRPr/>
          </a:p>
        </p:txBody>
      </p:sp>
      <p:sp>
        <p:nvSpPr>
          <p:cNvPr id="468" name="Google Shape;468;p74"/>
          <p:cNvSpPr txBox="1"/>
          <p:nvPr/>
        </p:nvSpPr>
        <p:spPr>
          <a:xfrm>
            <a:off x="203200" y="1733600"/>
            <a:ext cx="12006000" cy="46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b="1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tf.placeholder(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tf.float32, [</a:t>
            </a: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sequence_length, hidden_size])  </a:t>
            </a:r>
            <a:r>
              <a:rPr lang="en" sz="2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one-hot</a:t>
            </a:r>
            <a:endParaRPr sz="2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sequence_length])  </a:t>
            </a:r>
            <a:r>
              <a:rPr lang="en" sz="24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 label</a:t>
            </a:r>
            <a:endParaRPr sz="24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cell = tf.contrib.rnn.BasicLSTMCell(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num_units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=hidden_size,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state_is_tuple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 = cell.zero_state(batch_size, tf.float32)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outputs, _states = tf.nn.dynamic_rnn(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cell, </a:t>
            </a:r>
            <a:r>
              <a:rPr lang="en" sz="2400" b="1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=initial_state,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74"/>
          <p:cNvSpPr txBox="1"/>
          <p:nvPr/>
        </p:nvSpPr>
        <p:spPr>
          <a:xfrm>
            <a:off x="7198133" y="101600"/>
            <a:ext cx="4921200" cy="24152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 = [[[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 1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 0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 2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]]]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 3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    </a:t>
            </a:r>
            <a:r>
              <a:rPr lang="en" sz="16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ihello</a:t>
            </a:r>
            <a:endParaRPr sz="16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>
            <a:spLocks noGrp="1"/>
          </p:cNvSpPr>
          <p:nvPr>
            <p:ph type="title"/>
          </p:nvPr>
        </p:nvSpPr>
        <p:spPr>
          <a:xfrm>
            <a:off x="-10917" y="-329407"/>
            <a:ext cx="12214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Cost: sequence_loss</a:t>
            </a:r>
            <a:endParaRPr/>
          </a:p>
        </p:txBody>
      </p:sp>
      <p:pic>
        <p:nvPicPr>
          <p:cNvPr id="477" name="Google Shape;47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588193"/>
            <a:ext cx="11785595" cy="3441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6"/>
          <p:cNvSpPr txBox="1"/>
          <p:nvPr/>
        </p:nvSpPr>
        <p:spPr>
          <a:xfrm>
            <a:off x="0" y="893200"/>
            <a:ext cx="8842400" cy="5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37061" marR="237061">
              <a:lnSpc>
                <a:spcPct val="121429"/>
              </a:lnSpc>
              <a:spcBef>
                <a:spcPts val="1867"/>
              </a:spcBef>
              <a:spcAft>
                <a:spcPts val="1867"/>
              </a:spcAft>
            </a:pPr>
            <a:r>
              <a:rPr lang="en" sz="1600" i="1">
                <a:solidFill>
                  <a:srgbClr val="4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[batch_size, sequence_length]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y_data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constant([[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i="1">
                <a:solidFill>
                  <a:srgbClr val="4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[batch_size, sequence_length, emb_dim ]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prediction1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constant([[[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0.7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]]], dtype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prediction2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constant([[[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]]], dtype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i="1">
                <a:solidFill>
                  <a:srgbClr val="40808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# [batch_size * sequence_length]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weights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constant([[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]], dtype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sequence_loss1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seq2seq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sequence_loss(prediction1, y_data, weights)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sequence_loss2 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seq2seq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sequence_loss(prediction2, y_data, weights)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run(tf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global_variables_initializer())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8000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"Loss1: "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sequence_loss1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eval(),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"Loss2: "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sequence_loss2</a:t>
            </a:r>
            <a:r>
              <a:rPr lang="en" sz="16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eval())</a:t>
            </a:r>
            <a:br>
              <a:rPr lang="en" sz="16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76"/>
          <p:cNvSpPr txBox="1">
            <a:spLocks noGrp="1"/>
          </p:cNvSpPr>
          <p:nvPr>
            <p:ph type="title"/>
          </p:nvPr>
        </p:nvSpPr>
        <p:spPr>
          <a:xfrm>
            <a:off x="-10917" y="-329407"/>
            <a:ext cx="12214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Cost: sequence_loss</a:t>
            </a:r>
            <a:endParaRPr/>
          </a:p>
        </p:txBody>
      </p:sp>
      <p:sp>
        <p:nvSpPr>
          <p:cNvPr id="484" name="Google Shape;484;p76"/>
          <p:cNvSpPr txBox="1"/>
          <p:nvPr/>
        </p:nvSpPr>
        <p:spPr>
          <a:xfrm>
            <a:off x="9524700" y="5557867"/>
            <a:ext cx="2266400" cy="996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Loss1:  0.513015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Loss2:  0.371101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7"/>
          <p:cNvSpPr txBox="1">
            <a:spLocks noGrp="1"/>
          </p:cNvSpPr>
          <p:nvPr>
            <p:ph type="title"/>
          </p:nvPr>
        </p:nvSpPr>
        <p:spPr>
          <a:xfrm>
            <a:off x="-10917" y="-126207"/>
            <a:ext cx="12214000" cy="17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00" tIns="35700" rIns="35700" bIns="35700" rtlCol="0" anchor="ctr" anchorCtr="0">
            <a:noAutofit/>
          </a:bodyPr>
          <a:lstStyle/>
          <a:p>
            <a:r>
              <a:rPr lang="en"/>
              <a:t>Cost: sequence_loss</a:t>
            </a:r>
            <a:endParaRPr/>
          </a:p>
        </p:txBody>
      </p:sp>
      <p:sp>
        <p:nvSpPr>
          <p:cNvPr id="490" name="Google Shape;490;p77"/>
          <p:cNvSpPr txBox="1"/>
          <p:nvPr/>
        </p:nvSpPr>
        <p:spPr>
          <a:xfrm>
            <a:off x="304800" y="1827000"/>
            <a:ext cx="11487600" cy="4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_states = tf.nn.dynamic_rnn(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cell, X,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initial_state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=initial_state,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=tf.float32)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weights = tf.ones([batch_size, sequence_length])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sequence_loss = tf.contrib.seq2seq.sequence_loss(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weights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=weights)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tf.reduce_mean(sequence_loss)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tf.train.AdamOptimizer(</a:t>
            </a:r>
            <a:r>
              <a:rPr lang="en" sz="2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).minimize(loss)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Training</a:t>
            </a:r>
            <a:endParaRPr/>
          </a:p>
        </p:txBody>
      </p:sp>
      <p:sp>
        <p:nvSpPr>
          <p:cNvPr id="497" name="Google Shape;497;p78"/>
          <p:cNvSpPr txBox="1"/>
          <p:nvPr/>
        </p:nvSpPr>
        <p:spPr>
          <a:xfrm>
            <a:off x="304800" y="1530400"/>
            <a:ext cx="12192000" cy="4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tf.argmax(outputs, </a:t>
            </a:r>
            <a:r>
              <a:rPr lang="en" sz="2133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133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l, _ = sess.run([loss, train], </a:t>
            </a:r>
            <a:r>
              <a:rPr lang="en" sz="2133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2133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result = sess.run(prediction, </a:t>
            </a:r>
            <a:r>
              <a:rPr lang="en" sz="2133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2133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133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"loss:"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 "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result,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 Y: "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y_data)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print char using dic</a:t>
            </a:r>
            <a:endParaRPr sz="2133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result_str = [idx2char[c] 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np.squeeze(result)]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133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133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str: "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133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.join(result_str))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"/>
          <p:cNvSpPr txBox="1">
            <a:spLocks noGrp="1"/>
          </p:cNvSpPr>
          <p:nvPr>
            <p:ph type="title"/>
          </p:nvPr>
        </p:nvSpPr>
        <p:spPr>
          <a:xfrm>
            <a:off x="-10917" y="178593"/>
            <a:ext cx="12214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Results</a:t>
            </a:r>
            <a:endParaRPr/>
          </a:p>
        </p:txBody>
      </p:sp>
      <p:sp>
        <p:nvSpPr>
          <p:cNvPr id="504" name="Google Shape;504;p79"/>
          <p:cNvSpPr txBox="1"/>
          <p:nvPr/>
        </p:nvSpPr>
        <p:spPr>
          <a:xfrm>
            <a:off x="0" y="674867"/>
            <a:ext cx="12192000" cy="33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tf.argmax(outputs,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l, _ = sess.run([loss, train],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6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result = sess.run(prediction,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600">
                <a:solidFill>
                  <a:srgbClr val="7F6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x_one_hot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"loss:"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 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result,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 Y: 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y_data)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print char using dic</a:t>
            </a:r>
            <a:endParaRPr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result_str = [idx2char[c]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np.squeeze(result)]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str: "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.join(result_str))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79"/>
          <p:cNvSpPr txBox="1"/>
          <p:nvPr/>
        </p:nvSpPr>
        <p:spPr>
          <a:xfrm>
            <a:off x="101600" y="4130667"/>
            <a:ext cx="12008000" cy="24356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loss: 1.55474 prediction:  [[3 3 3 3 4 4]] true Y:  [[1, 0, 2, 3, 3, 4]] Prediction str:  lllloo</a:t>
            </a:r>
            <a:endParaRPr sz="16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loss: 1.55081 prediction:  [[3 3 3 3 4 4]] true Y:  [[1, 0, 2, 3, 3, 4]] Prediction str:  lllloo</a:t>
            </a:r>
            <a:endParaRPr sz="16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loss: 1.54704 prediction:  [[3 3 3 3 4 4]] true Y:  [[1, 0, 2, 3, 3, 4]] Prediction str:  lllloo</a:t>
            </a:r>
            <a:endParaRPr sz="16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 loss: 1.54342 prediction:  [[3 3 3 3 4 4]] true Y:  [[1, 0, 2, 3, 3, 4]] Prediction str:  lllloo</a:t>
            </a:r>
            <a:endParaRPr sz="16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1998 loss: 0.75305 prediction:  [[1 0 2 3 3 4]] true Y:  [[1, 0, 2, 3, 3, 4]] Prediction str:  ihello</a:t>
            </a:r>
            <a:endParaRPr sz="16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1999 loss: 0.752973 prediction:  [[1 0 2 3 3 4]] true Y:  [[1, 0, 2, 3, 3, 4]] Prediction str:  </a:t>
            </a:r>
            <a:r>
              <a:rPr lang="en" sz="24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ihello</a:t>
            </a:r>
            <a:endParaRPr sz="2400" b="1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5"/>
          <p:cNvSpPr txBox="1">
            <a:spLocks noGrp="1"/>
          </p:cNvSpPr>
          <p:nvPr>
            <p:ph type="title"/>
          </p:nvPr>
        </p:nvSpPr>
        <p:spPr>
          <a:xfrm>
            <a:off x="1098767" y="178600"/>
            <a:ext cx="106348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One node: 4 (</a:t>
            </a:r>
            <a:r>
              <a:rPr lang="en" i="1"/>
              <a:t>input-dim</a:t>
            </a:r>
            <a:r>
              <a:rPr lang="en"/>
              <a:t>) in 2 (</a:t>
            </a:r>
            <a:r>
              <a:rPr lang="en" i="1"/>
              <a:t>hidden_size</a:t>
            </a:r>
            <a:r>
              <a:rPr lang="en"/>
              <a:t>)</a:t>
            </a:r>
            <a:endParaRPr/>
          </a:p>
        </p:txBody>
      </p:sp>
      <p:pic>
        <p:nvPicPr>
          <p:cNvPr id="255" name="Google Shape;2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51" y="1893001"/>
            <a:ext cx="9994500" cy="501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5"/>
          <p:cNvSpPr/>
          <p:nvPr/>
        </p:nvSpPr>
        <p:spPr>
          <a:xfrm>
            <a:off x="3874200" y="1886867"/>
            <a:ext cx="2434000" cy="8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7" name="Google Shape;257;p55"/>
          <p:cNvSpPr/>
          <p:nvPr/>
        </p:nvSpPr>
        <p:spPr>
          <a:xfrm>
            <a:off x="1163367" y="3641967"/>
            <a:ext cx="2434000" cy="83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6"/>
          <p:cNvSpPr txBox="1">
            <a:spLocks noGrp="1"/>
          </p:cNvSpPr>
          <p:nvPr>
            <p:ph type="title"/>
          </p:nvPr>
        </p:nvSpPr>
        <p:spPr>
          <a:xfrm>
            <a:off x="1098767" y="178600"/>
            <a:ext cx="106348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One node: 4 (</a:t>
            </a:r>
            <a:r>
              <a:rPr lang="en" i="1"/>
              <a:t>input-dim</a:t>
            </a:r>
            <a:r>
              <a:rPr lang="en"/>
              <a:t>) in 2 (</a:t>
            </a:r>
            <a:r>
              <a:rPr lang="en" i="1"/>
              <a:t>hidden_size</a:t>
            </a:r>
            <a:r>
              <a:rPr lang="en"/>
              <a:t>)</a:t>
            </a:r>
            <a:endParaRPr/>
          </a:p>
        </p:txBody>
      </p:sp>
      <p:pic>
        <p:nvPicPr>
          <p:cNvPr id="263" name="Google Shape;26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51" y="1893001"/>
            <a:ext cx="9994500" cy="501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367" y="2456133"/>
            <a:ext cx="7251367" cy="363603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7"/>
          <p:cNvSpPr txBox="1"/>
          <p:nvPr/>
        </p:nvSpPr>
        <p:spPr>
          <a:xfrm>
            <a:off x="460667" y="1643333"/>
            <a:ext cx="10287200" cy="29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i="1" dirty="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One cell RNN input_dim (4) -&gt; output_dim (2)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hidden_size 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cell 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rnn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BasicLSTMCell(num_units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hidden_size)</a:t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x_data 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array(</a:t>
            </a:r>
            <a:r>
              <a:rPr lang="en" sz="2400" i="1" dirty="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[[[1,0,0,0]]]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dtype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 </a:t>
            </a:r>
            <a:endParaRPr sz="2400" i="1" dirty="0">
              <a:solidFill>
                <a:srgbClr val="4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outputs, _states 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dynamic_rnn(cell, x_data, dtype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run(tf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global_variables_initializer())</a:t>
            </a:r>
            <a:b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pprint(outputs</a:t>
            </a:r>
            <a:r>
              <a:rPr lang="en" sz="24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eval())</a:t>
            </a:r>
            <a:endParaRPr sz="2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57"/>
          <p:cNvSpPr txBox="1"/>
          <p:nvPr/>
        </p:nvSpPr>
        <p:spPr>
          <a:xfrm>
            <a:off x="532467" y="4839400"/>
            <a:ext cx="6664000" cy="107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21429"/>
              </a:lnSpc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array([[[-0.42409304,  0.64651132]]])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57"/>
          <p:cNvSpPr txBox="1">
            <a:spLocks noGrp="1"/>
          </p:cNvSpPr>
          <p:nvPr>
            <p:ph type="title"/>
          </p:nvPr>
        </p:nvSpPr>
        <p:spPr>
          <a:xfrm>
            <a:off x="1098767" y="178600"/>
            <a:ext cx="106348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r>
              <a:rPr lang="en"/>
              <a:t>One node: 4 (</a:t>
            </a:r>
            <a:r>
              <a:rPr lang="en" i="1"/>
              <a:t>input-dim</a:t>
            </a:r>
            <a:r>
              <a:rPr lang="en"/>
              <a:t>) in 2 (</a:t>
            </a:r>
            <a:r>
              <a:rPr lang="en" i="1"/>
              <a:t>hidden_size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1" y="665400"/>
            <a:ext cx="11485601" cy="57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8"/>
          <p:cNvSpPr txBox="1">
            <a:spLocks noGrp="1"/>
          </p:cNvSpPr>
          <p:nvPr>
            <p:ph type="title"/>
          </p:nvPr>
        </p:nvSpPr>
        <p:spPr>
          <a:xfrm>
            <a:off x="4144168" y="-126207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pPr algn="l"/>
            <a:r>
              <a:rPr lang="en"/>
              <a:t>Unfolding to n sequences</a:t>
            </a:r>
            <a:endParaRPr/>
          </a:p>
        </p:txBody>
      </p:sp>
      <p:pic>
        <p:nvPicPr>
          <p:cNvPr id="280" name="Google Shape;2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67" y="2930801"/>
            <a:ext cx="2210300" cy="260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767" y="3959201"/>
            <a:ext cx="1221167" cy="65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8"/>
          <p:cNvSpPr txBox="1"/>
          <p:nvPr/>
        </p:nvSpPr>
        <p:spPr>
          <a:xfrm>
            <a:off x="668067" y="927867"/>
            <a:ext cx="3173200" cy="89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Hidden_size=2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sequence_length=5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58"/>
          <p:cNvSpPr/>
          <p:nvPr/>
        </p:nvSpPr>
        <p:spPr>
          <a:xfrm>
            <a:off x="3739433" y="2906900"/>
            <a:ext cx="6970800" cy="2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84" name="Google Shape;28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6233" y="2906900"/>
            <a:ext cx="7163624" cy="2544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3491567"/>
            <a:ext cx="6279000" cy="3163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9"/>
          <p:cNvSpPr txBox="1">
            <a:spLocks noGrp="1"/>
          </p:cNvSpPr>
          <p:nvPr>
            <p:ph type="title"/>
          </p:nvPr>
        </p:nvSpPr>
        <p:spPr>
          <a:xfrm>
            <a:off x="3128168" y="-126207"/>
            <a:ext cx="7358000" cy="1714400"/>
          </a:xfrm>
          <a:prstGeom prst="rect">
            <a:avLst/>
          </a:prstGeom>
        </p:spPr>
        <p:txBody>
          <a:bodyPr spcFirstLastPara="1" vert="horz" wrap="square" lIns="45700" tIns="45700" rIns="45700" bIns="45700" rtlCol="0" anchor="ctr" anchorCtr="0">
            <a:noAutofit/>
          </a:bodyPr>
          <a:lstStyle/>
          <a:p>
            <a:pPr algn="l"/>
            <a:r>
              <a:rPr lang="en"/>
              <a:t>Unfolding to n sequences</a:t>
            </a:r>
            <a:endParaRPr/>
          </a:p>
        </p:txBody>
      </p:sp>
      <p:sp>
        <p:nvSpPr>
          <p:cNvPr id="291" name="Google Shape;291;p59"/>
          <p:cNvSpPr txBox="1"/>
          <p:nvPr/>
        </p:nvSpPr>
        <p:spPr>
          <a:xfrm>
            <a:off x="0" y="1043467"/>
            <a:ext cx="10138000" cy="2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One cell RNN input_dim (4) -&gt; output_dim (2). sequence: 5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hidden_size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cell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contrib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rnn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BasicLSTMCell(num_units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hidden_size)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x_data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array([[h, e, l, l, o]], dtype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(x_data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shape)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pprint(x_data)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outputs, states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dynamic_rnn(cell, x_data, dtype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sess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run(tf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global_variables_initializer())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pprint(outputs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eval())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59"/>
          <p:cNvSpPr txBox="1"/>
          <p:nvPr/>
        </p:nvSpPr>
        <p:spPr>
          <a:xfrm>
            <a:off x="7130567" y="3050800"/>
            <a:ext cx="4952400" cy="3474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X_data = array</a:t>
            </a:r>
            <a:endParaRPr sz="1600" b="1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([[[ 1.,  0.,  0.,  0.],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[ 0.,  0.,  0.,  1.]]], dtype=float32)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Outputs = array</a:t>
            </a:r>
            <a:endParaRPr sz="1600" b="1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</a:pP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([[[ 0.19709368,  0.24918222],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[-0.11721198,  0.1784237 ],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[-0.35297349, -0.66278851],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[-0.70915914, -0.58334434],</a:t>
            </a:r>
            <a:b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274E13"/>
                </a:solidFill>
                <a:highlight>
                  <a:srgbClr val="FFFFFF"/>
                </a:highlight>
              </a:rPr>
              <a:t>        [-0.38886023,  0.47304463]]], dtype=float32)</a:t>
            </a:r>
            <a:endParaRPr sz="1600" b="1">
              <a:solidFill>
                <a:srgbClr val="274E13"/>
              </a:solidFill>
              <a:highlight>
                <a:srgbClr val="FFFFFF"/>
              </a:highlight>
            </a:endParaRPr>
          </a:p>
        </p:txBody>
      </p:sp>
      <p:pic>
        <p:nvPicPr>
          <p:cNvPr id="293" name="Google Shape;2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800" y="1246667"/>
            <a:ext cx="2794939" cy="15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9"/>
          <p:cNvSpPr txBox="1"/>
          <p:nvPr/>
        </p:nvSpPr>
        <p:spPr>
          <a:xfrm>
            <a:off x="101600" y="3635033"/>
            <a:ext cx="1986800" cy="64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b="1">
                <a:latin typeface="Consolas"/>
                <a:ea typeface="Consolas"/>
                <a:cs typeface="Consolas"/>
                <a:sym typeface="Consolas"/>
              </a:rPr>
              <a:t>Hidden_size=2</a:t>
            </a:r>
            <a:endParaRPr sz="1467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67" b="1">
                <a:latin typeface="Consolas"/>
                <a:ea typeface="Consolas"/>
                <a:cs typeface="Consolas"/>
                <a:sym typeface="Consolas"/>
              </a:rPr>
              <a:t>sequence_length=5</a:t>
            </a:r>
            <a:endParaRPr sz="1467" b="1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6" name="Google Shape;296;p59"/>
          <p:cNvGrpSpPr/>
          <p:nvPr/>
        </p:nvGrpSpPr>
        <p:grpSpPr>
          <a:xfrm>
            <a:off x="1672276" y="4717975"/>
            <a:ext cx="3977569" cy="1378352"/>
            <a:chOff x="2275425" y="2317750"/>
            <a:chExt cx="5556300" cy="1969825"/>
          </a:xfrm>
        </p:grpSpPr>
        <p:sp>
          <p:nvSpPr>
            <p:cNvPr id="297" name="Google Shape;297;p59"/>
            <p:cNvSpPr/>
            <p:nvPr/>
          </p:nvSpPr>
          <p:spPr>
            <a:xfrm>
              <a:off x="2275425" y="2317750"/>
              <a:ext cx="5556300" cy="196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298" name="Google Shape;298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38925" y="2379150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0"/>
          <p:cNvSpPr txBox="1"/>
          <p:nvPr/>
        </p:nvSpPr>
        <p:spPr>
          <a:xfrm>
            <a:off x="5786967" y="-304800"/>
            <a:ext cx="56484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53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Batching input</a:t>
            </a:r>
            <a:endParaRPr sz="453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4" name="Google Shape;3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567"/>
            <a:ext cx="12191997" cy="677169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0"/>
          <p:cNvSpPr txBox="1"/>
          <p:nvPr/>
        </p:nvSpPr>
        <p:spPr>
          <a:xfrm>
            <a:off x="213700" y="250567"/>
            <a:ext cx="3173200" cy="133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Hidden_size=2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sequence_length=5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batch_size=3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6" name="Google Shape;306;p60"/>
          <p:cNvGrpSpPr/>
          <p:nvPr/>
        </p:nvGrpSpPr>
        <p:grpSpPr>
          <a:xfrm>
            <a:off x="3033900" y="3090334"/>
            <a:ext cx="7408400" cy="2626433"/>
            <a:chOff x="2275425" y="2317750"/>
            <a:chExt cx="5556300" cy="1969825"/>
          </a:xfrm>
        </p:grpSpPr>
        <p:sp>
          <p:nvSpPr>
            <p:cNvPr id="307" name="Google Shape;307;p60"/>
            <p:cNvSpPr/>
            <p:nvPr/>
          </p:nvSpPr>
          <p:spPr>
            <a:xfrm>
              <a:off x="2275425" y="2317750"/>
              <a:ext cx="5556300" cy="196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pic>
          <p:nvPicPr>
            <p:cNvPr id="308" name="Google Shape;308;p6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8925" y="2379150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1"/>
          <p:cNvSpPr txBox="1"/>
          <p:nvPr/>
        </p:nvSpPr>
        <p:spPr>
          <a:xfrm>
            <a:off x="5786967" y="-304800"/>
            <a:ext cx="5648400" cy="16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53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Batching input</a:t>
            </a:r>
            <a:endParaRPr sz="453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4" name="Google Shape;3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967"/>
            <a:ext cx="4560501" cy="2533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1"/>
          <p:cNvSpPr txBox="1"/>
          <p:nvPr/>
        </p:nvSpPr>
        <p:spPr>
          <a:xfrm>
            <a:off x="-304800" y="865767"/>
            <a:ext cx="11798400" cy="3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    # One cell RNN input_dim (4) -&gt; output_dim (2). sequence: 5, batch 3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i="1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# 3 batches 'hello', 'eolll', 'lleel'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x_data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array([[h, e, l, l, o],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[e, o, l, l, l],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[l, l, e, e, l]], dtype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pprint(x_data)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cell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rnn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BasicLSTMCell(num_units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2, state_is_tuple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outputs, _states 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nn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dynamic_rnn(cell, x_data, 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dtype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float32)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sess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run(tf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global_variables_initializer())</a:t>
            </a:r>
            <a:b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pp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pprint(outputs</a:t>
            </a:r>
            <a:r>
              <a:rPr lang="en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eval())</a:t>
            </a:r>
            <a:endParaRPr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61"/>
          <p:cNvSpPr txBox="1"/>
          <p:nvPr/>
        </p:nvSpPr>
        <p:spPr>
          <a:xfrm>
            <a:off x="7383267" y="1381967"/>
            <a:ext cx="2208400" cy="49404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array([[[ 1.,  0.,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0.,  1.]],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[[ 0.,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0.,  1.],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/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[[ 0.,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1.,  0.,  0.],</a:t>
            </a:r>
            <a:b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67">
                <a:solidFill>
                  <a:schemeClr val="dk1"/>
                </a:solidFill>
                <a:highlight>
                  <a:srgbClr val="FFFFFF"/>
                </a:highlight>
              </a:rPr>
              <a:t>        [ 0.,  0.,  1.,  0.]]], </a:t>
            </a:r>
            <a:endParaRPr sz="1467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8" name="Google Shape;318;p61"/>
          <p:cNvSpPr txBox="1"/>
          <p:nvPr/>
        </p:nvSpPr>
        <p:spPr>
          <a:xfrm>
            <a:off x="4334133" y="5431167"/>
            <a:ext cx="2270000" cy="89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Hidden_size=2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sequence_length=5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batch_size=3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61"/>
          <p:cNvSpPr/>
          <p:nvPr/>
        </p:nvSpPr>
        <p:spPr>
          <a:xfrm>
            <a:off x="70567" y="4416767"/>
            <a:ext cx="1072400" cy="43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1551</Words>
  <Application>Microsoft Office PowerPoint</Application>
  <PresentationFormat>와이드스크린</PresentationFormat>
  <Paragraphs>212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Gill Sans</vt:lpstr>
      <vt:lpstr>Helvetica Neue</vt:lpstr>
      <vt:lpstr>Noto Sans Symbols</vt:lpstr>
      <vt:lpstr>맑은 고딕</vt:lpstr>
      <vt:lpstr>Arial</vt:lpstr>
      <vt:lpstr>Calibri</vt:lpstr>
      <vt:lpstr>Consolas</vt:lpstr>
      <vt:lpstr>Office 테마</vt:lpstr>
      <vt:lpstr>RNN in TensorFlow</vt:lpstr>
      <vt:lpstr>RNN in TensorFlow</vt:lpstr>
      <vt:lpstr>One node: 4 (input-dim) in 2 (hidden_size)</vt:lpstr>
      <vt:lpstr>One node: 4 (input-dim) in 2 (hidden_size)</vt:lpstr>
      <vt:lpstr>One node: 4 (input-dim) in 2 (hidden_size)</vt:lpstr>
      <vt:lpstr>Unfolding to n sequences</vt:lpstr>
      <vt:lpstr>Unfolding to n sequences</vt:lpstr>
      <vt:lpstr>PowerPoint 프레젠테이션</vt:lpstr>
      <vt:lpstr>PowerPoint 프레젠테이션</vt:lpstr>
      <vt:lpstr>PowerPoint 프레젠테이션</vt:lpstr>
      <vt:lpstr>Lab 12-2 Hi Hello RNN</vt:lpstr>
      <vt:lpstr>Teach RNN ‘hihello’</vt:lpstr>
      <vt:lpstr>One-hot encoding</vt:lpstr>
      <vt:lpstr>Teach RNN ‘hihello’</vt:lpstr>
      <vt:lpstr>Teach RNN ‘hihello’</vt:lpstr>
      <vt:lpstr>Creating rnn cell</vt:lpstr>
      <vt:lpstr>Creating rnn cell</vt:lpstr>
      <vt:lpstr>Execute RNN</vt:lpstr>
      <vt:lpstr>RNN parameters</vt:lpstr>
      <vt:lpstr>Data creation</vt:lpstr>
      <vt:lpstr>Feed to RNN</vt:lpstr>
      <vt:lpstr>Cost: sequence_loss</vt:lpstr>
      <vt:lpstr>Cost: sequence_loss</vt:lpstr>
      <vt:lpstr>Cost: sequence_loss</vt:lpstr>
      <vt:lpstr>Training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B-0</dc:creator>
  <cp:lastModifiedBy>user</cp:lastModifiedBy>
  <cp:revision>3</cp:revision>
  <dcterms:created xsi:type="dcterms:W3CDTF">2019-06-19T04:54:27Z</dcterms:created>
  <dcterms:modified xsi:type="dcterms:W3CDTF">2019-08-14T05:25:02Z</dcterms:modified>
</cp:coreProperties>
</file>