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71" r:id="rId16"/>
    <p:sldId id="272" r:id="rId17"/>
    <p:sldId id="268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D599B-14E6-4847-B380-E40D0454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71708-2160-4649-ADF8-2F4BF335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8D0CA-5B10-4F62-A12E-5EA467E4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36DD3-7125-4763-832C-7EAEDACA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3CD81-5BD4-4DB8-877A-74AD81A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564D8-88D5-4450-BDB9-F14CEB0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5203A-4017-4596-A5C1-DCA6F4AA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164F-7656-42DF-AD3E-3A812762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C23F9-8100-482C-93DF-63EFA184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0FCA4-9E8B-4090-A761-9D6C0D87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5FD92-4797-45D8-9BA8-E5B6CBC3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94FB9-0BBD-427D-BB5F-93DA05EB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F3F59-0216-47D2-BFC8-003D088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F58A1-4D60-4FE3-BA53-4A3D9503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F9BFE-A9CB-4A69-AA09-AC2C34A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07C1-1D6D-41B8-949B-F94F4E2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BCEC3-35E7-40D8-9221-E13E73CF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628FF-475F-4853-8256-F0F5AB80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E97D4-D500-4292-885D-EACB6F5D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358D-45B6-4CDC-8337-CFFB0E25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768B2-B427-4060-BE67-27933494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C4632-979A-409A-88A3-5859768E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81B81-1AD5-44E9-91B4-995DB5D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7F38A-4C0E-4A8D-AC76-6AB0D98F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87998-8635-4758-860A-111022B2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BB7BD-8AB2-4011-B01C-B0424469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7AF9F-AB29-4E38-A3AF-9957E5D94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0AD79-8EAE-4DA8-A7C5-8D16B9C7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8EB54-1FDB-4C35-BC8B-FAF92657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78280-49BD-4D3C-9E43-867D1EC8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091A5-2355-4714-93F6-EEC77F04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5717D-6E58-4894-839D-EBD90736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F0D76-2821-4AB9-AC38-2A019ADB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52C0C-7191-4923-B21C-6C04437D6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AB4527-CEE4-4771-AA8D-4CBE2B24A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C573BF-53A3-4FE2-AB64-3AB1E8727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EA002-1A06-496B-96EF-5C549C78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B72318-53E1-4199-8623-3604E89E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14265-5139-4D5D-BA0F-0DF2CE0A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AC46-C1A0-49CA-86D2-4AF8770C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9E529-2194-4679-9210-900DEAF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CBD98-3900-4127-8C6D-E2284611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880A84-94C8-4B4B-9DD8-0F77A3B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BF5A8-E47A-461D-930E-E88E7A7B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FBE8C-C05F-4754-B511-93F9348B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BFA59-6422-4705-B574-6AF75AA6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EF5A-1A19-4955-AD63-975565DC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713A6-7F85-4706-82CF-897118C2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88FBC-07E4-499A-A616-7F33B125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74A9C-A0BD-4877-AC5A-B685035A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3D0C6-8127-4D43-82FF-3854C083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038D2-F83C-409D-9F28-1DB5E269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D253C-2F95-4B16-9B0F-CFD06005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C14BB-B3EE-4656-8547-F1E21CD52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BFE58-AC8F-438F-BF20-E23BB9EA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2DEF-F935-4A9D-97B4-6809AF6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5EF44-BB06-479C-9699-A4F28BD6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DFCD2-612C-4D9F-9C0E-AA6DD66F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9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E38876-53C7-4EF9-A3D6-EA28D797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78AC4-443A-4BEF-97A6-BAECC9F8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66F34-6DF4-4A86-8AF7-264F848D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F28D-C546-4BAB-AF56-FF300AC640F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4B7C9-E925-4D16-8839-8F42C3CD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515D-9820-48A4-A4F2-0E10CED60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9776-44AE-47B3-961E-523E6A5F5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5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0D3D1-340F-4435-B9AF-B8B3BC5080DA}"/>
              </a:ext>
            </a:extLst>
          </p:cNvPr>
          <p:cNvSpPr txBox="1"/>
          <p:nvPr/>
        </p:nvSpPr>
        <p:spPr>
          <a:xfrm>
            <a:off x="1172307" y="1681936"/>
            <a:ext cx="1047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Knowledge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Representation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&amp; Reasoning : Logic</a:t>
            </a:r>
          </a:p>
          <a:p>
            <a:endParaRPr lang="ko-KR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57EF5-D7CC-4977-955E-205D6B857A1E}"/>
              </a:ext>
            </a:extLst>
          </p:cNvPr>
          <p:cNvSpPr txBox="1"/>
          <p:nvPr/>
        </p:nvSpPr>
        <p:spPr>
          <a:xfrm>
            <a:off x="714463" y="696912"/>
            <a:ext cx="10763074" cy="15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  <a:latin typeface="+mj-ea"/>
                <a:ea typeface="+mj-ea"/>
              </a:rPr>
              <a:t>Logic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Propositional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Logic(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명제 논리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0776AF-AA79-4601-979B-2084F995432A}"/>
              </a:ext>
            </a:extLst>
          </p:cNvPr>
          <p:cNvSpPr/>
          <p:nvPr/>
        </p:nvSpPr>
        <p:spPr>
          <a:xfrm>
            <a:off x="1064154" y="2510546"/>
            <a:ext cx="10162646" cy="316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Proposition(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) : TRUE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>
                <a:solidFill>
                  <a:srgbClr val="002060"/>
                </a:solidFill>
              </a:rPr>
              <a:t>FALSE</a:t>
            </a:r>
            <a:r>
              <a:rPr lang="ko-KR" altLang="en-US" sz="2000" dirty="0">
                <a:solidFill>
                  <a:srgbClr val="002060"/>
                </a:solidFill>
              </a:rPr>
              <a:t>를 판별할 수 있는 문장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주의 깊게 읽어 </a:t>
            </a:r>
            <a:r>
              <a:rPr lang="ko-KR" altLang="en-US" sz="2000" dirty="0" err="1">
                <a:solidFill>
                  <a:srgbClr val="002060"/>
                </a:solidFill>
              </a:rPr>
              <a:t>보시오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물은 상온에서 액체이다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1+1=3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단위 명제</a:t>
            </a:r>
            <a:r>
              <a:rPr lang="en-US" altLang="ko-KR" sz="2000" dirty="0">
                <a:solidFill>
                  <a:srgbClr val="002060"/>
                </a:solidFill>
              </a:rPr>
              <a:t>(Proposition Constant)</a:t>
            </a:r>
            <a:r>
              <a:rPr lang="ko-KR" altLang="en-US" sz="2000" dirty="0">
                <a:solidFill>
                  <a:srgbClr val="002060"/>
                </a:solidFill>
              </a:rPr>
              <a:t>와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복합명제</a:t>
            </a:r>
            <a:r>
              <a:rPr lang="en-US" altLang="ko-KR" sz="2000" dirty="0">
                <a:solidFill>
                  <a:srgbClr val="002060"/>
                </a:solidFill>
              </a:rPr>
              <a:t>(Compound Sentence)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단위명제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 : </a:t>
            </a:r>
            <a:r>
              <a:rPr lang="ko-KR" altLang="en-US" sz="2000" dirty="0">
                <a:solidFill>
                  <a:srgbClr val="002060"/>
                </a:solidFill>
              </a:rPr>
              <a:t>철수는 사람이다        </a:t>
            </a:r>
            <a:r>
              <a:rPr lang="en-US" altLang="ko-KR" sz="2000" dirty="0">
                <a:solidFill>
                  <a:srgbClr val="002060"/>
                </a:solidFill>
              </a:rPr>
              <a:t>q : </a:t>
            </a:r>
            <a:r>
              <a:rPr lang="ko-KR" altLang="en-US" sz="2000" dirty="0">
                <a:solidFill>
                  <a:srgbClr val="002060"/>
                </a:solidFill>
              </a:rPr>
              <a:t>사람은 언젠가 죽는다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복합명제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Ø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Ú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굴림" pitchFamily="50" charset="-127"/>
              </a:rPr>
              <a:t>Ù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p→q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p↔q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 (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단위명제와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Connectivities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(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연결사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)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로 구성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2">
            <a:extLst>
              <a:ext uri="{FF2B5EF4-FFF2-40B4-BE49-F238E27FC236}">
                <a16:creationId xmlns:a16="http://schemas.microsoft.com/office/drawing/2014/main" id="{47FD00C9-39B8-4A40-87F8-D7EE0EC4BB8D}"/>
              </a:ext>
            </a:extLst>
          </p:cNvPr>
          <p:cNvGraphicFramePr>
            <a:graphicFrameLocks/>
          </p:cNvGraphicFramePr>
          <p:nvPr/>
        </p:nvGraphicFramePr>
        <p:xfrm>
          <a:off x="1784879" y="1482196"/>
          <a:ext cx="8620655" cy="2011452"/>
        </p:xfrm>
        <a:graphic>
          <a:graphicData uri="http://schemas.openxmlformats.org/drawingml/2006/table">
            <a:tbl>
              <a:tblPr/>
              <a:tblGrid>
                <a:gridCol w="231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3500038626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connectives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Ú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Disjunction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논리합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Ù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Conjunction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논리곱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Ø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Negation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부정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®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Implication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함의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Implies(if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…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then)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«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Equivalence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 and only if 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939C-A331-42B1-B45E-D0D9E7F270A8}"/>
              </a:ext>
            </a:extLst>
          </p:cNvPr>
          <p:cNvSpPr/>
          <p:nvPr/>
        </p:nvSpPr>
        <p:spPr>
          <a:xfrm>
            <a:off x="1608666" y="834254"/>
            <a:ext cx="811953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err="1">
                <a:solidFill>
                  <a:srgbClr val="002060"/>
                </a:solidFill>
              </a:rPr>
              <a:t>Connectivities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7" name="Group 58">
            <a:extLst>
              <a:ext uri="{FF2B5EF4-FFF2-40B4-BE49-F238E27FC236}">
                <a16:creationId xmlns:a16="http://schemas.microsoft.com/office/drawing/2014/main" id="{08AA45CF-13CD-4E00-9D40-737507035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63355"/>
              </p:ext>
            </p:extLst>
          </p:nvPr>
        </p:nvGraphicFramePr>
        <p:xfrm>
          <a:off x="1877482" y="4232010"/>
          <a:ext cx="8528051" cy="2033588"/>
        </p:xfrm>
        <a:graphic>
          <a:graphicData uri="http://schemas.openxmlformats.org/drawingml/2006/table">
            <a:tbl>
              <a:tblPr/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8791">
                  <a:extLst>
                    <a:ext uri="{9D8B030D-6E8A-4147-A177-3AD203B41FA5}">
                      <a16:colId xmlns:a16="http://schemas.microsoft.com/office/drawing/2014/main" val="287064596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Øa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ymbol" pitchFamily="18" charset="2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Ú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Ù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«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a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  <a:sym typeface="Symbol" panose="05050102010706020507" pitchFamily="18" charset="2"/>
                        </a:rPr>
                        <a:t>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Clr>
                          <a:srgbClr val="3366CC"/>
                        </a:buClr>
                        <a:buFont typeface="Wingdings" pitchFamily="2" charset="2"/>
                        <a:defRPr kumimoji="1" sz="20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9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8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kumimoji="1" sz="16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kumimoji="1" sz="1400" kern="1200">
                          <a:solidFill>
                            <a:schemeClr val="bg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77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CFD5265-B4F7-4D3F-9681-5BDF093A66C4}"/>
              </a:ext>
            </a:extLst>
          </p:cNvPr>
          <p:cNvSpPr/>
          <p:nvPr/>
        </p:nvSpPr>
        <p:spPr>
          <a:xfrm>
            <a:off x="1608666" y="3647625"/>
            <a:ext cx="98044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명제의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해석</a:t>
            </a:r>
            <a:r>
              <a:rPr lang="en-US" altLang="ko-KR" sz="2000" dirty="0">
                <a:solidFill>
                  <a:srgbClr val="002060"/>
                </a:solidFill>
              </a:rPr>
              <a:t>(Interpretation) : </a:t>
            </a:r>
            <a:r>
              <a:rPr lang="ko-KR" altLang="en-US" sz="2000" dirty="0" err="1">
                <a:solidFill>
                  <a:srgbClr val="002060"/>
                </a:solidFill>
              </a:rPr>
              <a:t>진위표</a:t>
            </a:r>
            <a:r>
              <a:rPr lang="en-US" altLang="ko-KR" sz="2000" dirty="0">
                <a:solidFill>
                  <a:srgbClr val="002060"/>
                </a:solidFill>
              </a:rPr>
              <a:t>(Truth table)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명확히 해석 가능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1002C8-8BD6-4066-A052-9A92A6E24290}"/>
              </a:ext>
            </a:extLst>
          </p:cNvPr>
          <p:cNvSpPr/>
          <p:nvPr/>
        </p:nvSpPr>
        <p:spPr>
          <a:xfrm>
            <a:off x="1326930" y="6213749"/>
            <a:ext cx="585769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n </a:t>
            </a:r>
            <a:r>
              <a:rPr lang="ko-KR" altLang="en-US" sz="2000" dirty="0">
                <a:solidFill>
                  <a:srgbClr val="002060"/>
                </a:solidFill>
              </a:rPr>
              <a:t>개의 명제가 있다면 </a:t>
            </a:r>
            <a:r>
              <a:rPr lang="en-US" altLang="ko-KR" sz="2000" i="1" dirty="0"/>
              <a:t>2</a:t>
            </a:r>
            <a:r>
              <a:rPr lang="en-US" altLang="ko-KR" sz="2000" i="1" baseline="30000" dirty="0"/>
              <a:t>n</a:t>
            </a:r>
            <a:r>
              <a:rPr lang="ko-KR" altLang="en-US" sz="2000" dirty="0">
                <a:solidFill>
                  <a:srgbClr val="002060"/>
                </a:solidFill>
              </a:rPr>
              <a:t> 개의 해석이 가능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3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D20B42-6C43-4EF3-B6BE-27DC98336F24}"/>
              </a:ext>
            </a:extLst>
          </p:cNvPr>
          <p:cNvSpPr/>
          <p:nvPr/>
        </p:nvSpPr>
        <p:spPr>
          <a:xfrm>
            <a:off x="1608666" y="834254"/>
            <a:ext cx="9550401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Literal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기호 </a:t>
            </a:r>
            <a:r>
              <a:rPr lang="en-US" altLang="ko-KR" sz="2000" dirty="0">
                <a:solidFill>
                  <a:srgbClr val="002060"/>
                </a:solidFill>
              </a:rPr>
              <a:t>p</a:t>
            </a:r>
            <a:r>
              <a:rPr lang="ko-KR" altLang="en-US" sz="2000" dirty="0">
                <a:solidFill>
                  <a:srgbClr val="002060"/>
                </a:solidFill>
              </a:rPr>
              <a:t>와 명제 기호 </a:t>
            </a:r>
            <a:r>
              <a:rPr lang="en-US" altLang="ko-KR" sz="2000" dirty="0">
                <a:solidFill>
                  <a:srgbClr val="002060"/>
                </a:solidFill>
              </a:rPr>
              <a:t>p</a:t>
            </a:r>
            <a:r>
              <a:rPr lang="ko-KR" altLang="en-US" sz="2000" dirty="0">
                <a:solidFill>
                  <a:srgbClr val="002060"/>
                </a:solidFill>
              </a:rPr>
              <a:t>의 부정 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+mj-ea"/>
                <a:ea typeface="+mj-ea"/>
              </a:rPr>
              <a:t>p</a:t>
            </a:r>
            <a:r>
              <a:rPr kumimoji="1" lang="en-US" altLang="ko-KR" sz="2000" kern="0" dirty="0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Clause(</a:t>
            </a:r>
            <a:r>
              <a:rPr lang="ko-KR" altLang="en-US" sz="2000" dirty="0">
                <a:solidFill>
                  <a:srgbClr val="002060"/>
                </a:solidFill>
              </a:rPr>
              <a:t>논리 절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2060"/>
                </a:solidFill>
              </a:rPr>
              <a:t>리터럴들이</a:t>
            </a:r>
            <a:r>
              <a:rPr lang="ko-KR" altLang="en-US" sz="2000" dirty="0">
                <a:solidFill>
                  <a:srgbClr val="002060"/>
                </a:solidFill>
              </a:rPr>
              <a:t> 논리합으로만 연결되거나 논리곱으로 연결된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FF0000"/>
                </a:solidFill>
              </a:rPr>
              <a:t>논리곱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정규형</a:t>
            </a:r>
            <a:r>
              <a:rPr lang="en-US" altLang="ko-KR" sz="2000" dirty="0">
                <a:solidFill>
                  <a:srgbClr val="FF0000"/>
                </a:solidFill>
              </a:rPr>
              <a:t>(Conjunctive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Normal Form, CNF)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논리합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절들이 논리곱으로 연결되어 있는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정규형</a:t>
            </a:r>
            <a:r>
              <a:rPr lang="en-US" altLang="ko-KR" sz="2000" dirty="0">
                <a:solidFill>
                  <a:srgbClr val="002060"/>
                </a:solidFill>
              </a:rPr>
              <a:t>(Disjunctive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Normal Form, DNF)</a:t>
            </a: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논리곱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절들이 논리합으로 연결되어 있는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22C68ED-042C-4B03-8528-030C7A1B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7" y="2888561"/>
            <a:ext cx="2232248" cy="5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EE6659D-7B31-4762-B4A1-C8AC6A68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11" y="4678536"/>
            <a:ext cx="3771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0896EA5-DBDF-406B-A680-424131DA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36" y="6023746"/>
            <a:ext cx="3724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3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34A9511-5C4D-4FB2-869F-28E5553A3E3C}"/>
                  </a:ext>
                </a:extLst>
              </p:cNvPr>
              <p:cNvSpPr/>
              <p:nvPr/>
            </p:nvSpPr>
            <p:spPr>
              <a:xfrm>
                <a:off x="1608666" y="834254"/>
                <a:ext cx="10388601" cy="5418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Valid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Logical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Expression(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항진식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, Tautology) 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언제나 참인 논리식</a:t>
                </a:r>
                <a:r>
                  <a:rPr kumimoji="1" lang="en-US" altLang="ko-KR" sz="2000" kern="0" dirty="0">
                    <a:solidFill>
                      <a:srgbClr val="00206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ym typeface="Symbol"/>
                  </a:rPr>
                  <a:t>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</a:p>
              <a:p>
                <a:pPr lvl="2"/>
                <a:endParaRPr lang="ko-KR" altLang="en-US" dirty="0"/>
              </a:p>
              <a:p>
                <a:pPr marL="342900" indent="-34290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Contradiction(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항위식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항상 거짓이 되는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ea typeface="맑은 고딕"/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T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</a:p>
              <a:p>
                <a:pPr lvl="2"/>
                <a:r>
                  <a:rPr lang="en-US" altLang="ko-KR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  <a:r>
                  <a:rPr lang="ko-KR" altLang="en-US" dirty="0"/>
                  <a:t>인 경우</a:t>
                </a:r>
                <a:r>
                  <a:rPr lang="en-US" altLang="ko-KR" b="1" dirty="0"/>
                  <a:t> :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>
                    <a:sym typeface="Symbol"/>
                  </a:rPr>
                  <a:t>∧</a:t>
                </a:r>
                <a:r>
                  <a:rPr lang="en-US" altLang="ko-KR" b="1" dirty="0">
                    <a:sym typeface="Symbol"/>
                  </a:rPr>
                  <a:t> 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altLang="ko-KR" b="1" dirty="0"/>
                  <a:t> = F</a:t>
                </a:r>
              </a:p>
              <a:p>
                <a:pPr lvl="2"/>
                <a:endParaRPr lang="ko-KR" altLang="en-US" dirty="0"/>
              </a:p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Satisfiable(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충족가능한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논리식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만들 수 있는 모델이 하나라도 있는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∨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)∧(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∨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) </a:t>
                </a:r>
                <a:endParaRPr lang="en-US" altLang="ko-KR" sz="1100" dirty="0"/>
              </a:p>
              <a:p>
                <a:pPr lvl="3"/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= 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ko-KR" dirty="0"/>
                  <a:t> = T,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 = F</a:t>
                </a:r>
              </a:p>
              <a:p>
                <a:pPr lvl="3"/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Unsatisfiable(</a:t>
                </a:r>
                <a:r>
                  <a:rPr lang="ko-KR" altLang="en-US" sz="2000" dirty="0" err="1">
                    <a:solidFill>
                      <a:srgbClr val="002060"/>
                    </a:solidFill>
                  </a:rPr>
                  <a:t>충족불가능한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논리식</a:t>
                </a:r>
                <a:r>
                  <a:rPr kumimoji="1" lang="en-US" altLang="ko-KR" sz="2000" kern="0" dirty="0">
                    <a:solidFill>
                      <a:srgbClr val="002060"/>
                    </a:solidFill>
                    <a:latin typeface="Symbol" panose="05050102010706020507" pitchFamily="18" charset="2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만들 수 있는 모델이 전혀 없는 논리식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US" altLang="ko-KR" sz="2000" dirty="0"/>
                  <a:t>     </a:t>
                </a:r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dirty="0"/>
                  <a:t> ∧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altLang="ko-KR" i="1" dirty="0">
                        <a:latin typeface="Cambria Math"/>
                      </a:rPr>
                      <m:t>𝑃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34A9511-5C4D-4FB2-869F-28E5553A3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66" y="834254"/>
                <a:ext cx="10388601" cy="5418919"/>
              </a:xfrm>
              <a:prstGeom prst="rect">
                <a:avLst/>
              </a:prstGeom>
              <a:blipFill>
                <a:blip r:embed="rId2"/>
                <a:stretch>
                  <a:fillRect l="-528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56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6AAA43-D012-4A4F-A09B-AC5D8A8A177D}"/>
              </a:ext>
            </a:extLst>
          </p:cNvPr>
          <p:cNvSpPr/>
          <p:nvPr/>
        </p:nvSpPr>
        <p:spPr>
          <a:xfrm>
            <a:off x="956733" y="1192292"/>
            <a:ext cx="9804401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논리적 동치</a:t>
            </a:r>
            <a:r>
              <a:rPr lang="en-US" altLang="ko-KR" sz="2000" dirty="0">
                <a:solidFill>
                  <a:srgbClr val="002060"/>
                </a:solidFill>
              </a:rPr>
              <a:t>(Logical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Equivalence)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De Morgan’s Law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39775-5737-41C9-97ED-3C7E2CDD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2148451"/>
            <a:ext cx="4608513" cy="649288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65533-D91C-4BAC-8BDB-CE455A6E265C}"/>
              </a:ext>
            </a:extLst>
          </p:cNvPr>
          <p:cNvSpPr/>
          <p:nvPr/>
        </p:nvSpPr>
        <p:spPr>
          <a:xfrm>
            <a:off x="956733" y="2797739"/>
            <a:ext cx="236475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Implication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64EC80-D2EA-483F-9256-0AA53267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4" y="3349868"/>
            <a:ext cx="4608512" cy="4318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º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76896-E294-41A5-A130-F986D413AAE0}"/>
              </a:ext>
            </a:extLst>
          </p:cNvPr>
          <p:cNvSpPr/>
          <p:nvPr/>
        </p:nvSpPr>
        <p:spPr>
          <a:xfrm>
            <a:off x="956733" y="3786628"/>
            <a:ext cx="289053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Associative Law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876DF4C-BE46-43EB-9DA8-FD443E357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4286082"/>
            <a:ext cx="4608512" cy="649287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Ú g º a </a:t>
            </a:r>
            <a:r>
              <a:rPr lang="en-US" altLang="ko-KR" sz="1800" kern="0">
                <a:latin typeface="Symbol" panose="05050102010706020507" pitchFamily="18" charset="2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(b Ú g)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Ù g º 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(b Ù g)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A2B423-EA4C-4AD0-9A2A-2D508769EA83}"/>
              </a:ext>
            </a:extLst>
          </p:cNvPr>
          <p:cNvSpPr/>
          <p:nvPr/>
        </p:nvSpPr>
        <p:spPr>
          <a:xfrm>
            <a:off x="935894" y="4945289"/>
            <a:ext cx="293221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Distributive Law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CD67D19-187E-4469-8ABD-8E622E20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33" y="5454662"/>
            <a:ext cx="4608512" cy="649288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Ù g º 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g) Ú (b Ù g)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(a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b) Ú g º (a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g) Ù (b Ú g)</a:t>
            </a:r>
          </a:p>
        </p:txBody>
      </p:sp>
    </p:spTree>
    <p:extLst>
      <p:ext uri="{BB962C8B-B14F-4D97-AF65-F5344CB8AC3E}">
        <p14:creationId xmlns:p14="http://schemas.microsoft.com/office/powerpoint/2010/main" val="22638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76EC-AB99-431A-BB86-D0769A43B251}"/>
              </a:ext>
            </a:extLst>
          </p:cNvPr>
          <p:cNvSpPr/>
          <p:nvPr/>
        </p:nvSpPr>
        <p:spPr>
          <a:xfrm>
            <a:off x="956733" y="1192292"/>
            <a:ext cx="10625667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논리적 동치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관계를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이용한 논리식의 변화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</a:rPr>
              <a:t>논리식의 동치관계를 이용하면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임의의 논리식</a:t>
            </a:r>
            <a:r>
              <a:rPr lang="ko-KR" altLang="en-US" sz="2000" dirty="0">
                <a:latin typeface="+mj-lt"/>
              </a:rPr>
              <a:t>을 </a:t>
            </a:r>
            <a:r>
              <a:rPr lang="ko-KR" altLang="en-US" sz="2000" b="1" dirty="0">
                <a:latin typeface="+mj-lt"/>
              </a:rPr>
              <a:t>논리곱 정규형</a:t>
            </a:r>
            <a:r>
              <a:rPr lang="en-US" altLang="ko-KR" sz="2000" dirty="0">
                <a:latin typeface="+mj-lt"/>
              </a:rPr>
              <a:t>(CNF)</a:t>
            </a:r>
            <a:r>
              <a:rPr lang="ko-KR" altLang="en-US" sz="2000" dirty="0">
                <a:latin typeface="+mj-lt"/>
              </a:rPr>
              <a:t>과 같은 정형식으로 변환 가능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F0827F-4F56-42B1-B4C2-BD3B33C129AB}"/>
              </a:ext>
            </a:extLst>
          </p:cNvPr>
          <p:cNvGrpSpPr/>
          <p:nvPr/>
        </p:nvGrpSpPr>
        <p:grpSpPr>
          <a:xfrm>
            <a:off x="1695624" y="2869787"/>
            <a:ext cx="7602675" cy="3303688"/>
            <a:chOff x="1187624" y="2708920"/>
            <a:chExt cx="7602675" cy="330368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3686956-6EBD-4F26-A120-810675000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708920"/>
              <a:ext cx="24765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28C5667-6E72-4077-9553-E0D141A6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480" y="3140968"/>
              <a:ext cx="2935432" cy="337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6B83F9A-D15B-495D-966B-AC02772F5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806" y="3538634"/>
              <a:ext cx="3082636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937290D1-FC03-43D2-9532-D0AA6783C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732" y="3895393"/>
              <a:ext cx="2779568" cy="26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424E90BE-0B70-4456-9CBC-DDFFFA4E2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8763" y="4253230"/>
              <a:ext cx="3437659" cy="32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FFD51021-CE88-4948-829D-55757C779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117" y="4626653"/>
              <a:ext cx="4606636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216BBA94-A0DC-4FAE-B893-114141BB2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140" y="4983420"/>
              <a:ext cx="7057159" cy="31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C37FBDF8-F6E5-4BBB-AE14-CA61A917E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183" y="5360042"/>
              <a:ext cx="4927023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02A5C0C0-6680-4B34-A9AF-272F9D1D2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860" y="5709540"/>
              <a:ext cx="2788227" cy="30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035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89594C-9C0E-4E54-8E6B-5E014353C08D}"/>
                  </a:ext>
                </a:extLst>
              </p:cNvPr>
              <p:cNvSpPr/>
              <p:nvPr/>
            </p:nvSpPr>
            <p:spPr>
              <a:xfrm>
                <a:off x="956733" y="1192292"/>
                <a:ext cx="11057467" cy="4003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Logical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Entailment(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논리적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귀결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</a:t>
                </a:r>
                <a:r>
                  <a:rPr lang="ko-KR" altLang="en-US" sz="2000" dirty="0">
                    <a:sym typeface="Symbol"/>
                  </a:rPr>
                  <a:t>논리식의 집합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의 모든 정형식을 참으로 만드는 모델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이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어떤 논리식 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Symbol"/>
                  </a:rPr>
                  <a:t>를 참으로 </a:t>
                </a:r>
                <a:r>
                  <a:rPr lang="ko-KR" altLang="en-US" sz="2000" dirty="0">
                    <a:sym typeface="Symbol"/>
                  </a:rPr>
                  <a:t>만든다면</a:t>
                </a:r>
                <a:endParaRPr lang="en-US" altLang="ko-KR" sz="2000" dirty="0">
                  <a:sym typeface="Symbol"/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/>
                  </a:rPr>
                  <a:t>   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는 </a:t>
                </a:r>
                <a:r>
                  <a:rPr lang="ko-KR" altLang="en-US" sz="2000" dirty="0">
                    <a:sym typeface="Symbol"/>
                  </a:rPr>
                  <a:t>를 논리적으로 귀결한다</a:t>
                </a:r>
                <a:r>
                  <a:rPr lang="en-US" altLang="ko-KR" sz="2000" dirty="0">
                    <a:sym typeface="Symbol"/>
                  </a:rPr>
                  <a:t>(Logically</a:t>
                </a:r>
                <a:r>
                  <a:rPr lang="ko-KR" altLang="en-US" sz="2000" dirty="0">
                    <a:sym typeface="Symbol"/>
                  </a:rPr>
                  <a:t> </a:t>
                </a:r>
                <a:r>
                  <a:rPr lang="en-US" altLang="ko-KR" sz="2000" dirty="0">
                    <a:sym typeface="Symbol"/>
                  </a:rPr>
                  <a:t>entail)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/>
                  </a:rPr>
                  <a:t>  = </a:t>
                </a:r>
                <a:r>
                  <a:rPr lang="ko-KR" altLang="en-US" sz="2000" dirty="0">
                    <a:sym typeface="Symbol"/>
                  </a:rPr>
                  <a:t>는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를 논리적으로 따른다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(logically follow)</a:t>
                </a: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= </a:t>
                </a:r>
                <a:r>
                  <a:rPr lang="ko-KR" altLang="en-US" sz="2000" dirty="0">
                    <a:sym typeface="Symbol"/>
                  </a:rPr>
                  <a:t>는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 의 논리적 결론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(logical consequence)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이다</a:t>
                </a:r>
                <a:r>
                  <a:rPr lang="en-US" altLang="ko-KR" sz="2000" dirty="0">
                    <a:sym typeface="Symbol" panose="05050102010706020507" pitchFamily="18" charset="2"/>
                  </a:rPr>
                  <a:t>. </a:t>
                </a:r>
              </a:p>
              <a:p>
                <a:pPr lvl="0" algn="just" fontAlgn="base">
                  <a:lnSpc>
                    <a:spcPct val="150000"/>
                  </a:lnSpc>
                </a:pPr>
                <a:endParaRPr lang="en-US" altLang="ko-KR" sz="1200" dirty="0">
                  <a:sym typeface="Symbol" panose="05050102010706020507" pitchFamily="18" charset="2"/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ym typeface="Symbol" panose="05050102010706020507" pitchFamily="18" charset="2"/>
                  </a:rPr>
                  <a:t>     Ex)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 </a:t>
                </a:r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= {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}</a:t>
                </a:r>
                <a:r>
                  <a:rPr lang="en-US" altLang="ko-KR" sz="2000" dirty="0">
                    <a:solidFill>
                      <a:srgbClr val="C00000"/>
                    </a:solidFill>
                  </a:rPr>
                  <a:t>  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 </a:t>
                </a:r>
                <a:r>
                  <a:rPr lang="en-US" altLang="ko-KR" sz="2000" dirty="0">
                    <a:solidFill>
                      <a:srgbClr val="C00000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C00000"/>
                        </a:solidFill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   ⇒     </a:t>
                </a:r>
                <a:r>
                  <a:rPr lang="ko-KR" altLang="en-US" sz="2000" dirty="0">
                    <a:solidFill>
                      <a:srgbClr val="C00000"/>
                    </a:solidFill>
                    <a:sym typeface="Symbol"/>
                  </a:rPr>
                  <a:t> ├ 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lvl="0"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 →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논리적 귀결 관계로부터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추론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참으로 알려진 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로부터 알려지지 않은 참인 </a:t>
                </a:r>
                <a:r>
                  <a:rPr lang="ko-KR" altLang="en-US" sz="2000" dirty="0">
                    <a:sym typeface="Symbol"/>
                  </a:rPr>
                  <a:t>를 찾는 것</a:t>
                </a:r>
                <a:r>
                  <a:rPr lang="ko-KR" altLang="en-US" sz="2000" dirty="0">
                    <a:sym typeface="Symbol" panose="05050102010706020507" pitchFamily="18" charset="2"/>
                  </a:rPr>
                  <a:t> 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89594C-9C0E-4E54-8E6B-5E014353C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3" y="1192292"/>
                <a:ext cx="11057467" cy="4003019"/>
              </a:xfrm>
              <a:prstGeom prst="rect">
                <a:avLst/>
              </a:prstGeom>
              <a:blipFill>
                <a:blip r:embed="rId2"/>
                <a:stretch>
                  <a:fillRect l="-496" b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86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A67C2B-8570-4E36-AC69-6C0CCC062CCE}"/>
              </a:ext>
            </a:extLst>
          </p:cNvPr>
          <p:cNvSpPr/>
          <p:nvPr/>
        </p:nvSpPr>
        <p:spPr>
          <a:xfrm>
            <a:off x="956733" y="1192292"/>
            <a:ext cx="9804401" cy="437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명제의 추론</a:t>
            </a:r>
            <a:r>
              <a:rPr lang="en-US" altLang="ko-KR" sz="2000" dirty="0">
                <a:solidFill>
                  <a:srgbClr val="002060"/>
                </a:solidFill>
              </a:rPr>
              <a:t>(inference)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참인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명제들로부터 새로운 참의 명제를 추론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2060"/>
              </a:solidFill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Modus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Ponens(</a:t>
            </a:r>
            <a:r>
              <a:rPr lang="ko-KR" altLang="en-US" sz="2000" dirty="0">
                <a:solidFill>
                  <a:srgbClr val="002060"/>
                </a:solidFill>
              </a:rPr>
              <a:t>긍정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p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가 참이면 </a:t>
            </a:r>
            <a:r>
              <a:rPr lang="en-US" altLang="ko-KR" sz="2000" dirty="0">
                <a:solidFill>
                  <a:srgbClr val="002060"/>
                </a:solidFill>
              </a:rPr>
              <a:t>q</a:t>
            </a:r>
            <a:r>
              <a:rPr lang="ko-KR" altLang="en-US" sz="2000" dirty="0">
                <a:solidFill>
                  <a:srgbClr val="002060"/>
                </a:solidFill>
              </a:rPr>
              <a:t>는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Modus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Tollens(</a:t>
            </a:r>
            <a:r>
              <a:rPr lang="ko-KR" altLang="en-US" sz="2000" dirty="0">
                <a:solidFill>
                  <a:srgbClr val="002060"/>
                </a:solidFill>
              </a:rPr>
              <a:t>부정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kumimoji="1" lang="en-US" altLang="ko-KR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kern="0" dirty="0" err="1">
                <a:solidFill>
                  <a:srgbClr val="002060"/>
                </a:solidFill>
                <a:ea typeface="굴림" panose="020B0600000101010101" pitchFamily="50" charset="-127"/>
              </a:rPr>
              <a:t>q</a:t>
            </a:r>
            <a:r>
              <a:rPr lang="ko-KR" altLang="en-US" sz="2000" dirty="0">
                <a:solidFill>
                  <a:srgbClr val="002060"/>
                </a:solidFill>
              </a:rPr>
              <a:t>가 참이면 </a:t>
            </a:r>
            <a:r>
              <a:rPr kumimoji="1" lang="en-US" altLang="ko-KR" sz="2000" kern="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kern="0" dirty="0" err="1">
                <a:solidFill>
                  <a:srgbClr val="002060"/>
                </a:solidFill>
                <a:ea typeface="굴림" panose="020B0600000101010101" pitchFamily="50" charset="-127"/>
              </a:rPr>
              <a:t>p</a:t>
            </a:r>
            <a:r>
              <a:rPr kumimoji="1"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는</a:t>
            </a:r>
            <a:r>
              <a:rPr lang="ko-KR" altLang="en-US" sz="2000" dirty="0">
                <a:solidFill>
                  <a:srgbClr val="002060"/>
                </a:solidFill>
              </a:rPr>
              <a:t> 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158969-BE03-4F9A-BA05-FBC8FA5129D2}"/>
              </a:ext>
            </a:extLst>
          </p:cNvPr>
          <p:cNvGrpSpPr/>
          <p:nvPr/>
        </p:nvGrpSpPr>
        <p:grpSpPr>
          <a:xfrm>
            <a:off x="2119371" y="3271990"/>
            <a:ext cx="5673015" cy="1017233"/>
            <a:chOff x="2119371" y="3636061"/>
            <a:chExt cx="5673015" cy="101723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D9A0000-9B83-4B70-9372-2373BA125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9371" y="3636061"/>
              <a:ext cx="936104" cy="1017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55E7C8BD-767B-483B-A138-722414132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47" y="3732452"/>
              <a:ext cx="1999123" cy="845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450A56E-C491-45CA-BE24-18FE5D43E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851" y="4110747"/>
              <a:ext cx="1352535" cy="2576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5B2AFE-D3FD-4345-B506-EEEAAB9195A8}"/>
              </a:ext>
            </a:extLst>
          </p:cNvPr>
          <p:cNvGrpSpPr/>
          <p:nvPr/>
        </p:nvGrpSpPr>
        <p:grpSpPr>
          <a:xfrm>
            <a:off x="1960210" y="5072777"/>
            <a:ext cx="5832176" cy="983987"/>
            <a:chOff x="1960210" y="5405574"/>
            <a:chExt cx="5832176" cy="98398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F257B7C-5781-4695-8F01-D235EFE6D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210" y="5405574"/>
              <a:ext cx="826550" cy="98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C90ABEFC-7A17-41FB-8F16-DB37A63E1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149" y="5420432"/>
              <a:ext cx="1867136" cy="95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932F733E-F7E8-4EF4-B30D-5A345DF90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5162" y="5724013"/>
              <a:ext cx="1567224" cy="2576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5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D0191-09A1-4EB3-B257-05DBE639EC5C}"/>
              </a:ext>
            </a:extLst>
          </p:cNvPr>
          <p:cNvSpPr/>
          <p:nvPr/>
        </p:nvSpPr>
        <p:spPr>
          <a:xfrm>
            <a:off x="956733" y="1192292"/>
            <a:ext cx="9804401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Syllogism(</a:t>
            </a:r>
            <a:r>
              <a:rPr lang="ko-KR" altLang="en-US" sz="2000" dirty="0">
                <a:solidFill>
                  <a:srgbClr val="002060"/>
                </a:solidFill>
              </a:rPr>
              <a:t>삼단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논법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p→q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 err="1">
                <a:solidFill>
                  <a:srgbClr val="002060"/>
                </a:solidFill>
              </a:rPr>
              <a:t>q→r</a:t>
            </a:r>
            <a:r>
              <a:rPr lang="ko-KR" altLang="en-US" sz="2000" dirty="0">
                <a:solidFill>
                  <a:srgbClr val="002060"/>
                </a:solidFill>
              </a:rPr>
              <a:t>이 참이면 </a:t>
            </a:r>
            <a:r>
              <a:rPr lang="en-US" altLang="ko-KR" sz="2000" dirty="0" err="1">
                <a:solidFill>
                  <a:srgbClr val="002060"/>
                </a:solidFill>
              </a:rPr>
              <a:t>p→r</a:t>
            </a:r>
            <a:r>
              <a:rPr lang="ko-KR" altLang="en-US" sz="2000" dirty="0">
                <a:solidFill>
                  <a:srgbClr val="002060"/>
                </a:solidFill>
              </a:rPr>
              <a:t>이 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Resolution(</a:t>
            </a:r>
            <a:r>
              <a:rPr lang="ko-KR" altLang="en-US" sz="2000" dirty="0">
                <a:solidFill>
                  <a:srgbClr val="FF0000"/>
                </a:solidFill>
              </a:rPr>
              <a:t>논리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융합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두 개의 논리합절이 같은 기호의 긍정과 부정의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리터럴을</a:t>
            </a:r>
            <a:r>
              <a:rPr lang="ko-KR" altLang="en-US" sz="2000" dirty="0">
                <a:solidFill>
                  <a:srgbClr val="002060"/>
                </a:solidFill>
              </a:rPr>
              <a:t> 서로 포함하고 있을 때 해당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리터럴들을</a:t>
            </a:r>
            <a:r>
              <a:rPr lang="ko-KR" altLang="en-US" sz="2000" dirty="0">
                <a:solidFill>
                  <a:srgbClr val="002060"/>
                </a:solidFill>
              </a:rPr>
              <a:t> 제외한 나머지 </a:t>
            </a:r>
            <a:r>
              <a:rPr lang="ko-KR" altLang="en-US" sz="2000" dirty="0" err="1">
                <a:solidFill>
                  <a:srgbClr val="002060"/>
                </a:solidFill>
              </a:rPr>
              <a:t>리터럴들의</a:t>
            </a:r>
            <a:r>
              <a:rPr lang="ko-KR" altLang="en-US" sz="2000" dirty="0">
                <a:solidFill>
                  <a:srgbClr val="002060"/>
                </a:solidFill>
              </a:rPr>
              <a:t> 논리합절을 </a:t>
            </a:r>
            <a:r>
              <a:rPr lang="ko-KR" altLang="en-US" sz="2000" dirty="0" err="1">
                <a:solidFill>
                  <a:srgbClr val="002060"/>
                </a:solidFill>
              </a:rPr>
              <a:t>만들어냄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P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</a:t>
            </a:r>
            <a:r>
              <a:rPr lang="en-US" altLang="ko-K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 </a:t>
            </a:r>
            <a:r>
              <a:rPr lang="en-US" altLang="ko-KR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ko-KR" sz="20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 </a:t>
            </a:r>
            <a:r>
              <a:rPr lang="en-US" altLang="ko-KR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ko-KR" sz="2000" u="sng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B2DE55-0AF9-4F95-9D3A-874BCC865DB1}"/>
              </a:ext>
            </a:extLst>
          </p:cNvPr>
          <p:cNvGrpSpPr/>
          <p:nvPr/>
        </p:nvGrpSpPr>
        <p:grpSpPr>
          <a:xfrm>
            <a:off x="1971245" y="2283048"/>
            <a:ext cx="6448300" cy="1023347"/>
            <a:chOff x="1979712" y="5661248"/>
            <a:chExt cx="6448300" cy="1023347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DD75925A-67D0-4277-A398-CA4CEA42E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5661248"/>
              <a:ext cx="755703" cy="102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633CC44D-C42D-448F-BC9C-1D7D8DFA4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5733256"/>
              <a:ext cx="2182368" cy="827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63E88DAD-AD59-4605-AABE-4C59195FE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567" y="5797312"/>
              <a:ext cx="2218445" cy="2719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75ACE857-BCB4-446F-985C-28BC21BA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46" y="5050367"/>
            <a:ext cx="314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ABB9E8-0E90-4355-96CE-7BF67196AE9B}"/>
              </a:ext>
            </a:extLst>
          </p:cNvPr>
          <p:cNvSpPr/>
          <p:nvPr/>
        </p:nvSpPr>
        <p:spPr>
          <a:xfrm>
            <a:off x="6014864" y="5511819"/>
            <a:ext cx="1994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rgbClr val="0000FF"/>
                </a:solidFill>
              </a:rPr>
              <a:t>논리융합식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resolvent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5289EC-65D3-4604-8564-D3BCABE3B834}"/>
              </a:ext>
            </a:extLst>
          </p:cNvPr>
          <p:cNvCxnSpPr/>
          <p:nvPr/>
        </p:nvCxnSpPr>
        <p:spPr>
          <a:xfrm>
            <a:off x="5410200" y="5307542"/>
            <a:ext cx="604664" cy="35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8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9B02BB-6CD6-41FD-BC70-9CCA1BAEF687}"/>
              </a:ext>
            </a:extLst>
          </p:cNvPr>
          <p:cNvSpPr/>
          <p:nvPr/>
        </p:nvSpPr>
        <p:spPr>
          <a:xfrm>
            <a:off x="838199" y="1140739"/>
            <a:ext cx="9804401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추론 규칙</a:t>
            </a:r>
            <a:r>
              <a:rPr lang="en-US" altLang="ko-KR" sz="2000" dirty="0">
                <a:solidFill>
                  <a:srgbClr val="002060"/>
                </a:solidFill>
              </a:rPr>
              <a:t>(inference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rules)</a:t>
            </a:r>
            <a:r>
              <a:rPr lang="ko-KR" altLang="en-US" sz="2000" dirty="0">
                <a:solidFill>
                  <a:srgbClr val="002060"/>
                </a:solidFill>
              </a:rPr>
              <a:t>의 정당성</a:t>
            </a:r>
            <a:r>
              <a:rPr lang="en-US" altLang="ko-KR" sz="2000" dirty="0">
                <a:solidFill>
                  <a:srgbClr val="002060"/>
                </a:solidFill>
              </a:rPr>
              <a:t>(sound)</a:t>
            </a:r>
            <a:r>
              <a:rPr lang="ko-KR" altLang="en-US" sz="2000" dirty="0">
                <a:solidFill>
                  <a:srgbClr val="002060"/>
                </a:solidFill>
              </a:rPr>
              <a:t>과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완전성</a:t>
            </a:r>
            <a:r>
              <a:rPr lang="en-US" altLang="ko-KR" sz="2000" dirty="0">
                <a:solidFill>
                  <a:srgbClr val="002060"/>
                </a:solidFill>
              </a:rPr>
              <a:t>(complete)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추론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규칙에 의해 생성된 논리식은 주어진 논리식들이 논리적으로 귀결하는 것으로 항상 참이다</a:t>
            </a:r>
            <a:r>
              <a:rPr lang="en-US" altLang="ko-KR" sz="2000" dirty="0">
                <a:solidFill>
                  <a:srgbClr val="002060"/>
                </a:solidFill>
              </a:rPr>
              <a:t>(sound)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C35711D-967D-445F-9505-53CFA8709CBD}"/>
              </a:ext>
            </a:extLst>
          </p:cNvPr>
          <p:cNvGrpSpPr/>
          <p:nvPr/>
        </p:nvGrpSpPr>
        <p:grpSpPr>
          <a:xfrm>
            <a:off x="4066869" y="3110587"/>
            <a:ext cx="2232248" cy="390605"/>
            <a:chOff x="2195736" y="3110403"/>
            <a:chExt cx="2232248" cy="3906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3D710B07-980B-4023-BF6D-1FFED1D0C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630" y="3224666"/>
              <a:ext cx="285750" cy="23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F95AC99-E5D6-4F01-9BD4-9CCC5BCBE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9437" y="3241551"/>
              <a:ext cx="242455" cy="216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D7C5CDFC-B131-4BE9-8BD8-BB8195E51417}"/>
                </a:ext>
              </a:extLst>
            </p:cNvPr>
            <p:cNvSpPr/>
            <p:nvPr/>
          </p:nvSpPr>
          <p:spPr>
            <a:xfrm>
              <a:off x="2195736" y="3140968"/>
              <a:ext cx="2232248" cy="36004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7CB99-4D4E-4ACF-B1FF-FF3A5C4D421E}"/>
                </a:ext>
              </a:extLst>
            </p:cNvPr>
            <p:cNvSpPr/>
            <p:nvPr/>
          </p:nvSpPr>
          <p:spPr>
            <a:xfrm>
              <a:off x="2279639" y="3110403"/>
              <a:ext cx="21483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Symbol"/>
                </a:rPr>
                <a:t>      </a:t>
              </a:r>
              <a:r>
                <a:rPr lang="en-US" altLang="ko-KR" dirty="0">
                  <a:ea typeface="맑은 고딕"/>
                  <a:sym typeface="Symbol"/>
                </a:rPr>
                <a:t>→</a:t>
              </a:r>
              <a:r>
                <a:rPr lang="en-US" altLang="ko-KR" dirty="0">
                  <a:sym typeface="Symbol"/>
                </a:rPr>
                <a:t>       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5D2DF-380C-40A8-A00C-E6F1B9521D6F}"/>
              </a:ext>
            </a:extLst>
          </p:cNvPr>
          <p:cNvSpPr/>
          <p:nvPr/>
        </p:nvSpPr>
        <p:spPr>
          <a:xfrm>
            <a:off x="1306348" y="3591552"/>
            <a:ext cx="950558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주어진 논리식들이 논리적으로 귀결하는 것들은 추론 규칙이 찾아 낼 수 있다</a:t>
            </a:r>
            <a:r>
              <a:rPr lang="en-US" altLang="ko-KR" sz="2000" dirty="0">
                <a:solidFill>
                  <a:srgbClr val="002060"/>
                </a:solidFill>
              </a:rPr>
              <a:t>(complete).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67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1B043-844F-4364-897E-28924112A9D3}"/>
              </a:ext>
            </a:extLst>
          </p:cNvPr>
          <p:cNvSpPr txBox="1"/>
          <p:nvPr/>
        </p:nvSpPr>
        <p:spPr>
          <a:xfrm>
            <a:off x="645719" y="745314"/>
            <a:ext cx="1076307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+mj-ea"/>
                <a:ea typeface="+mj-ea"/>
              </a:rPr>
              <a:t>지식의 활용</a:t>
            </a:r>
            <a:endParaRPr lang="en-US" altLang="ko-KR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0F998-991E-42CE-B142-68CE5787F0B3}"/>
              </a:ext>
            </a:extLst>
          </p:cNvPr>
          <p:cNvSpPr/>
          <p:nvPr/>
        </p:nvSpPr>
        <p:spPr>
          <a:xfrm>
            <a:off x="976001" y="1712288"/>
            <a:ext cx="972137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알고 있는 지식을 정리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 삽입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F74BFE-4737-447B-BE9A-63FA3E0B9D63}"/>
              </a:ext>
            </a:extLst>
          </p:cNvPr>
          <p:cNvGrpSpPr/>
          <p:nvPr/>
        </p:nvGrpSpPr>
        <p:grpSpPr>
          <a:xfrm>
            <a:off x="2002943" y="2327841"/>
            <a:ext cx="8048625" cy="3455987"/>
            <a:chOff x="300038" y="2573338"/>
            <a:chExt cx="8048625" cy="345598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33FAD2-0677-464A-9CA7-7A6E58A1A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713" y="3041650"/>
              <a:ext cx="3330575" cy="2520950"/>
              <a:chOff x="1763957" y="3041909"/>
              <a:chExt cx="3330553" cy="252028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5022BC4F-2AE8-4AF4-B8EF-894B32202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246" y="3041909"/>
                <a:ext cx="2376264" cy="2520280"/>
              </a:xfrm>
              <a:prstGeom prst="rect">
                <a:avLst/>
              </a:prstGeom>
              <a:solidFill>
                <a:srgbClr val="807732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</a:t>
                </a:r>
                <a:r>
                  <a:rPr kumimoji="1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 </a:t>
                </a: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John.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Karen.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Bill.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parent of Jim.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Karen is a woman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Bill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 is a man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CA905D5-A358-4E27-83B0-446E636382BA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1763957" y="4302049"/>
                <a:ext cx="954081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C6444F-447D-4F3D-9AF5-F46AC58C71C4}"/>
                </a:ext>
              </a:extLst>
            </p:cNvPr>
            <p:cNvSpPr/>
            <p:nvPr/>
          </p:nvSpPr>
          <p:spPr bwMode="auto">
            <a:xfrm>
              <a:off x="6156325" y="2573338"/>
              <a:ext cx="2192338" cy="3455987"/>
            </a:xfrm>
            <a:prstGeom prst="rect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/>
                <a:cs typeface="+mn-cs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DA163E4-56E7-4482-8C37-4061BB1E7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4289" y="2757488"/>
              <a:ext cx="3105149" cy="1863725"/>
              <a:chOff x="5094289" y="2757550"/>
              <a:chExt cx="3104504" cy="1863819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96EBEF48-79FB-4949-8BB0-B81060810E56}"/>
                  </a:ext>
                </a:extLst>
              </p:cNvPr>
              <p:cNvCxnSpPr>
                <a:stCxn id="15" idx="3"/>
                <a:endCxn id="17" idx="1"/>
              </p:cNvCxnSpPr>
              <p:nvPr/>
            </p:nvCxnSpPr>
            <p:spPr bwMode="auto">
              <a:xfrm>
                <a:off x="5094288" y="4302265"/>
                <a:ext cx="106181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sp>
            <p:nvSpPr>
              <p:cNvPr id="20" name="Rectangle 4">
                <a:extLst>
                  <a:ext uri="{FF2B5EF4-FFF2-40B4-BE49-F238E27FC236}">
                    <a16:creationId xmlns:a16="http://schemas.microsoft.com/office/drawing/2014/main" id="{E44435C2-83D9-465A-899F-8B5B106DC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392" y="2757550"/>
                <a:ext cx="1862401" cy="1863819"/>
              </a:xfrm>
              <a:prstGeom prst="rect">
                <a:avLst/>
              </a:prstGeom>
              <a:solidFill>
                <a:srgbClr val="807732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Jane.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parent of John.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Karen.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parent of Bill.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parent of Jim.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Jane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Mary is a woman.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John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Karen is a woman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Bill is a man</a:t>
                </a:r>
              </a:p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 is a man</a:t>
                </a:r>
              </a:p>
            </p:txBody>
          </p:sp>
        </p:grpSp>
        <p:pic>
          <p:nvPicPr>
            <p:cNvPr id="21" name="그림 38">
              <a:extLst>
                <a:ext uri="{FF2B5EF4-FFF2-40B4-BE49-F238E27FC236}">
                  <a16:creationId xmlns:a16="http://schemas.microsoft.com/office/drawing/2014/main" id="{0BB2A703-5700-465A-9D1C-08D3BCBCE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413" y="4706938"/>
              <a:ext cx="20605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42">
              <a:extLst>
                <a:ext uri="{FF2B5EF4-FFF2-40B4-BE49-F238E27FC236}">
                  <a16:creationId xmlns:a16="http://schemas.microsoft.com/office/drawing/2014/main" id="{EE536D46-CEF4-4568-952E-F8D5A4104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3689350"/>
              <a:ext cx="122555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37">
            <a:extLst>
              <a:ext uri="{FF2B5EF4-FFF2-40B4-BE49-F238E27FC236}">
                <a16:creationId xmlns:a16="http://schemas.microsoft.com/office/drawing/2014/main" id="{2D13A41C-3178-4644-B8E2-345A7E934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30" y="5967978"/>
            <a:ext cx="166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002060"/>
                </a:solidFill>
                <a:latin typeface="+mn-lt"/>
              </a:rPr>
              <a:t>Your Program</a:t>
            </a:r>
            <a:endParaRPr lang="ko-KR" altLang="en-US" sz="180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66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47549E-789E-4DC7-9106-DE06CD138F7E}"/>
              </a:ext>
            </a:extLst>
          </p:cNvPr>
          <p:cNvSpPr/>
          <p:nvPr/>
        </p:nvSpPr>
        <p:spPr>
          <a:xfrm>
            <a:off x="838199" y="1140739"/>
            <a:ext cx="10439401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Theorem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proving(</a:t>
            </a:r>
            <a:r>
              <a:rPr lang="ko-KR" altLang="en-US" sz="2000" dirty="0">
                <a:solidFill>
                  <a:srgbClr val="002060"/>
                </a:solidFill>
              </a:rPr>
              <a:t>정리 증명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</a:rPr>
              <a:t>질문이 주어졌을 때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주어진 지식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논리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을 바탕으로 추론한 답이 참이라는 것을 입증한다면 질문에 대한 답이 맞다는 것을 의미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EBA041-628B-47D6-938A-E44ACE31360C}"/>
              </a:ext>
            </a:extLst>
          </p:cNvPr>
          <p:cNvGrpSpPr/>
          <p:nvPr/>
        </p:nvGrpSpPr>
        <p:grpSpPr>
          <a:xfrm>
            <a:off x="3285330" y="4029604"/>
            <a:ext cx="5545137" cy="1009650"/>
            <a:chOff x="2017713" y="4148138"/>
            <a:chExt cx="5545137" cy="1009650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E4CC2BDC-0B93-4911-8FFE-51A23C7F2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713" y="4221163"/>
              <a:ext cx="1800225" cy="936625"/>
            </a:xfrm>
            <a:prstGeom prst="rect">
              <a:avLst/>
            </a:prstGeom>
            <a:solidFill>
              <a:srgbClr val="91BBB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Knowledge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2464D6EA-4390-4650-85C9-6387B9A36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4221163"/>
              <a:ext cx="1800225" cy="936625"/>
            </a:xfrm>
            <a:prstGeom prst="rect">
              <a:avLst/>
            </a:prstGeom>
            <a:solidFill>
              <a:srgbClr val="91BBB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Answer</a:t>
              </a:r>
            </a:p>
          </p:txBody>
        </p:sp>
        <p:grpSp>
          <p:nvGrpSpPr>
            <p:cNvPr id="11" name="그룹 19">
              <a:extLst>
                <a:ext uri="{FF2B5EF4-FFF2-40B4-BE49-F238E27FC236}">
                  <a16:creationId xmlns:a16="http://schemas.microsoft.com/office/drawing/2014/main" id="{A53C2CCF-E3CD-47D2-AFCB-EC850C3D2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038" y="4148138"/>
              <a:ext cx="1944687" cy="923925"/>
              <a:chOff x="3810099" y="3029563"/>
              <a:chExt cx="1944687" cy="923414"/>
            </a:xfrm>
          </p:grpSpPr>
          <p:cxnSp>
            <p:nvCxnSpPr>
              <p:cNvPr id="12" name="AutoShape 13">
                <a:extLst>
                  <a:ext uri="{FF2B5EF4-FFF2-40B4-BE49-F238E27FC236}">
                    <a16:creationId xmlns:a16="http://schemas.microsoft.com/office/drawing/2014/main" id="{F517286D-E0BB-4DD6-9FE3-A4685FF6A7E3}"/>
                  </a:ext>
                </a:extLst>
              </p:cNvPr>
              <p:cNvCxnSpPr>
                <a:cxnSpLocks noChangeShapeType="1"/>
                <a:stCxn id="9" idx="3"/>
                <a:endCxn id="10" idx="1"/>
              </p:cNvCxnSpPr>
              <p:nvPr/>
            </p:nvCxnSpPr>
            <p:spPr bwMode="auto">
              <a:xfrm>
                <a:off x="3810099" y="3354721"/>
                <a:ext cx="1944687" cy="0"/>
              </a:xfrm>
              <a:prstGeom prst="straightConnector1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C3F17C58-2920-4203-BF7A-6C2EEA8F9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3820" y="3029563"/>
                <a:ext cx="10951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Possible</a:t>
                </a:r>
              </a:p>
            </p:txBody>
          </p:sp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EB987A70-F81A-4519-84C0-CFD5C28DF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480" y="3245091"/>
                <a:ext cx="461986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4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6B93DA-FD51-48FD-8226-5DACD8DB38A3}"/>
              </a:ext>
            </a:extLst>
          </p:cNvPr>
          <p:cNvSpPr/>
          <p:nvPr/>
        </p:nvSpPr>
        <p:spPr>
          <a:xfrm>
            <a:off x="838199" y="1140739"/>
            <a:ext cx="10439401" cy="511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Theorem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proving(</a:t>
            </a:r>
            <a:r>
              <a:rPr lang="ko-KR" altLang="en-US" sz="2000" dirty="0">
                <a:solidFill>
                  <a:srgbClr val="002060"/>
                </a:solidFill>
              </a:rPr>
              <a:t>정리 증명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Axiom(</a:t>
            </a:r>
            <a:r>
              <a:rPr lang="ko-KR" altLang="en-US" sz="2000" dirty="0">
                <a:solidFill>
                  <a:srgbClr val="002060"/>
                </a:solidFill>
              </a:rPr>
              <a:t>공리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추론할 때 참인 것으로 주어지는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Theorem(</a:t>
            </a:r>
            <a:r>
              <a:rPr lang="ko-KR" altLang="en-US" sz="2000" dirty="0">
                <a:solidFill>
                  <a:srgbClr val="002060"/>
                </a:solidFill>
              </a:rPr>
              <a:t>정리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공리들에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추론 규칙을 적용하여 얻어지는 논리식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정리 증명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공리들을 사용하여 정리가 참인 것을 보이는 것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- constructive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proof(</a:t>
            </a:r>
            <a:r>
              <a:rPr lang="ko-KR" altLang="en-US" sz="2000" dirty="0">
                <a:solidFill>
                  <a:srgbClr val="002060"/>
                </a:solidFill>
              </a:rPr>
              <a:t>구성적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증명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ko-KR" altLang="en-US" sz="2000" dirty="0">
                <a:solidFill>
                  <a:srgbClr val="002060"/>
                </a:solidFill>
              </a:rPr>
              <a:t>공리들에 추론 규칙들을 적용하여 증명을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</a:t>
            </a:r>
            <a:r>
              <a:rPr lang="ko-KR" altLang="en-US" sz="2000" dirty="0">
                <a:solidFill>
                  <a:srgbClr val="002060"/>
                </a:solidFill>
              </a:rPr>
              <a:t> 만들어 보이는 증명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- </a:t>
            </a:r>
            <a:r>
              <a:rPr lang="en-US" altLang="ko-KR" sz="2000" dirty="0">
                <a:solidFill>
                  <a:srgbClr val="FF0000"/>
                </a:solidFill>
              </a:rPr>
              <a:t>Resolution Refutation(</a:t>
            </a:r>
            <a:r>
              <a:rPr lang="ko-KR" altLang="en-US" sz="2000" dirty="0">
                <a:solidFill>
                  <a:srgbClr val="FF0000"/>
                </a:solidFill>
              </a:rPr>
              <a:t>논리융합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반박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증명할 논리를 부정</a:t>
            </a:r>
            <a:r>
              <a:rPr lang="en-US" altLang="ko-KR" sz="2000" dirty="0">
                <a:solidFill>
                  <a:srgbClr val="002060"/>
                </a:solidFill>
              </a:rPr>
              <a:t>(negation) </a:t>
            </a:r>
            <a:r>
              <a:rPr lang="ko-KR" altLang="en-US" sz="2000" dirty="0">
                <a:solidFill>
                  <a:srgbClr val="002060"/>
                </a:solidFill>
              </a:rPr>
              <a:t>한 다음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 </a:t>
            </a:r>
            <a:r>
              <a:rPr lang="ko-KR" altLang="en-US" sz="2000" dirty="0">
                <a:solidFill>
                  <a:srgbClr val="002060"/>
                </a:solidFill>
              </a:rPr>
              <a:t>논리융합 방법을 적용하여 모순이 발생하는 것을 보여서 정리가 참임을 증명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  </a:t>
            </a:r>
            <a:r>
              <a:rPr lang="ko-KR" altLang="en-US" sz="2000" dirty="0">
                <a:solidFill>
                  <a:srgbClr val="002060"/>
                </a:solidFill>
              </a:rPr>
              <a:t>하는 방법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60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903B5-2F7B-4FD3-9B6E-CED899739F93}"/>
              </a:ext>
            </a:extLst>
          </p:cNvPr>
          <p:cNvSpPr/>
          <p:nvPr/>
        </p:nvSpPr>
        <p:spPr>
          <a:xfrm>
            <a:off x="838199" y="1140739"/>
            <a:ext cx="10439401" cy="497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Resolution Refutation(</a:t>
            </a:r>
            <a:r>
              <a:rPr lang="ko-KR" altLang="en-US" sz="2000" dirty="0">
                <a:solidFill>
                  <a:srgbClr val="002060"/>
                </a:solidFill>
              </a:rPr>
              <a:t>논리융합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반박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  <a:latin typeface="Symbol" panose="05050102010706020507" pitchFamily="18" charset="2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Symbol" panose="05050102010706020507" pitchFamily="18" charset="2"/>
              </a:rPr>
              <a:t>Ø</a:t>
            </a:r>
            <a:r>
              <a:rPr lang="en-US" altLang="ko-KR" sz="2000" dirty="0" err="1">
                <a:latin typeface="Symbol" panose="05050102010706020507" pitchFamily="18" charset="2"/>
              </a:rPr>
              <a:t>a</a:t>
            </a:r>
            <a:r>
              <a:rPr lang="ko-KR" altLang="en-US" sz="2000" dirty="0">
                <a:latin typeface="Symbol" panose="05050102010706020507" pitchFamily="18" charset="2"/>
              </a:rPr>
              <a:t>를 </a:t>
            </a:r>
            <a:r>
              <a:rPr lang="en-US" altLang="ko-KR" sz="2000" dirty="0"/>
              <a:t>S</a:t>
            </a:r>
            <a:r>
              <a:rPr lang="ko-KR" altLang="en-US" sz="2000" dirty="0"/>
              <a:t>에 포함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</a:t>
            </a:r>
            <a:r>
              <a:rPr lang="ko-KR" altLang="en-US" sz="2000" dirty="0"/>
              <a:t>와 </a:t>
            </a:r>
            <a:r>
              <a:rPr lang="en-US" altLang="ko-KR" sz="2000" dirty="0" err="1">
                <a:latin typeface="Symbol" panose="05050102010706020507" pitchFamily="18" charset="2"/>
              </a:rPr>
              <a:t>Ø</a:t>
            </a:r>
            <a:r>
              <a:rPr lang="en-US" altLang="ko-KR" sz="2000" dirty="0" err="1"/>
              <a:t>p</a:t>
            </a:r>
            <a:r>
              <a:rPr lang="ko-KR" altLang="en-US" sz="2000" dirty="0"/>
              <a:t>를 포함하는 명제</a:t>
            </a:r>
            <a:r>
              <a:rPr lang="en-US" altLang="ko-KR" sz="2000" dirty="0"/>
              <a:t> C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</a:t>
            </a:r>
            <a:r>
              <a:rPr lang="en-US" altLang="ko-KR" sz="2000" baseline="-25000" dirty="0" err="1"/>
              <a:t>j</a:t>
            </a:r>
            <a:r>
              <a:rPr lang="en-US" altLang="ko-KR" sz="2000" dirty="0"/>
              <a:t> </a:t>
            </a:r>
            <a:r>
              <a:rPr lang="ko-KR" altLang="en-US" sz="2000" dirty="0"/>
              <a:t>를 선택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C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</a:t>
            </a:r>
            <a:r>
              <a:rPr lang="en-US" altLang="ko-KR" sz="2000" baseline="-25000" dirty="0" err="1"/>
              <a:t>j</a:t>
            </a:r>
            <a:r>
              <a:rPr lang="en-US" altLang="ko-KR" sz="2000" dirty="0"/>
              <a:t> </a:t>
            </a:r>
            <a:r>
              <a:rPr lang="ko-KR" altLang="en-US" sz="2000" dirty="0"/>
              <a:t>의 논리융합을 통해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Symbol" panose="05050102010706020507" pitchFamily="18" charset="2"/>
              </a:rPr>
              <a:t>b </a:t>
            </a:r>
            <a:r>
              <a:rPr lang="en-US" altLang="ko-KR" sz="1600" dirty="0">
                <a:latin typeface="Symbol" panose="05050102010706020507" pitchFamily="18" charset="2"/>
              </a:rPr>
              <a:t>Ú</a:t>
            </a:r>
            <a:r>
              <a:rPr lang="en-US" altLang="ko-KR" sz="2000" dirty="0">
                <a:latin typeface="Symbol" panose="05050102010706020507" pitchFamily="18" charset="2"/>
              </a:rPr>
              <a:t> g</a:t>
            </a:r>
            <a:r>
              <a:rPr lang="en-US" altLang="ko-KR" sz="2000" dirty="0"/>
              <a:t>) </a:t>
            </a:r>
            <a:r>
              <a:rPr lang="ko-KR" altLang="en-US" sz="2000" dirty="0"/>
              <a:t>를 만들고 이를 집합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Empty Clause</a:t>
            </a:r>
            <a:r>
              <a:rPr lang="ko-KR" altLang="en-US" sz="2000" dirty="0"/>
              <a:t>가 만들어질 때까지 </a:t>
            </a:r>
            <a:r>
              <a:rPr lang="en-US" altLang="ko-KR" sz="2000" dirty="0"/>
              <a:t>2,3,4</a:t>
            </a:r>
            <a:r>
              <a:rPr lang="ko-KR" altLang="en-US" sz="2000" dirty="0"/>
              <a:t>의 과정을 반복 </a:t>
            </a:r>
            <a:endParaRPr lang="en-US" altLang="ko-KR" sz="2000" dirty="0"/>
          </a:p>
          <a:p>
            <a:pPr lvl="1"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DFA483-1307-492F-B558-C5E12C3B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1912239"/>
            <a:ext cx="4464050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 |=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a  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where S = {C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, 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01F46-0DFA-4126-ABE4-39152D9C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3939287"/>
            <a:ext cx="4464050" cy="50323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= (p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b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 and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j</a:t>
            </a:r>
            <a:r>
              <a:rPr kumimoji="1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= 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g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16C222-9ECB-494B-AB02-EB65EF6B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4" y="5861763"/>
            <a:ext cx="4464050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 = {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000000"/>
                </a:solidFill>
                <a:latin typeface="Symbol" panose="05050102010706020507" pitchFamily="18" charset="2"/>
              </a:rPr>
              <a:t> a, Ø 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57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2219D794-3E0A-4119-BAA7-D4143D12C3CD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논리융합 반박을 이용한 정리증명의 예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공리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정리  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B17CBF0-5E3D-4AE2-9EC3-6E13F1C4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88" y="1863874"/>
            <a:ext cx="665533" cy="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3C0F820A-2578-44BD-A660-E3D1CD2B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46" y="2185814"/>
            <a:ext cx="701315" cy="2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87B27784-65D8-4204-BC79-21634A3C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1" y="2559371"/>
            <a:ext cx="694159" cy="2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>
            <a:extLst>
              <a:ext uri="{FF2B5EF4-FFF2-40B4-BE49-F238E27FC236}">
                <a16:creationId xmlns:a16="http://schemas.microsoft.com/office/drawing/2014/main" id="{C1658DF5-5AB1-405B-AD40-3C461B29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214688" cy="26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BB807E-925F-465D-A71C-C593A897B3E9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5634410" y="3634633"/>
            <a:ext cx="540383" cy="4424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BD6545-C7DE-49B8-8967-CA4D5739018B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4994485" y="3626475"/>
            <a:ext cx="639925" cy="4505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37" name="Picture 6">
            <a:extLst>
              <a:ext uri="{FF2B5EF4-FFF2-40B4-BE49-F238E27FC236}">
                <a16:creationId xmlns:a16="http://schemas.microsoft.com/office/drawing/2014/main" id="{8D308EBA-38F9-4F79-8EF4-405F28C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865909" cy="29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id="{F2164B79-49DA-4D44-A314-93CFE000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58843"/>
            <a:ext cx="831273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0A332C-BD6E-4C17-8944-84F98F8BE57E}"/>
              </a:ext>
            </a:extLst>
          </p:cNvPr>
          <p:cNvGrpSpPr/>
          <p:nvPr/>
        </p:nvGrpSpPr>
        <p:grpSpPr>
          <a:xfrm>
            <a:off x="2555776" y="3284984"/>
            <a:ext cx="1061839" cy="369332"/>
            <a:chOff x="2555776" y="3284984"/>
            <a:chExt cx="1061839" cy="369332"/>
          </a:xfrm>
        </p:grpSpPr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E306C734-7DE0-4A15-912A-74BA62E66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84984"/>
              <a:ext cx="4857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D6103D5-FD60-498F-88B8-D8ED92331CFA}"/>
                    </a:ext>
                  </a:extLst>
                </p:cNvPr>
                <p:cNvSpPr txBox="1"/>
                <p:nvPr/>
              </p:nvSpPr>
              <p:spPr>
                <a:xfrm>
                  <a:off x="2555776" y="3284984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sym typeface="Symbol"/>
                          </a:rPr>
                          <m:t>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3284984"/>
                  <a:ext cx="49404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D1B6D8F2-51B8-4FF4-8227-DEB96529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18" y="3340224"/>
            <a:ext cx="665533" cy="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id="{9711259A-B783-4035-9F14-64A43980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38" y="3340224"/>
            <a:ext cx="865909" cy="29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F791F60A-3ABC-4D8C-8F09-0714A2AA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828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EF1C1DAB-1D8A-4E30-A683-B742626F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6" y="3340224"/>
            <a:ext cx="831273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125872E8-6928-4A17-8E88-44265C96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46" y="3988296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0ED0ADB-B435-4BD0-93B2-E44673F8B65F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309603" y="3599997"/>
            <a:ext cx="523518" cy="38829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C0880A5-CF91-4FF7-AF8F-E09005740BD5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flipH="1">
            <a:off x="7833121" y="3546351"/>
            <a:ext cx="530920" cy="44194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49" name="Picture 12">
            <a:extLst>
              <a:ext uri="{FF2B5EF4-FFF2-40B4-BE49-F238E27FC236}">
                <a16:creationId xmlns:a16="http://schemas.microsoft.com/office/drawing/2014/main" id="{C0CBBCE3-3D85-4385-9C3D-21F90E62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34" y="509927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FF4F8D35-F92A-4912-98D0-320832E8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6" y="5027265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D53B45A-BD3D-4C4F-BCFC-D553A534DA89}"/>
              </a:ext>
            </a:extLst>
          </p:cNvPr>
          <p:cNvSpPr/>
          <p:nvPr/>
        </p:nvSpPr>
        <p:spPr>
          <a:xfrm>
            <a:off x="6173886" y="5932512"/>
            <a:ext cx="144016" cy="144016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2835F1-62EA-4476-9B10-C20C64390801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flipH="1">
            <a:off x="6321904" y="5356448"/>
            <a:ext cx="479293" cy="50405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BB06F00-1BF7-4649-9319-5ACEF6EDA1EC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696694" y="5360640"/>
            <a:ext cx="625210" cy="4998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54" name="Picture 8">
            <a:extLst>
              <a:ext uri="{FF2B5EF4-FFF2-40B4-BE49-F238E27FC236}">
                <a16:creationId xmlns:a16="http://schemas.microsoft.com/office/drawing/2014/main" id="{2A19D4F5-FF00-4F86-AF62-5F489F31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53" y="3212976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F03E341-2189-4891-86B8-26EA2BF83FB7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5634410" y="4381872"/>
            <a:ext cx="1166787" cy="7174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F450AE7-5996-40AA-A599-FF6917BBC4C9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 flipH="1">
            <a:off x="6801197" y="4321671"/>
            <a:ext cx="1031924" cy="7776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3DB99E7-FF85-46FA-852C-C45AAB3650C5}"/>
              </a:ext>
            </a:extLst>
          </p:cNvPr>
          <p:cNvSpPr txBox="1"/>
          <p:nvPr/>
        </p:nvSpPr>
        <p:spPr>
          <a:xfrm>
            <a:off x="5957862" y="586050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모순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89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4653EC87-4974-4CD5-A64C-581D3A04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145" y="1910032"/>
            <a:ext cx="4464050" cy="6477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a, 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b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e, d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f |= e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7AC354-A727-4C92-BF02-04D4EFBFBB32}"/>
              </a:ext>
            </a:extLst>
          </p:cNvPr>
          <p:cNvSpPr/>
          <p:nvPr/>
        </p:nvSpPr>
        <p:spPr>
          <a:xfrm>
            <a:off x="1378929" y="1310751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예시 문제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7242250-EB35-4207-AF51-8F7322DF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145" y="4048650"/>
            <a:ext cx="4465638" cy="50323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r, p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s, r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q, s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t, t |= q</a:t>
            </a:r>
          </a:p>
        </p:txBody>
      </p:sp>
    </p:spTree>
    <p:extLst>
      <p:ext uri="{BB962C8B-B14F-4D97-AF65-F5344CB8AC3E}">
        <p14:creationId xmlns:p14="http://schemas.microsoft.com/office/powerpoint/2010/main" val="3373630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23EC74-D885-4500-93F3-828169F3C313}"/>
              </a:ext>
            </a:extLst>
          </p:cNvPr>
          <p:cNvSpPr/>
          <p:nvPr/>
        </p:nvSpPr>
        <p:spPr>
          <a:xfrm>
            <a:off x="1378929" y="1310751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b="1" dirty="0">
                <a:solidFill>
                  <a:sysClr val="windowText" lastClr="000000"/>
                </a:solidFill>
              </a:rPr>
              <a:t>실제 적용 예시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0689C-D0CC-4193-8120-FC8047A1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44" y="1989140"/>
            <a:ext cx="4897438" cy="1008062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800" kern="0" dirty="0">
                <a:solidFill>
                  <a:srgbClr val="000000"/>
                </a:solidFill>
              </a:rPr>
              <a:t>는 </a:t>
            </a:r>
            <a:r>
              <a:rPr lang="en-US" altLang="ko-KR" sz="1800" kern="0" dirty="0">
                <a:solidFill>
                  <a:srgbClr val="000000"/>
                </a:solidFill>
              </a:rPr>
              <a:t>R</a:t>
            </a:r>
            <a:r>
              <a:rPr kumimoji="1" lang="en-US" altLang="ko-KR" sz="18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oom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27 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또는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28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같은 방에 있지 않음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27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있음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" name="그룹 16">
            <a:extLst>
              <a:ext uri="{FF2B5EF4-FFF2-40B4-BE49-F238E27FC236}">
                <a16:creationId xmlns:a16="http://schemas.microsoft.com/office/drawing/2014/main" id="{75BC8534-F132-47D8-AC66-A043C3C68792}"/>
              </a:ext>
            </a:extLst>
          </p:cNvPr>
          <p:cNvGrpSpPr>
            <a:grpSpLocks/>
          </p:cNvGrpSpPr>
          <p:nvPr/>
        </p:nvGrpSpPr>
        <p:grpSpPr bwMode="auto">
          <a:xfrm>
            <a:off x="1846262" y="3860798"/>
            <a:ext cx="3127779" cy="1952640"/>
            <a:chOff x="323528" y="3861048"/>
            <a:chExt cx="2542112" cy="195305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DF3B90C-D190-4688-A6E0-F945039E3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3861048"/>
              <a:ext cx="2304256" cy="136815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a: A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27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있다</a:t>
              </a:r>
              <a:endParaRPr kumimoji="1" lang="en-US" altLang="ko-KR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b: A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 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Room 28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C: B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27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D: B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Room 28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있다</a:t>
              </a:r>
              <a:r>
                <a:rPr kumimoji="1" lang="en-US" altLang="ko-KR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11FC64-3823-4B1A-BADA-F44131BE6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5229200"/>
              <a:ext cx="2542112" cy="584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문제를 충분히 표현할 수 있도록</a:t>
              </a:r>
              <a:br>
                <a:rPr kumimoji="1" lang="en-US" altLang="ko-KR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kumimoji="1" lang="ko-KR" alt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단위 명제를 정의</a:t>
              </a:r>
              <a:endParaRPr kumimoji="1" lang="en-US" altLang="ko-KR" sz="16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5" name="그룹 17">
            <a:extLst>
              <a:ext uri="{FF2B5EF4-FFF2-40B4-BE49-F238E27FC236}">
                <a16:creationId xmlns:a16="http://schemas.microsoft.com/office/drawing/2014/main" id="{3A374638-6987-4179-A1EC-9D377DF8E4E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860798"/>
            <a:ext cx="4249738" cy="1681015"/>
            <a:chOff x="3131839" y="3886463"/>
            <a:chExt cx="4247728" cy="1681360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1C20BF27-157B-4882-851A-D3BC9CF5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886463"/>
              <a:ext cx="4247728" cy="982697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8A2AC16D-34EB-4A57-9BA6-9CC8C5DDE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350" y="5229200"/>
              <a:ext cx="2647229" cy="33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명제로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문제와 질문을 표현</a:t>
              </a:r>
              <a:endPara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06839D1B-0BCF-4CAD-AC9F-3E7798DA8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4941169"/>
              <a:ext cx="230425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C5BAE2B4-A8E2-4291-9BCB-AB1AA421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44" y="3162272"/>
            <a:ext cx="2835124" cy="28797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28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있는가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1FC3B-E861-45E6-9690-AB7CD21E90C6}"/>
              </a:ext>
            </a:extLst>
          </p:cNvPr>
          <p:cNvSpPr txBox="1"/>
          <p:nvPr/>
        </p:nvSpPr>
        <p:spPr>
          <a:xfrm>
            <a:off x="2898648" y="2304288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CCDBF-67E7-4C4E-A5C6-7305A18D871B}"/>
              </a:ext>
            </a:extLst>
          </p:cNvPr>
          <p:cNvSpPr txBox="1"/>
          <p:nvPr/>
        </p:nvSpPr>
        <p:spPr>
          <a:xfrm>
            <a:off x="2907792" y="310448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560ACA-3182-4349-9236-D2E9CA3FEF19}"/>
              </a:ext>
            </a:extLst>
          </p:cNvPr>
          <p:cNvSpPr/>
          <p:nvPr/>
        </p:nvSpPr>
        <p:spPr>
          <a:xfrm>
            <a:off x="9224481" y="267362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 |= b?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4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AA2261-C13A-486A-A2DE-C9560364BE6A}"/>
              </a:ext>
            </a:extLst>
          </p:cNvPr>
          <p:cNvSpPr/>
          <p:nvPr/>
        </p:nvSpPr>
        <p:spPr>
          <a:xfrm>
            <a:off x="1378929" y="1310751"/>
            <a:ext cx="4845044" cy="336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실제 적용 예시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Clausal Form</a:t>
            </a:r>
            <a:r>
              <a:rPr lang="ko-KR" altLang="en-US" dirty="0">
                <a:solidFill>
                  <a:sysClr val="windowText" lastClr="000000"/>
                </a:solidFill>
              </a:rPr>
              <a:t>으로 변환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논리융합 반박</a:t>
            </a:r>
            <a:r>
              <a:rPr lang="en-US" altLang="ko-KR" dirty="0">
                <a:solidFill>
                  <a:sysClr val="windowText" lastClr="000000"/>
                </a:solidFill>
              </a:rPr>
              <a:t>(Resolution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Refutation)</a:t>
            </a:r>
          </a:p>
        </p:txBody>
      </p:sp>
      <p:grpSp>
        <p:nvGrpSpPr>
          <p:cNvPr id="11" name="그룹 17">
            <a:extLst>
              <a:ext uri="{FF2B5EF4-FFF2-40B4-BE49-F238E27FC236}">
                <a16:creationId xmlns:a16="http://schemas.microsoft.com/office/drawing/2014/main" id="{30D919E6-C687-4057-998A-936B024848AD}"/>
              </a:ext>
            </a:extLst>
          </p:cNvPr>
          <p:cNvGrpSpPr>
            <a:grpSpLocks/>
          </p:cNvGrpSpPr>
          <p:nvPr/>
        </p:nvGrpSpPr>
        <p:grpSpPr bwMode="auto">
          <a:xfrm>
            <a:off x="2187512" y="2651578"/>
            <a:ext cx="4249737" cy="1342462"/>
            <a:chOff x="3131839" y="3886463"/>
            <a:chExt cx="4247728" cy="1342738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9D776D7-A7BF-4D75-A090-FCFFB501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39" y="3886463"/>
              <a:ext cx="4247728" cy="982697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Ù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a)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(d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65B3187-9AB0-4BB3-BA14-3AF27395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4941169"/>
              <a:ext cx="230425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15" name="그룹 18">
            <a:extLst>
              <a:ext uri="{FF2B5EF4-FFF2-40B4-BE49-F238E27FC236}">
                <a16:creationId xmlns:a16="http://schemas.microsoft.com/office/drawing/2014/main" id="{CC4DCB03-19AB-4217-936C-D47B54132506}"/>
              </a:ext>
            </a:extLst>
          </p:cNvPr>
          <p:cNvGrpSpPr>
            <a:grpSpLocks/>
          </p:cNvGrpSpPr>
          <p:nvPr/>
        </p:nvGrpSpPr>
        <p:grpSpPr bwMode="auto">
          <a:xfrm>
            <a:off x="7485497" y="2664089"/>
            <a:ext cx="3024188" cy="1368037"/>
            <a:chOff x="5868144" y="3861048"/>
            <a:chExt cx="3024336" cy="1368152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10F85BD4-91CE-4A6D-A0B0-B8A7BC12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3861048"/>
              <a:ext cx="3024336" cy="100811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d, c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c, 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d,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E989E4CB-FE56-465B-82AB-D474ED298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4941168"/>
              <a:ext cx="3024336" cy="288032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903FB8F-6114-43EC-9AFE-DBEFEC25E5FD}"/>
              </a:ext>
            </a:extLst>
          </p:cNvPr>
          <p:cNvSpPr/>
          <p:nvPr/>
        </p:nvSpPr>
        <p:spPr>
          <a:xfrm>
            <a:off x="6739128" y="3142825"/>
            <a:ext cx="457200" cy="49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30B905F-92CC-45C4-960C-C91B0385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12" y="4744641"/>
            <a:ext cx="5688012" cy="57626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d, c, </a:t>
            </a: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3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B1ABEA-1B60-47D6-8D22-74DE088D24A7}"/>
              </a:ext>
            </a:extLst>
          </p:cNvPr>
          <p:cNvSpPr/>
          <p:nvPr/>
        </p:nvSpPr>
        <p:spPr>
          <a:xfrm>
            <a:off x="925201" y="1290910"/>
            <a:ext cx="972137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 질문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프로그램에서 축적된 지식을 추론하여 답을 제시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A5014A6-4F45-4947-91FB-C3DED1A3ACDF}"/>
              </a:ext>
            </a:extLst>
          </p:cNvPr>
          <p:cNvGrpSpPr/>
          <p:nvPr/>
        </p:nvGrpSpPr>
        <p:grpSpPr>
          <a:xfrm>
            <a:off x="1812374" y="2505605"/>
            <a:ext cx="8048625" cy="3886200"/>
            <a:chOff x="300038" y="2573338"/>
            <a:chExt cx="8048625" cy="38862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E76C64-564B-482F-B2FD-FD4EDBD6740E}"/>
                </a:ext>
              </a:extLst>
            </p:cNvPr>
            <p:cNvSpPr/>
            <p:nvPr/>
          </p:nvSpPr>
          <p:spPr>
            <a:xfrm>
              <a:off x="6156325" y="2573338"/>
              <a:ext cx="2192338" cy="3457575"/>
            </a:xfrm>
            <a:prstGeom prst="rect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/>
                <a:cs typeface="+mn-cs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DC99ACB9-F4C4-4980-87CB-954F7CD1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713" y="2757488"/>
              <a:ext cx="1862137" cy="1863725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parent of Jane.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parent of John.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parent of Karen.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parent of Bill.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John is a parent of Jim.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Jane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Mary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John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Karen is a woman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Bill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Jim is a man</a:t>
              </a: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3BDE23E2-3635-4892-9B63-ED65EAE4F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438" y="6091238"/>
              <a:ext cx="1662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+mj-lt"/>
                  <a:ea typeface="굴림" panose="020B0600000101010101" pitchFamily="50" charset="-127"/>
                </a:rPr>
                <a:t>Your Program</a:t>
              </a: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endParaRPr>
            </a:p>
          </p:txBody>
        </p:sp>
        <p:pic>
          <p:nvPicPr>
            <p:cNvPr id="19" name="그림 38">
              <a:extLst>
                <a:ext uri="{FF2B5EF4-FFF2-40B4-BE49-F238E27FC236}">
                  <a16:creationId xmlns:a16="http://schemas.microsoft.com/office/drawing/2014/main" id="{0F358543-F01F-4EE8-9FCC-4E8483DE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413" y="4706938"/>
              <a:ext cx="2058987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29">
              <a:extLst>
                <a:ext uri="{FF2B5EF4-FFF2-40B4-BE49-F238E27FC236}">
                  <a16:creationId xmlns:a16="http://schemas.microsoft.com/office/drawing/2014/main" id="{7A4412D5-201F-4B59-94AE-CAEAA150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3689350"/>
              <a:ext cx="122555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18DD510-D0FE-4034-9248-F3A7A9F4A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100" y="3387725"/>
              <a:ext cx="4721225" cy="592138"/>
              <a:chOff x="1434844" y="3387591"/>
              <a:chExt cx="4721332" cy="592479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948CCA45-5004-4885-8B44-C47E239EF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3387591"/>
                <a:ext cx="2772308" cy="445491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22C0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Who is an uncle of Bill?</a:t>
                </a: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2EC4ACCB-209B-4899-AECC-CE0FD9ACFD0A}"/>
                  </a:ext>
                </a:extLst>
              </p:cNvPr>
              <p:cNvCxnSpPr/>
              <p:nvPr/>
            </p:nvCxnSpPr>
            <p:spPr>
              <a:xfrm>
                <a:off x="5111577" y="3619499"/>
                <a:ext cx="104459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FB6FE70-F4FF-4B47-92FA-6809994E773D}"/>
                  </a:ext>
                </a:extLst>
              </p:cNvPr>
              <p:cNvCxnSpPr>
                <a:endCxn id="22" idx="1"/>
              </p:cNvCxnSpPr>
              <p:nvPr/>
            </p:nvCxnSpPr>
            <p:spPr>
              <a:xfrm flipV="1">
                <a:off x="1434844" y="3609969"/>
                <a:ext cx="904896" cy="37010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999C44-9019-4449-9C10-0DDB0D866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675" y="4637088"/>
              <a:ext cx="4670425" cy="592137"/>
              <a:chOff x="1463700" y="4636721"/>
              <a:chExt cx="4671145" cy="59247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D899674E-D753-4542-8B64-BD0A4AF2E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783709"/>
                <a:ext cx="2772308" cy="445491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22C0C"/>
                    </a:solidFill>
                    <a:effectLst/>
                    <a:uLnTx/>
                    <a:uFillTx/>
                    <a:latin typeface="+mj-lt"/>
                    <a:ea typeface="굴림" panose="020B0600000101010101" pitchFamily="50" charset="-127"/>
                  </a:rPr>
                  <a:t>Jim</a:t>
                </a: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94316AA-1E45-47F8-B4F6-8CFA6A5B4ED1}"/>
                  </a:ext>
                </a:extLst>
              </p:cNvPr>
              <p:cNvCxnSpPr>
                <a:endCxn id="26" idx="3"/>
              </p:cNvCxnSpPr>
              <p:nvPr/>
            </p:nvCxnSpPr>
            <p:spPr>
              <a:xfrm flipH="1">
                <a:off x="5112337" y="5002057"/>
                <a:ext cx="1022508" cy="4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59BA3CFD-B40B-4D1B-B297-534B2304E09F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H="1" flipV="1">
                <a:off x="1463700" y="4636721"/>
                <a:ext cx="876435" cy="37010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22C0C"/>
                </a:solidFill>
                <a:prstDash val="soli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2557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3BB70-DFDF-4E43-BAA1-30C136DF1FD6}"/>
              </a:ext>
            </a:extLst>
          </p:cNvPr>
          <p:cNvSpPr txBox="1"/>
          <p:nvPr/>
        </p:nvSpPr>
        <p:spPr>
          <a:xfrm>
            <a:off x="645719" y="745314"/>
            <a:ext cx="1076307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002060"/>
                </a:solidFill>
                <a:latin typeface="+mj-ea"/>
                <a:ea typeface="+mj-ea"/>
              </a:rPr>
              <a:t>지식의 축적과 추론을 위한 </a:t>
            </a:r>
            <a:r>
              <a:rPr lang="en-US" altLang="ko-KR" sz="2800" dirty="0">
                <a:solidFill>
                  <a:srgbClr val="002060"/>
                </a:solidFill>
                <a:latin typeface="+mj-ea"/>
                <a:ea typeface="+mj-ea"/>
              </a:rPr>
              <a:t>Logic</a:t>
            </a:r>
            <a:r>
              <a:rPr lang="ko-KR" altLang="en-US" sz="2800" dirty="0">
                <a:solidFill>
                  <a:srgbClr val="002060"/>
                </a:solidFill>
                <a:latin typeface="+mj-ea"/>
                <a:ea typeface="+mj-ea"/>
              </a:rPr>
              <a:t>의 활용</a:t>
            </a:r>
            <a:endParaRPr lang="en-US" altLang="ko-KR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89B906-521A-4C5D-9854-1B620C41BE9D}"/>
              </a:ext>
            </a:extLst>
          </p:cNvPr>
          <p:cNvSpPr/>
          <p:nvPr/>
        </p:nvSpPr>
        <p:spPr>
          <a:xfrm>
            <a:off x="976001" y="1712288"/>
            <a:ext cx="9721373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인간의 </a:t>
            </a:r>
            <a:r>
              <a:rPr lang="en-US" altLang="ko-KR" sz="2000" dirty="0">
                <a:solidFill>
                  <a:srgbClr val="002060"/>
                </a:solidFill>
              </a:rPr>
              <a:t>Symbolic Knowledge</a:t>
            </a:r>
            <a:r>
              <a:rPr lang="ko-KR" altLang="en-US" sz="2000" dirty="0">
                <a:solidFill>
                  <a:srgbClr val="002060"/>
                </a:solidFill>
              </a:rPr>
              <a:t>를 유연하게 표현하거나 처리 가능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Representation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in Logic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580AD5-4508-4056-BA03-F1A4FF98D454}"/>
              </a:ext>
            </a:extLst>
          </p:cNvPr>
          <p:cNvGrpSpPr/>
          <p:nvPr/>
        </p:nvGrpSpPr>
        <p:grpSpPr>
          <a:xfrm>
            <a:off x="2169583" y="2776538"/>
            <a:ext cx="6080125" cy="3816350"/>
            <a:chOff x="1619250" y="2420938"/>
            <a:chExt cx="6080125" cy="381635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BEED22ED-9CAD-4994-89A3-59E33B8A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2420938"/>
              <a:ext cx="3024188" cy="15128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parent of Jane.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parent of John.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parent of Karen.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parent of Bill.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John is a parent of Jim.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0613E57-05D7-4EAF-8ECD-970C29C8A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2420938"/>
              <a:ext cx="3025775" cy="15128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Jane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Mary is a woman.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John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Karen is a woman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Bill is a man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Jim is a man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54B89239-15B2-4B94-B9C8-D7C7D4F3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4725988"/>
              <a:ext cx="3025775" cy="15113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mary, jane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mary, john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jane, Karen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Jane, bill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 John, jim )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78CE29-1F6C-4273-BAE9-701034379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88" y="4724400"/>
              <a:ext cx="3024187" cy="1512888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jane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mary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john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Woman( karen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bill 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Man( jim )</a:t>
              </a:r>
            </a:p>
          </p:txBody>
        </p:sp>
        <p:sp>
          <p:nvSpPr>
            <p:cNvPr id="13" name="아래쪽 화살표 1">
              <a:extLst>
                <a:ext uri="{FF2B5EF4-FFF2-40B4-BE49-F238E27FC236}">
                  <a16:creationId xmlns:a16="http://schemas.microsoft.com/office/drawing/2014/main" id="{A219551C-099A-4BA9-9D17-8B4ACDDD04E5}"/>
                </a:ext>
              </a:extLst>
            </p:cNvPr>
            <p:cNvSpPr/>
            <p:nvPr/>
          </p:nvSpPr>
          <p:spPr>
            <a:xfrm>
              <a:off x="3706813" y="4149725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49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1FBC29-2259-43BF-A3C1-7E51AFAA4B20}"/>
              </a:ext>
            </a:extLst>
          </p:cNvPr>
          <p:cNvSpPr/>
          <p:nvPr/>
        </p:nvSpPr>
        <p:spPr>
          <a:xfrm>
            <a:off x="868049" y="125508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질의에 사용 될 수 있는 관계를 정의</a:t>
            </a:r>
            <a:r>
              <a:rPr lang="en-US" altLang="ko-KR" sz="2000" dirty="0">
                <a:solidFill>
                  <a:srgbClr val="002060"/>
                </a:solidFill>
              </a:rPr>
              <a:t>(represent or define) 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113DE9-EA81-4BF0-8B18-37258D121164}"/>
              </a:ext>
            </a:extLst>
          </p:cNvPr>
          <p:cNvGrpSpPr/>
          <p:nvPr/>
        </p:nvGrpSpPr>
        <p:grpSpPr>
          <a:xfrm>
            <a:off x="2271953" y="2602972"/>
            <a:ext cx="6913563" cy="2779712"/>
            <a:chOff x="1187450" y="2636838"/>
            <a:chExt cx="6913563" cy="277971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25EEE93-EB87-449D-9092-D4482E55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4119563"/>
              <a:ext cx="6911975" cy="1296987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 $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Parent(A,X)∧Parent(X,B)∧Woman(A)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Grandmother(A,B)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Parent(X,A)∧Parent(X,B)∧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equal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(A,B)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Sibling(A,B)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Y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Sibling(X,Y)∧Parent(X,A)∧Parent(Y,B)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Cousin(A,B)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"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$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 Sibling(X,A)∧Parent(X,B)∧Man(A)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50" charset="-127"/>
                </a:rPr>
                <a:t>® 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Uncle(A,B)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86A24C0-791C-4FE8-966A-EC0DA240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2636838"/>
              <a:ext cx="6913563" cy="6477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Grandmother, Sibling, Cousin, Uncle</a:t>
              </a:r>
            </a:p>
          </p:txBody>
        </p:sp>
        <p:sp>
          <p:nvSpPr>
            <p:cNvPr id="8" name="아래쪽 화살표 11">
              <a:extLst>
                <a:ext uri="{FF2B5EF4-FFF2-40B4-BE49-F238E27FC236}">
                  <a16:creationId xmlns:a16="http://schemas.microsoft.com/office/drawing/2014/main" id="{51138246-4A32-49B1-AE8F-E23126408ED5}"/>
                </a:ext>
              </a:extLst>
            </p:cNvPr>
            <p:cNvSpPr/>
            <p:nvPr/>
          </p:nvSpPr>
          <p:spPr>
            <a:xfrm>
              <a:off x="3563938" y="3500438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32E47F7-845A-4C6F-AEA9-1FCF2A45F810}"/>
              </a:ext>
            </a:extLst>
          </p:cNvPr>
          <p:cNvGrpSpPr/>
          <p:nvPr/>
        </p:nvGrpSpPr>
        <p:grpSpPr>
          <a:xfrm>
            <a:off x="2212447" y="2543175"/>
            <a:ext cx="6913562" cy="2665413"/>
            <a:chOff x="2771247" y="2924175"/>
            <a:chExt cx="6913562" cy="26654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BE4C75-235E-449F-B71E-DF70EB26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422" y="2924175"/>
              <a:ext cx="3457575" cy="936625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Is Jim a cousin of Karen?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Is Mary a grandmother of Jim?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Who is an uncle of Bill?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95FFF53-7BB1-46FA-B231-98E3DAFC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247" y="4725988"/>
              <a:ext cx="6913562" cy="863600"/>
            </a:xfrm>
            <a:prstGeom prst="rect">
              <a:avLst/>
            </a:prstGeom>
            <a:solidFill>
              <a:srgbClr val="807732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Cousin(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jim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,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karen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 )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Grandmother(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mary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,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jim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 )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굴림"/>
                  <a:ea typeface="굴림" charset="-127"/>
                </a:rPr>
                <a:t>Uncle( X, bill )</a:t>
              </a:r>
            </a:p>
          </p:txBody>
        </p:sp>
        <p:sp>
          <p:nvSpPr>
            <p:cNvPr id="7" name="아래쪽 화살표 10">
              <a:extLst>
                <a:ext uri="{FF2B5EF4-FFF2-40B4-BE49-F238E27FC236}">
                  <a16:creationId xmlns:a16="http://schemas.microsoft.com/office/drawing/2014/main" id="{270659B2-CE86-4FB9-98FE-8FA2E09E50AA}"/>
                </a:ext>
              </a:extLst>
            </p:cNvPr>
            <p:cNvSpPr/>
            <p:nvPr/>
          </p:nvSpPr>
          <p:spPr>
            <a:xfrm>
              <a:off x="5003272" y="4076700"/>
              <a:ext cx="1944687" cy="431800"/>
            </a:xfrm>
            <a:prstGeom prst="downArrow">
              <a:avLst/>
            </a:prstGeom>
            <a:solidFill>
              <a:srgbClr val="AAACAA">
                <a:lumMod val="60000"/>
                <a:lumOff val="40000"/>
              </a:srgbClr>
            </a:solidFill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4FFC88-2550-43F3-BE8D-6B073F2C866D}"/>
              </a:ext>
            </a:extLst>
          </p:cNvPr>
          <p:cNvSpPr/>
          <p:nvPr/>
        </p:nvSpPr>
        <p:spPr>
          <a:xfrm>
            <a:off x="868049" y="125508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질의를</a:t>
            </a:r>
            <a:r>
              <a:rPr lang="en-US" altLang="ko-KR" sz="2000" dirty="0">
                <a:solidFill>
                  <a:srgbClr val="002060"/>
                </a:solidFill>
              </a:rPr>
              <a:t> Logic</a:t>
            </a:r>
            <a:r>
              <a:rPr lang="ko-KR" altLang="en-US" sz="2000" dirty="0">
                <a:solidFill>
                  <a:srgbClr val="002060"/>
                </a:solidFill>
              </a:rPr>
              <a:t>으로 표현</a:t>
            </a:r>
          </a:p>
        </p:txBody>
      </p:sp>
    </p:spTree>
    <p:extLst>
      <p:ext uri="{BB962C8B-B14F-4D97-AF65-F5344CB8AC3E}">
        <p14:creationId xmlns:p14="http://schemas.microsoft.com/office/powerpoint/2010/main" val="25191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651977-DFDF-48D0-91E7-4E2B88298303}"/>
              </a:ext>
            </a:extLst>
          </p:cNvPr>
          <p:cNvSpPr txBox="1">
            <a:spLocks/>
          </p:cNvSpPr>
          <p:nvPr/>
        </p:nvSpPr>
        <p:spPr bwMode="auto">
          <a:xfrm>
            <a:off x="1422400" y="1854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None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D634B40-4948-4C20-B1FC-605FAD84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3683000"/>
            <a:ext cx="6049962" cy="11525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 $</a:t>
            </a:r>
            <a:r>
              <a:rPr lang="en-US" altLang="ko-KR" sz="1400" kern="0" dirty="0">
                <a:solidFill>
                  <a:srgbClr val="FFFFCC"/>
                </a:solidFill>
              </a:rPr>
              <a:t>X Parent(A,X)∧Parent(X,B)∧Woman(A)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Grandmother(A,B)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X </a:t>
            </a:r>
            <a:r>
              <a:rPr lang="en-US" altLang="ko-KR" sz="1400" kern="0" dirty="0">
                <a:solidFill>
                  <a:srgbClr val="FFFFCC"/>
                </a:solidFill>
              </a:rPr>
              <a:t>Parent(X,A)∧Parent(X,B)∧</a:t>
            </a:r>
            <a:r>
              <a:rPr lang="en-US" altLang="ko-KR" sz="1400" kern="0" dirty="0" err="1">
                <a:solidFill>
                  <a:srgbClr val="FFFFCC"/>
                </a:solidFill>
                <a:latin typeface="Symbol" panose="05050102010706020507" pitchFamily="18" charset="2"/>
              </a:rPr>
              <a:t>Ø</a:t>
            </a:r>
            <a:r>
              <a:rPr lang="en-US" altLang="ko-KR" sz="1400" kern="0" dirty="0" err="1">
                <a:solidFill>
                  <a:srgbClr val="FFFFCC"/>
                </a:solidFill>
              </a:rPr>
              <a:t>equal</a:t>
            </a:r>
            <a:r>
              <a:rPr lang="en-US" altLang="ko-KR" sz="1400" kern="0" dirty="0">
                <a:solidFill>
                  <a:srgbClr val="FFFFCC"/>
                </a:solidFill>
              </a:rPr>
              <a:t>(A,B)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Sibling(A,B)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X,</a:t>
            </a:r>
            <a:r>
              <a:rPr lang="en-US" altLang="ko-KR" sz="16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600" kern="0" dirty="0">
                <a:solidFill>
                  <a:srgbClr val="FFFFCC"/>
                </a:solidFill>
              </a:rPr>
              <a:t>Y </a:t>
            </a:r>
            <a:r>
              <a:rPr lang="en-US" altLang="ko-KR" sz="1400" kern="0" dirty="0">
                <a:solidFill>
                  <a:srgbClr val="FFFFCC"/>
                </a:solidFill>
              </a:rPr>
              <a:t>Sibling(X,Y)∧Parent(X,A)∧Parent(Y,B)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Cousin(A,B)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A,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1400" kern="0" dirty="0">
                <a:solidFill>
                  <a:srgbClr val="FFFFCC"/>
                </a:solidFill>
              </a:rPr>
              <a:t>B,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$</a:t>
            </a:r>
            <a:r>
              <a:rPr lang="en-US" altLang="ko-KR" sz="1400" kern="0" dirty="0">
                <a:solidFill>
                  <a:srgbClr val="FFFFCC"/>
                </a:solidFill>
              </a:rPr>
              <a:t>X Sibling(X,A)∧Parent(X,B)∧Man(A) </a:t>
            </a:r>
            <a:r>
              <a:rPr lang="en-US" altLang="ko-KR" sz="1400" kern="0" dirty="0">
                <a:solidFill>
                  <a:srgbClr val="FFFFCC"/>
                </a:solidFill>
                <a:latin typeface="Symbol" panose="05050102010706020507" pitchFamily="18" charset="2"/>
              </a:rPr>
              <a:t>® </a:t>
            </a:r>
            <a:r>
              <a:rPr lang="en-US" altLang="ko-KR" sz="1400" kern="0" dirty="0">
                <a:solidFill>
                  <a:srgbClr val="FFFFCC"/>
                </a:solidFill>
              </a:rPr>
              <a:t>Uncle(A,B)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B0700-AEA3-4599-B757-9885DCD6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5411788"/>
            <a:ext cx="6402388" cy="8636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Cousin(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jim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,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karen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 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Grandmother(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mary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, </a:t>
            </a:r>
            <a:r>
              <a:rPr kumimoji="1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jim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 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charset="-127"/>
              </a:rPr>
              <a:t>Uncle( X, bill 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330C0DB-F986-4660-A42D-358DBB19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2314575"/>
            <a:ext cx="3025775" cy="13684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mary, jane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mary, john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jane, Karen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Jane, bill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Parent( John, jim 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4CA72C1-CD83-4BB7-B2BE-B8DCA907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2314575"/>
            <a:ext cx="3024187" cy="136842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jane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mary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john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Woman( karen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bill 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Man( jim )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7BAECC1E-43FD-4947-8507-A03D10AF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322638"/>
            <a:ext cx="1373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Knowledge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Base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6B30D79B-F4BC-42D1-9276-27901337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038" y="2668588"/>
            <a:ext cx="70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Facts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3242B45-A2A6-4FE7-B4DD-696F73916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700" y="4043363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Rules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92AD7-6EA3-40D8-9F8F-805D7A9C06E9}"/>
              </a:ext>
            </a:extLst>
          </p:cNvPr>
          <p:cNvSpPr/>
          <p:nvPr/>
        </p:nvSpPr>
        <p:spPr>
          <a:xfrm>
            <a:off x="1284288" y="1514451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Knowledge Base</a:t>
            </a:r>
            <a:r>
              <a:rPr lang="ko-KR" altLang="en-US" sz="2000" dirty="0">
                <a:solidFill>
                  <a:srgbClr val="002060"/>
                </a:solidFill>
              </a:rPr>
              <a:t>에서 해답 추론 </a:t>
            </a:r>
            <a:r>
              <a:rPr lang="en-US" altLang="ko-KR" sz="2000" dirty="0">
                <a:solidFill>
                  <a:srgbClr val="002060"/>
                </a:solidFill>
              </a:rPr>
              <a:t>= </a:t>
            </a:r>
            <a:r>
              <a:rPr lang="ko-KR" altLang="en-US" sz="2000" dirty="0">
                <a:solidFill>
                  <a:srgbClr val="002060"/>
                </a:solidFill>
              </a:rPr>
              <a:t>주어진 </a:t>
            </a:r>
            <a:r>
              <a:rPr lang="en-US" altLang="ko-KR" sz="2000" dirty="0">
                <a:solidFill>
                  <a:srgbClr val="002060"/>
                </a:solidFill>
              </a:rPr>
              <a:t>KB</a:t>
            </a:r>
            <a:r>
              <a:rPr lang="ko-KR" altLang="en-US" sz="2000" dirty="0">
                <a:solidFill>
                  <a:srgbClr val="002060"/>
                </a:solidFill>
              </a:rPr>
              <a:t>에서 질의가 </a:t>
            </a:r>
            <a:r>
              <a:rPr lang="en-US" altLang="ko-KR" sz="2000" dirty="0">
                <a:solidFill>
                  <a:srgbClr val="002060"/>
                </a:solidFill>
              </a:rPr>
              <a:t>TRUE </a:t>
            </a:r>
            <a:r>
              <a:rPr lang="ko-KR" altLang="en-US" sz="2000" dirty="0">
                <a:solidFill>
                  <a:srgbClr val="002060"/>
                </a:solidFill>
              </a:rPr>
              <a:t>인지 </a:t>
            </a:r>
            <a:r>
              <a:rPr lang="en-US" altLang="ko-KR" sz="2000" dirty="0">
                <a:solidFill>
                  <a:srgbClr val="002060"/>
                </a:solidFill>
              </a:rPr>
              <a:t>check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49BEA0A-A8E7-47AF-8898-551EFBE6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5434288"/>
            <a:ext cx="1250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Queries in</a:t>
            </a:r>
            <a:b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</a:b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+mj-lt"/>
                <a:ea typeface="굴림" panose="020B0600000101010101" pitchFamily="50" charset="-127"/>
              </a:rPr>
              <a:t>Logic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+mj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5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04048A-3C21-4CC7-9C89-26D1BDA7F4FD}"/>
              </a:ext>
            </a:extLst>
          </p:cNvPr>
          <p:cNvSpPr txBox="1">
            <a:spLocks/>
          </p:cNvSpPr>
          <p:nvPr/>
        </p:nvSpPr>
        <p:spPr bwMode="auto">
          <a:xfrm>
            <a:off x="457199" y="1617133"/>
            <a:ext cx="1093893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Steps solving problems with logic</a:t>
            </a: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1.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주어진 사실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(Fact)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들을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2.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필요한 정의나 규칙을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3.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질의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(Queries)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를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으로 표현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0" fontAlgn="base" latinLnBrk="1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4.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질의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(queries)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TRUE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또는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FALSE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인지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check</a:t>
            </a: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새로운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사실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(Facts),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정의</a:t>
            </a:r>
            <a:r>
              <a:rPr lang="en-US" altLang="ko-KR" kern="0" dirty="0">
                <a:solidFill>
                  <a:srgbClr val="022C0C"/>
                </a:solidFill>
                <a:latin typeface="굴림"/>
                <a:ea typeface="굴림"/>
              </a:rPr>
              <a:t>(definitions), </a:t>
            </a:r>
            <a:r>
              <a:rPr lang="ko-KR" altLang="en-US" kern="0" dirty="0">
                <a:solidFill>
                  <a:srgbClr val="022C0C"/>
                </a:solidFill>
                <a:latin typeface="굴림"/>
                <a:ea typeface="굴림"/>
              </a:rPr>
              <a:t>질의</a:t>
            </a:r>
            <a:r>
              <a:rPr lang="en-US" altLang="ko-KR" kern="0" dirty="0">
                <a:solidFill>
                  <a:srgbClr val="022C0C"/>
                </a:solidFill>
                <a:latin typeface="굴림"/>
                <a:ea typeface="굴림"/>
              </a:rPr>
              <a:t>(Queries)</a:t>
            </a:r>
            <a:r>
              <a:rPr lang="ko-KR" altLang="en-US" kern="0" dirty="0">
                <a:solidFill>
                  <a:srgbClr val="022C0C"/>
                </a:solidFill>
                <a:latin typeface="굴림"/>
                <a:ea typeface="굴림"/>
              </a:rPr>
              <a:t>가 추가될 경우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293813" marR="0" lvl="2" indent="-40322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1, 2, or 3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의 과정을 반복하며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Logic statements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를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추가 또는 변경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736F84-019B-4158-A5FD-B8262D4E9C02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716338"/>
            <a:ext cx="7850187" cy="946150"/>
            <a:chOff x="1259632" y="3717032"/>
            <a:chExt cx="7848872" cy="9448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745613-F357-4ABD-B075-C7506E1A2463}"/>
                </a:ext>
              </a:extLst>
            </p:cNvPr>
            <p:cNvSpPr/>
            <p:nvPr/>
          </p:nvSpPr>
          <p:spPr>
            <a:xfrm>
              <a:off x="1259632" y="3717032"/>
              <a:ext cx="5328344" cy="359854"/>
            </a:xfrm>
            <a:prstGeom prst="rect">
              <a:avLst/>
            </a:prstGeom>
            <a:noFill/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F2D69AE-C4EE-4E56-9969-DEA66E78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4077072"/>
              <a:ext cx="374441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Usually, done by systems</a:t>
              </a:r>
            </a:p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(there is an general algorithm for this)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00CA7AD-CD4F-4ED4-84BF-619F3D8E487D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4356325" y="4076886"/>
              <a:ext cx="1007894" cy="293274"/>
            </a:xfrm>
            <a:prstGeom prst="straightConnector1">
              <a:avLst/>
            </a:prstGeom>
            <a:noFill/>
            <a:ln w="25400" cap="flat" cmpd="sng" algn="ctr">
              <a:solidFill>
                <a:srgbClr val="807732">
                  <a:shade val="95000"/>
                  <a:satMod val="105000"/>
                </a:srgbClr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AA447C-2CA3-4BF0-91E0-12236305BD2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7205662" cy="1152525"/>
            <a:chOff x="1259632" y="2492896"/>
            <a:chExt cx="7205521" cy="115212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B659F8-DE08-441B-9836-E0ADE2F319BE}"/>
                </a:ext>
              </a:extLst>
            </p:cNvPr>
            <p:cNvSpPr/>
            <p:nvPr/>
          </p:nvSpPr>
          <p:spPr>
            <a:xfrm>
              <a:off x="1259632" y="2492896"/>
              <a:ext cx="5329133" cy="1152128"/>
            </a:xfrm>
            <a:prstGeom prst="rect">
              <a:avLst/>
            </a:prstGeom>
            <a:noFill/>
            <a:ln w="25400" cap="flat" cmpd="sng" algn="ctr">
              <a:solidFill>
                <a:srgbClr val="807732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DCF01D26-B7B5-4C01-A224-21E4783B3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2700209"/>
              <a:ext cx="15888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Usually, given </a:t>
              </a:r>
              <a:b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kumimoji="1" lang="en-US" altLang="ko-KR" sz="1600" b="0" i="0" u="none" strike="noStrike" kern="0" cap="none" spc="0" normalizeH="0" baseline="0" noProof="0">
                  <a:ln>
                    <a:noFill/>
                  </a:ln>
                  <a:solidFill>
                    <a:srgbClr val="022C0C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by experts</a:t>
              </a: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3C000C8-C17B-43B5-A8D0-C612421AA85B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588765" y="2992787"/>
              <a:ext cx="28733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807732">
                  <a:shade val="95000"/>
                  <a:satMod val="105000"/>
                </a:srgbClr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734C3B-1655-44A5-A3B0-A440588ED935}"/>
              </a:ext>
            </a:extLst>
          </p:cNvPr>
          <p:cNvSpPr/>
          <p:nvPr/>
        </p:nvSpPr>
        <p:spPr>
          <a:xfrm>
            <a:off x="844021" y="921284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Logic</a:t>
            </a:r>
            <a:r>
              <a:rPr lang="ko-KR" altLang="en-US" sz="2000" dirty="0">
                <a:solidFill>
                  <a:srgbClr val="002060"/>
                </a:solidFill>
              </a:rPr>
              <a:t>을 사용하여 상징적 지식을 유연하게 처리 가능</a:t>
            </a:r>
          </a:p>
        </p:txBody>
      </p:sp>
    </p:spTree>
    <p:extLst>
      <p:ext uri="{BB962C8B-B14F-4D97-AF65-F5344CB8AC3E}">
        <p14:creationId xmlns:p14="http://schemas.microsoft.com/office/powerpoint/2010/main" val="17571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05CDD1-11AF-40BE-BCD0-B9022BA5C5F7}"/>
              </a:ext>
            </a:extLst>
          </p:cNvPr>
          <p:cNvSpPr/>
          <p:nvPr/>
        </p:nvSpPr>
        <p:spPr>
          <a:xfrm>
            <a:off x="844021" y="921284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Knowledge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Based System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A545F0-7106-4770-AAA8-A32A65A7AF11}"/>
              </a:ext>
            </a:extLst>
          </p:cNvPr>
          <p:cNvGrpSpPr/>
          <p:nvPr/>
        </p:nvGrpSpPr>
        <p:grpSpPr>
          <a:xfrm>
            <a:off x="2208741" y="2624667"/>
            <a:ext cx="5688013" cy="1223963"/>
            <a:chOff x="1692275" y="2997200"/>
            <a:chExt cx="5688013" cy="1223963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95F11A81-C625-4247-B40B-3D508BD89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3716338"/>
              <a:ext cx="1944687" cy="504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FF0000"/>
                  </a:solidFill>
                </a:rPr>
                <a:t>System</a:t>
              </a: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A377173-437B-41A9-B32B-DE776CC9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2997200"/>
              <a:ext cx="1512887" cy="71913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rgbClr val="FF0000"/>
                  </a:solidFill>
                </a:rPr>
                <a:t>Knowledge</a:t>
              </a: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CD7C03-46B4-44E1-9A76-B343211F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2997200"/>
              <a:ext cx="207962" cy="71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892E095-9EE0-4B06-B2B8-CF360C07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2997200"/>
              <a:ext cx="215900" cy="719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3366CC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20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n"/>
                <a:defRPr kumimoji="1" sz="16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n"/>
                <a:defRPr kumimoji="1" sz="140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ko-KR" sz="1600" i="1">
                <a:solidFill>
                  <a:srgbClr val="FF0000"/>
                </a:solidFill>
              </a:endParaRPr>
            </a:p>
          </p:txBody>
        </p:sp>
        <p:grpSp>
          <p:nvGrpSpPr>
            <p:cNvPr id="7" name="그룹 15">
              <a:extLst>
                <a:ext uri="{FF2B5EF4-FFF2-40B4-BE49-F238E27FC236}">
                  <a16:creationId xmlns:a16="http://schemas.microsoft.com/office/drawing/2014/main" id="{71587EE3-8ADB-44BD-A479-0D717D1FD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275" y="3357563"/>
              <a:ext cx="1800225" cy="503237"/>
              <a:chOff x="1691680" y="3356992"/>
              <a:chExt cx="1800200" cy="504055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39F0A315-32BE-4275-BD78-D2BAF6C3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356992"/>
                <a:ext cx="1296144" cy="504055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</a:rPr>
                  <a:t>Problem</a:t>
                </a:r>
                <a:endParaRPr lang="en-US" altLang="ko-KR" sz="16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오른쪽 화살표 12">
                <a:extLst>
                  <a:ext uri="{FF2B5EF4-FFF2-40B4-BE49-F238E27FC236}">
                    <a16:creationId xmlns:a16="http://schemas.microsoft.com/office/drawing/2014/main" id="{732EF3D2-813D-48B5-A333-288D64F8EF17}"/>
                  </a:ext>
                </a:extLst>
              </p:cNvPr>
              <p:cNvSpPr/>
              <p:nvPr/>
            </p:nvSpPr>
            <p:spPr>
              <a:xfrm>
                <a:off x="3060086" y="3428545"/>
                <a:ext cx="431794" cy="360949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그룹 16">
              <a:extLst>
                <a:ext uri="{FF2B5EF4-FFF2-40B4-BE49-F238E27FC236}">
                  <a16:creationId xmlns:a16="http://schemas.microsoft.com/office/drawing/2014/main" id="{F84456E1-7583-4235-8526-72D45375A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063" y="3357563"/>
              <a:ext cx="1800225" cy="503237"/>
              <a:chOff x="5580112" y="3356992"/>
              <a:chExt cx="1800200" cy="504055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CEE75D4C-AF78-4237-8D89-3DA00B141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356992"/>
                <a:ext cx="1296144" cy="504055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3366CC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</a:rPr>
                  <a:t>Answer</a:t>
                </a:r>
                <a:endParaRPr lang="en-US" altLang="ko-KR" sz="1600"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오른쪽 화살표 14">
                <a:extLst>
                  <a:ext uri="{FF2B5EF4-FFF2-40B4-BE49-F238E27FC236}">
                    <a16:creationId xmlns:a16="http://schemas.microsoft.com/office/drawing/2014/main" id="{8AC4B964-72C5-4A77-B4B3-4E7D23D4B9D0}"/>
                  </a:ext>
                </a:extLst>
              </p:cNvPr>
              <p:cNvSpPr/>
              <p:nvPr/>
            </p:nvSpPr>
            <p:spPr>
              <a:xfrm>
                <a:off x="5580112" y="3428545"/>
                <a:ext cx="431794" cy="360949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07133889-7DFF-4684-AB2C-0F3CE236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938" y="1732253"/>
            <a:ext cx="514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전문가들이 문제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해결과 관련된 지식을 표현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29B08D-E2A1-4E19-BA5B-B4B8A93C2587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052748" y="2101585"/>
            <a:ext cx="0" cy="523082"/>
          </a:xfrm>
          <a:prstGeom prst="straightConnector1">
            <a:avLst/>
          </a:prstGeom>
          <a:noFill/>
          <a:ln w="25400" cap="flat" cmpd="sng" algn="ctr">
            <a:solidFill>
              <a:srgbClr val="807732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0C88F866-A532-4CFE-A89D-47E9D322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171" y="4383102"/>
            <a:ext cx="3647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시스템에서 추론 알고리즘을 구현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8F4C78-4B59-4C5B-A97E-36864CA04AAC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5052747" y="3848630"/>
            <a:ext cx="1" cy="534472"/>
          </a:xfrm>
          <a:prstGeom prst="straightConnector1">
            <a:avLst/>
          </a:prstGeom>
          <a:noFill/>
          <a:ln w="25400" cap="flat" cmpd="sng" algn="ctr">
            <a:solidFill>
              <a:srgbClr val="807732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51109F-B64E-46E7-9A2F-3130B2260DCC}"/>
              </a:ext>
            </a:extLst>
          </p:cNvPr>
          <p:cNvSpPr/>
          <p:nvPr/>
        </p:nvSpPr>
        <p:spPr>
          <a:xfrm>
            <a:off x="844021" y="5193409"/>
            <a:ext cx="10069513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Prolog, CLIPS, JESS, Expert System Shell </a:t>
            </a:r>
            <a:r>
              <a:rPr lang="ko-KR" altLang="en-US" sz="2000" dirty="0"/>
              <a:t>등의 지식 처리 관련 </a:t>
            </a:r>
            <a:r>
              <a:rPr lang="en-US" altLang="ko-KR" sz="2000" dirty="0"/>
              <a:t>SW</a:t>
            </a:r>
            <a:r>
              <a:rPr lang="ko-KR" altLang="en-US" sz="2000" dirty="0"/>
              <a:t>마다 고유의 지식 </a:t>
            </a:r>
            <a:br>
              <a:rPr lang="en-US" altLang="ko-KR" sz="2000" dirty="0"/>
            </a:br>
            <a:r>
              <a:rPr lang="ko-KR" altLang="en-US" sz="2000" dirty="0"/>
              <a:t>표현 </a:t>
            </a:r>
            <a:r>
              <a:rPr lang="en-US" altLang="ko-KR" sz="2000" dirty="0"/>
              <a:t>scheme</a:t>
            </a:r>
            <a:r>
              <a:rPr lang="ko-KR" altLang="en-US" sz="2000" dirty="0"/>
              <a:t>과 추론 알고리즘을 구현하고 있으나 기본적으로는 </a:t>
            </a:r>
            <a:r>
              <a:rPr lang="en-US" altLang="ko-KR" sz="2000" dirty="0"/>
              <a:t>Logic</a:t>
            </a:r>
            <a:r>
              <a:rPr lang="ko-KR" altLang="en-US" sz="2000" dirty="0"/>
              <a:t>을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3188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2193</Words>
  <Application>Microsoft Office PowerPoint</Application>
  <PresentationFormat>와이드스크린</PresentationFormat>
  <Paragraphs>361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맑은 고딕</vt:lpstr>
      <vt:lpstr>Arial</vt:lpstr>
      <vt:lpstr>Cambria Math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Kwangsu</dc:creator>
  <cp:lastModifiedBy>이건</cp:lastModifiedBy>
  <cp:revision>6</cp:revision>
  <dcterms:created xsi:type="dcterms:W3CDTF">2020-03-10T10:54:34Z</dcterms:created>
  <dcterms:modified xsi:type="dcterms:W3CDTF">2025-09-23T16:53:07Z</dcterms:modified>
</cp:coreProperties>
</file>