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F5694-2B14-44D9-8F11-4EAAE2F6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0C7ADA-A32C-448E-B3FA-3CA9A48FD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D7F8F-2AD5-4F85-AC6D-0CD6CDEC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95F14-213F-4AC4-8F1C-9A6578DF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13E80-2B0B-4B5D-8BAD-A3658171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4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120B0-A7B1-4377-92E0-F06B1E8D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B2270-C635-48C4-9D91-AF1CA6A68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747BC-7B0A-44AE-BA3E-FD93C975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3D55C-2A0A-4357-B247-75E8172A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7C638-3C2A-4E2E-AC12-FE6063C7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7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66E4B4-BA17-4B9E-B389-BA38B610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3CE0D-8721-453A-AE69-C3E3378D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249D-8C8F-4246-B3F9-ECB0D275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44DBA-625A-413A-9BA0-04ACB24B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EC7AD-648C-4E88-9298-C3154741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4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4B9DE-EF93-4E95-BBFA-9B8351E0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AE1BE-19E6-4DDB-BDE9-FA1EB262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BB702-E10D-4FAC-B2B5-E27DEEB9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C18D2-EDBE-48FC-9B45-90B98885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4315A-9C6F-45AD-A85D-D2B21D7E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C4DE-18FD-4E0E-A629-C990BD19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4FC51-5172-4C90-8DD9-892D9A06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D20E2-BF12-4FBD-999E-59E865AC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5798A-E415-4706-8422-C9E896F8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26746-94A3-4F68-A850-49E237A0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CD8E1-D8FE-4E49-8A4F-CC9CF07C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591E9-CDBF-452C-AE9F-CCBD943BC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4923A-F0EB-4A51-A844-52B1C21B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C53FA-1470-4A9D-A52A-612401D4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AEE8F-7C96-4210-AB05-23304C70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7A029-FEA2-495E-A9A5-8FE28FB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8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5D60-E91E-4DCB-B493-B9AC614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58E17-AD70-4B2E-ADF5-CB3FB82B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B246D-2F7F-4D05-B33E-4CEFF532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0E9FC-9459-468C-BB7E-9A9F6D364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E7521-1F5E-4B35-AB77-F3AB99808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75C26C-3237-4BD3-B69D-2E50CCC9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63EAF-0639-410A-88EE-521ABA04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CB2015-E30E-409C-B6CC-8B7B871D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53667-FC8E-464F-8C23-546AB32D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909CA-3144-4E97-90E5-9C1B215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264D6-E3EC-4BC5-95EC-23ACA856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E811-DD96-4573-9B2A-CBEC5F23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38EA1C-0A40-4075-96B2-F69BC712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EB130-79D9-41C9-B046-58E573C7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9727D-3AB2-476D-B6AC-77553611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9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A19A9-7F39-4BEC-8EE0-32D14898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27ED3-EB44-4A0E-B576-0B674E87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55CC-BF4A-41A3-AEB1-BBEC5447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03A61-DB01-4F60-A467-C7DF3B77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0CF3D-7B9E-4C41-80B0-99528DE9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1000-15C3-4AEE-87D0-6386AF13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19631-06E8-4D1C-9CFD-0236881A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6C738B-D4CB-451D-A197-BD63D381A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0D682-A7A3-4FC6-84D4-D00D6926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49174-43B4-4531-81F5-F25F68DF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95F9-5F27-411D-9A6D-77D3D242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67E57-9343-4064-8706-9ADCB7BD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F1ADE-1EC4-4FBE-ABB8-3A658973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CE987-2083-46E3-8AA3-5DA39B7D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447BD-96F3-402D-AB60-B71E3810A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081A-4046-4D4B-A37A-BDAAE48DAD66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3A37E-2B99-42EB-BBE4-ADFA3B3C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9FD88-3989-472D-826D-17C62766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3E74-84B0-43BB-9CD8-BFEF566AD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65B8F9-A1C3-4A0E-82C8-7CCAB5D58F7A}"/>
              </a:ext>
            </a:extLst>
          </p:cNvPr>
          <p:cNvSpPr txBox="1"/>
          <p:nvPr/>
        </p:nvSpPr>
        <p:spPr>
          <a:xfrm>
            <a:off x="1937657" y="1926771"/>
            <a:ext cx="784860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Data</a:t>
            </a:r>
            <a:r>
              <a:rPr lang="ko-KR" altLang="en-US" sz="4000" dirty="0"/>
              <a:t> </a:t>
            </a:r>
            <a:r>
              <a:rPr lang="en-US" altLang="ko-KR" sz="4000" dirty="0"/>
              <a:t>Analysis</a:t>
            </a:r>
          </a:p>
          <a:p>
            <a:pPr algn="r">
              <a:lnSpc>
                <a:spcPct val="150000"/>
              </a:lnSpc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34379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20C71BB9-66BF-46E5-AF17-7513F45ACB3B}"/>
              </a:ext>
            </a:extLst>
          </p:cNvPr>
          <p:cNvSpPr txBox="1">
            <a:spLocks/>
          </p:cNvSpPr>
          <p:nvPr/>
        </p:nvSpPr>
        <p:spPr>
          <a:xfrm>
            <a:off x="766119" y="1429265"/>
            <a:ext cx="10805984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kumimoji="1" lang="ko-KR" altLang="en-US" dirty="0"/>
              <a:t>분석 기법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대부분의 분석 기법은 </a:t>
            </a:r>
            <a:r>
              <a:rPr kumimoji="1" lang="en-US" altLang="ko-KR" dirty="0"/>
              <a:t>Universal Approximator</a:t>
            </a:r>
            <a:r>
              <a:rPr kumimoji="1" lang="ko-KR" altLang="en-US" dirty="0"/>
              <a:t>를 기반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kumimoji="1" lang="en-US" altLang="ko-KR" dirty="0"/>
              <a:t>Universal Approximator</a:t>
            </a:r>
          </a:p>
          <a:p>
            <a:pPr lvl="1"/>
            <a:r>
              <a:rPr kumimoji="1" lang="ko-KR" altLang="en-US" dirty="0"/>
              <a:t>허용된 오차 범위 내에서 어떤 함수도 흉내 낼 수 있는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56F2211-99A6-488C-8221-659FEA9DBADC}"/>
                  </a:ext>
                </a:extLst>
              </p:cNvPr>
              <p:cNvSpPr/>
              <p:nvPr/>
            </p:nvSpPr>
            <p:spPr>
              <a:xfrm>
                <a:off x="2366805" y="3754823"/>
                <a:ext cx="63268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56F2211-99A6-488C-8221-659FEA9DB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05" y="3754823"/>
                <a:ext cx="63268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상자 5">
            <a:extLst>
              <a:ext uri="{FF2B5EF4-FFF2-40B4-BE49-F238E27FC236}">
                <a16:creationId xmlns:a16="http://schemas.microsoft.com/office/drawing/2014/main" id="{1F23AD76-8E70-4C90-B855-F6FAC947BE4B}"/>
              </a:ext>
            </a:extLst>
          </p:cNvPr>
          <p:cNvSpPr txBox="1"/>
          <p:nvPr/>
        </p:nvSpPr>
        <p:spPr>
          <a:xfrm>
            <a:off x="3417660" y="4688443"/>
            <a:ext cx="275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함수입력 파라미터</a:t>
            </a:r>
          </a:p>
        </p:txBody>
      </p:sp>
      <p:sp>
        <p:nvSpPr>
          <p:cNvPr id="5" name="텍스트 상자 6">
            <a:extLst>
              <a:ext uri="{FF2B5EF4-FFF2-40B4-BE49-F238E27FC236}">
                <a16:creationId xmlns:a16="http://schemas.microsoft.com/office/drawing/2014/main" id="{4A88AC76-7846-4858-B6CC-0C993D5BA565}"/>
              </a:ext>
            </a:extLst>
          </p:cNvPr>
          <p:cNvSpPr txBox="1"/>
          <p:nvPr/>
        </p:nvSpPr>
        <p:spPr>
          <a:xfrm>
            <a:off x="5530217" y="4690623"/>
            <a:ext cx="283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모양 결정 파라미터</a:t>
            </a:r>
          </a:p>
        </p:txBody>
      </p:sp>
      <p:sp>
        <p:nvSpPr>
          <p:cNvPr id="6" name="왼쪽 중괄호[L] 7">
            <a:extLst>
              <a:ext uri="{FF2B5EF4-FFF2-40B4-BE49-F238E27FC236}">
                <a16:creationId xmlns:a16="http://schemas.microsoft.com/office/drawing/2014/main" id="{9B7DCF84-6789-4F51-BDD9-C51181249908}"/>
              </a:ext>
            </a:extLst>
          </p:cNvPr>
          <p:cNvSpPr/>
          <p:nvPr/>
        </p:nvSpPr>
        <p:spPr>
          <a:xfrm rot="16200000">
            <a:off x="4387910" y="3575862"/>
            <a:ext cx="241261" cy="1751310"/>
          </a:xfrm>
          <a:prstGeom prst="leftBrace">
            <a:avLst>
              <a:gd name="adj1" fmla="val 38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왼쪽 중괄호[L] 8">
            <a:extLst>
              <a:ext uri="{FF2B5EF4-FFF2-40B4-BE49-F238E27FC236}">
                <a16:creationId xmlns:a16="http://schemas.microsoft.com/office/drawing/2014/main" id="{215B503A-7B88-4FE5-9DB7-AA081A04E59C}"/>
              </a:ext>
            </a:extLst>
          </p:cNvPr>
          <p:cNvSpPr/>
          <p:nvPr/>
        </p:nvSpPr>
        <p:spPr>
          <a:xfrm rot="16200000">
            <a:off x="6404185" y="3518135"/>
            <a:ext cx="241260" cy="1866766"/>
          </a:xfrm>
          <a:prstGeom prst="leftBrace">
            <a:avLst>
              <a:gd name="adj1" fmla="val 38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921A2C4-377B-4667-B854-1231E36129F1}"/>
                  </a:ext>
                </a:extLst>
              </p:cNvPr>
              <p:cNvSpPr/>
              <p:nvPr/>
            </p:nvSpPr>
            <p:spPr>
              <a:xfrm>
                <a:off x="3008710" y="5327474"/>
                <a:ext cx="42794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;1,2,…,10</m:t>
                        </m:r>
                      </m:e>
                    </m:d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charset="0"/>
                      </a:rPr>
                      <m:t>sin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921A2C4-377B-4667-B854-1231E3612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10" y="5327474"/>
                <a:ext cx="4279485" cy="461665"/>
              </a:xfrm>
              <a:prstGeom prst="rect">
                <a:avLst/>
              </a:prstGeom>
              <a:blipFill>
                <a:blip r:embed="rId3"/>
                <a:stretch>
                  <a:fillRect l="-128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2B9964-0409-4E8F-9A6D-62A9891F7AE1}"/>
                  </a:ext>
                </a:extLst>
              </p:cNvPr>
              <p:cNvSpPr/>
              <p:nvPr/>
            </p:nvSpPr>
            <p:spPr>
              <a:xfrm>
                <a:off x="3008711" y="5841696"/>
                <a:ext cx="47509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;2,4,…,20</m:t>
                        </m:r>
                      </m:e>
                    </m:d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mr-IN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+</a:t>
                </a:r>
                <a:r>
                  <a:rPr lang="en-US" altLang="ko-KR" sz="2400" dirty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  <a:endParaRPr lang="ko-KR" alt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2B9964-0409-4E8F-9A6D-62A9891F7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11" y="5841696"/>
                <a:ext cx="4750971" cy="461665"/>
              </a:xfrm>
              <a:prstGeom prst="rect">
                <a:avLst/>
              </a:prstGeom>
              <a:blipFill>
                <a:blip r:embed="rId4"/>
                <a:stretch>
                  <a:fillRect l="-1155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5F78DB-4FA7-4508-A2BA-2D8BF4FF797C}"/>
              </a:ext>
            </a:extLst>
          </p:cNvPr>
          <p:cNvSpPr txBox="1"/>
          <p:nvPr/>
        </p:nvSpPr>
        <p:spPr>
          <a:xfrm>
            <a:off x="665171" y="453230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41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7C3A7F52-6DC8-47CD-928F-E7E64F9BDC4E}"/>
              </a:ext>
            </a:extLst>
          </p:cNvPr>
          <p:cNvSpPr txBox="1">
            <a:spLocks/>
          </p:cNvSpPr>
          <p:nvPr/>
        </p:nvSpPr>
        <p:spPr>
          <a:xfrm>
            <a:off x="1050323" y="1453978"/>
            <a:ext cx="10398211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Learning</a:t>
            </a:r>
          </a:p>
          <a:p>
            <a:pPr lvl="1"/>
            <a:r>
              <a:rPr lang="ko-KR" altLang="en-US" dirty="0"/>
              <a:t>선택한 분석기법이 주어진 데이터의 함수 관계를 잘 표현하도록 </a:t>
            </a:r>
            <a:r>
              <a:rPr lang="en-US" altLang="ko-KR" dirty="0"/>
              <a:t>“</a:t>
            </a:r>
            <a:r>
              <a:rPr lang="ko-KR" altLang="en-US" dirty="0"/>
              <a:t>모양 결정 </a:t>
            </a:r>
            <a:r>
              <a:rPr lang="ko-KR" altLang="en-US" dirty="0" err="1"/>
              <a:t>파라미터＂를</a:t>
            </a:r>
            <a:r>
              <a:rPr lang="ko-KR" altLang="en-US" dirty="0"/>
              <a:t> 결정하는 과정</a:t>
            </a:r>
          </a:p>
        </p:txBody>
      </p:sp>
      <p:sp>
        <p:nvSpPr>
          <p:cNvPr id="3" name="텍스트 상자 4">
            <a:extLst>
              <a:ext uri="{FF2B5EF4-FFF2-40B4-BE49-F238E27FC236}">
                <a16:creationId xmlns:a16="http://schemas.microsoft.com/office/drawing/2014/main" id="{F605400E-B6BD-4CE7-900A-DE929E4010F8}"/>
              </a:ext>
            </a:extLst>
          </p:cNvPr>
          <p:cNvSpPr txBox="1"/>
          <p:nvPr/>
        </p:nvSpPr>
        <p:spPr>
          <a:xfrm>
            <a:off x="1668013" y="3065491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+mn-ea"/>
              </a:rPr>
              <a:t>주어진 데이터를 가장 잘 설명하는 함수를 찾아라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25A9BCEC-93B3-4630-881F-3DC26249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329" y="521771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6BD0B924-A3B8-4049-9722-267A9402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866" y="49684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C584B9E5-9F4C-4DE1-84D9-723AB0B6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879" y="54002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67CAF791-492F-4D07-A625-4D9CFD02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966" y="46033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504615DA-2B55-4F32-804C-4CB139F1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41" y="44509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3476903-5620-43F8-A9E4-8491ADDA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014" y="45239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715AB913-8A25-4639-AD01-60FCD9DC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16" y="40667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25718F4-5129-4037-A34B-3AAB1B48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466" y="514151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56732BC1-36CE-4906-B25D-572A4150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491" y="55177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31C8B97F-E37B-4B6D-9E5E-DD0BFFBB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929" y="56669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C8290071-5BEE-4C8C-A3D5-9E24F605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104" y="48922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9551C2BB-E143-4E17-A8B4-D84CE6E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79" y="47525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FABB1F5-346E-460D-B68B-F4357974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104" y="440015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62C5758F-46EB-4641-94F0-9A7A3354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241" y="445889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8BE17779-EC6A-4EE9-B309-F70CF6F8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904" y="467637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19" name="직선 화살표 연결선 22">
            <a:extLst>
              <a:ext uri="{FF2B5EF4-FFF2-40B4-BE49-F238E27FC236}">
                <a16:creationId xmlns:a16="http://schemas.microsoft.com/office/drawing/2014/main" id="{05768893-7B22-4FB7-98CE-CD0803950B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4804" y="6040042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24">
            <a:extLst>
              <a:ext uri="{FF2B5EF4-FFF2-40B4-BE49-F238E27FC236}">
                <a16:creationId xmlns:a16="http://schemas.microsoft.com/office/drawing/2014/main" id="{FF36045B-5FD1-4407-87C0-71D508FF53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4804" y="3823892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98781715-523E-45AE-BFF5-88814494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266" y="5840017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0EAB4B2D-5410-43C6-930D-2C48BF2E6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216" y="3836592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0DC03E-F585-4666-BA9B-E51097F791FD}"/>
                  </a:ext>
                </a:extLst>
              </p:cNvPr>
              <p:cNvSpPr/>
              <p:nvPr/>
            </p:nvSpPr>
            <p:spPr>
              <a:xfrm>
                <a:off x="7245675" y="3824372"/>
                <a:ext cx="16651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0DC03E-F585-4666-BA9B-E51097F79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75" y="3824372"/>
                <a:ext cx="16651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84C3815-7D50-4D82-8FC4-11EA4B47ECF2}"/>
              </a:ext>
            </a:extLst>
          </p:cNvPr>
          <p:cNvSpPr txBox="1"/>
          <p:nvPr/>
        </p:nvSpPr>
        <p:spPr>
          <a:xfrm>
            <a:off x="677528" y="56396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163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A3E11A15-45D1-48BF-8412-451A86FD351E}"/>
              </a:ext>
            </a:extLst>
          </p:cNvPr>
          <p:cNvSpPr txBox="1">
            <a:spLocks/>
          </p:cNvSpPr>
          <p:nvPr/>
        </p:nvSpPr>
        <p:spPr>
          <a:xfrm>
            <a:off x="1235674" y="2022390"/>
            <a:ext cx="10169611" cy="46317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kumimoji="1" lang="en-US" altLang="ko-KR" dirty="0"/>
              <a:t>Learning</a:t>
            </a:r>
          </a:p>
          <a:p>
            <a:pPr lvl="1"/>
            <a:r>
              <a:rPr kumimoji="1" lang="ko-KR" altLang="en-US" dirty="0"/>
              <a:t>여러 종류의 </a:t>
            </a:r>
            <a:r>
              <a:rPr kumimoji="1" lang="en-US" altLang="ko-KR" dirty="0"/>
              <a:t>Approximator</a:t>
            </a:r>
            <a:r>
              <a:rPr kumimoji="1" lang="ko-KR" altLang="en-US" dirty="0"/>
              <a:t> 중에서 하나를 선택</a:t>
            </a:r>
            <a:endParaRPr kumimoji="1"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ko-KR" dirty="0"/>
              <a:t>Neural Network, Deep Learning, Decision Tree, Random Forest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89BBC6A-D342-4F09-A22B-F093363B2DD9}"/>
                  </a:ext>
                </a:extLst>
              </p:cNvPr>
              <p:cNvSpPr/>
              <p:nvPr/>
            </p:nvSpPr>
            <p:spPr>
              <a:xfrm>
                <a:off x="2830195" y="4002024"/>
                <a:ext cx="59542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89BBC6A-D342-4F09-A22B-F093363B2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95" y="4002024"/>
                <a:ext cx="595423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47A2A1-291F-4436-B838-5923C027EA67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627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C849B397-A094-406C-96A6-7896BD795685}"/>
              </a:ext>
            </a:extLst>
          </p:cNvPr>
          <p:cNvSpPr txBox="1">
            <a:spLocks/>
          </p:cNvSpPr>
          <p:nvPr/>
        </p:nvSpPr>
        <p:spPr>
          <a:xfrm>
            <a:off x="1158000" y="1769075"/>
            <a:ext cx="954782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kumimoji="1" lang="en-US" altLang="ko-KR" dirty="0"/>
              <a:t>Learning</a:t>
            </a:r>
          </a:p>
          <a:p>
            <a:pPr>
              <a:buFont typeface="Wingdings" panose="05000000000000000000" pitchFamily="2" charset="2"/>
              <a:buChar char="v"/>
            </a:pPr>
            <a:endParaRPr kumimoji="1" lang="en-US" altLang="ko-KR" sz="1400" dirty="0"/>
          </a:p>
          <a:p>
            <a:pPr lvl="1"/>
            <a:r>
              <a:rPr kumimoji="1" lang="en-US" altLang="ko-KR" dirty="0"/>
              <a:t>f</a:t>
            </a:r>
            <a:r>
              <a:rPr kumimoji="1" lang="ko-KR" altLang="en-US" dirty="0"/>
              <a:t>가 주어진 데이터에 가장 잘 부합하도록 </a:t>
            </a:r>
            <a:r>
              <a:rPr kumimoji="1" lang="en-US" altLang="ko-KR" dirty="0"/>
              <a:t>w</a:t>
            </a:r>
            <a:r>
              <a:rPr kumimoji="1" lang="ko-KR" altLang="en-US" dirty="0"/>
              <a:t>를 잘 조정</a:t>
            </a:r>
            <a:endParaRPr kumimoji="1"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2A1C1E-F7A0-4C17-B905-AC78B4887B6D}"/>
              </a:ext>
            </a:extLst>
          </p:cNvPr>
          <p:cNvGrpSpPr/>
          <p:nvPr/>
        </p:nvGrpSpPr>
        <p:grpSpPr>
          <a:xfrm>
            <a:off x="1114131" y="4404034"/>
            <a:ext cx="2555283" cy="1394182"/>
            <a:chOff x="1911141" y="3660480"/>
            <a:chExt cx="5942013" cy="2416175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8DE97D69-A119-46C0-9A2F-36F5528F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254" y="5054305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7CED9F7B-67C1-4560-82AC-1EA90EF4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91" y="48050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19187267-7D4B-4FC0-855E-028DDB3B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804" y="52368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1CCAD5B4-800D-4343-8BE0-19826366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5891" y="443994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26088912-977D-413C-9DCD-C5339E032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766" y="428754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74FDDF5A-73B6-4B10-A8D3-548AD5BD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939" y="43605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F51B610B-615F-4A9E-9797-D5C19DDE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741" y="39033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7351D396-6754-4413-A1BD-F6989CC3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391" y="4978105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6F7A2552-CDD2-4636-AAC4-91F89B096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416" y="535434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CE45465B-F4E4-4E74-8144-2C742DE3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854" y="55035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C76B862A-F4FA-41F0-B55B-94943A4F1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029" y="47288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6E443112-D91D-406E-B5D2-9A39FB0A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104" y="45891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F4A957D3-BF2D-48F2-8670-24CD0A9FE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029" y="4236742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10A615A5-3F94-414D-BFB6-CDD74E47E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166" y="429548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7CB02C71-8E3F-4B76-BD1F-722AD07B2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29" y="4512967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cxnSp>
          <p:nvCxnSpPr>
            <p:cNvPr id="18" name="직선 화살표 연결선 22">
              <a:extLst>
                <a:ext uri="{FF2B5EF4-FFF2-40B4-BE49-F238E27FC236}">
                  <a16:creationId xmlns:a16="http://schemas.microsoft.com/office/drawing/2014/main" id="{54C28C04-3E62-4371-8D5B-AFAC275EEF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20729" y="5876630"/>
              <a:ext cx="5040312" cy="793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화살표 연결선 24">
              <a:extLst>
                <a:ext uri="{FF2B5EF4-FFF2-40B4-BE49-F238E27FC236}">
                  <a16:creationId xmlns:a16="http://schemas.microsoft.com/office/drawing/2014/main" id="{E9058B8F-393F-452C-B836-71CC75C9C7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20729" y="3660480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C229F1A8-7F2E-433E-82F4-48202032A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191" y="5676605"/>
              <a:ext cx="334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  <a:endParaRPr lang="ko-KR" altLang="en-US"/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9A1C6CC2-A852-4E18-8954-8706B39A0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141" y="3673180"/>
              <a:ext cx="317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22" name="자유형 27">
              <a:extLst>
                <a:ext uri="{FF2B5EF4-FFF2-40B4-BE49-F238E27FC236}">
                  <a16:creationId xmlns:a16="http://schemas.microsoft.com/office/drawing/2014/main" id="{D5CE613B-CA08-429A-9E47-C9E64CCC24B3}"/>
                </a:ext>
              </a:extLst>
            </p:cNvPr>
            <p:cNvSpPr/>
            <p:nvPr/>
          </p:nvSpPr>
          <p:spPr>
            <a:xfrm>
              <a:off x="2523627" y="4521861"/>
              <a:ext cx="4994564" cy="825730"/>
            </a:xfrm>
            <a:custGeom>
              <a:avLst/>
              <a:gdLst>
                <a:gd name="connsiteX0" fmla="*/ 0 w 4343400"/>
                <a:gd name="connsiteY0" fmla="*/ 701040 h 1204699"/>
                <a:gd name="connsiteX1" fmla="*/ 670560 w 4343400"/>
                <a:gd name="connsiteY1" fmla="*/ 167640 h 1204699"/>
                <a:gd name="connsiteX2" fmla="*/ 2240280 w 4343400"/>
                <a:gd name="connsiteY2" fmla="*/ 1203960 h 1204699"/>
                <a:gd name="connsiteX3" fmla="*/ 3368040 w 4343400"/>
                <a:gd name="connsiteY3" fmla="*/ 327660 h 1204699"/>
                <a:gd name="connsiteX4" fmla="*/ 4343400 w 4343400"/>
                <a:gd name="connsiteY4" fmla="*/ 0 h 1204699"/>
                <a:gd name="connsiteX0" fmla="*/ 0 w 4994564"/>
                <a:gd name="connsiteY0" fmla="*/ 825730 h 1204699"/>
                <a:gd name="connsiteX1" fmla="*/ 1321724 w 4994564"/>
                <a:gd name="connsiteY1" fmla="*/ 167640 h 1204699"/>
                <a:gd name="connsiteX2" fmla="*/ 2891444 w 4994564"/>
                <a:gd name="connsiteY2" fmla="*/ 1203960 h 1204699"/>
                <a:gd name="connsiteX3" fmla="*/ 4019204 w 4994564"/>
                <a:gd name="connsiteY3" fmla="*/ 327660 h 1204699"/>
                <a:gd name="connsiteX4" fmla="*/ 4994564 w 4994564"/>
                <a:gd name="connsiteY4" fmla="*/ 0 h 1204699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19204 w 4994564"/>
                <a:gd name="connsiteY3" fmla="*/ 327660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564" h="825730">
                  <a:moveTo>
                    <a:pt x="0" y="825730"/>
                  </a:moveTo>
                  <a:cubicBezTo>
                    <a:pt x="148590" y="517120"/>
                    <a:pt x="802871" y="261620"/>
                    <a:pt x="1321724" y="167640"/>
                  </a:cubicBezTo>
                  <a:cubicBezTo>
                    <a:pt x="1840577" y="73660"/>
                    <a:pt x="2654301" y="249036"/>
                    <a:pt x="3113117" y="261851"/>
                  </a:cubicBezTo>
                  <a:cubicBezTo>
                    <a:pt x="3571933" y="274666"/>
                    <a:pt x="3654830" y="237373"/>
                    <a:pt x="4074623" y="244532"/>
                  </a:cubicBezTo>
                  <a:cubicBezTo>
                    <a:pt x="4508271" y="237835"/>
                    <a:pt x="4682144" y="63500"/>
                    <a:pt x="4994564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94B6FC-2507-4EFD-97B2-6D57027331EA}"/>
                  </a:ext>
                </a:extLst>
              </p:cNvPr>
              <p:cNvSpPr/>
              <p:nvPr/>
            </p:nvSpPr>
            <p:spPr>
              <a:xfrm>
                <a:off x="1043317" y="3716197"/>
                <a:ext cx="27071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;1.0,1.0,1.0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94B6FC-2507-4EFD-97B2-6D5702733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17" y="3716197"/>
                <a:ext cx="2707151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9F330A-5400-4134-A54B-A4E5BD2B8008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B0F044-C8EE-423F-B269-EC1248640C4B}"/>
              </a:ext>
            </a:extLst>
          </p:cNvPr>
          <p:cNvGrpSpPr/>
          <p:nvPr/>
        </p:nvGrpSpPr>
        <p:grpSpPr>
          <a:xfrm>
            <a:off x="3845606" y="4384852"/>
            <a:ext cx="2395259" cy="1386854"/>
            <a:chOff x="5208158" y="3843336"/>
            <a:chExt cx="5942013" cy="2416175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DD798682-D2EA-46B6-BF49-B7D6031E0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271" y="523716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7229C86B-B773-4BBB-ABC6-D00DA2822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4808" y="49879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56052C8-73D7-40B4-85FB-76552958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821" y="54197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91CFC670-D4AA-4F69-8269-802C7196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908" y="462279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2D431FAC-9599-457F-92DD-5E7682746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783" y="447039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98D2EEB9-9D7B-40F6-93CA-0951D05E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8956" y="45434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A05CB32A-F478-463F-80D4-0EF39EF60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1758" y="40862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1595D778-6DC3-4446-9F08-EDC2AF01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408" y="516096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CFBB21E3-5DF8-4CEC-8C03-76C8319E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2433" y="553719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43194CBD-B8B5-4AE7-915E-D31B1A91E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871" y="56864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36" name="Oval 15">
              <a:extLst>
                <a:ext uri="{FF2B5EF4-FFF2-40B4-BE49-F238E27FC236}">
                  <a16:creationId xmlns:a16="http://schemas.microsoft.com/office/drawing/2014/main" id="{51466DCB-3CB7-40BC-9CA7-D912ABA7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046" y="49117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37" name="Oval 16">
              <a:extLst>
                <a:ext uri="{FF2B5EF4-FFF2-40B4-BE49-F238E27FC236}">
                  <a16:creationId xmlns:a16="http://schemas.microsoft.com/office/drawing/2014/main" id="{8763ED21-F3B0-4D20-904C-8AAFD3D1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121" y="47720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D7551B32-5F18-4E61-B03F-AFC5DF8A1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046" y="441959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5A8E9751-DF7C-4BF8-8DA4-09C8576A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2183" y="447833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40" name="Oval 19">
              <a:extLst>
                <a:ext uri="{FF2B5EF4-FFF2-40B4-BE49-F238E27FC236}">
                  <a16:creationId xmlns:a16="http://schemas.microsoft.com/office/drawing/2014/main" id="{AB9AE130-3AB2-4124-A453-15F9FBCCF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846" y="469582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cxnSp>
          <p:nvCxnSpPr>
            <p:cNvPr id="41" name="직선 화살표 연결선 22">
              <a:extLst>
                <a:ext uri="{FF2B5EF4-FFF2-40B4-BE49-F238E27FC236}">
                  <a16:creationId xmlns:a16="http://schemas.microsoft.com/office/drawing/2014/main" id="{2FD4957C-420E-477D-A4FD-8D11E90220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7746" y="6059486"/>
              <a:ext cx="5040312" cy="793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직선 화살표 연결선 24">
              <a:extLst>
                <a:ext uri="{FF2B5EF4-FFF2-40B4-BE49-F238E27FC236}">
                  <a16:creationId xmlns:a16="http://schemas.microsoft.com/office/drawing/2014/main" id="{A034C731-CAB1-4C4A-88D2-B92A947E6A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17746" y="3843336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Box 26">
              <a:extLst>
                <a:ext uri="{FF2B5EF4-FFF2-40B4-BE49-F238E27FC236}">
                  <a16:creationId xmlns:a16="http://schemas.microsoft.com/office/drawing/2014/main" id="{CEC6D723-CD46-4946-9073-742BA1E7E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5208" y="5859461"/>
              <a:ext cx="334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  <a:endParaRPr lang="ko-KR" altLang="en-US"/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035145B1-0893-4D4F-9F1C-5214EA220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158" y="3856036"/>
              <a:ext cx="317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45" name="자유형 29">
              <a:extLst>
                <a:ext uri="{FF2B5EF4-FFF2-40B4-BE49-F238E27FC236}">
                  <a16:creationId xmlns:a16="http://schemas.microsoft.com/office/drawing/2014/main" id="{B8333423-45DC-406B-ADB7-E67BBD5A5D1E}"/>
                </a:ext>
              </a:extLst>
            </p:cNvPr>
            <p:cNvSpPr/>
            <p:nvPr/>
          </p:nvSpPr>
          <p:spPr>
            <a:xfrm>
              <a:off x="5770332" y="4419598"/>
              <a:ext cx="4994564" cy="1080063"/>
            </a:xfrm>
            <a:custGeom>
              <a:avLst/>
              <a:gdLst>
                <a:gd name="connsiteX0" fmla="*/ 0 w 4343400"/>
                <a:gd name="connsiteY0" fmla="*/ 701040 h 1204699"/>
                <a:gd name="connsiteX1" fmla="*/ 670560 w 4343400"/>
                <a:gd name="connsiteY1" fmla="*/ 167640 h 1204699"/>
                <a:gd name="connsiteX2" fmla="*/ 2240280 w 4343400"/>
                <a:gd name="connsiteY2" fmla="*/ 1203960 h 1204699"/>
                <a:gd name="connsiteX3" fmla="*/ 3368040 w 4343400"/>
                <a:gd name="connsiteY3" fmla="*/ 327660 h 1204699"/>
                <a:gd name="connsiteX4" fmla="*/ 4343400 w 4343400"/>
                <a:gd name="connsiteY4" fmla="*/ 0 h 1204699"/>
                <a:gd name="connsiteX0" fmla="*/ 0 w 4994564"/>
                <a:gd name="connsiteY0" fmla="*/ 825730 h 1204699"/>
                <a:gd name="connsiteX1" fmla="*/ 1321724 w 4994564"/>
                <a:gd name="connsiteY1" fmla="*/ 167640 h 1204699"/>
                <a:gd name="connsiteX2" fmla="*/ 2891444 w 4994564"/>
                <a:gd name="connsiteY2" fmla="*/ 1203960 h 1204699"/>
                <a:gd name="connsiteX3" fmla="*/ 4019204 w 4994564"/>
                <a:gd name="connsiteY3" fmla="*/ 327660 h 1204699"/>
                <a:gd name="connsiteX4" fmla="*/ 4994564 w 4994564"/>
                <a:gd name="connsiteY4" fmla="*/ 0 h 1204699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19204 w 4994564"/>
                <a:gd name="connsiteY3" fmla="*/ 327660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81913 h 881913"/>
                <a:gd name="connsiteX1" fmla="*/ 822960 w 4994564"/>
                <a:gd name="connsiteY1" fmla="*/ 16005 h 881913"/>
                <a:gd name="connsiteX2" fmla="*/ 3113117 w 4994564"/>
                <a:gd name="connsiteY2" fmla="*/ 318034 h 881913"/>
                <a:gd name="connsiteX3" fmla="*/ 4074623 w 4994564"/>
                <a:gd name="connsiteY3" fmla="*/ 300715 h 881913"/>
                <a:gd name="connsiteX4" fmla="*/ 4994564 w 4994564"/>
                <a:gd name="connsiteY4" fmla="*/ 56183 h 881913"/>
                <a:gd name="connsiteX0" fmla="*/ 0 w 4994564"/>
                <a:gd name="connsiteY0" fmla="*/ 1080063 h 1080063"/>
                <a:gd name="connsiteX1" fmla="*/ 822960 w 4994564"/>
                <a:gd name="connsiteY1" fmla="*/ 214155 h 1080063"/>
                <a:gd name="connsiteX2" fmla="*/ 3113117 w 4994564"/>
                <a:gd name="connsiteY2" fmla="*/ 516184 h 1080063"/>
                <a:gd name="connsiteX3" fmla="*/ 4199314 w 4994564"/>
                <a:gd name="connsiteY3" fmla="*/ 102 h 1080063"/>
                <a:gd name="connsiteX4" fmla="*/ 4994564 w 4994564"/>
                <a:gd name="connsiteY4" fmla="*/ 254333 h 10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564" h="1080063">
                  <a:moveTo>
                    <a:pt x="0" y="1080063"/>
                  </a:moveTo>
                  <a:cubicBezTo>
                    <a:pt x="148590" y="771453"/>
                    <a:pt x="304107" y="308135"/>
                    <a:pt x="822960" y="214155"/>
                  </a:cubicBezTo>
                  <a:cubicBezTo>
                    <a:pt x="1341813" y="120175"/>
                    <a:pt x="2550391" y="551859"/>
                    <a:pt x="3113117" y="516184"/>
                  </a:cubicBezTo>
                  <a:cubicBezTo>
                    <a:pt x="3675843" y="480509"/>
                    <a:pt x="3779521" y="-7057"/>
                    <a:pt x="4199314" y="102"/>
                  </a:cubicBezTo>
                  <a:cubicBezTo>
                    <a:pt x="4632962" y="-6595"/>
                    <a:pt x="4682144" y="317833"/>
                    <a:pt x="4994564" y="254333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35875BF-C156-43D7-A36D-DE2A16B990CC}"/>
                  </a:ext>
                </a:extLst>
              </p:cNvPr>
              <p:cNvSpPr/>
              <p:nvPr/>
            </p:nvSpPr>
            <p:spPr>
              <a:xfrm>
                <a:off x="4264921" y="3729355"/>
                <a:ext cx="18310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;1.5,1.0,1.5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35875BF-C156-43D7-A36D-DE2A16B99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21" y="3729355"/>
                <a:ext cx="183107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1D2C585-3FF5-4A4F-8B67-5A791B37DECC}"/>
                  </a:ext>
                </a:extLst>
              </p:cNvPr>
              <p:cNvSpPr/>
              <p:nvPr/>
            </p:nvSpPr>
            <p:spPr>
              <a:xfrm>
                <a:off x="6798600" y="3711922"/>
                <a:ext cx="204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;1.5,−1.0,1.5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1D2C585-3FF5-4A4F-8B67-5A791B37D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600" y="3711922"/>
                <a:ext cx="204267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4926EB9A-08D9-42E6-B806-A768CF8A9C4F}"/>
              </a:ext>
            </a:extLst>
          </p:cNvPr>
          <p:cNvGrpSpPr/>
          <p:nvPr/>
        </p:nvGrpSpPr>
        <p:grpSpPr>
          <a:xfrm>
            <a:off x="6464412" y="4404034"/>
            <a:ext cx="2518855" cy="1385522"/>
            <a:chOff x="1182092" y="3265064"/>
            <a:chExt cx="5942013" cy="2416175"/>
          </a:xfrm>
        </p:grpSpPr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951F38FB-22F4-440E-BBB9-7682F3C5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205" y="4658889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A4587926-7AD9-4819-9911-DE4A56E54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742" y="44096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5A796BC4-8E62-4C24-8810-AA97421DF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755" y="48414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74E6BE45-47B3-4BD6-9589-9BB74EB9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6842" y="40445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BF31159F-6FFA-4F8E-8B2F-B8324472B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17" y="38921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FC24C42-0280-4DD1-895D-AF50512BA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890" y="39651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7" name="Oval 14">
              <a:extLst>
                <a:ext uri="{FF2B5EF4-FFF2-40B4-BE49-F238E27FC236}">
                  <a16:creationId xmlns:a16="http://schemas.microsoft.com/office/drawing/2014/main" id="{2D1B02B6-8C64-4256-B7D9-17A0D096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692" y="35079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8" name="Oval 4">
              <a:extLst>
                <a:ext uri="{FF2B5EF4-FFF2-40B4-BE49-F238E27FC236}">
                  <a16:creationId xmlns:a16="http://schemas.microsoft.com/office/drawing/2014/main" id="{BE111EFF-3CC1-459B-8D0C-09A0D99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342" y="4582689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FA04AB26-D9F7-4A63-A999-0B80AC92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367" y="49589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80" name="Oval 6">
              <a:extLst>
                <a:ext uri="{FF2B5EF4-FFF2-40B4-BE49-F238E27FC236}">
                  <a16:creationId xmlns:a16="http://schemas.microsoft.com/office/drawing/2014/main" id="{D79D7DBE-A9F0-4D12-8247-AE73A2538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805" y="51081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0EA056BF-77E3-4FC0-9EF5-44AF3E4D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980" y="43334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7949FAA3-BB81-480A-B9AB-91592D44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055" y="41937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83" name="Oval 17">
              <a:extLst>
                <a:ext uri="{FF2B5EF4-FFF2-40B4-BE49-F238E27FC236}">
                  <a16:creationId xmlns:a16="http://schemas.microsoft.com/office/drawing/2014/main" id="{4A510176-4C28-4A7E-9636-EC23B414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980" y="38413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AFC79464-5ED3-4BE0-BF0E-B2A19268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117" y="390006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85" name="Oval 19">
              <a:extLst>
                <a:ext uri="{FF2B5EF4-FFF2-40B4-BE49-F238E27FC236}">
                  <a16:creationId xmlns:a16="http://schemas.microsoft.com/office/drawing/2014/main" id="{6D809615-D46F-4E4A-A4A5-D0CA7478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780" y="41175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cxnSp>
          <p:nvCxnSpPr>
            <p:cNvPr id="86" name="직선 화살표 연결선 22">
              <a:extLst>
                <a:ext uri="{FF2B5EF4-FFF2-40B4-BE49-F238E27FC236}">
                  <a16:creationId xmlns:a16="http://schemas.microsoft.com/office/drawing/2014/main" id="{2D649CF1-7714-4A2E-B4B7-1E4919DA53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1680" y="5481214"/>
              <a:ext cx="5040312" cy="793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직선 화살표 연결선 24">
              <a:extLst>
                <a:ext uri="{FF2B5EF4-FFF2-40B4-BE49-F238E27FC236}">
                  <a16:creationId xmlns:a16="http://schemas.microsoft.com/office/drawing/2014/main" id="{68363246-08F7-4DA3-8017-EAF912C004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91680" y="3265064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Box 26">
              <a:extLst>
                <a:ext uri="{FF2B5EF4-FFF2-40B4-BE49-F238E27FC236}">
                  <a16:creationId xmlns:a16="http://schemas.microsoft.com/office/drawing/2014/main" id="{511EFCB9-6637-4942-873F-CE4987FCA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142" y="5281189"/>
              <a:ext cx="334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  <a:endParaRPr lang="ko-KR" altLang="en-US"/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B321FF12-433F-443F-AC47-6161B492E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092" y="3277764"/>
              <a:ext cx="317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90" name="자유형 30">
              <a:extLst>
                <a:ext uri="{FF2B5EF4-FFF2-40B4-BE49-F238E27FC236}">
                  <a16:creationId xmlns:a16="http://schemas.microsoft.com/office/drawing/2014/main" id="{343524F5-8414-4BAD-B093-CFCB63918759}"/>
                </a:ext>
              </a:extLst>
            </p:cNvPr>
            <p:cNvSpPr/>
            <p:nvPr/>
          </p:nvSpPr>
          <p:spPr>
            <a:xfrm>
              <a:off x="1670447" y="3755630"/>
              <a:ext cx="4994564" cy="1080063"/>
            </a:xfrm>
            <a:custGeom>
              <a:avLst/>
              <a:gdLst>
                <a:gd name="connsiteX0" fmla="*/ 0 w 4343400"/>
                <a:gd name="connsiteY0" fmla="*/ 701040 h 1204699"/>
                <a:gd name="connsiteX1" fmla="*/ 670560 w 4343400"/>
                <a:gd name="connsiteY1" fmla="*/ 167640 h 1204699"/>
                <a:gd name="connsiteX2" fmla="*/ 2240280 w 4343400"/>
                <a:gd name="connsiteY2" fmla="*/ 1203960 h 1204699"/>
                <a:gd name="connsiteX3" fmla="*/ 3368040 w 4343400"/>
                <a:gd name="connsiteY3" fmla="*/ 327660 h 1204699"/>
                <a:gd name="connsiteX4" fmla="*/ 4343400 w 4343400"/>
                <a:gd name="connsiteY4" fmla="*/ 0 h 1204699"/>
                <a:gd name="connsiteX0" fmla="*/ 0 w 4994564"/>
                <a:gd name="connsiteY0" fmla="*/ 825730 h 1204699"/>
                <a:gd name="connsiteX1" fmla="*/ 1321724 w 4994564"/>
                <a:gd name="connsiteY1" fmla="*/ 167640 h 1204699"/>
                <a:gd name="connsiteX2" fmla="*/ 2891444 w 4994564"/>
                <a:gd name="connsiteY2" fmla="*/ 1203960 h 1204699"/>
                <a:gd name="connsiteX3" fmla="*/ 4019204 w 4994564"/>
                <a:gd name="connsiteY3" fmla="*/ 327660 h 1204699"/>
                <a:gd name="connsiteX4" fmla="*/ 4994564 w 4994564"/>
                <a:gd name="connsiteY4" fmla="*/ 0 h 1204699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19204 w 4994564"/>
                <a:gd name="connsiteY3" fmla="*/ 327660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25730 h 825730"/>
                <a:gd name="connsiteX1" fmla="*/ 1321724 w 4994564"/>
                <a:gd name="connsiteY1" fmla="*/ 167640 h 825730"/>
                <a:gd name="connsiteX2" fmla="*/ 3113117 w 4994564"/>
                <a:gd name="connsiteY2" fmla="*/ 261851 h 825730"/>
                <a:gd name="connsiteX3" fmla="*/ 4074623 w 4994564"/>
                <a:gd name="connsiteY3" fmla="*/ 244532 h 825730"/>
                <a:gd name="connsiteX4" fmla="*/ 4994564 w 4994564"/>
                <a:gd name="connsiteY4" fmla="*/ 0 h 825730"/>
                <a:gd name="connsiteX0" fmla="*/ 0 w 4994564"/>
                <a:gd name="connsiteY0" fmla="*/ 881913 h 881913"/>
                <a:gd name="connsiteX1" fmla="*/ 822960 w 4994564"/>
                <a:gd name="connsiteY1" fmla="*/ 16005 h 881913"/>
                <a:gd name="connsiteX2" fmla="*/ 3113117 w 4994564"/>
                <a:gd name="connsiteY2" fmla="*/ 318034 h 881913"/>
                <a:gd name="connsiteX3" fmla="*/ 4074623 w 4994564"/>
                <a:gd name="connsiteY3" fmla="*/ 300715 h 881913"/>
                <a:gd name="connsiteX4" fmla="*/ 4994564 w 4994564"/>
                <a:gd name="connsiteY4" fmla="*/ 56183 h 881913"/>
                <a:gd name="connsiteX0" fmla="*/ 0 w 4994564"/>
                <a:gd name="connsiteY0" fmla="*/ 1080063 h 1080063"/>
                <a:gd name="connsiteX1" fmla="*/ 822960 w 4994564"/>
                <a:gd name="connsiteY1" fmla="*/ 214155 h 1080063"/>
                <a:gd name="connsiteX2" fmla="*/ 3113117 w 4994564"/>
                <a:gd name="connsiteY2" fmla="*/ 516184 h 1080063"/>
                <a:gd name="connsiteX3" fmla="*/ 4199314 w 4994564"/>
                <a:gd name="connsiteY3" fmla="*/ 102 h 1080063"/>
                <a:gd name="connsiteX4" fmla="*/ 4994564 w 4994564"/>
                <a:gd name="connsiteY4" fmla="*/ 254333 h 1080063"/>
                <a:gd name="connsiteX0" fmla="*/ 0 w 4994564"/>
                <a:gd name="connsiteY0" fmla="*/ 1080063 h 1080063"/>
                <a:gd name="connsiteX1" fmla="*/ 822960 w 4994564"/>
                <a:gd name="connsiteY1" fmla="*/ 214155 h 1080063"/>
                <a:gd name="connsiteX2" fmla="*/ 2572790 w 4994564"/>
                <a:gd name="connsiteY2" fmla="*/ 1001093 h 1080063"/>
                <a:gd name="connsiteX3" fmla="*/ 4199314 w 4994564"/>
                <a:gd name="connsiteY3" fmla="*/ 102 h 1080063"/>
                <a:gd name="connsiteX4" fmla="*/ 4994564 w 4994564"/>
                <a:gd name="connsiteY4" fmla="*/ 254333 h 108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564" h="1080063">
                  <a:moveTo>
                    <a:pt x="0" y="1080063"/>
                  </a:moveTo>
                  <a:cubicBezTo>
                    <a:pt x="148590" y="771453"/>
                    <a:pt x="394162" y="227317"/>
                    <a:pt x="822960" y="214155"/>
                  </a:cubicBezTo>
                  <a:cubicBezTo>
                    <a:pt x="1251758" y="200993"/>
                    <a:pt x="2010064" y="1036768"/>
                    <a:pt x="2572790" y="1001093"/>
                  </a:cubicBezTo>
                  <a:cubicBezTo>
                    <a:pt x="3135516" y="965418"/>
                    <a:pt x="3779521" y="-7057"/>
                    <a:pt x="4199314" y="102"/>
                  </a:cubicBezTo>
                  <a:cubicBezTo>
                    <a:pt x="4632962" y="-6595"/>
                    <a:pt x="4682144" y="317833"/>
                    <a:pt x="4994564" y="254333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5A75D42-78F7-474D-B74E-6CEA98B11603}"/>
              </a:ext>
            </a:extLst>
          </p:cNvPr>
          <p:cNvGrpSpPr/>
          <p:nvPr/>
        </p:nvGrpSpPr>
        <p:grpSpPr>
          <a:xfrm>
            <a:off x="8979775" y="4384852"/>
            <a:ext cx="2713400" cy="1371571"/>
            <a:chOff x="1182092" y="3265064"/>
            <a:chExt cx="5942013" cy="2416175"/>
          </a:xfrm>
        </p:grpSpPr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08DD06EC-3299-4759-9312-A37BBFA30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205" y="4658889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3" name="Oval 9">
              <a:extLst>
                <a:ext uri="{FF2B5EF4-FFF2-40B4-BE49-F238E27FC236}">
                  <a16:creationId xmlns:a16="http://schemas.microsoft.com/office/drawing/2014/main" id="{BA8E28AD-1E0C-4D6F-B49A-AD7E5F0B1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742" y="44096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4" name="Oval 10">
              <a:extLst>
                <a:ext uri="{FF2B5EF4-FFF2-40B4-BE49-F238E27FC236}">
                  <a16:creationId xmlns:a16="http://schemas.microsoft.com/office/drawing/2014/main" id="{6AED2EB3-FCB4-4DB4-8900-D92D40425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755" y="48414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5" name="Oval 11">
              <a:extLst>
                <a:ext uri="{FF2B5EF4-FFF2-40B4-BE49-F238E27FC236}">
                  <a16:creationId xmlns:a16="http://schemas.microsoft.com/office/drawing/2014/main" id="{6CFDEF59-DA98-407C-AC3B-4C4631306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6842" y="40445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6" name="Oval 12">
              <a:extLst>
                <a:ext uri="{FF2B5EF4-FFF2-40B4-BE49-F238E27FC236}">
                  <a16:creationId xmlns:a16="http://schemas.microsoft.com/office/drawing/2014/main" id="{5FDDC34E-D1B4-492F-AD2D-847C1CB78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17" y="38921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7" name="Oval 13">
              <a:extLst>
                <a:ext uri="{FF2B5EF4-FFF2-40B4-BE49-F238E27FC236}">
                  <a16:creationId xmlns:a16="http://schemas.microsoft.com/office/drawing/2014/main" id="{EB165F33-17BF-4986-B929-7F2F059FC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890" y="39651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8" name="Oval 14">
              <a:extLst>
                <a:ext uri="{FF2B5EF4-FFF2-40B4-BE49-F238E27FC236}">
                  <a16:creationId xmlns:a16="http://schemas.microsoft.com/office/drawing/2014/main" id="{C5FA7864-2785-4F11-89BC-9868D437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692" y="35079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9" name="Oval 4">
              <a:extLst>
                <a:ext uri="{FF2B5EF4-FFF2-40B4-BE49-F238E27FC236}">
                  <a16:creationId xmlns:a16="http://schemas.microsoft.com/office/drawing/2014/main" id="{2AB2BCDD-5F5B-4773-94C6-34F21884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342" y="4582689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8F6C16BC-9476-4630-9259-A016B2D8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367" y="49589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1" name="Oval 6">
              <a:extLst>
                <a:ext uri="{FF2B5EF4-FFF2-40B4-BE49-F238E27FC236}">
                  <a16:creationId xmlns:a16="http://schemas.microsoft.com/office/drawing/2014/main" id="{63D90883-0B5B-470F-9E0D-27063FF4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805" y="51081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2" name="Oval 15">
              <a:extLst>
                <a:ext uri="{FF2B5EF4-FFF2-40B4-BE49-F238E27FC236}">
                  <a16:creationId xmlns:a16="http://schemas.microsoft.com/office/drawing/2014/main" id="{E6C80E7B-8923-43BF-B443-A470ABBC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980" y="43334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3" name="Oval 16">
              <a:extLst>
                <a:ext uri="{FF2B5EF4-FFF2-40B4-BE49-F238E27FC236}">
                  <a16:creationId xmlns:a16="http://schemas.microsoft.com/office/drawing/2014/main" id="{1FC4EAA4-D49D-4F77-BA2A-B28C8C48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055" y="41937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4" name="Oval 17">
              <a:extLst>
                <a:ext uri="{FF2B5EF4-FFF2-40B4-BE49-F238E27FC236}">
                  <a16:creationId xmlns:a16="http://schemas.microsoft.com/office/drawing/2014/main" id="{83C64B81-7CDD-4EB4-8A34-BC7DE80A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980" y="384132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5" name="Oval 18">
              <a:extLst>
                <a:ext uri="{FF2B5EF4-FFF2-40B4-BE49-F238E27FC236}">
                  <a16:creationId xmlns:a16="http://schemas.microsoft.com/office/drawing/2014/main" id="{1519C6E0-BDAB-4B79-89FB-A51A477E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117" y="390006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06" name="Oval 19">
              <a:extLst>
                <a:ext uri="{FF2B5EF4-FFF2-40B4-BE49-F238E27FC236}">
                  <a16:creationId xmlns:a16="http://schemas.microsoft.com/office/drawing/2014/main" id="{9F650A55-EDA1-45A6-B48F-91D19064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780" y="411755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cxnSp>
          <p:nvCxnSpPr>
            <p:cNvPr id="107" name="직선 화살표 연결선 22">
              <a:extLst>
                <a:ext uri="{FF2B5EF4-FFF2-40B4-BE49-F238E27FC236}">
                  <a16:creationId xmlns:a16="http://schemas.microsoft.com/office/drawing/2014/main" id="{666C6D95-F20D-4285-847E-6E13404BF5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1680" y="5481214"/>
              <a:ext cx="5040312" cy="793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직선 화살표 연결선 24">
              <a:extLst>
                <a:ext uri="{FF2B5EF4-FFF2-40B4-BE49-F238E27FC236}">
                  <a16:creationId xmlns:a16="http://schemas.microsoft.com/office/drawing/2014/main" id="{535683CC-A8C4-46F0-83A6-D4E92E7BDF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91680" y="3265064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Box 26">
              <a:extLst>
                <a:ext uri="{FF2B5EF4-FFF2-40B4-BE49-F238E27FC236}">
                  <a16:creationId xmlns:a16="http://schemas.microsoft.com/office/drawing/2014/main" id="{1F3FDE44-8070-4843-A346-45EA29398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142" y="5281189"/>
              <a:ext cx="334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  <a:endParaRPr lang="ko-KR" altLang="en-US"/>
            </a:p>
          </p:txBody>
        </p:sp>
        <p:sp>
          <p:nvSpPr>
            <p:cNvPr id="110" name="TextBox 27">
              <a:extLst>
                <a:ext uri="{FF2B5EF4-FFF2-40B4-BE49-F238E27FC236}">
                  <a16:creationId xmlns:a16="http://schemas.microsoft.com/office/drawing/2014/main" id="{32A09DBF-58B9-4F66-A58D-1F71096EC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092" y="3277764"/>
              <a:ext cx="317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111" name="자유형 26">
              <a:extLst>
                <a:ext uri="{FF2B5EF4-FFF2-40B4-BE49-F238E27FC236}">
                  <a16:creationId xmlns:a16="http://schemas.microsoft.com/office/drawing/2014/main" id="{1F73BDB5-B719-46F1-BD20-B4169B5D3663}"/>
                </a:ext>
              </a:extLst>
            </p:cNvPr>
            <p:cNvSpPr/>
            <p:nvPr/>
          </p:nvSpPr>
          <p:spPr>
            <a:xfrm>
              <a:off x="1904100" y="3836823"/>
              <a:ext cx="4343400" cy="1204699"/>
            </a:xfrm>
            <a:custGeom>
              <a:avLst/>
              <a:gdLst>
                <a:gd name="connsiteX0" fmla="*/ 0 w 4343400"/>
                <a:gd name="connsiteY0" fmla="*/ 701040 h 1204699"/>
                <a:gd name="connsiteX1" fmla="*/ 670560 w 4343400"/>
                <a:gd name="connsiteY1" fmla="*/ 167640 h 1204699"/>
                <a:gd name="connsiteX2" fmla="*/ 2240280 w 4343400"/>
                <a:gd name="connsiteY2" fmla="*/ 1203960 h 1204699"/>
                <a:gd name="connsiteX3" fmla="*/ 3368040 w 4343400"/>
                <a:gd name="connsiteY3" fmla="*/ 327660 h 1204699"/>
                <a:gd name="connsiteX4" fmla="*/ 4343400 w 4343400"/>
                <a:gd name="connsiteY4" fmla="*/ 0 h 120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204699">
                  <a:moveTo>
                    <a:pt x="0" y="701040"/>
                  </a:moveTo>
                  <a:cubicBezTo>
                    <a:pt x="148590" y="392430"/>
                    <a:pt x="297180" y="83820"/>
                    <a:pt x="670560" y="167640"/>
                  </a:cubicBezTo>
                  <a:cubicBezTo>
                    <a:pt x="1043940" y="251460"/>
                    <a:pt x="1790700" y="1177290"/>
                    <a:pt x="2240280" y="1203960"/>
                  </a:cubicBezTo>
                  <a:cubicBezTo>
                    <a:pt x="2689860" y="1230630"/>
                    <a:pt x="3017520" y="528320"/>
                    <a:pt x="3368040" y="327660"/>
                  </a:cubicBezTo>
                  <a:cubicBezTo>
                    <a:pt x="3718560" y="127000"/>
                    <a:pt x="4030980" y="63500"/>
                    <a:pt x="43434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543A927-EDD7-414D-9729-A7ECF49D5DD6}"/>
                  </a:ext>
                </a:extLst>
              </p:cNvPr>
              <p:cNvSpPr/>
              <p:nvPr/>
            </p:nvSpPr>
            <p:spPr>
              <a:xfrm>
                <a:off x="9279839" y="3727147"/>
                <a:ext cx="204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543A927-EDD7-414D-9729-A7ECF49D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39" y="3727147"/>
                <a:ext cx="2042674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07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7137746-8642-44FC-A517-9B2BF70D65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82811" y="1577546"/>
            <a:ext cx="8229600" cy="4937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Learning</a:t>
            </a:r>
          </a:p>
          <a:p>
            <a:pPr lvl="1"/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r>
              <a:rPr lang="ko-KR" altLang="en-US" dirty="0"/>
              <a:t>후 데이터 모델이 완성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51934-1EDE-4621-A906-39C13E76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86" y="3345075"/>
            <a:ext cx="3932312" cy="170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48DD20-6AF7-480A-808A-F0662DC3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37" y="3391229"/>
            <a:ext cx="3932312" cy="1705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A9B5D85-BDC1-4944-8B2F-9C5D0DA19E93}"/>
                  </a:ext>
                </a:extLst>
              </p:cNvPr>
              <p:cNvSpPr/>
              <p:nvPr/>
            </p:nvSpPr>
            <p:spPr>
              <a:xfrm>
                <a:off x="6461707" y="2991784"/>
                <a:ext cx="30346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charset="0"/>
                            </a:rPr>
                            <m:t>;1.7,−1.2,1.6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A9B5D85-BDC1-4944-8B2F-9C5D0DA19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7" y="2991784"/>
                <a:ext cx="3034677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BE4776-C5CF-415C-A2B1-C17BB4BDBD17}"/>
              </a:ext>
            </a:extLst>
          </p:cNvPr>
          <p:cNvSpPr/>
          <p:nvPr/>
        </p:nvSpPr>
        <p:spPr>
          <a:xfrm>
            <a:off x="5558508" y="3931362"/>
            <a:ext cx="432048" cy="53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7A88C-593D-40D9-87DE-29FF4965757A}"/>
              </a:ext>
            </a:extLst>
          </p:cNvPr>
          <p:cNvSpPr txBox="1"/>
          <p:nvPr/>
        </p:nvSpPr>
        <p:spPr>
          <a:xfrm>
            <a:off x="3005323" y="52500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7828F-8065-4037-8F9E-9CAFB98A3DD7}"/>
              </a:ext>
            </a:extLst>
          </p:cNvPr>
          <p:cNvSpPr txBox="1"/>
          <p:nvPr/>
        </p:nvSpPr>
        <p:spPr>
          <a:xfrm>
            <a:off x="7235794" y="525004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7BF38-7264-4B8B-A496-5BC1E7745F01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429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9A6C286C-5301-402F-BECA-A4324B7E79B7}"/>
              </a:ext>
            </a:extLst>
          </p:cNvPr>
          <p:cNvSpPr txBox="1">
            <a:spLocks/>
          </p:cNvSpPr>
          <p:nvPr/>
        </p:nvSpPr>
        <p:spPr>
          <a:xfrm>
            <a:off x="1124465" y="1565189"/>
            <a:ext cx="82296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kumimoji="1" lang="ko-KR" altLang="en-US" dirty="0"/>
              <a:t>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모델을 이용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52E1C-279D-436B-A6BD-0904EF64C51E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cxnSp>
        <p:nvCxnSpPr>
          <p:cNvPr id="13" name="직선 화살표 연결선 22">
            <a:extLst>
              <a:ext uri="{FF2B5EF4-FFF2-40B4-BE49-F238E27FC236}">
                <a16:creationId xmlns:a16="http://schemas.microsoft.com/office/drawing/2014/main" id="{B299B109-4B71-48F2-9D06-8F4D853E1C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2961" y="5944593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24">
            <a:extLst>
              <a:ext uri="{FF2B5EF4-FFF2-40B4-BE49-F238E27FC236}">
                <a16:creationId xmlns:a16="http://schemas.microsoft.com/office/drawing/2014/main" id="{A8C8039D-7B42-481C-BCA9-3E36BC3EC0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82961" y="3728443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18E6103F-0CCB-4796-89C7-F5812881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423" y="5744568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AA3883DE-C69E-4A7F-A3B7-A5E5802F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73" y="3741143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7" name="자유형 26">
            <a:extLst>
              <a:ext uri="{FF2B5EF4-FFF2-40B4-BE49-F238E27FC236}">
                <a16:creationId xmlns:a16="http://schemas.microsoft.com/office/drawing/2014/main" id="{A8735EE8-7A0A-401D-8E6A-D52E2553538E}"/>
              </a:ext>
            </a:extLst>
          </p:cNvPr>
          <p:cNvSpPr/>
          <p:nvPr/>
        </p:nvSpPr>
        <p:spPr>
          <a:xfrm>
            <a:off x="3195381" y="4300202"/>
            <a:ext cx="4343400" cy="1204699"/>
          </a:xfrm>
          <a:custGeom>
            <a:avLst/>
            <a:gdLst>
              <a:gd name="connsiteX0" fmla="*/ 0 w 4343400"/>
              <a:gd name="connsiteY0" fmla="*/ 701040 h 1204699"/>
              <a:gd name="connsiteX1" fmla="*/ 670560 w 4343400"/>
              <a:gd name="connsiteY1" fmla="*/ 167640 h 1204699"/>
              <a:gd name="connsiteX2" fmla="*/ 2240280 w 4343400"/>
              <a:gd name="connsiteY2" fmla="*/ 1203960 h 1204699"/>
              <a:gd name="connsiteX3" fmla="*/ 3368040 w 4343400"/>
              <a:gd name="connsiteY3" fmla="*/ 327660 h 1204699"/>
              <a:gd name="connsiteX4" fmla="*/ 4343400 w 4343400"/>
              <a:gd name="connsiteY4" fmla="*/ 0 h 120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1204699">
                <a:moveTo>
                  <a:pt x="0" y="701040"/>
                </a:moveTo>
                <a:cubicBezTo>
                  <a:pt x="148590" y="392430"/>
                  <a:pt x="297180" y="83820"/>
                  <a:pt x="670560" y="167640"/>
                </a:cubicBezTo>
                <a:cubicBezTo>
                  <a:pt x="1043940" y="251460"/>
                  <a:pt x="1790700" y="1177290"/>
                  <a:pt x="2240280" y="1203960"/>
                </a:cubicBezTo>
                <a:cubicBezTo>
                  <a:pt x="2689860" y="1230630"/>
                  <a:pt x="3017520" y="528320"/>
                  <a:pt x="3368040" y="327660"/>
                </a:cubicBezTo>
                <a:cubicBezTo>
                  <a:pt x="3718560" y="127000"/>
                  <a:pt x="4030980" y="63500"/>
                  <a:pt x="4343400" y="0"/>
                </a:cubicBezTo>
              </a:path>
            </a:pathLst>
          </a:cu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40">
            <a:extLst>
              <a:ext uri="{FF2B5EF4-FFF2-40B4-BE49-F238E27FC236}">
                <a16:creationId xmlns:a16="http://schemas.microsoft.com/office/drawing/2014/main" id="{47166B24-C64B-4CA3-B767-75757F22DD74}"/>
              </a:ext>
            </a:extLst>
          </p:cNvPr>
          <p:cNvGrpSpPr>
            <a:grpSpLocks/>
          </p:cNvGrpSpPr>
          <p:nvPr/>
        </p:nvGrpSpPr>
        <p:grpSpPr bwMode="auto">
          <a:xfrm>
            <a:off x="6841074" y="3563097"/>
            <a:ext cx="678391" cy="2849396"/>
            <a:chOff x="5694755" y="3284984"/>
            <a:chExt cx="678016" cy="2848216"/>
          </a:xfrm>
        </p:grpSpPr>
        <p:cxnSp>
          <p:nvCxnSpPr>
            <p:cNvPr id="19" name="직선 연결선 37">
              <a:extLst>
                <a:ext uri="{FF2B5EF4-FFF2-40B4-BE49-F238E27FC236}">
                  <a16:creationId xmlns:a16="http://schemas.microsoft.com/office/drawing/2014/main" id="{B404AD0C-7B4A-441D-BFA4-9F84A53E66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0DC53700-5DD2-4B95-BA7E-352397982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755" y="5733256"/>
              <a:ext cx="678016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10.0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연결선[R] 5">
            <a:extLst>
              <a:ext uri="{FF2B5EF4-FFF2-40B4-BE49-F238E27FC236}">
                <a16:creationId xmlns:a16="http://schemas.microsoft.com/office/drawing/2014/main" id="{26E46FFC-BA22-4CF9-9604-17A40BE01289}"/>
              </a:ext>
            </a:extLst>
          </p:cNvPr>
          <p:cNvCxnSpPr/>
          <p:nvPr/>
        </p:nvCxnSpPr>
        <p:spPr>
          <a:xfrm>
            <a:off x="2982961" y="4396435"/>
            <a:ext cx="4175694" cy="0"/>
          </a:xfrm>
          <a:prstGeom prst="line">
            <a:avLst/>
          </a:prstGeom>
          <a:ln>
            <a:headEnd type="triangle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9">
            <a:extLst>
              <a:ext uri="{FF2B5EF4-FFF2-40B4-BE49-F238E27FC236}">
                <a16:creationId xmlns:a16="http://schemas.microsoft.com/office/drawing/2014/main" id="{55561272-BF9E-4023-9061-6B0991D1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247" y="4217393"/>
            <a:ext cx="562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5.0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EB17080-E938-4A1F-96E0-256E777F3916}"/>
                  </a:ext>
                </a:extLst>
              </p:cNvPr>
              <p:cNvSpPr/>
              <p:nvPr/>
            </p:nvSpPr>
            <p:spPr>
              <a:xfrm>
                <a:off x="2938663" y="2635224"/>
                <a:ext cx="4520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5.0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10.0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.7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ko-KR" sz="28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.2</m:t>
                          </m:r>
                          <m:r>
                            <a:rPr lang="en-US" altLang="ko-KR" sz="2800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1.6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EB17080-E938-4A1F-96E0-256E777F3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663" y="2635224"/>
                <a:ext cx="45201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5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A4CA8A-9027-4D51-AFE6-D316B7AEA530}"/>
              </a:ext>
            </a:extLst>
          </p:cNvPr>
          <p:cNvSpPr txBox="1">
            <a:spLocks/>
          </p:cNvSpPr>
          <p:nvPr/>
        </p:nvSpPr>
        <p:spPr>
          <a:xfrm>
            <a:off x="1198606" y="1824681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Predicting labels of new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Predicting the output value of new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Anomaly Detection</a:t>
            </a:r>
          </a:p>
          <a:p>
            <a:pPr lvl="1"/>
            <a:r>
              <a:rPr lang="en-US" altLang="ko-KR" dirty="0"/>
              <a:t>Finding unusual instances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Recommendation</a:t>
            </a:r>
          </a:p>
          <a:p>
            <a:pPr lvl="1"/>
            <a:r>
              <a:rPr lang="en-US" altLang="ko-KR" dirty="0"/>
              <a:t>Recommending new interesting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E0C09-FFFD-4334-9090-988BBED5CD5B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218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A839B749-70EB-4CAE-A910-4BFF93C7561F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98298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Data: Given a collection of records with labels</a:t>
            </a:r>
          </a:p>
          <a:p>
            <a:pPr lvl="1"/>
            <a:r>
              <a:rPr lang="en-US" altLang="ko-KR" dirty="0"/>
              <a:t>(X</a:t>
            </a:r>
            <a:r>
              <a:rPr lang="en-US" altLang="ko-KR" baseline="-25000" dirty="0"/>
              <a:t>1</a:t>
            </a:r>
            <a:r>
              <a:rPr lang="en-US" altLang="ko-KR" dirty="0"/>
              <a:t>, Good), (X</a:t>
            </a:r>
            <a:r>
              <a:rPr lang="en-US" altLang="ko-KR" baseline="-25000" dirty="0"/>
              <a:t>2</a:t>
            </a:r>
            <a:r>
              <a:rPr lang="en-US" altLang="ko-KR" dirty="0"/>
              <a:t>, Bad), (X</a:t>
            </a:r>
            <a:r>
              <a:rPr lang="en-US" altLang="ko-KR" baseline="-25000" dirty="0"/>
              <a:t>3</a:t>
            </a:r>
            <a:r>
              <a:rPr lang="en-US" altLang="ko-KR" dirty="0"/>
              <a:t>, Bad), (X</a:t>
            </a:r>
            <a:r>
              <a:rPr lang="en-US" altLang="ko-KR" baseline="-25000" dirty="0"/>
              <a:t>4</a:t>
            </a:r>
            <a:r>
              <a:rPr lang="en-US" altLang="ko-KR" dirty="0"/>
              <a:t>, Good), 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Goal: To predict the labels of unseen records</a:t>
            </a:r>
          </a:p>
          <a:p>
            <a:pPr lvl="1"/>
            <a:r>
              <a:rPr lang="en-US" altLang="ko-KR" dirty="0"/>
              <a:t>Find a model for the class as a function of the observed attributes.</a:t>
            </a:r>
          </a:p>
          <a:p>
            <a:endParaRPr lang="ko-KR" altLang="en-US" dirty="0"/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AA11EA82-7D7E-49DA-AD97-E0710632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53263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7129A2FF-DBCE-4893-B87F-4565AB8F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45643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A5B333D6-4E45-43F1-85F5-56016D7D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7929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062CFA3B-7D96-4B47-B463-6CA495EC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9453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563F5CBB-448F-4E8E-829F-9BF30457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46405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B10FD88A-BCC8-4AB3-9B7F-34AB80D6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2595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BED7288-DE22-4B49-ACA0-02426690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9547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8A6DB407-229F-4197-B5B3-1FDC55AC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95471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F1179922-3848-459D-AEBF-3CF45C7D871B}"/>
              </a:ext>
            </a:extLst>
          </p:cNvPr>
          <p:cNvGrpSpPr/>
          <p:nvPr/>
        </p:nvGrpSpPr>
        <p:grpSpPr>
          <a:xfrm>
            <a:off x="1479550" y="3739604"/>
            <a:ext cx="3338513" cy="2425700"/>
            <a:chOff x="1479550" y="3019425"/>
            <a:chExt cx="3338513" cy="2425700"/>
          </a:xfrm>
          <a:solidFill>
            <a:srgbClr val="FF0000"/>
          </a:solidFill>
        </p:grpSpPr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263FBC01-1466-4666-A280-B337CA95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6831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F4E641A-0476-4F70-9894-67958CF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663" y="50641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3B4CAE5B-2A55-4528-A220-57A8DEC1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52927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61C6E35F-6968-4757-8C5F-05195BA81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33242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1029F564-B850-4714-9AB7-21A2D97C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0" y="33242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8007DD3B-DCE5-4434-AA13-D2F0AEF2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34766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 dirty="0">
                <a:latin typeface="굴림" charset="-127"/>
                <a:ea typeface="굴림" charset="-127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233D5BB2-CAD1-4D54-8234-9C0F7A93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30956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D4760A32-9649-4021-A079-9DEC82B5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0" y="3019425"/>
              <a:ext cx="152400" cy="1524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t" latinLnBrk="0" hangingPunct="0">
                <a:spcBef>
                  <a:spcPct val="20000"/>
                </a:spcBef>
                <a:buSzPct val="75000"/>
                <a:buFont typeface="Symbol" pitchFamily="18" charset="2"/>
                <a:buChar char="·"/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20" name="그룹 25">
            <a:extLst>
              <a:ext uri="{FF2B5EF4-FFF2-40B4-BE49-F238E27FC236}">
                <a16:creationId xmlns:a16="http://schemas.microsoft.com/office/drawing/2014/main" id="{192FBBC2-F8B3-4FAA-8ADF-5BC5BA1A4E59}"/>
              </a:ext>
            </a:extLst>
          </p:cNvPr>
          <p:cNvGrpSpPr>
            <a:grpSpLocks/>
          </p:cNvGrpSpPr>
          <p:nvPr/>
        </p:nvGrpSpPr>
        <p:grpSpPr bwMode="auto">
          <a:xfrm>
            <a:off x="2921000" y="4645273"/>
            <a:ext cx="1298575" cy="593725"/>
            <a:chOff x="2920530" y="4212704"/>
            <a:chExt cx="1299814" cy="594414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2C4840DF-DA80-459D-ACED-A200C7CB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21270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7B60AFD8-9EF9-4F76-A29A-3D1D67CB0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530" y="4407008"/>
              <a:ext cx="319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?</a:t>
              </a:r>
              <a:endParaRPr lang="ko-KR" altLang="en-US"/>
            </a:p>
          </p:txBody>
        </p:sp>
        <p:cxnSp>
          <p:nvCxnSpPr>
            <p:cNvPr id="23" name="직선 화살표 연결선 24">
              <a:extLst>
                <a:ext uri="{FF2B5EF4-FFF2-40B4-BE49-F238E27FC236}">
                  <a16:creationId xmlns:a16="http://schemas.microsoft.com/office/drawing/2014/main" id="{FD4507ED-6FDC-4159-98CA-A1390CAEE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39849" y="4361656"/>
              <a:ext cx="740014" cy="24540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050DD1-5814-4A35-B5CA-8D0EA636EA93}"/>
              </a:ext>
            </a:extLst>
          </p:cNvPr>
          <p:cNvSpPr txBox="1"/>
          <p:nvPr/>
        </p:nvSpPr>
        <p:spPr>
          <a:xfrm>
            <a:off x="321030" y="42046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Classification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054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982B851B-CF7B-4CB0-86DF-42A345BC4AA9}"/>
              </a:ext>
            </a:extLst>
          </p:cNvPr>
          <p:cNvSpPr txBox="1">
            <a:spLocks/>
          </p:cNvSpPr>
          <p:nvPr/>
        </p:nvSpPr>
        <p:spPr>
          <a:xfrm>
            <a:off x="932934" y="1324232"/>
            <a:ext cx="9903941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Data: Given a collection of records with a values</a:t>
            </a:r>
          </a:p>
          <a:p>
            <a:pPr lvl="1"/>
            <a:r>
              <a:rPr lang="en-US" altLang="ko-KR" dirty="0"/>
              <a:t>(X</a:t>
            </a:r>
            <a:r>
              <a:rPr lang="en-US" altLang="ko-KR" baseline="-25000" dirty="0"/>
              <a:t>1</a:t>
            </a:r>
            <a:r>
              <a:rPr lang="en-US" altLang="ko-KR" dirty="0"/>
              <a:t>, y</a:t>
            </a:r>
            <a:r>
              <a:rPr lang="en-US" altLang="ko-KR" baseline="-25000" dirty="0"/>
              <a:t>1</a:t>
            </a:r>
            <a:r>
              <a:rPr lang="en-US" altLang="ko-KR" dirty="0"/>
              <a:t>), (X</a:t>
            </a:r>
            <a:r>
              <a:rPr lang="en-US" altLang="ko-KR" baseline="-25000" dirty="0"/>
              <a:t>2</a:t>
            </a:r>
            <a:r>
              <a:rPr lang="en-US" altLang="ko-KR" dirty="0"/>
              <a:t>, y</a:t>
            </a:r>
            <a:r>
              <a:rPr lang="en-US" altLang="ko-KR" baseline="-25000" dirty="0"/>
              <a:t>2</a:t>
            </a:r>
            <a:r>
              <a:rPr lang="en-US" altLang="ko-KR" dirty="0"/>
              <a:t>), (X</a:t>
            </a:r>
            <a:r>
              <a:rPr lang="en-US" altLang="ko-KR" baseline="-25000" dirty="0"/>
              <a:t>3</a:t>
            </a:r>
            <a:r>
              <a:rPr lang="en-US" altLang="ko-KR" dirty="0"/>
              <a:t>, y</a:t>
            </a:r>
            <a:r>
              <a:rPr lang="en-US" altLang="ko-KR" baseline="-25000" dirty="0"/>
              <a:t>3</a:t>
            </a:r>
            <a:r>
              <a:rPr lang="en-US" altLang="ko-KR" dirty="0"/>
              <a:t>), (X</a:t>
            </a:r>
            <a:r>
              <a:rPr lang="en-US" altLang="ko-KR" baseline="-25000" dirty="0"/>
              <a:t>4</a:t>
            </a:r>
            <a:r>
              <a:rPr lang="en-US" altLang="ko-KR" dirty="0"/>
              <a:t>, y</a:t>
            </a:r>
            <a:r>
              <a:rPr lang="en-US" altLang="ko-KR" baseline="-25000" dirty="0"/>
              <a:t>4</a:t>
            </a:r>
            <a:r>
              <a:rPr lang="en-US" altLang="ko-KR" dirty="0"/>
              <a:t>), …</a:t>
            </a:r>
          </a:p>
          <a:p>
            <a:r>
              <a:rPr lang="en-US" altLang="ko-KR" dirty="0"/>
              <a:t>Goal: To predict the values of unseen records</a:t>
            </a:r>
          </a:p>
          <a:p>
            <a:pPr lvl="1"/>
            <a:r>
              <a:rPr lang="en-US" altLang="ko-KR" dirty="0"/>
              <a:t>Find a model for the value as a function of the observed attributes.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0A21D5-10EF-4702-8A45-29CAEBA09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36568"/>
              </p:ext>
            </p:extLst>
          </p:nvPr>
        </p:nvGraphicFramePr>
        <p:xfrm>
          <a:off x="2527455" y="3534032"/>
          <a:ext cx="219573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CC7AAD-C673-4C65-9BE7-36A9F07D36E2}"/>
              </a:ext>
            </a:extLst>
          </p:cNvPr>
          <p:cNvSpPr txBox="1"/>
          <p:nvPr/>
        </p:nvSpPr>
        <p:spPr>
          <a:xfrm>
            <a:off x="5407775" y="4614152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What value of y if X=3.0 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488FB-7C76-4732-8F70-8D8465E0CEEF}"/>
              </a:ext>
            </a:extLst>
          </p:cNvPr>
          <p:cNvSpPr txBox="1"/>
          <p:nvPr/>
        </p:nvSpPr>
        <p:spPr>
          <a:xfrm>
            <a:off x="321030" y="42046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Regression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002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">
            <a:extLst>
              <a:ext uri="{FF2B5EF4-FFF2-40B4-BE49-F238E27FC236}">
                <a16:creationId xmlns:a16="http://schemas.microsoft.com/office/drawing/2014/main" id="{6F00F8FA-D6E8-4455-B84F-8A921E96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354" y="460245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719265A7-C2CF-4497-8C69-23ABBC29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891" y="43532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0208E8AA-AAD8-4E0C-83D2-B4CA3198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904" y="47850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87F7053A-F900-45F1-BFBE-9EAEEA1D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991" y="39880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368D58BF-B1B0-4DB5-89AA-75947A65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866" y="38356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C2916AB9-3075-41DD-A9A4-3858CC7F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904" y="375790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63FBFAFB-7FC4-415D-BA2C-89D12FB9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841" y="34515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0C535FC7-3D6B-4821-A9C5-A9F5B225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491" y="452625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8FD9E1DF-5990-4E63-AC98-EB91E4DA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516" y="49024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C4D1BCB5-7A86-4014-A5DC-3EE07902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954" y="50517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CB05A981-07FE-47B8-A8AF-FAF816DA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129" y="42770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34128DD0-2A56-490D-9E5B-EC09692C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204" y="41373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E8569FB0-CDCD-4CF4-8672-8A5B17A9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129" y="3784889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EB65ED79-1F33-405D-96E8-FE385341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266" y="38436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5839D6E0-CD27-41A1-9A0E-FC4A645DB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929" y="406111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17" name="직선 화살표 연결선 22">
            <a:extLst>
              <a:ext uri="{FF2B5EF4-FFF2-40B4-BE49-F238E27FC236}">
                <a16:creationId xmlns:a16="http://schemas.microsoft.com/office/drawing/2014/main" id="{2C7A33F2-851D-443F-A148-D219532692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5829" y="5424777"/>
            <a:ext cx="5040312" cy="7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24">
            <a:extLst>
              <a:ext uri="{FF2B5EF4-FFF2-40B4-BE49-F238E27FC236}">
                <a16:creationId xmlns:a16="http://schemas.microsoft.com/office/drawing/2014/main" id="{7707D04B-8172-4F91-A969-F6A7474940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05829" y="3208627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6">
            <a:extLst>
              <a:ext uri="{FF2B5EF4-FFF2-40B4-BE49-F238E27FC236}">
                <a16:creationId xmlns:a16="http://schemas.microsoft.com/office/drawing/2014/main" id="{8F99A026-7DCC-42D1-92B1-2A3FC911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91" y="5224752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314F1AD1-B16D-46D0-B900-4BDE4F32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241" y="3221327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grpSp>
        <p:nvGrpSpPr>
          <p:cNvPr id="21" name="그룹 40">
            <a:extLst>
              <a:ext uri="{FF2B5EF4-FFF2-40B4-BE49-F238E27FC236}">
                <a16:creationId xmlns:a16="http://schemas.microsoft.com/office/drawing/2014/main" id="{F31299F4-95C1-4E54-B780-C1ACA4F64C30}"/>
              </a:ext>
            </a:extLst>
          </p:cNvPr>
          <p:cNvGrpSpPr>
            <a:grpSpLocks/>
          </p:cNvGrpSpPr>
          <p:nvPr/>
        </p:nvGrpSpPr>
        <p:grpSpPr bwMode="auto">
          <a:xfrm>
            <a:off x="6155479" y="2992727"/>
            <a:ext cx="434975" cy="2849562"/>
            <a:chOff x="5818451" y="3284984"/>
            <a:chExt cx="434734" cy="2848382"/>
          </a:xfrm>
        </p:grpSpPr>
        <p:cxnSp>
          <p:nvCxnSpPr>
            <p:cNvPr id="22" name="직선 연결선 37">
              <a:extLst>
                <a:ext uri="{FF2B5EF4-FFF2-40B4-BE49-F238E27FC236}">
                  <a16:creationId xmlns:a16="http://schemas.microsoft.com/office/drawing/2014/main" id="{179FC0C5-ABCC-4698-A056-3E03FFBB0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2160" y="3284984"/>
              <a:ext cx="0" cy="243230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80EB600E-877B-4060-A011-E108CAE9F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8451" y="5733256"/>
              <a:ext cx="4347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x'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0DEBD4-617E-4F9A-8451-2EDFE535DF2B}"/>
              </a:ext>
            </a:extLst>
          </p:cNvPr>
          <p:cNvGrpSpPr/>
          <p:nvPr/>
        </p:nvGrpSpPr>
        <p:grpSpPr>
          <a:xfrm>
            <a:off x="2752673" y="3343048"/>
            <a:ext cx="5663231" cy="1617313"/>
            <a:chOff x="2270760" y="2675783"/>
            <a:chExt cx="5663231" cy="1617313"/>
          </a:xfrm>
        </p:grpSpPr>
        <p:sp>
          <p:nvSpPr>
            <p:cNvPr id="25" name="자유형 6">
              <a:extLst>
                <a:ext uri="{FF2B5EF4-FFF2-40B4-BE49-F238E27FC236}">
                  <a16:creationId xmlns:a16="http://schemas.microsoft.com/office/drawing/2014/main" id="{63B8056E-106C-48FC-8CE0-AB2CC1AC0A3B}"/>
                </a:ext>
              </a:extLst>
            </p:cNvPr>
            <p:cNvSpPr/>
            <p:nvPr/>
          </p:nvSpPr>
          <p:spPr>
            <a:xfrm>
              <a:off x="2270760" y="3088397"/>
              <a:ext cx="4343400" cy="1204699"/>
            </a:xfrm>
            <a:custGeom>
              <a:avLst/>
              <a:gdLst>
                <a:gd name="connsiteX0" fmla="*/ 0 w 4343400"/>
                <a:gd name="connsiteY0" fmla="*/ 701040 h 1204699"/>
                <a:gd name="connsiteX1" fmla="*/ 670560 w 4343400"/>
                <a:gd name="connsiteY1" fmla="*/ 167640 h 1204699"/>
                <a:gd name="connsiteX2" fmla="*/ 2240280 w 4343400"/>
                <a:gd name="connsiteY2" fmla="*/ 1203960 h 1204699"/>
                <a:gd name="connsiteX3" fmla="*/ 3368040 w 4343400"/>
                <a:gd name="connsiteY3" fmla="*/ 327660 h 1204699"/>
                <a:gd name="connsiteX4" fmla="*/ 4343400 w 4343400"/>
                <a:gd name="connsiteY4" fmla="*/ 0 h 120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1204699">
                  <a:moveTo>
                    <a:pt x="0" y="701040"/>
                  </a:moveTo>
                  <a:cubicBezTo>
                    <a:pt x="148590" y="392430"/>
                    <a:pt x="297180" y="83820"/>
                    <a:pt x="670560" y="167640"/>
                  </a:cubicBezTo>
                  <a:cubicBezTo>
                    <a:pt x="1043940" y="251460"/>
                    <a:pt x="1790700" y="1177290"/>
                    <a:pt x="2240280" y="1203960"/>
                  </a:cubicBezTo>
                  <a:cubicBezTo>
                    <a:pt x="2689860" y="1230630"/>
                    <a:pt x="3017520" y="528320"/>
                    <a:pt x="3368040" y="327660"/>
                  </a:cubicBezTo>
                  <a:cubicBezTo>
                    <a:pt x="3718560" y="127000"/>
                    <a:pt x="4030980" y="63500"/>
                    <a:pt x="43434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F3D55E-3FE3-440D-8A90-FF9B85CB47E9}"/>
                </a:ext>
              </a:extLst>
            </p:cNvPr>
            <p:cNvSpPr txBox="1"/>
            <p:nvPr/>
          </p:nvSpPr>
          <p:spPr>
            <a:xfrm>
              <a:off x="7164228" y="267578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337F76-B5D1-4928-9BD8-A64927633397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6614160" y="2860449"/>
              <a:ext cx="550068" cy="22794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8B9FB7-39EC-4F3F-BF74-190488E9BCCB}"/>
              </a:ext>
            </a:extLst>
          </p:cNvPr>
          <p:cNvSpPr txBox="1"/>
          <p:nvPr/>
        </p:nvSpPr>
        <p:spPr>
          <a:xfrm>
            <a:off x="673197" y="65605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Regression</a:t>
            </a:r>
            <a:endParaRPr lang="ko-KR" alt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A8406F-5953-4E93-8440-14FCAF88C23D}"/>
              </a:ext>
            </a:extLst>
          </p:cNvPr>
          <p:cNvSpPr txBox="1"/>
          <p:nvPr/>
        </p:nvSpPr>
        <p:spPr>
          <a:xfrm>
            <a:off x="1608850" y="1995657"/>
            <a:ext cx="4391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3200" dirty="0"/>
              <a:t>Approach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68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8C5BF1-7BB4-488D-BA0F-ECB1C97B173F}"/>
              </a:ext>
            </a:extLst>
          </p:cNvPr>
          <p:cNvSpPr txBox="1"/>
          <p:nvPr/>
        </p:nvSpPr>
        <p:spPr>
          <a:xfrm>
            <a:off x="859971" y="100148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Data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F1A96A3A-9FB3-473E-B978-A50FEF32D5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66375" y="1647817"/>
            <a:ext cx="11452255" cy="4491318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FF0000"/>
                </a:solidFill>
              </a:rPr>
              <a:t>Valid</a:t>
            </a:r>
            <a:r>
              <a:rPr lang="en-US" altLang="ko-KR" dirty="0"/>
              <a:t>: The pattern has to be true with a certain level of certainty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FF0000"/>
                </a:solidFill>
              </a:rPr>
              <a:t>Novel</a:t>
            </a:r>
            <a:r>
              <a:rPr lang="en-US" altLang="ko-KR" dirty="0"/>
              <a:t>: The pattern should be previously unknown or obvious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FF0000"/>
                </a:solidFill>
              </a:rPr>
              <a:t>Useful</a:t>
            </a:r>
            <a:r>
              <a:rPr lang="en-US" altLang="ko-KR" dirty="0"/>
              <a:t>: The pattern should provide information useful for your tasks or goals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FF0000"/>
                </a:solidFill>
              </a:rPr>
              <a:t>Understandable</a:t>
            </a:r>
            <a:r>
              <a:rPr lang="en-US" altLang="ko-KR" dirty="0"/>
              <a:t>: Human experts should be able to interpret it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B6A40-BB65-41E9-BB89-03FBB286F37E}"/>
              </a:ext>
            </a:extLst>
          </p:cNvPr>
          <p:cNvSpPr/>
          <p:nvPr/>
        </p:nvSpPr>
        <p:spPr>
          <a:xfrm>
            <a:off x="1295636" y="1992742"/>
            <a:ext cx="930705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To Identify </a:t>
            </a:r>
            <a:r>
              <a:rPr lang="en-US" altLang="ko-KR" sz="2400" dirty="0">
                <a:solidFill>
                  <a:srgbClr val="FF0000"/>
                </a:solidFill>
              </a:rPr>
              <a:t>Valid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Novel</a:t>
            </a:r>
            <a:r>
              <a:rPr lang="en-US" altLang="ko-KR" sz="2400" dirty="0"/>
              <a:t>, potentially </a:t>
            </a:r>
            <a:r>
              <a:rPr lang="en-US" altLang="ko-KR" sz="2400" dirty="0">
                <a:solidFill>
                  <a:srgbClr val="FF0000"/>
                </a:solidFill>
              </a:rPr>
              <a:t>useful</a:t>
            </a:r>
            <a:r>
              <a:rPr lang="en-US" altLang="ko-KR" sz="2400" dirty="0"/>
              <a:t>, and ultimately </a:t>
            </a:r>
            <a:r>
              <a:rPr lang="en-US" altLang="ko-KR" sz="2400" dirty="0">
                <a:solidFill>
                  <a:srgbClr val="FF0000"/>
                </a:solidFill>
              </a:rPr>
              <a:t>understandable</a:t>
            </a:r>
            <a:r>
              <a:rPr lang="en-US" altLang="ko-KR" sz="2400" dirty="0"/>
              <a:t>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54351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E8BAF-9F22-4BA5-B3C0-14EFD3BF092B}"/>
              </a:ext>
            </a:extLst>
          </p:cNvPr>
          <p:cNvSpPr txBox="1"/>
          <p:nvPr/>
        </p:nvSpPr>
        <p:spPr>
          <a:xfrm>
            <a:off x="673197" y="65605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Anomaly Detection</a:t>
            </a:r>
            <a:endParaRPr lang="ko-KR" altLang="en-US" sz="32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A50D714-3D2F-46B1-8E7B-B1625EF94CF6}"/>
              </a:ext>
            </a:extLst>
          </p:cNvPr>
          <p:cNvSpPr txBox="1">
            <a:spLocks/>
          </p:cNvSpPr>
          <p:nvPr/>
        </p:nvSpPr>
        <p:spPr>
          <a:xfrm>
            <a:off x="1099751" y="1552833"/>
            <a:ext cx="10089292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Data: A collection of data you are observing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Goal: To detect something not usual has happened</a:t>
            </a:r>
          </a:p>
          <a:p>
            <a:pPr lvl="1"/>
            <a:r>
              <a:rPr lang="en-US" altLang="ko-KR" dirty="0"/>
              <a:t>Credit Card Fraud Detection</a:t>
            </a:r>
          </a:p>
          <a:p>
            <a:pPr lvl="1"/>
            <a:r>
              <a:rPr lang="en-US" altLang="ko-KR" dirty="0"/>
              <a:t>Network Intrusion Detection</a:t>
            </a:r>
          </a:p>
          <a:p>
            <a:pPr lvl="1"/>
            <a:r>
              <a:rPr lang="en-US" altLang="ko-KR" dirty="0"/>
              <a:t>Spam Filtering</a:t>
            </a:r>
          </a:p>
          <a:p>
            <a:pPr lvl="1"/>
            <a:r>
              <a:rPr lang="en-US" altLang="ko-KR" dirty="0"/>
              <a:t>Event Detection</a:t>
            </a: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D4052B-6E66-4302-A170-7F275D920B81}"/>
              </a:ext>
            </a:extLst>
          </p:cNvPr>
          <p:cNvGrpSpPr/>
          <p:nvPr/>
        </p:nvGrpSpPr>
        <p:grpSpPr>
          <a:xfrm>
            <a:off x="4998527" y="4060042"/>
            <a:ext cx="4320480" cy="2582911"/>
            <a:chOff x="4119563" y="3886200"/>
            <a:chExt cx="5024437" cy="2514600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18DC7F80-5669-4A75-8A8B-E52244D39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3922713"/>
              <a:ext cx="3162300" cy="171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98301564-313A-4271-BA17-D3B1E7538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8063" y="4013200"/>
              <a:ext cx="2605087" cy="2387600"/>
              <a:chOff x="2963" y="2441"/>
              <a:chExt cx="1641" cy="1504"/>
            </a:xfrm>
          </p:grpSpPr>
          <p:pic>
            <p:nvPicPr>
              <p:cNvPr id="8" name="Picture 9">
                <a:extLst>
                  <a:ext uri="{FF2B5EF4-FFF2-40B4-BE49-F238E27FC236}">
                    <a16:creationId xmlns:a16="http://schemas.microsoft.com/office/drawing/2014/main" id="{F62862A0-9F48-498A-84A0-D61E352D2D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0">
                <a:extLst>
                  <a:ext uri="{FF2B5EF4-FFF2-40B4-BE49-F238E27FC236}">
                    <a16:creationId xmlns:a16="http://schemas.microsoft.com/office/drawing/2014/main" id="{12D6C97B-95FD-4A96-9053-3B0334C02B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8DD49CF5-E259-4BC8-8993-E7D41D92B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563" y="3886200"/>
              <a:ext cx="1922462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2D03C43C-246E-4C03-950A-F3B5F68E7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85374"/>
              </p:ext>
            </p:extLst>
          </p:nvPr>
        </p:nvGraphicFramePr>
        <p:xfrm>
          <a:off x="1470135" y="4276066"/>
          <a:ext cx="3044431" cy="183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7" imgW="2900172" imgH="1752600" progId="Visio.Drawing.6">
                  <p:embed/>
                </p:oleObj>
              </mc:Choice>
              <mc:Fallback>
                <p:oleObj name="VISIO" r:id="rId7" imgW="2900172" imgH="1752600" progId="Visio.Drawing.6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135" y="4276066"/>
                        <a:ext cx="3044431" cy="183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61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9EDB0-2C4C-41DE-9186-DCCA30C46010}"/>
              </a:ext>
            </a:extLst>
          </p:cNvPr>
          <p:cNvSpPr txBox="1"/>
          <p:nvPr/>
        </p:nvSpPr>
        <p:spPr>
          <a:xfrm>
            <a:off x="673197" y="65605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Anomaly Detection</a:t>
            </a:r>
            <a:endParaRPr lang="ko-KR" altLang="en-US" sz="3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40F78-6639-4308-8AE7-055E8EC47FE9}"/>
              </a:ext>
            </a:extLst>
          </p:cNvPr>
          <p:cNvSpPr txBox="1">
            <a:spLocks/>
          </p:cNvSpPr>
          <p:nvPr/>
        </p:nvSpPr>
        <p:spPr>
          <a:xfrm>
            <a:off x="1198604" y="1411040"/>
            <a:ext cx="9452919" cy="50181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Approach</a:t>
            </a:r>
          </a:p>
          <a:p>
            <a:pPr lvl="1"/>
            <a:r>
              <a:rPr lang="en-US" altLang="ko-KR" dirty="0"/>
              <a:t>Anomaly Detection can be solved by </a:t>
            </a:r>
            <a:r>
              <a:rPr lang="en-US" altLang="ko-KR" dirty="0">
                <a:solidFill>
                  <a:srgbClr val="FF0000"/>
                </a:solidFill>
              </a:rPr>
              <a:t>Classification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But, the patterns of anomalies frequently change</a:t>
            </a:r>
          </a:p>
          <a:p>
            <a:pPr lvl="2"/>
            <a:r>
              <a:rPr lang="en-US" altLang="ko-KR" dirty="0"/>
              <a:t>Frequently update the patterns</a:t>
            </a:r>
          </a:p>
          <a:p>
            <a:pPr lvl="2"/>
            <a:r>
              <a:rPr lang="en-US" altLang="ko-KR" dirty="0"/>
              <a:t>Need automatic anomaly detections</a:t>
            </a:r>
            <a:endParaRPr lang="ko-KR" altLang="en-US" dirty="0"/>
          </a:p>
        </p:txBody>
      </p:sp>
      <p:graphicFrame>
        <p:nvGraphicFramePr>
          <p:cNvPr id="5" name="Group 656">
            <a:extLst>
              <a:ext uri="{FF2B5EF4-FFF2-40B4-BE49-F238E27FC236}">
                <a16:creationId xmlns:a16="http://schemas.microsoft.com/office/drawing/2014/main" id="{D6AC5C98-34AB-4119-8656-8E21F0A2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14437"/>
              </p:ext>
            </p:extLst>
          </p:nvPr>
        </p:nvGraphicFramePr>
        <p:xfrm>
          <a:off x="2453533" y="2322367"/>
          <a:ext cx="5646321" cy="274320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14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S-IP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D-IP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Port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Count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Intrusion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157.246.254.49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110.124.82.101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85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131.155.188.76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110.124.212.100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43.167.98.64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110.124.115.91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78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237.183.250.90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110.124.91.11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96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202.138.121.203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110.124.82.100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29.234.2.254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110.124.32.151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122.171.152.230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120.124.187.81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94.156.5.209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120.124.190.230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No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16.223.194.156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120.124.9.23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2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6BF4C9-1F57-4034-866A-70DDCDA5C83B}"/>
              </a:ext>
            </a:extLst>
          </p:cNvPr>
          <p:cNvGrpSpPr/>
          <p:nvPr/>
        </p:nvGrpSpPr>
        <p:grpSpPr>
          <a:xfrm>
            <a:off x="6599764" y="3812207"/>
            <a:ext cx="2460089" cy="1711607"/>
            <a:chOff x="5121677" y="4157206"/>
            <a:chExt cx="2460089" cy="171160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A3D6B24-41ED-4861-844F-46221AB84BC1}"/>
                </a:ext>
              </a:extLst>
            </p:cNvPr>
            <p:cNvSpPr/>
            <p:nvPr/>
          </p:nvSpPr>
          <p:spPr>
            <a:xfrm rot="19947371">
              <a:off x="5121677" y="4157206"/>
              <a:ext cx="1132933" cy="55469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D8FAFA-4A5B-405B-9F52-FC4EC4ED3BA2}"/>
                </a:ext>
              </a:extLst>
            </p:cNvPr>
            <p:cNvSpPr/>
            <p:nvPr/>
          </p:nvSpPr>
          <p:spPr>
            <a:xfrm rot="20663779">
              <a:off x="5452488" y="5060424"/>
              <a:ext cx="1779893" cy="80838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DEC5AAB-95C8-4846-8920-CBDA242F33E9}"/>
                </a:ext>
              </a:extLst>
            </p:cNvPr>
            <p:cNvSpPr/>
            <p:nvPr/>
          </p:nvSpPr>
          <p:spPr>
            <a:xfrm rot="170846">
              <a:off x="7063132" y="4329196"/>
              <a:ext cx="518634" cy="5994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542D6B2-91D3-41E4-BCCB-E45F14AB8FC7}"/>
              </a:ext>
            </a:extLst>
          </p:cNvPr>
          <p:cNvSpPr txBox="1">
            <a:spLocks/>
          </p:cNvSpPr>
          <p:nvPr/>
        </p:nvSpPr>
        <p:spPr>
          <a:xfrm>
            <a:off x="740854" y="1712730"/>
            <a:ext cx="11127259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Approach: Gaussian model</a:t>
            </a:r>
          </a:p>
          <a:p>
            <a:pPr lvl="1"/>
            <a:r>
              <a:rPr lang="en-US" altLang="ko-KR" dirty="0"/>
              <a:t>Estimate the density of the training data using a few Gaussian models</a:t>
            </a:r>
          </a:p>
          <a:p>
            <a:pPr lvl="1"/>
            <a:r>
              <a:rPr lang="en-US" altLang="ko-KR" dirty="0"/>
              <a:t>Difficult to determine the number of Gaussian models</a:t>
            </a: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5C5136-B977-4D92-8E8A-ABA7CCA93CFC}"/>
              </a:ext>
            </a:extLst>
          </p:cNvPr>
          <p:cNvGrpSpPr>
            <a:grpSpLocks noChangeAspect="1"/>
          </p:cNvGrpSpPr>
          <p:nvPr/>
        </p:nvGrpSpPr>
        <p:grpSpPr>
          <a:xfrm>
            <a:off x="6754732" y="3788789"/>
            <a:ext cx="2229063" cy="1697990"/>
            <a:chOff x="3009528" y="3353668"/>
            <a:chExt cx="3184376" cy="2425700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1A91088F-8E1F-4EF1-89CE-8FDF6B89C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968" y="50173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7376C60-8F57-43D6-BB33-F8534EAD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568" y="53983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8E2395AB-145C-4751-870A-64A27F5E1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568" y="56269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190C4551-819D-434E-8595-0DDC59D2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49411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95E2DA5F-C53E-4962-84CA-C72869C63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200" y="50173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4F9B8B5D-EFCF-4F43-A3B4-113E96B1D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128" y="48013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8DC89EFD-14EF-44AF-8ABB-34BD642A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704" y="46782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28BE2821-8251-4305-AE4E-D5EE24E7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504" y="43734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18B698DA-6AC7-4803-AFA7-E95EAF71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04" y="39924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21DF5FF8-A039-4EC1-A45E-5C879ECC0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080" y="537740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DF4F56FA-5E78-44E2-9BBA-92526B7B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504" y="368768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29F34B27-D903-4A7B-B808-92035DDD4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255" y="36584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21E28046-8AE4-4FC2-9236-07A92F9E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528" y="392886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4E87EB28-AC4C-4A8B-BFC3-B62B889C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928" y="408126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05042E14-F268-4061-B795-C161E92F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055" y="34298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020C9004-032A-4DAB-BA8A-4A97FC3BB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255" y="3353668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24" name="Picture 2" descr="http://www.scientificsoftware-solutions.com/SoftwareGallery/out2.png">
            <a:extLst>
              <a:ext uri="{FF2B5EF4-FFF2-40B4-BE49-F238E27FC236}">
                <a16:creationId xmlns:a16="http://schemas.microsoft.com/office/drawing/2014/main" id="{FE1C849B-8327-4912-A316-FD19AF0B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1" y="3382592"/>
            <a:ext cx="2952328" cy="26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F89F53-2FD6-48AD-B7F3-20B506B25195}"/>
              </a:ext>
            </a:extLst>
          </p:cNvPr>
          <p:cNvSpPr txBox="1"/>
          <p:nvPr/>
        </p:nvSpPr>
        <p:spPr>
          <a:xfrm>
            <a:off x="673197" y="65605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Anomaly Detection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64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49703749-E39C-4C70-A86B-542B24D047E3}"/>
              </a:ext>
            </a:extLst>
          </p:cNvPr>
          <p:cNvSpPr txBox="1">
            <a:spLocks/>
          </p:cNvSpPr>
          <p:nvPr/>
        </p:nvSpPr>
        <p:spPr>
          <a:xfrm>
            <a:off x="898171" y="1546654"/>
            <a:ext cx="10620632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Data: User-Item consumption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Goal: Recommend new items to users which are close to their </a:t>
            </a:r>
            <a:br>
              <a:rPr lang="en-US" altLang="ko-KR" dirty="0"/>
            </a:br>
            <a:r>
              <a:rPr lang="en-US" altLang="ko-KR" dirty="0"/>
              <a:t> preference</a:t>
            </a:r>
          </a:p>
          <a:p>
            <a:pPr lvl="1"/>
            <a:r>
              <a:rPr lang="en-US" altLang="ko-KR" dirty="0"/>
              <a:t>Movie, Music, TV program, Whatever next choice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7548ECC-ACA2-421C-A6EF-0C98E3494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85099"/>
              </p:ext>
            </p:extLst>
          </p:nvPr>
        </p:nvGraphicFramePr>
        <p:xfrm>
          <a:off x="1988634" y="3900470"/>
          <a:ext cx="7867134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E1660D-8E9C-489E-B12B-892C69910589}"/>
              </a:ext>
            </a:extLst>
          </p:cNvPr>
          <p:cNvSpPr txBox="1"/>
          <p:nvPr/>
        </p:nvSpPr>
        <p:spPr>
          <a:xfrm>
            <a:off x="673197" y="65605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Recommendation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5450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B87C3-777F-4196-B207-EB6C88A9C413}"/>
              </a:ext>
            </a:extLst>
          </p:cNvPr>
          <p:cNvSpPr txBox="1">
            <a:spLocks/>
          </p:cNvSpPr>
          <p:nvPr/>
        </p:nvSpPr>
        <p:spPr>
          <a:xfrm>
            <a:off x="1019433" y="1435443"/>
            <a:ext cx="1070713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Approach</a:t>
            </a:r>
          </a:p>
          <a:p>
            <a:pPr lvl="1"/>
            <a:r>
              <a:rPr lang="en-US" altLang="ko-KR" dirty="0"/>
              <a:t>Content-based Filtering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Recommend items similar to the active user’s preference</a:t>
            </a:r>
          </a:p>
          <a:p>
            <a:pPr lvl="1"/>
            <a:r>
              <a:rPr lang="en-US" altLang="ko-KR" dirty="0"/>
              <a:t>Collaborative Filtering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Recommend items which users with similar preference to the active user’s preference have chosen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0FCC9E-9F8F-419E-824B-3E6C46CFF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35353"/>
              </p:ext>
            </p:extLst>
          </p:nvPr>
        </p:nvGraphicFramePr>
        <p:xfrm>
          <a:off x="2109896" y="3789259"/>
          <a:ext cx="6864864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1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2</a:t>
                      </a:r>
                      <a:endParaRPr lang="ko-KR" altLang="en-US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4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</a:t>
                      </a:r>
                      <a:r>
                        <a:rPr lang="en-US" altLang="ko-KR" sz="1800" baseline="-25000" dirty="0"/>
                        <a:t>5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8CA698-39C2-46E5-A837-283D9B589A4B}"/>
              </a:ext>
            </a:extLst>
          </p:cNvPr>
          <p:cNvSpPr txBox="1"/>
          <p:nvPr/>
        </p:nvSpPr>
        <p:spPr>
          <a:xfrm>
            <a:off x="673197" y="656059"/>
            <a:ext cx="86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</a:t>
            </a:r>
            <a:r>
              <a:rPr lang="en-US" altLang="ko-KR" sz="3200" dirty="0"/>
              <a:t>Recommendation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21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1C547-CCDB-4B5B-A729-B79625ECC27D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ABB53FF-6A62-4C7C-84AC-0F4CF9672428}"/>
              </a:ext>
            </a:extLst>
          </p:cNvPr>
          <p:cNvSpPr txBox="1">
            <a:spLocks/>
          </p:cNvSpPr>
          <p:nvPr/>
        </p:nvSpPr>
        <p:spPr>
          <a:xfrm>
            <a:off x="1007075" y="1645508"/>
            <a:ext cx="10595919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데이터의</a:t>
            </a:r>
            <a:r>
              <a:rPr lang="en-US" altLang="ko-KR"/>
              <a:t> </a:t>
            </a:r>
            <a:r>
              <a:rPr lang="ko-KR" altLang="en-US"/>
              <a:t>패턴을 분석하여</a:t>
            </a:r>
            <a:r>
              <a:rPr lang="en-US" altLang="ko-KR"/>
              <a:t> </a:t>
            </a:r>
            <a:r>
              <a:rPr lang="ko-KR" altLang="en-US"/>
              <a:t>데이터의 특징을 파악하기 위한 분석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53D543-982C-40FE-B914-9BBB83943A23}"/>
              </a:ext>
            </a:extLst>
          </p:cNvPr>
          <p:cNvSpPr/>
          <p:nvPr/>
        </p:nvSpPr>
        <p:spPr>
          <a:xfrm>
            <a:off x="1195449" y="3679880"/>
            <a:ext cx="333766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 공정 중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DD2056-941C-4985-9C7E-989862A73F41}"/>
              </a:ext>
            </a:extLst>
          </p:cNvPr>
          <p:cNvSpPr/>
          <p:nvPr/>
        </p:nvSpPr>
        <p:spPr>
          <a:xfrm>
            <a:off x="6482812" y="2806080"/>
            <a:ext cx="4903939" cy="30963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이 데이터는 크게 </a:t>
            </a:r>
            <a:r>
              <a:rPr lang="en-US" altLang="ko-KR" dirty="0"/>
              <a:t>3 </a:t>
            </a:r>
            <a:r>
              <a:rPr lang="ko-KR" altLang="en-US" dirty="0"/>
              <a:t>덩이로 나눌 수 있다</a:t>
            </a:r>
            <a:endParaRPr lang="en-US" altLang="ko-KR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데이터 내부에서 자주 나타나는 패턴은 </a:t>
            </a:r>
            <a:br>
              <a:rPr lang="en-US" altLang="ko-KR" dirty="0"/>
            </a:br>
            <a:r>
              <a:rPr lang="ko-KR" altLang="en-US" dirty="0"/>
              <a:t>이것이다</a:t>
            </a:r>
            <a:endParaRPr lang="en-US" altLang="ko-KR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X </a:t>
            </a:r>
            <a:r>
              <a:rPr lang="ko-KR" altLang="en-US" dirty="0"/>
              <a:t>변수 간의 인과관계는 이것이다</a:t>
            </a:r>
            <a:endParaRPr lang="en-US" altLang="ko-KR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데이터를 </a:t>
            </a:r>
            <a:r>
              <a:rPr lang="en-US" altLang="ko-KR" dirty="0"/>
              <a:t>X </a:t>
            </a:r>
            <a:r>
              <a:rPr lang="ko-KR" altLang="en-US" dirty="0"/>
              <a:t>인자를 최대한 줄이면 이렇다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C32F528-FF52-4399-A0BF-02A4D9F60E43}"/>
              </a:ext>
            </a:extLst>
          </p:cNvPr>
          <p:cNvSpPr/>
          <p:nvPr/>
        </p:nvSpPr>
        <p:spPr>
          <a:xfrm>
            <a:off x="4878096" y="4008616"/>
            <a:ext cx="12597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BF179-0D0A-4CBB-AF0B-032DC7141AA3}"/>
              </a:ext>
            </a:extLst>
          </p:cNvPr>
          <p:cNvSpPr txBox="1"/>
          <p:nvPr/>
        </p:nvSpPr>
        <p:spPr>
          <a:xfrm>
            <a:off x="5091877" y="3580268"/>
            <a:ext cx="8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04665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7F0F661-E541-47B5-8B63-5347CCBDE3E1}"/>
              </a:ext>
            </a:extLst>
          </p:cNvPr>
          <p:cNvSpPr txBox="1">
            <a:spLocks/>
          </p:cNvSpPr>
          <p:nvPr/>
        </p:nvSpPr>
        <p:spPr>
          <a:xfrm>
            <a:off x="1025611" y="1664044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Clustering</a:t>
            </a:r>
          </a:p>
          <a:p>
            <a:pPr lvl="1"/>
            <a:r>
              <a:rPr lang="en-US" altLang="ko-KR" dirty="0"/>
              <a:t>Grouping similar instances</a:t>
            </a:r>
          </a:p>
          <a:p>
            <a:r>
              <a:rPr lang="en-US" altLang="ko-KR" dirty="0"/>
              <a:t>Association</a:t>
            </a:r>
          </a:p>
          <a:p>
            <a:pPr lvl="1"/>
            <a:r>
              <a:rPr lang="en-US" altLang="ko-KR" dirty="0"/>
              <a:t>Finding frequently co-occurring items</a:t>
            </a:r>
          </a:p>
          <a:p>
            <a:r>
              <a:rPr lang="en-US" altLang="ko-KR" dirty="0"/>
              <a:t>Dimension Reduction</a:t>
            </a:r>
          </a:p>
          <a:p>
            <a:pPr lvl="1"/>
            <a:r>
              <a:rPr lang="en-US" altLang="ko-KR" dirty="0"/>
              <a:t>Finding effective or efficient representation of a group</a:t>
            </a:r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37FE0-D5C8-4BF5-91C9-63802B7D07ED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217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05359CA-298B-43F3-86F6-DE65ECC38800}"/>
              </a:ext>
            </a:extLst>
          </p:cNvPr>
          <p:cNvSpPr txBox="1">
            <a:spLocks noChangeArrowheads="1"/>
          </p:cNvSpPr>
          <p:nvPr/>
        </p:nvSpPr>
        <p:spPr>
          <a:xfrm>
            <a:off x="1563129" y="1670222"/>
            <a:ext cx="9910119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Data: Given a collection of records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Goal: To group similar records together</a:t>
            </a:r>
          </a:p>
          <a:p>
            <a:pPr lvl="1"/>
            <a:r>
              <a:rPr lang="en-US" altLang="ko-KR" dirty="0"/>
              <a:t>Definition of similarity is dependent on application domains</a:t>
            </a: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785B0331-3AAE-42D4-B8DE-116C1C37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659" y="57354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5284910E-C6AC-4409-AA3C-8C82C7A6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414" y="464378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3BDE7DB6-5237-41D4-84A7-35343884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002" y="47993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BD4F3A67-10D3-4004-9B4A-ECF89E9D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002" y="49517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2D52B572-B2F2-4315-87BB-6C1C01A9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802" y="46469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F80AB979-3805-4232-9BA7-01EB2978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402" y="42659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5B4F8BAF-428A-4EA3-90E4-2BF0DC04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402" y="39611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D559A002-CA13-450D-BF50-8902BF85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802" y="396115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EDB7854-113C-489F-8ED3-981DC68A0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134" y="53544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28C9E87-83E1-4E56-8477-55B63DE3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534" y="58116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4D260D4C-ECAE-40A0-86EC-C366DDB0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859" y="588786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0FDA9149-D7AF-47F2-9782-0B539D75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294" y="51988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C22F1FFC-4AB3-45DC-A4E3-9941629B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054" y="433620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0BD3F2A9-3E1A-494A-80AC-DE723691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454" y="448860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DE0E55EB-5D86-4EC9-8325-0874F09BE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767" y="429651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30A2D50C-68E4-4BA4-82D4-BE90E2C2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79" y="395203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6ABCB-831F-4D3F-BE2A-9CC3DBBA7059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Clustering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592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37B388CC-C908-4F9B-94E8-1CDE1CB45B0F}"/>
              </a:ext>
            </a:extLst>
          </p:cNvPr>
          <p:cNvSpPr txBox="1">
            <a:spLocks/>
          </p:cNvSpPr>
          <p:nvPr/>
        </p:nvSpPr>
        <p:spPr>
          <a:xfrm>
            <a:off x="970005" y="1521940"/>
            <a:ext cx="9632092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Example: Advertising </a:t>
            </a:r>
          </a:p>
          <a:p>
            <a:pPr marL="0" indent="0">
              <a:buNone/>
            </a:pPr>
            <a:r>
              <a:rPr lang="en-US" altLang="ko-KR" dirty="0"/>
              <a:t>  1. Define similarity between customers</a:t>
            </a:r>
          </a:p>
          <a:p>
            <a:pPr lvl="2"/>
            <a:r>
              <a:rPr lang="en-US" altLang="ko-KR" dirty="0"/>
              <a:t>If you think that geographically close people share more characteristics, the distance between customers can be a similarity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n-US" altLang="ko-KR" dirty="0"/>
              <a:t>2. Apply clustering algorithms and find clusters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AAD29-7376-4781-9EFB-B60F5F7C7E64}"/>
              </a:ext>
            </a:extLst>
          </p:cNvPr>
          <p:cNvSpPr txBox="1"/>
          <p:nvPr/>
        </p:nvSpPr>
        <p:spPr>
          <a:xfrm>
            <a:off x="2144911" y="54612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B66879-A692-402D-B6DA-0F5B10DE01BA}"/>
              </a:ext>
            </a:extLst>
          </p:cNvPr>
          <p:cNvGrpSpPr/>
          <p:nvPr/>
        </p:nvGrpSpPr>
        <p:grpSpPr>
          <a:xfrm>
            <a:off x="5453129" y="4135500"/>
            <a:ext cx="3016052" cy="1585392"/>
            <a:chOff x="2330524" y="4736504"/>
            <a:chExt cx="3016052" cy="1585392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00AC8B66-23BE-40FD-866D-FB1DE7427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609329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EE3B2408-ABEF-46AF-BC60-3C9CD86F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936" y="494116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9253E382-8A95-4751-A4AC-3DCCC4D12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524" y="509674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81D741B7-1B6B-4A4D-B419-C43CFF2A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524" y="524914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468C1EFA-BDDB-46A7-BD79-B56887BF2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76" y="54410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ACD6A8BE-CF03-48CE-9541-767F84F0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976" y="50600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263FC463-E4A9-405F-B91F-7A9F10ED5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47552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D3AD79CE-05C2-4470-99EA-14886F04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376" y="475523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DEDE7960-04A8-497C-9332-14E0827F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764" y="589170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F4704462-9846-4EB9-8FC2-04BC425EB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623731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5C10FFB0-3258-4A68-ADB1-157C3DE6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956" y="624569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B10CD6-C814-4BA2-8D21-6D3DDE2F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112" y="5736133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D1C1DE-C7E4-42A9-BF87-15690F16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524" y="48734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1E7ECCB-9FD6-4798-866C-14DFAA9DD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924" y="50258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0FA71D-34A1-4DA6-AAA0-1D746DA12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72" y="5080992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E63DEBB-7E9F-464D-AE96-3D74C81D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473650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</p:grpSp>
      <p:pic>
        <p:nvPicPr>
          <p:cNvPr id="21" name="Picture 2" descr="C:\Users\John\AppData\Local\Microsoft\Windows\INetCache\IE\46R1ITAG\MP900427683[1].jpg">
            <a:extLst>
              <a:ext uri="{FF2B5EF4-FFF2-40B4-BE49-F238E27FC236}">
                <a16:creationId xmlns:a16="http://schemas.microsoft.com/office/drawing/2014/main" id="{7BD17BB1-7E10-4CA5-83EA-44D28E564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37" y="3956148"/>
            <a:ext cx="1968361" cy="148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19">
            <a:extLst>
              <a:ext uri="{FF2B5EF4-FFF2-40B4-BE49-F238E27FC236}">
                <a16:creationId xmlns:a16="http://schemas.microsoft.com/office/drawing/2014/main" id="{E710DF4E-D5AC-40DF-B12D-F83E9AC4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343" y="4822584"/>
            <a:ext cx="934345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53A94-39F2-42C4-A215-FD465E193446}"/>
              </a:ext>
            </a:extLst>
          </p:cNvPr>
          <p:cNvSpPr txBox="1"/>
          <p:nvPr/>
        </p:nvSpPr>
        <p:spPr>
          <a:xfrm>
            <a:off x="4057727" y="4378923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Mapping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CF79AE-3B8E-421B-85AF-2C8CA97EF852}"/>
              </a:ext>
            </a:extLst>
          </p:cNvPr>
          <p:cNvCxnSpPr/>
          <p:nvPr/>
        </p:nvCxnSpPr>
        <p:spPr>
          <a:xfrm>
            <a:off x="5372837" y="583058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27A0B36-EBC1-4C99-B222-587FF65A44C9}"/>
              </a:ext>
            </a:extLst>
          </p:cNvPr>
          <p:cNvCxnSpPr/>
          <p:nvPr/>
        </p:nvCxnSpPr>
        <p:spPr>
          <a:xfrm flipV="1">
            <a:off x="5374737" y="3803748"/>
            <a:ext cx="0" cy="202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5992BB-9E71-4045-B179-F38DFC29492B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Clustering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476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B7245-81E2-4524-9FFC-1EAB58EF4984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Clustering</a:t>
            </a:r>
            <a:endParaRPr lang="ko-KR" altLang="en-US" sz="36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5F30927-B476-4D50-9A68-4E63F4AF21A6}"/>
              </a:ext>
            </a:extLst>
          </p:cNvPr>
          <p:cNvSpPr txBox="1">
            <a:spLocks/>
          </p:cNvSpPr>
          <p:nvPr/>
        </p:nvSpPr>
        <p:spPr>
          <a:xfrm>
            <a:off x="1013253" y="1589903"/>
            <a:ext cx="9452919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Example: Document Clustering</a:t>
            </a:r>
          </a:p>
          <a:p>
            <a:pPr lvl="1"/>
            <a:r>
              <a:rPr lang="en-US" altLang="ko-KR" dirty="0"/>
              <a:t>You have a lot of documents.</a:t>
            </a:r>
          </a:p>
          <a:p>
            <a:pPr lvl="1"/>
            <a:r>
              <a:rPr lang="en-US" altLang="ko-KR" dirty="0"/>
              <a:t>You want to find the documents with similar topics and group them</a:t>
            </a:r>
          </a:p>
        </p:txBody>
      </p:sp>
      <p:pic>
        <p:nvPicPr>
          <p:cNvPr id="4" name="Picture 2" descr="Project Requirements">
            <a:extLst>
              <a:ext uri="{FF2B5EF4-FFF2-40B4-BE49-F238E27FC236}">
                <a16:creationId xmlns:a16="http://schemas.microsoft.com/office/drawing/2014/main" id="{D1A4CCD4-1040-44D3-85D7-C7C99B9F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38" y="3753591"/>
            <a:ext cx="28194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BC23B1F-8B6F-4B70-8661-C54A5D0A7214}"/>
              </a:ext>
            </a:extLst>
          </p:cNvPr>
          <p:cNvGrpSpPr/>
          <p:nvPr/>
        </p:nvGrpSpPr>
        <p:grpSpPr>
          <a:xfrm>
            <a:off x="4157933" y="3484922"/>
            <a:ext cx="4235593" cy="2763053"/>
            <a:chOff x="3432751" y="3114219"/>
            <a:chExt cx="4235593" cy="2763053"/>
          </a:xfrm>
        </p:grpSpPr>
        <p:sp>
          <p:nvSpPr>
            <p:cNvPr id="6" name="Documents">
              <a:extLst>
                <a:ext uri="{FF2B5EF4-FFF2-40B4-BE49-F238E27FC236}">
                  <a16:creationId xmlns:a16="http://schemas.microsoft.com/office/drawing/2014/main" id="{915096C7-C84C-4A69-BFBA-7AFF6E95315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542388" y="3114219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Documents">
              <a:extLst>
                <a:ext uri="{FF2B5EF4-FFF2-40B4-BE49-F238E27FC236}">
                  <a16:creationId xmlns:a16="http://schemas.microsoft.com/office/drawing/2014/main" id="{279BF8F1-B9B3-45E6-9612-34151F17DF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22308" y="4383037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Documents">
              <a:extLst>
                <a:ext uri="{FF2B5EF4-FFF2-40B4-BE49-F238E27FC236}">
                  <a16:creationId xmlns:a16="http://schemas.microsoft.com/office/drawing/2014/main" id="{7D8F428B-6194-4BF3-9450-7569C631FB6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847779" y="3454475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Documents">
              <a:extLst>
                <a:ext uri="{FF2B5EF4-FFF2-40B4-BE49-F238E27FC236}">
                  <a16:creationId xmlns:a16="http://schemas.microsoft.com/office/drawing/2014/main" id="{41047966-5137-4BCA-963C-643B51D66EF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046444" y="4743078"/>
              <a:ext cx="613788" cy="746829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FB1FC533-852A-4A06-809D-A1BC03B6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751" y="4249712"/>
              <a:ext cx="934345" cy="223788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0876D7-B349-4D4A-BDDD-9AF4D8C2503E}"/>
                </a:ext>
              </a:extLst>
            </p:cNvPr>
            <p:cNvSpPr txBox="1"/>
            <p:nvPr/>
          </p:nvSpPr>
          <p:spPr>
            <a:xfrm>
              <a:off x="5378876" y="3850585"/>
              <a:ext cx="936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Football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F5D373-2364-4204-AC47-F4883880B15F}"/>
                </a:ext>
              </a:extLst>
            </p:cNvPr>
            <p:cNvSpPr txBox="1"/>
            <p:nvPr/>
          </p:nvSpPr>
          <p:spPr>
            <a:xfrm>
              <a:off x="6741487" y="4211796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Baseball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5B1DCA-F593-429D-B473-26554B8D0418}"/>
                </a:ext>
              </a:extLst>
            </p:cNvPr>
            <p:cNvSpPr txBox="1"/>
            <p:nvPr/>
          </p:nvSpPr>
          <p:spPr>
            <a:xfrm>
              <a:off x="4644008" y="5133999"/>
              <a:ext cx="110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Basketball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9C9E09-36FF-492F-AD77-376DA61D932A}"/>
                </a:ext>
              </a:extLst>
            </p:cNvPr>
            <p:cNvSpPr txBox="1"/>
            <p:nvPr/>
          </p:nvSpPr>
          <p:spPr>
            <a:xfrm>
              <a:off x="5868144" y="5507940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Volleyball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2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740203E-87D6-48B3-84CD-3EC470B79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53" y="1514513"/>
            <a:ext cx="7579858" cy="504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24556-7540-4FC0-8CF6-68B3CB3F5501}"/>
              </a:ext>
            </a:extLst>
          </p:cNvPr>
          <p:cNvSpPr txBox="1"/>
          <p:nvPr/>
        </p:nvSpPr>
        <p:spPr>
          <a:xfrm>
            <a:off x="819630" y="584628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Data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070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F25DFCCC-9543-4765-8C4F-1B53E5CFFE8D}"/>
              </a:ext>
            </a:extLst>
          </p:cNvPr>
          <p:cNvSpPr txBox="1">
            <a:spLocks/>
          </p:cNvSpPr>
          <p:nvPr/>
        </p:nvSpPr>
        <p:spPr>
          <a:xfrm>
            <a:off x="1037967" y="1579806"/>
            <a:ext cx="9724768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Example: Document Clustering </a:t>
            </a:r>
            <a:br>
              <a:rPr lang="en-US" altLang="ko-KR" dirty="0"/>
            </a:br>
            <a:r>
              <a:rPr lang="en-US" altLang="ko-KR" dirty="0"/>
              <a:t>1. Define similarity between documents</a:t>
            </a:r>
          </a:p>
          <a:p>
            <a:pPr lvl="2"/>
            <a:r>
              <a:rPr lang="en-US" altLang="ko-KR" dirty="0"/>
              <a:t>If two documents share the same topic, they will share more words</a:t>
            </a: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en-US" altLang="ko-KR" dirty="0"/>
              <a:t>2. Apply clustering algorithms and find clusters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Picture 2" descr="Project Requirements">
            <a:extLst>
              <a:ext uri="{FF2B5EF4-FFF2-40B4-BE49-F238E27FC236}">
                <a16:creationId xmlns:a16="http://schemas.microsoft.com/office/drawing/2014/main" id="{2AC8089C-6E1A-42BE-A7B8-BB3F3B6E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39" y="3845797"/>
            <a:ext cx="28194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E093CA8-9DC3-4299-822B-B94F887D26C8}"/>
              </a:ext>
            </a:extLst>
          </p:cNvPr>
          <p:cNvGrpSpPr/>
          <p:nvPr/>
        </p:nvGrpSpPr>
        <p:grpSpPr>
          <a:xfrm>
            <a:off x="3431411" y="3632375"/>
            <a:ext cx="3471319" cy="2277550"/>
            <a:chOff x="2195736" y="3311100"/>
            <a:chExt cx="3471319" cy="22775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D4C5BB3-2312-4EC5-B364-6FFABA562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248" y="3641617"/>
              <a:ext cx="2678577" cy="1947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CF9044-2BFF-426F-86FD-9289D51C1E17}"/>
                </a:ext>
              </a:extLst>
            </p:cNvPr>
            <p:cNvSpPr txBox="1"/>
            <p:nvPr/>
          </p:nvSpPr>
          <p:spPr>
            <a:xfrm>
              <a:off x="3497871" y="3311100"/>
              <a:ext cx="2169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</a:t>
              </a:r>
              <a:r>
                <a:rPr lang="en-US" altLang="ko-KR" sz="1400" baseline="-25000" dirty="0"/>
                <a:t>1 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2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3 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4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5    </a:t>
              </a:r>
              <a:r>
                <a:rPr lang="en-US" altLang="ko-KR" sz="1400" dirty="0"/>
                <a:t> D</a:t>
              </a:r>
              <a:r>
                <a:rPr lang="en-US" altLang="ko-KR" sz="1400" baseline="-25000" dirty="0"/>
                <a:t>6</a:t>
              </a:r>
              <a:endParaRPr lang="ko-KR" altLang="en-US" sz="1400" dirty="0"/>
            </a:p>
          </p:txBody>
        </p:sp>
        <p:sp>
          <p:nvSpPr>
            <p:cNvPr id="7" name="AutoShape 19">
              <a:extLst>
                <a:ext uri="{FF2B5EF4-FFF2-40B4-BE49-F238E27FC236}">
                  <a16:creationId xmlns:a16="http://schemas.microsoft.com/office/drawing/2014/main" id="{086C902C-ABCB-4E1C-BF6F-08F84FCE6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4362817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1B4D45-75B9-44C5-BCD7-3B718B0355CD}"/>
              </a:ext>
            </a:extLst>
          </p:cNvPr>
          <p:cNvGrpSpPr/>
          <p:nvPr/>
        </p:nvGrpSpPr>
        <p:grpSpPr>
          <a:xfrm>
            <a:off x="6902730" y="3922116"/>
            <a:ext cx="3081409" cy="1844383"/>
            <a:chOff x="5667055" y="3600841"/>
            <a:chExt cx="3081409" cy="184438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1182C1C-0BF8-4693-8F3A-90C34C5D8875}"/>
                </a:ext>
              </a:extLst>
            </p:cNvPr>
            <p:cNvGrpSpPr/>
            <p:nvPr/>
          </p:nvGrpSpPr>
          <p:grpSpPr>
            <a:xfrm>
              <a:off x="6370115" y="3600841"/>
              <a:ext cx="2378349" cy="1844383"/>
              <a:chOff x="6370115" y="3456825"/>
              <a:chExt cx="2378349" cy="18443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C88DDD3D-BA31-4120-A442-B864A21A6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8344" y="500898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CDB00246-53CB-44C4-9072-3F333EBFC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136" y="399324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191077BF-BC85-4FE9-8864-92FAA7870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900" y="4148816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4" name="Oval 10">
                <a:extLst>
                  <a:ext uri="{FF2B5EF4-FFF2-40B4-BE49-F238E27FC236}">
                    <a16:creationId xmlns:a16="http://schemas.microsoft.com/office/drawing/2014/main" id="{396B2048-9B0A-45BD-9671-F27C7247C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3900" y="4301216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:a16="http://schemas.microsoft.com/office/drawing/2014/main" id="{60F0B971-69FC-4EEA-B70D-150C2FA78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0432" y="450492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:a16="http://schemas.microsoft.com/office/drawing/2014/main" id="{DB6D4AA3-D7A2-42C4-993F-DDDE5B8E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1352" y="41121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B2A7C609-2BC2-40FB-9974-6C1B8CFA3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352" y="38073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8" name="Oval 14">
                <a:extLst>
                  <a:ext uri="{FF2B5EF4-FFF2-40B4-BE49-F238E27FC236}">
                    <a16:creationId xmlns:a16="http://schemas.microsoft.com/office/drawing/2014/main" id="{3531CE39-6B94-43BE-981D-223ABA1C9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0432" y="381912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/>
              </a:p>
            </p:txBody>
          </p:sp>
          <p:sp>
            <p:nvSpPr>
              <p:cNvPr id="19" name="Oval 4">
                <a:extLst>
                  <a:ext uri="{FF2B5EF4-FFF2-40B4-BE49-F238E27FC236}">
                    <a16:creationId xmlns:a16="http://schemas.microsoft.com/office/drawing/2014/main" id="{4A579C0E-8ED2-489C-AA66-5D917F79F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180" y="4736703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852EA215-2AC2-45A2-94A3-7ADFA62F0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5082307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B0B594B9-9654-46CF-BA0C-C2F844F1F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0372" y="509069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2" name="Oval 15">
                <a:extLst>
                  <a:ext uri="{FF2B5EF4-FFF2-40B4-BE49-F238E27FC236}">
                    <a16:creationId xmlns:a16="http://schemas.microsoft.com/office/drawing/2014/main" id="{E2CDC20C-1307-44F1-8593-3385157F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320" y="472095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3" name="Oval 16">
                <a:extLst>
                  <a:ext uri="{FF2B5EF4-FFF2-40B4-BE49-F238E27FC236}">
                    <a16:creationId xmlns:a16="http://schemas.microsoft.com/office/drawing/2014/main" id="{9AFE35FE-2237-46AF-BF42-BDD1FB23D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407" y="392552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4" name="Oval 17">
                <a:extLst>
                  <a:ext uri="{FF2B5EF4-FFF2-40B4-BE49-F238E27FC236}">
                    <a16:creationId xmlns:a16="http://schemas.microsoft.com/office/drawing/2014/main" id="{64CED429-1C38-4D7E-B8D3-4C3AF2C55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2807" y="4077924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0EB773A8-B966-4A0B-9B0D-7F3833639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055" y="413306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6" name="Oval 19">
                <a:extLst>
                  <a:ext uri="{FF2B5EF4-FFF2-40B4-BE49-F238E27FC236}">
                    <a16:creationId xmlns:a16="http://schemas.microsoft.com/office/drawing/2014/main" id="{592B0201-8233-4826-A213-4A1E8779B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7667" y="3788577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2AE773F7-3646-4419-9991-F65FDFF0EEDE}"/>
                  </a:ext>
                </a:extLst>
              </p:cNvPr>
              <p:cNvCxnSpPr/>
              <p:nvPr/>
            </p:nvCxnSpPr>
            <p:spPr>
              <a:xfrm>
                <a:off x="6370115" y="5301208"/>
                <a:ext cx="2378349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680A4E6C-1C4B-444D-9F3B-3391A715A076}"/>
                  </a:ext>
                </a:extLst>
              </p:cNvPr>
              <p:cNvCxnSpPr/>
              <p:nvPr/>
            </p:nvCxnSpPr>
            <p:spPr>
              <a:xfrm flipV="1">
                <a:off x="6372015" y="3456825"/>
                <a:ext cx="0" cy="1844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864EB11A-F23B-4270-AAAF-A82908E4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055" y="4231887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BC7B2A-F4A6-40B5-AF10-03B47B69358F}"/>
              </a:ext>
            </a:extLst>
          </p:cNvPr>
          <p:cNvSpPr txBox="1"/>
          <p:nvPr/>
        </p:nvSpPr>
        <p:spPr>
          <a:xfrm>
            <a:off x="683706" y="75549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Clustering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293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D7D79-8F86-4DBF-851D-212958A4896C}"/>
              </a:ext>
            </a:extLst>
          </p:cNvPr>
          <p:cNvSpPr txBox="1"/>
          <p:nvPr/>
        </p:nvSpPr>
        <p:spPr>
          <a:xfrm>
            <a:off x="683705" y="755495"/>
            <a:ext cx="762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Association</a:t>
            </a:r>
            <a:endParaRPr lang="ko-KR" altLang="en-US" sz="36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85C58-D533-4866-B9BE-CE4CA5BEFDFC}"/>
              </a:ext>
            </a:extLst>
          </p:cNvPr>
          <p:cNvSpPr txBox="1">
            <a:spLocks noChangeArrowheads="1"/>
          </p:cNvSpPr>
          <p:nvPr/>
        </p:nvSpPr>
        <p:spPr>
          <a:xfrm>
            <a:off x="813880" y="1509584"/>
            <a:ext cx="1015892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Data: A collection of Sets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a,b,c</a:t>
            </a:r>
            <a:r>
              <a:rPr lang="en-US" altLang="ko-KR" dirty="0"/>
              <a:t>}, {</a:t>
            </a:r>
            <a:r>
              <a:rPr lang="en-US" altLang="ko-KR" dirty="0" err="1"/>
              <a:t>b,c</a:t>
            </a:r>
            <a:r>
              <a:rPr lang="en-US" altLang="ko-KR" dirty="0"/>
              <a:t>}, {</a:t>
            </a:r>
            <a:r>
              <a:rPr lang="en-US" altLang="ko-KR" dirty="0" err="1"/>
              <a:t>a,c,d</a:t>
            </a:r>
            <a:r>
              <a:rPr lang="en-US" altLang="ko-KR" dirty="0"/>
              <a:t>}, {</a:t>
            </a:r>
            <a:r>
              <a:rPr lang="en-US" altLang="ko-KR" dirty="0" err="1"/>
              <a:t>b,c,f</a:t>
            </a:r>
            <a:r>
              <a:rPr lang="en-US" altLang="ko-KR" dirty="0"/>
              <a:t>}, 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Goal: To find frequently co-occurring items</a:t>
            </a:r>
          </a:p>
          <a:p>
            <a:pPr lvl="1"/>
            <a:r>
              <a:rPr lang="en-US" altLang="ko-KR" dirty="0"/>
              <a:t>Find dependency rules which will predict occurrence of an item based on occurrences of other items.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796ACB5-8063-4233-ABBC-967400E60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65945"/>
              </p:ext>
            </p:extLst>
          </p:nvPr>
        </p:nvGraphicFramePr>
        <p:xfrm>
          <a:off x="1542500" y="3937636"/>
          <a:ext cx="4160838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3818395" imgH="1999668" progId="Word.Document.8">
                  <p:embed/>
                </p:oleObj>
              </mc:Choice>
              <mc:Fallback>
                <p:oleObj name="Document" r:id="rId3" imgW="3818395" imgH="1999668" progId="Word.Document.8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500" y="3937636"/>
                        <a:ext cx="4160838" cy="217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F8422C6-20DC-474C-817E-E0DB03861A5A}"/>
              </a:ext>
            </a:extLst>
          </p:cNvPr>
          <p:cNvGrpSpPr/>
          <p:nvPr/>
        </p:nvGrpSpPr>
        <p:grpSpPr>
          <a:xfrm>
            <a:off x="5715467" y="3856797"/>
            <a:ext cx="4707458" cy="1368152"/>
            <a:chOff x="4499992" y="3645024"/>
            <a:chExt cx="4176464" cy="13681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9518D3C-3839-4E70-BEB2-BFBE446BDBCD}"/>
                </a:ext>
              </a:extLst>
            </p:cNvPr>
            <p:cNvGrpSpPr/>
            <p:nvPr/>
          </p:nvGrpSpPr>
          <p:grpSpPr>
            <a:xfrm>
              <a:off x="5106696" y="3645024"/>
              <a:ext cx="3569760" cy="1368152"/>
              <a:chOff x="4962680" y="3717032"/>
              <a:chExt cx="3569760" cy="1368152"/>
            </a:xfrm>
          </p:grpSpPr>
          <p:sp>
            <p:nvSpPr>
              <p:cNvPr id="8" name="모서리가 둥근 직사각형 4">
                <a:extLst>
                  <a:ext uri="{FF2B5EF4-FFF2-40B4-BE49-F238E27FC236}">
                    <a16:creationId xmlns:a16="http://schemas.microsoft.com/office/drawing/2014/main" id="{BC8EAFB9-8946-423E-BA09-7BB1328AEFA0}"/>
                  </a:ext>
                </a:extLst>
              </p:cNvPr>
              <p:cNvSpPr/>
              <p:nvPr/>
            </p:nvSpPr>
            <p:spPr>
              <a:xfrm>
                <a:off x="4962680" y="3717032"/>
                <a:ext cx="3555952" cy="136815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6D9FCD-C307-431E-A2FD-6FC76E8B027C}"/>
                  </a:ext>
                </a:extLst>
              </p:cNvPr>
              <p:cNvSpPr txBox="1"/>
              <p:nvPr/>
            </p:nvSpPr>
            <p:spPr>
              <a:xfrm>
                <a:off x="4962680" y="3717032"/>
                <a:ext cx="3569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Milk</a:t>
                </a:r>
                <a:r>
                  <a:rPr lang="en-US" altLang="ko-KR" dirty="0"/>
                  <a:t> appears, </a:t>
                </a:r>
              </a:p>
              <a:p>
                <a:r>
                  <a:rPr lang="en-US" altLang="ko-KR" b="1" dirty="0"/>
                  <a:t>Coke</a:t>
                </a:r>
                <a:r>
                  <a:rPr lang="en-US" altLang="ko-KR" dirty="0"/>
                  <a:t> appear with a high probability</a:t>
                </a:r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BA6B68-4CEF-4C24-99B8-BF1CC6C1FF5A}"/>
                  </a:ext>
                </a:extLst>
              </p:cNvPr>
              <p:cNvSpPr txBox="1"/>
              <p:nvPr/>
            </p:nvSpPr>
            <p:spPr>
              <a:xfrm>
                <a:off x="4991704" y="4438853"/>
                <a:ext cx="35269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Diaper and Milk </a:t>
                </a:r>
                <a:r>
                  <a:rPr lang="en-US" altLang="ko-KR" dirty="0"/>
                  <a:t>appears, </a:t>
                </a:r>
              </a:p>
              <a:p>
                <a:r>
                  <a:rPr lang="en-US" altLang="ko-KR" b="1" dirty="0"/>
                  <a:t>Beer </a:t>
                </a:r>
                <a:r>
                  <a:rPr lang="en-US" altLang="ko-KR" dirty="0"/>
                  <a:t>appear with a high probability</a:t>
                </a:r>
                <a:endParaRPr lang="ko-KR" altLang="en-US" dirty="0"/>
              </a:p>
            </p:txBody>
          </p:sp>
        </p:grpSp>
        <p:sp>
          <p:nvSpPr>
            <p:cNvPr id="7" name="AutoShape 19">
              <a:extLst>
                <a:ext uri="{FF2B5EF4-FFF2-40B4-BE49-F238E27FC236}">
                  <a16:creationId xmlns:a16="http://schemas.microsoft.com/office/drawing/2014/main" id="{334A7A50-CEBB-408F-AA29-2C4D811D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992" y="4175762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3258A5-1E68-4FB2-BCFA-E00D49186779}"/>
              </a:ext>
            </a:extLst>
          </p:cNvPr>
          <p:cNvGrpSpPr/>
          <p:nvPr/>
        </p:nvGrpSpPr>
        <p:grpSpPr>
          <a:xfrm>
            <a:off x="6568966" y="5224949"/>
            <a:ext cx="3106941" cy="1222395"/>
            <a:chOff x="5353491" y="5013176"/>
            <a:chExt cx="3106941" cy="1222395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FC0A031E-1730-430A-9F8A-25F0901DC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91" y="5589240"/>
              <a:ext cx="3106941" cy="64633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1800" dirty="0">
                  <a:solidFill>
                    <a:srgbClr val="CC0000"/>
                  </a:solidFill>
                  <a:latin typeface="Tahoma" pitchFamily="34" charset="0"/>
                  <a:ea typeface="굴림" pitchFamily="50" charset="-127"/>
                </a:rPr>
                <a:t>{Milk} -&gt; {Coke}</a:t>
              </a:r>
            </a:p>
            <a:p>
              <a:r>
                <a:rPr lang="en-US" altLang="ko-KR" sz="1800" dirty="0">
                  <a:solidFill>
                    <a:srgbClr val="CC0000"/>
                  </a:solidFill>
                  <a:latin typeface="Tahoma" pitchFamily="34" charset="0"/>
                  <a:ea typeface="굴림" pitchFamily="50" charset="-127"/>
                </a:rPr>
                <a:t>{Diaper, Milk} -&gt; {Beer}</a:t>
              </a:r>
              <a:endParaRPr lang="en-US" altLang="ko-KR" sz="2400" b="0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AutoShape 19">
              <a:extLst>
                <a:ext uri="{FF2B5EF4-FFF2-40B4-BE49-F238E27FC236}">
                  <a16:creationId xmlns:a16="http://schemas.microsoft.com/office/drawing/2014/main" id="{B045D373-5E98-496A-84A3-A3D4C95C0B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633767" y="5168496"/>
              <a:ext cx="541825" cy="231185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1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EC283-526B-4898-A9A4-3BF9E8823BBB}"/>
              </a:ext>
            </a:extLst>
          </p:cNvPr>
          <p:cNvSpPr txBox="1"/>
          <p:nvPr/>
        </p:nvSpPr>
        <p:spPr>
          <a:xfrm>
            <a:off x="683705" y="755495"/>
            <a:ext cx="1036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Dimension Reduction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369C2-72A9-4B10-B4D8-08A898583500}"/>
              </a:ext>
            </a:extLst>
          </p:cNvPr>
          <p:cNvSpPr txBox="1">
            <a:spLocks/>
          </p:cNvSpPr>
          <p:nvPr/>
        </p:nvSpPr>
        <p:spPr>
          <a:xfrm>
            <a:off x="1105929" y="1565189"/>
            <a:ext cx="10571205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Data: A collection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Goal: Finding an efficient (low dimensional) representation of </a:t>
            </a:r>
            <a:br>
              <a:rPr lang="en-US" altLang="ko-KR" dirty="0"/>
            </a:br>
            <a:r>
              <a:rPr lang="en-US" altLang="ko-KR" dirty="0"/>
              <a:t> data</a:t>
            </a:r>
          </a:p>
          <a:p>
            <a:pPr lvl="1"/>
            <a:r>
              <a:rPr lang="en-US" altLang="ko-KR" dirty="0"/>
              <a:t>For visualization</a:t>
            </a:r>
          </a:p>
          <a:p>
            <a:pPr lvl="1"/>
            <a:r>
              <a:rPr lang="en-US" altLang="ko-KR" dirty="0"/>
              <a:t>As a preprocessing of further data analysis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91AD02-66CA-4563-81DD-80FB6230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22" y="3991013"/>
            <a:ext cx="3754560" cy="244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969E2C7-3675-44BD-80E8-CDB0F6DA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50" y="3991013"/>
            <a:ext cx="2781366" cy="2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9">
            <a:extLst>
              <a:ext uri="{FF2B5EF4-FFF2-40B4-BE49-F238E27FC236}">
                <a16:creationId xmlns:a16="http://schemas.microsoft.com/office/drawing/2014/main" id="{9B29018F-2185-4E74-BF7D-1C1614CD4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770" y="4995634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90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8BF62-B97D-4B03-86CF-EA6B7C98906E}"/>
              </a:ext>
            </a:extLst>
          </p:cNvPr>
          <p:cNvSpPr txBox="1"/>
          <p:nvPr/>
        </p:nvSpPr>
        <p:spPr>
          <a:xfrm>
            <a:off x="683705" y="755495"/>
            <a:ext cx="1036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Dimension Reduction</a:t>
            </a:r>
            <a:endParaRPr lang="ko-KR" altLang="en-US" sz="3600" dirty="0"/>
          </a:p>
        </p:txBody>
      </p:sp>
      <p:cxnSp>
        <p:nvCxnSpPr>
          <p:cNvPr id="3" name="직선 화살표 연결선 56">
            <a:extLst>
              <a:ext uri="{FF2B5EF4-FFF2-40B4-BE49-F238E27FC236}">
                <a16:creationId xmlns:a16="http://schemas.microsoft.com/office/drawing/2014/main" id="{17103DB2-165F-4569-AF1D-8C63D88269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16344" y="4441763"/>
            <a:ext cx="2028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직선 화살표 연결선 57">
            <a:extLst>
              <a:ext uri="{FF2B5EF4-FFF2-40B4-BE49-F238E27FC236}">
                <a16:creationId xmlns:a16="http://schemas.microsoft.com/office/drawing/2014/main" id="{04F61A5E-7276-4402-8532-8CD1A2BF06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30756" y="3662301"/>
            <a:ext cx="0" cy="150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타원 120">
            <a:extLst>
              <a:ext uri="{FF2B5EF4-FFF2-40B4-BE49-F238E27FC236}">
                <a16:creationId xmlns:a16="http://schemas.microsoft.com/office/drawing/2014/main" id="{54B4BFF1-04CD-47A6-B4E2-C867E280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144" y="42861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타원 121">
            <a:extLst>
              <a:ext uri="{FF2B5EF4-FFF2-40B4-BE49-F238E27FC236}">
                <a16:creationId xmlns:a16="http://schemas.microsoft.com/office/drawing/2014/main" id="{4481F3BF-13C2-4524-BF9E-6A0CE8EE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56" y="42861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타원 122">
            <a:extLst>
              <a:ext uri="{FF2B5EF4-FFF2-40B4-BE49-F238E27FC236}">
                <a16:creationId xmlns:a16="http://schemas.microsoft.com/office/drawing/2014/main" id="{4D6ACD72-3906-4A05-A046-192F90D8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4" y="4390963"/>
            <a:ext cx="49212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타원 123">
            <a:extLst>
              <a:ext uri="{FF2B5EF4-FFF2-40B4-BE49-F238E27FC236}">
                <a16:creationId xmlns:a16="http://schemas.microsoft.com/office/drawing/2014/main" id="{3FA04B11-CFE2-4EB9-8799-9E54BF67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906" y="449415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타원 124">
            <a:extLst>
              <a:ext uri="{FF2B5EF4-FFF2-40B4-BE49-F238E27FC236}">
                <a16:creationId xmlns:a16="http://schemas.microsoft.com/office/drawing/2014/main" id="{868DC3EE-F881-4AAD-AAAE-FA9E57E6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56" y="43957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타원 125">
            <a:extLst>
              <a:ext uri="{FF2B5EF4-FFF2-40B4-BE49-F238E27FC236}">
                <a16:creationId xmlns:a16="http://schemas.microsoft.com/office/drawing/2014/main" id="{44D630E0-8C25-4C53-9072-9264A046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906" y="423380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타원 126">
            <a:extLst>
              <a:ext uri="{FF2B5EF4-FFF2-40B4-BE49-F238E27FC236}">
                <a16:creationId xmlns:a16="http://schemas.microsoft.com/office/drawing/2014/main" id="{35E4EB8E-2912-495D-846D-4551CB3B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906" y="40782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타원 127">
            <a:extLst>
              <a:ext uri="{FF2B5EF4-FFF2-40B4-BE49-F238E27FC236}">
                <a16:creationId xmlns:a16="http://schemas.microsoft.com/office/drawing/2014/main" id="{A44C3433-4D54-4DA4-8E48-A21FC9CC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956" y="43957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타원 128">
            <a:extLst>
              <a:ext uri="{FF2B5EF4-FFF2-40B4-BE49-F238E27FC236}">
                <a16:creationId xmlns:a16="http://schemas.microsoft.com/office/drawing/2014/main" id="{C370DD6B-B6B7-46E7-9728-5F87048A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56" y="423380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타원 129">
            <a:extLst>
              <a:ext uri="{FF2B5EF4-FFF2-40B4-BE49-F238E27FC236}">
                <a16:creationId xmlns:a16="http://schemas.microsoft.com/office/drawing/2014/main" id="{5C831A61-1AB4-4378-9D44-9564C6CF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106" y="413061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타원 130">
            <a:extLst>
              <a:ext uri="{FF2B5EF4-FFF2-40B4-BE49-F238E27FC236}">
                <a16:creationId xmlns:a16="http://schemas.microsoft.com/office/drawing/2014/main" id="{71E67931-D450-41D9-A074-57152A6C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69" y="402583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타원 131">
            <a:extLst>
              <a:ext uri="{FF2B5EF4-FFF2-40B4-BE49-F238E27FC236}">
                <a16:creationId xmlns:a16="http://schemas.microsoft.com/office/drawing/2014/main" id="{7F26C8EB-600C-4359-8E49-59157E3C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469" y="424015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타원 132">
            <a:extLst>
              <a:ext uri="{FF2B5EF4-FFF2-40B4-BE49-F238E27FC236}">
                <a16:creationId xmlns:a16="http://schemas.microsoft.com/office/drawing/2014/main" id="{0BDF4464-FEE3-410C-BF9E-F132CF44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419" y="423380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타원 133">
            <a:extLst>
              <a:ext uri="{FF2B5EF4-FFF2-40B4-BE49-F238E27FC236}">
                <a16:creationId xmlns:a16="http://schemas.microsoft.com/office/drawing/2014/main" id="{AE10180B-E8EF-43AE-9E2E-89A725FE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56" y="4344926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타원 134">
            <a:extLst>
              <a:ext uri="{FF2B5EF4-FFF2-40B4-BE49-F238E27FC236}">
                <a16:creationId xmlns:a16="http://schemas.microsoft.com/office/drawing/2014/main" id="{703B7366-D28B-4FD8-A0F4-DB1B436D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356" y="445446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타원 135">
            <a:extLst>
              <a:ext uri="{FF2B5EF4-FFF2-40B4-BE49-F238E27FC236}">
                <a16:creationId xmlns:a16="http://schemas.microsoft.com/office/drawing/2014/main" id="{66C9AE58-402C-4304-97FC-D3B42090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756" y="456400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타원 136">
            <a:extLst>
              <a:ext uri="{FF2B5EF4-FFF2-40B4-BE49-F238E27FC236}">
                <a16:creationId xmlns:a16="http://schemas.microsoft.com/office/drawing/2014/main" id="{A18FED83-853A-44EC-B932-4C30E237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956" y="449415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타원 137">
            <a:extLst>
              <a:ext uri="{FF2B5EF4-FFF2-40B4-BE49-F238E27FC236}">
                <a16:creationId xmlns:a16="http://schemas.microsoft.com/office/drawing/2014/main" id="{C9A2914D-A4EE-4FDB-B6FF-6D20DE14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756" y="46497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" name="타원 138">
            <a:extLst>
              <a:ext uri="{FF2B5EF4-FFF2-40B4-BE49-F238E27FC236}">
                <a16:creationId xmlns:a16="http://schemas.microsoft.com/office/drawing/2014/main" id="{AF7B758C-C0EF-4E2A-AF0B-CCD631B6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56" y="46036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타원 139">
            <a:extLst>
              <a:ext uri="{FF2B5EF4-FFF2-40B4-BE49-F238E27FC236}">
                <a16:creationId xmlns:a16="http://schemas.microsoft.com/office/drawing/2014/main" id="{D48A303B-8BC8-4B55-AC71-35640024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44" y="4714813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" name="타원 140">
            <a:extLst>
              <a:ext uri="{FF2B5EF4-FFF2-40B4-BE49-F238E27FC236}">
                <a16:creationId xmlns:a16="http://schemas.microsoft.com/office/drawing/2014/main" id="{446D6666-B605-4832-8417-E66F7469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744" y="48576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타원 141">
            <a:extLst>
              <a:ext uri="{FF2B5EF4-FFF2-40B4-BE49-F238E27FC236}">
                <a16:creationId xmlns:a16="http://schemas.microsoft.com/office/drawing/2014/main" id="{75B58BB0-0306-4B64-8331-E2C33B14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694" y="491007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7" name="타원 142">
            <a:extLst>
              <a:ext uri="{FF2B5EF4-FFF2-40B4-BE49-F238E27FC236}">
                <a16:creationId xmlns:a16="http://schemas.microsoft.com/office/drawing/2014/main" id="{60A66F55-362B-48CA-885E-809EEE5A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44" y="4806888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타원 143">
            <a:extLst>
              <a:ext uri="{FF2B5EF4-FFF2-40B4-BE49-F238E27FC236}">
                <a16:creationId xmlns:a16="http://schemas.microsoft.com/office/drawing/2014/main" id="{9FCFC996-D819-40A5-952E-E8890990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694" y="4598926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" name="타원 144">
            <a:extLst>
              <a:ext uri="{FF2B5EF4-FFF2-40B4-BE49-F238E27FC236}">
                <a16:creationId xmlns:a16="http://schemas.microsoft.com/office/drawing/2014/main" id="{623B0478-E222-48A4-A490-52CDFDA4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544" y="4806888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" name="타원 145">
            <a:extLst>
              <a:ext uri="{FF2B5EF4-FFF2-40B4-BE49-F238E27FC236}">
                <a16:creationId xmlns:a16="http://schemas.microsoft.com/office/drawing/2014/main" id="{541E974A-5614-4C29-B3AC-D6674B63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544" y="449415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" name="타원 146">
            <a:extLst>
              <a:ext uri="{FF2B5EF4-FFF2-40B4-BE49-F238E27FC236}">
                <a16:creationId xmlns:a16="http://schemas.microsoft.com/office/drawing/2014/main" id="{814C34A0-1D38-4A77-A7F5-563950DD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906" y="46036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" name="타원 147">
            <a:extLst>
              <a:ext uri="{FF2B5EF4-FFF2-40B4-BE49-F238E27FC236}">
                <a16:creationId xmlns:a16="http://schemas.microsoft.com/office/drawing/2014/main" id="{F09D9AA8-BEFF-4491-9DC1-E122CDAF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856" y="475450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" name="타원 148">
            <a:extLst>
              <a:ext uri="{FF2B5EF4-FFF2-40B4-BE49-F238E27FC236}">
                <a16:creationId xmlns:a16="http://schemas.microsoft.com/office/drawing/2014/main" id="{4B4E58A8-8B1B-41B3-A0FF-17E43851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56" y="454653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" name="타원 149">
            <a:extLst>
              <a:ext uri="{FF2B5EF4-FFF2-40B4-BE49-F238E27FC236}">
                <a16:creationId xmlns:a16="http://schemas.microsoft.com/office/drawing/2014/main" id="{4BEDA3FA-9986-4DB9-B911-E44D14D7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544" y="433857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타원 150">
            <a:extLst>
              <a:ext uri="{FF2B5EF4-FFF2-40B4-BE49-F238E27FC236}">
                <a16:creationId xmlns:a16="http://schemas.microsoft.com/office/drawing/2014/main" id="{41BFE142-39B5-46C2-8F41-3DFE64A5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344" y="470211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타원 151">
            <a:extLst>
              <a:ext uri="{FF2B5EF4-FFF2-40B4-BE49-F238E27FC236}">
                <a16:creationId xmlns:a16="http://schemas.microsoft.com/office/drawing/2014/main" id="{F554C0C1-E5A8-41C0-8F32-960D5D54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44" y="444176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타원 152">
            <a:extLst>
              <a:ext uri="{FF2B5EF4-FFF2-40B4-BE49-F238E27FC236}">
                <a16:creationId xmlns:a16="http://schemas.microsoft.com/office/drawing/2014/main" id="{F7500315-74DB-4FDE-BDEF-389FD94F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744" y="4552888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타원 153">
            <a:extLst>
              <a:ext uri="{FF2B5EF4-FFF2-40B4-BE49-F238E27FC236}">
                <a16:creationId xmlns:a16="http://schemas.microsoft.com/office/drawing/2014/main" id="{1FBCBCF6-EDEC-4A1A-A766-9571E8E8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744" y="46624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9" name="타원 154">
            <a:extLst>
              <a:ext uri="{FF2B5EF4-FFF2-40B4-BE49-F238E27FC236}">
                <a16:creationId xmlns:a16="http://schemas.microsoft.com/office/drawing/2014/main" id="{0780DBA9-144E-41F9-926D-24FFA29D8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44" y="48576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타원 155">
            <a:extLst>
              <a:ext uri="{FF2B5EF4-FFF2-40B4-BE49-F238E27FC236}">
                <a16:creationId xmlns:a16="http://schemas.microsoft.com/office/drawing/2014/main" id="{2BCBB0A7-1FF6-44AF-8578-5CB9E9985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56" y="397345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" name="타원 156">
            <a:extLst>
              <a:ext uri="{FF2B5EF4-FFF2-40B4-BE49-F238E27FC236}">
                <a16:creationId xmlns:a16="http://schemas.microsoft.com/office/drawing/2014/main" id="{581ED134-70E7-4B3E-AB9C-E7B0F911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19" y="413061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" name="타원 157">
            <a:extLst>
              <a:ext uri="{FF2B5EF4-FFF2-40B4-BE49-F238E27FC236}">
                <a16:creationId xmlns:a16="http://schemas.microsoft.com/office/drawing/2014/main" id="{1EFF7DAD-51E0-4210-AB21-E622FFEE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356" y="424015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타원 158">
            <a:extLst>
              <a:ext uri="{FF2B5EF4-FFF2-40B4-BE49-F238E27FC236}">
                <a16:creationId xmlns:a16="http://schemas.microsoft.com/office/drawing/2014/main" id="{82D99CCF-A080-44B4-89FD-21BE70AB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56" y="3922651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타원 159">
            <a:extLst>
              <a:ext uri="{FF2B5EF4-FFF2-40B4-BE49-F238E27FC236}">
                <a16:creationId xmlns:a16="http://schemas.microsoft.com/office/drawing/2014/main" id="{04469FF6-D1B2-4B1A-BD48-13CF0D8E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956" y="402583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" name="타원 160">
            <a:extLst>
              <a:ext uri="{FF2B5EF4-FFF2-40B4-BE49-F238E27FC236}">
                <a16:creationId xmlns:a16="http://schemas.microsoft.com/office/drawing/2014/main" id="{B65A7186-E206-4F4D-B54F-94F5BE61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956" y="40782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" name="타원 161">
            <a:extLst>
              <a:ext uri="{FF2B5EF4-FFF2-40B4-BE49-F238E27FC236}">
                <a16:creationId xmlns:a16="http://schemas.microsoft.com/office/drawing/2014/main" id="{9630A2F2-A7F9-42C7-9E38-715DB8F8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756" y="40782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타원 162">
            <a:extLst>
              <a:ext uri="{FF2B5EF4-FFF2-40B4-BE49-F238E27FC236}">
                <a16:creationId xmlns:a16="http://schemas.microsoft.com/office/drawing/2014/main" id="{CF878A68-5A07-4E1B-9DCB-CCFC32267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356" y="433857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타원 163">
            <a:extLst>
              <a:ext uri="{FF2B5EF4-FFF2-40B4-BE49-F238E27FC236}">
                <a16:creationId xmlns:a16="http://schemas.microsoft.com/office/drawing/2014/main" id="{9467C8FB-C4A5-4FD3-98E0-52EA7FB9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556" y="433857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타원 164">
            <a:extLst>
              <a:ext uri="{FF2B5EF4-FFF2-40B4-BE49-F238E27FC236}">
                <a16:creationId xmlns:a16="http://schemas.microsoft.com/office/drawing/2014/main" id="{B54F068E-1686-4A53-BEC3-5575438D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556" y="4233801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" name="타원 165">
            <a:extLst>
              <a:ext uri="{FF2B5EF4-FFF2-40B4-BE49-F238E27FC236}">
                <a16:creationId xmlns:a16="http://schemas.microsoft.com/office/drawing/2014/main" id="{F564DB64-2374-4682-90DE-2A0C1513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944" y="4494151"/>
            <a:ext cx="49212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타원 166">
            <a:extLst>
              <a:ext uri="{FF2B5EF4-FFF2-40B4-BE49-F238E27FC236}">
                <a16:creationId xmlns:a16="http://schemas.microsoft.com/office/drawing/2014/main" id="{B018ED9F-0D59-438F-B44D-AF2824A1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744" y="4649726"/>
            <a:ext cx="50800" cy="5238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" name="타원 167">
            <a:extLst>
              <a:ext uri="{FF2B5EF4-FFF2-40B4-BE49-F238E27FC236}">
                <a16:creationId xmlns:a16="http://schemas.microsoft.com/office/drawing/2014/main" id="{EF504369-C372-4195-8041-FEB960B0C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144" y="470211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타원 168">
            <a:extLst>
              <a:ext uri="{FF2B5EF4-FFF2-40B4-BE49-F238E27FC236}">
                <a16:creationId xmlns:a16="http://schemas.microsoft.com/office/drawing/2014/main" id="{88E27EF0-9A5D-4A08-938F-22C936EE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56" y="4183001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" name="타원 169">
            <a:extLst>
              <a:ext uri="{FF2B5EF4-FFF2-40B4-BE49-F238E27FC236}">
                <a16:creationId xmlns:a16="http://schemas.microsoft.com/office/drawing/2014/main" id="{B78E9460-A428-4B74-B8A0-F07BD138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156" y="4130613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" name="타원 170">
            <a:extLst>
              <a:ext uri="{FF2B5EF4-FFF2-40B4-BE49-F238E27FC236}">
                <a16:creationId xmlns:a16="http://schemas.microsoft.com/office/drawing/2014/main" id="{1FBDDC6A-FE48-4DF8-B6D3-736ABB3B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156" y="3922651"/>
            <a:ext cx="50800" cy="50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" name="타원 171">
            <a:extLst>
              <a:ext uri="{FF2B5EF4-FFF2-40B4-BE49-F238E27FC236}">
                <a16:creationId xmlns:a16="http://schemas.microsoft.com/office/drawing/2014/main" id="{177D3E95-3CFD-43DD-A8E7-EA52CA80E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106" y="4032188"/>
            <a:ext cx="50800" cy="5238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57" name="그룹 2">
            <a:extLst>
              <a:ext uri="{FF2B5EF4-FFF2-40B4-BE49-F238E27FC236}">
                <a16:creationId xmlns:a16="http://schemas.microsoft.com/office/drawing/2014/main" id="{DE69E361-D565-4B13-8538-E4B43CE7FBD5}"/>
              </a:ext>
            </a:extLst>
          </p:cNvPr>
          <p:cNvGrpSpPr>
            <a:grpSpLocks/>
          </p:cNvGrpSpPr>
          <p:nvPr/>
        </p:nvGrpSpPr>
        <p:grpSpPr bwMode="auto">
          <a:xfrm>
            <a:off x="4666029" y="3646786"/>
            <a:ext cx="2231915" cy="1507765"/>
            <a:chOff x="3236913" y="3789363"/>
            <a:chExt cx="2232025" cy="1508125"/>
          </a:xfrm>
        </p:grpSpPr>
        <p:cxnSp>
          <p:nvCxnSpPr>
            <p:cNvPr id="58" name="직선 화살표 연결선 64">
              <a:extLst>
                <a:ext uri="{FF2B5EF4-FFF2-40B4-BE49-F238E27FC236}">
                  <a16:creationId xmlns:a16="http://schemas.microsoft.com/office/drawing/2014/main" id="{33C07381-756D-412E-9AC7-95A08C206F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721383">
              <a:off x="3236913" y="4570413"/>
              <a:ext cx="22320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타원 279">
              <a:extLst>
                <a:ext uri="{FF2B5EF4-FFF2-40B4-BE49-F238E27FC236}">
                  <a16:creationId xmlns:a16="http://schemas.microsoft.com/office/drawing/2014/main" id="{703D7806-28DE-41B2-B3E9-533850675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191000" y="46180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0" name="타원 280">
              <a:extLst>
                <a:ext uri="{FF2B5EF4-FFF2-40B4-BE49-F238E27FC236}">
                  <a16:creationId xmlns:a16="http://schemas.microsoft.com/office/drawing/2014/main" id="{0290C6F9-7308-4066-B7C6-51CD7E41DB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310063" y="45529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" name="타원 281">
              <a:extLst>
                <a:ext uri="{FF2B5EF4-FFF2-40B4-BE49-F238E27FC236}">
                  <a16:creationId xmlns:a16="http://schemas.microsoft.com/office/drawing/2014/main" id="{4E770019-B5EF-43EC-A746-B4B6EFEF14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189413" y="461962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2" name="타원 282">
              <a:extLst>
                <a:ext uri="{FF2B5EF4-FFF2-40B4-BE49-F238E27FC236}">
                  <a16:creationId xmlns:a16="http://schemas.microsoft.com/office/drawing/2014/main" id="{F2D2FAFE-269B-48FA-9BBF-4B6962A38D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311650" y="455136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" name="타원 283">
              <a:extLst>
                <a:ext uri="{FF2B5EF4-FFF2-40B4-BE49-F238E27FC236}">
                  <a16:creationId xmlns:a16="http://schemas.microsoft.com/office/drawing/2014/main" id="{1BD4DBBD-38CD-4016-B1FF-892B4E3352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267200" y="457835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4" name="타원 284">
              <a:extLst>
                <a:ext uri="{FF2B5EF4-FFF2-40B4-BE49-F238E27FC236}">
                  <a16:creationId xmlns:a16="http://schemas.microsoft.com/office/drawing/2014/main" id="{2E1D45A3-E852-4615-A1FB-8049691F6E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13250" y="44958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5" name="타원 285">
              <a:extLst>
                <a:ext uri="{FF2B5EF4-FFF2-40B4-BE49-F238E27FC236}">
                  <a16:creationId xmlns:a16="http://schemas.microsoft.com/office/drawing/2014/main" id="{6D759BF9-296E-4502-A9F1-119BF36FED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75163" y="446246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6" name="타원 286">
              <a:extLst>
                <a:ext uri="{FF2B5EF4-FFF2-40B4-BE49-F238E27FC236}">
                  <a16:creationId xmlns:a16="http://schemas.microsoft.com/office/drawing/2014/main" id="{553BAE09-A8AD-497F-8C0D-889D94BA15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64050" y="446881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7" name="타원 287">
              <a:extLst>
                <a:ext uri="{FF2B5EF4-FFF2-40B4-BE49-F238E27FC236}">
                  <a16:creationId xmlns:a16="http://schemas.microsoft.com/office/drawing/2014/main" id="{B2912939-95BD-4C55-AC60-071A958D15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87863" y="445611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8" name="타원 288">
              <a:extLst>
                <a:ext uri="{FF2B5EF4-FFF2-40B4-BE49-F238E27FC236}">
                  <a16:creationId xmlns:a16="http://schemas.microsoft.com/office/drawing/2014/main" id="{76D762C6-49A7-4201-BC66-79417F1224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613275" y="43878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9" name="타원 289">
              <a:extLst>
                <a:ext uri="{FF2B5EF4-FFF2-40B4-BE49-F238E27FC236}">
                  <a16:creationId xmlns:a16="http://schemas.microsoft.com/office/drawing/2014/main" id="{918DFF4E-1186-47AB-A33A-AC5C66353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737100" y="431958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0" name="타원 290">
              <a:extLst>
                <a:ext uri="{FF2B5EF4-FFF2-40B4-BE49-F238E27FC236}">
                  <a16:creationId xmlns:a16="http://schemas.microsoft.com/office/drawing/2014/main" id="{7C711A3F-373A-42EC-AFBC-0BCB9F8FF4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654550" y="43656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1" name="타원 291">
              <a:extLst>
                <a:ext uri="{FF2B5EF4-FFF2-40B4-BE49-F238E27FC236}">
                  <a16:creationId xmlns:a16="http://schemas.microsoft.com/office/drawing/2014/main" id="{A2C18956-72F9-4635-B5F4-53F6E11172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740275" y="43180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" name="타원 292">
              <a:extLst>
                <a:ext uri="{FF2B5EF4-FFF2-40B4-BE49-F238E27FC236}">
                  <a16:creationId xmlns:a16="http://schemas.microsoft.com/office/drawing/2014/main" id="{C552ED90-DCCC-4138-A970-33730442B1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722813" y="43275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3" name="타원 293">
              <a:extLst>
                <a:ext uri="{FF2B5EF4-FFF2-40B4-BE49-F238E27FC236}">
                  <a16:creationId xmlns:a16="http://schemas.microsoft.com/office/drawing/2014/main" id="{1149FBEA-E579-4B62-87C9-BC6D6737AA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560888" y="441642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4" name="타원 294">
              <a:extLst>
                <a:ext uri="{FF2B5EF4-FFF2-40B4-BE49-F238E27FC236}">
                  <a16:creationId xmlns:a16="http://schemas.microsoft.com/office/drawing/2014/main" id="{E040ED20-6F34-4D11-A033-22ABB9338A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38650" y="44831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5" name="타원 295">
              <a:extLst>
                <a:ext uri="{FF2B5EF4-FFF2-40B4-BE49-F238E27FC236}">
                  <a16:creationId xmlns:a16="http://schemas.microsoft.com/office/drawing/2014/main" id="{5F8DB4B8-BD27-4E91-B14B-4E01FD067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25950" y="4489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6" name="타원 296">
              <a:extLst>
                <a:ext uri="{FF2B5EF4-FFF2-40B4-BE49-F238E27FC236}">
                  <a16:creationId xmlns:a16="http://schemas.microsoft.com/office/drawing/2014/main" id="{0329BD51-8947-4090-88F2-8968F869F6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206875" y="46101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7" name="타원 297">
              <a:extLst>
                <a:ext uri="{FF2B5EF4-FFF2-40B4-BE49-F238E27FC236}">
                  <a16:creationId xmlns:a16="http://schemas.microsoft.com/office/drawing/2014/main" id="{14CF9A1B-96DB-4489-826C-496300C3D9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343400" y="4535488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8" name="타원 298">
              <a:extLst>
                <a:ext uri="{FF2B5EF4-FFF2-40B4-BE49-F238E27FC236}">
                  <a16:creationId xmlns:a16="http://schemas.microsoft.com/office/drawing/2014/main" id="{39D9BA43-566D-4E6C-A900-D645491E0B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587750" y="49482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9" name="타원 299">
              <a:extLst>
                <a:ext uri="{FF2B5EF4-FFF2-40B4-BE49-F238E27FC236}">
                  <a16:creationId xmlns:a16="http://schemas.microsoft.com/office/drawing/2014/main" id="{6937112D-9B5C-458A-A081-6D76B25C80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651250" y="49149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0" name="타원 300">
              <a:extLst>
                <a:ext uri="{FF2B5EF4-FFF2-40B4-BE49-F238E27FC236}">
                  <a16:creationId xmlns:a16="http://schemas.microsoft.com/office/drawing/2014/main" id="{7244E5D4-1CC4-41C3-B3D2-7C803F146A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714750" y="487997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1" name="타원 301">
              <a:extLst>
                <a:ext uri="{FF2B5EF4-FFF2-40B4-BE49-F238E27FC236}">
                  <a16:creationId xmlns:a16="http://schemas.microsoft.com/office/drawing/2014/main" id="{856AAEC5-2FD8-4EC4-9AFB-F2CB6A2CD9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829050" y="48164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" name="타원 302">
              <a:extLst>
                <a:ext uri="{FF2B5EF4-FFF2-40B4-BE49-F238E27FC236}">
                  <a16:creationId xmlns:a16="http://schemas.microsoft.com/office/drawing/2014/main" id="{D3628CB8-1029-4D8C-AB49-39FBAA8E33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835400" y="48133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3" name="타원 303">
              <a:extLst>
                <a:ext uri="{FF2B5EF4-FFF2-40B4-BE49-F238E27FC236}">
                  <a16:creationId xmlns:a16="http://schemas.microsoft.com/office/drawing/2014/main" id="{4156D13E-1FC8-4232-A3A4-1FBDF85497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908425" y="4773613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4" name="타원 304">
              <a:extLst>
                <a:ext uri="{FF2B5EF4-FFF2-40B4-BE49-F238E27FC236}">
                  <a16:creationId xmlns:a16="http://schemas.microsoft.com/office/drawing/2014/main" id="{39C977AD-F8A9-484E-8971-E95793C1DD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030663" y="4706938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5" name="타원 305">
              <a:extLst>
                <a:ext uri="{FF2B5EF4-FFF2-40B4-BE49-F238E27FC236}">
                  <a16:creationId xmlns:a16="http://schemas.microsoft.com/office/drawing/2014/main" id="{DDDDF4BD-CE30-4E52-9898-18610CB568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071938" y="4684713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6" name="타원 306">
              <a:extLst>
                <a:ext uri="{FF2B5EF4-FFF2-40B4-BE49-F238E27FC236}">
                  <a16:creationId xmlns:a16="http://schemas.microsoft.com/office/drawing/2014/main" id="{ED20A536-88D7-4B4F-A699-E15E5206E2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097338" y="46704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7" name="타원 307">
              <a:extLst>
                <a:ext uri="{FF2B5EF4-FFF2-40B4-BE49-F238E27FC236}">
                  <a16:creationId xmlns:a16="http://schemas.microsoft.com/office/drawing/2014/main" id="{61E64E0F-CF18-40AF-9302-332B684FC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208463" y="460851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8" name="타원 308">
              <a:extLst>
                <a:ext uri="{FF2B5EF4-FFF2-40B4-BE49-F238E27FC236}">
                  <a16:creationId xmlns:a16="http://schemas.microsoft.com/office/drawing/2014/main" id="{289517EA-962E-4A7F-93A6-A4FCCED3C7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090988" y="467360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9" name="타원 309">
              <a:extLst>
                <a:ext uri="{FF2B5EF4-FFF2-40B4-BE49-F238E27FC236}">
                  <a16:creationId xmlns:a16="http://schemas.microsoft.com/office/drawing/2014/main" id="{99239439-5FE2-46B2-A726-9BBDA4ABB9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989388" y="4729163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0" name="타원 310">
              <a:extLst>
                <a:ext uri="{FF2B5EF4-FFF2-40B4-BE49-F238E27FC236}">
                  <a16:creationId xmlns:a16="http://schemas.microsoft.com/office/drawing/2014/main" id="{2BD5AFAF-3647-452F-B93B-640751FB71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971925" y="473868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1" name="타원 311">
              <a:extLst>
                <a:ext uri="{FF2B5EF4-FFF2-40B4-BE49-F238E27FC236}">
                  <a16:creationId xmlns:a16="http://schemas.microsoft.com/office/drawing/2014/main" id="{6D65EB72-CBE4-4047-9BAB-39E66FA2A9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967163" y="473868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" name="타원 312">
              <a:extLst>
                <a:ext uri="{FF2B5EF4-FFF2-40B4-BE49-F238E27FC236}">
                  <a16:creationId xmlns:a16="http://schemas.microsoft.com/office/drawing/2014/main" id="{D4C76942-B4E0-44AF-8879-171262AA07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727450" y="48720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3" name="타원 313">
              <a:extLst>
                <a:ext uri="{FF2B5EF4-FFF2-40B4-BE49-F238E27FC236}">
                  <a16:creationId xmlns:a16="http://schemas.microsoft.com/office/drawing/2014/main" id="{E3646FD6-A51A-4887-9ED3-EAB47C0FA5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532188" y="4979988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4" name="타원 314">
              <a:extLst>
                <a:ext uri="{FF2B5EF4-FFF2-40B4-BE49-F238E27FC236}">
                  <a16:creationId xmlns:a16="http://schemas.microsoft.com/office/drawing/2014/main" id="{4FE2CDE3-F323-4067-BD24-BE5973161E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867275" y="42481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5" name="타원 315">
              <a:extLst>
                <a:ext uri="{FF2B5EF4-FFF2-40B4-BE49-F238E27FC236}">
                  <a16:creationId xmlns:a16="http://schemas.microsoft.com/office/drawing/2014/main" id="{CCA7D01B-0043-4032-B05B-A6819E906E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889500" y="4235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6" name="타원 316">
              <a:extLst>
                <a:ext uri="{FF2B5EF4-FFF2-40B4-BE49-F238E27FC236}">
                  <a16:creationId xmlns:a16="http://schemas.microsoft.com/office/drawing/2014/main" id="{40B54183-8977-4847-8AD5-E2CB1A74CD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843463" y="4262438"/>
              <a:ext cx="49212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7" name="타원 317">
              <a:extLst>
                <a:ext uri="{FF2B5EF4-FFF2-40B4-BE49-F238E27FC236}">
                  <a16:creationId xmlns:a16="http://schemas.microsoft.com/office/drawing/2014/main" id="{F58ED9DC-D977-4C50-85CC-9B1C5429BB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5046663" y="4151313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8" name="타원 318">
              <a:extLst>
                <a:ext uri="{FF2B5EF4-FFF2-40B4-BE49-F238E27FC236}">
                  <a16:creationId xmlns:a16="http://schemas.microsoft.com/office/drawing/2014/main" id="{FD77804B-8D12-403F-8870-ADEFF96E05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608513" y="4389438"/>
              <a:ext cx="50800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9" name="타원 319">
              <a:extLst>
                <a:ext uri="{FF2B5EF4-FFF2-40B4-BE49-F238E27FC236}">
                  <a16:creationId xmlns:a16="http://schemas.microsoft.com/office/drawing/2014/main" id="{EA33EDD5-3391-4C3B-9B9A-01F090E5FC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984750" y="418465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0" name="타원 320">
              <a:extLst>
                <a:ext uri="{FF2B5EF4-FFF2-40B4-BE49-F238E27FC236}">
                  <a16:creationId xmlns:a16="http://schemas.microsoft.com/office/drawing/2014/main" id="{2241EB62-FEF3-4F06-9681-1D70320EB8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826000" y="42703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1" name="타원 321">
              <a:extLst>
                <a:ext uri="{FF2B5EF4-FFF2-40B4-BE49-F238E27FC236}">
                  <a16:creationId xmlns:a16="http://schemas.microsoft.com/office/drawing/2014/main" id="{7BD1AA29-02A9-4E5C-9075-C9DA0156A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408488" y="44989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2" name="타원 322">
              <a:extLst>
                <a:ext uri="{FF2B5EF4-FFF2-40B4-BE49-F238E27FC236}">
                  <a16:creationId xmlns:a16="http://schemas.microsoft.com/office/drawing/2014/main" id="{4F9DCC79-720E-4EF3-BA53-D6523FBD93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567238" y="44132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" name="타원 323">
              <a:extLst>
                <a:ext uri="{FF2B5EF4-FFF2-40B4-BE49-F238E27FC236}">
                  <a16:creationId xmlns:a16="http://schemas.microsoft.com/office/drawing/2014/main" id="{AD6C44E5-8BC0-4B6F-B8A3-B456E83D27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606925" y="43910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" name="타원 324">
              <a:extLst>
                <a:ext uri="{FF2B5EF4-FFF2-40B4-BE49-F238E27FC236}">
                  <a16:creationId xmlns:a16="http://schemas.microsoft.com/office/drawing/2014/main" id="{5887BF88-993C-48D5-B7B6-194AAE7B5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149725" y="4641850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" name="타원 325">
              <a:extLst>
                <a:ext uri="{FF2B5EF4-FFF2-40B4-BE49-F238E27FC236}">
                  <a16:creationId xmlns:a16="http://schemas.microsoft.com/office/drawing/2014/main" id="{329F9B47-735F-4DC7-8F06-9BAF092E71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930650" y="4760913"/>
              <a:ext cx="49213" cy="523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6" name="타원 326">
              <a:extLst>
                <a:ext uri="{FF2B5EF4-FFF2-40B4-BE49-F238E27FC236}">
                  <a16:creationId xmlns:a16="http://schemas.microsoft.com/office/drawing/2014/main" id="{3A4F7D1F-9A03-44F5-A90E-68A84A3E6C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3830638" y="4816475"/>
              <a:ext cx="50800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7" name="타원 327">
              <a:extLst>
                <a:ext uri="{FF2B5EF4-FFF2-40B4-BE49-F238E27FC236}">
                  <a16:creationId xmlns:a16="http://schemas.microsoft.com/office/drawing/2014/main" id="{61A2553E-3AD0-4973-86EC-9376B3BDE0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349750" y="453072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" name="타원 328">
              <a:extLst>
                <a:ext uri="{FF2B5EF4-FFF2-40B4-BE49-F238E27FC236}">
                  <a16:creationId xmlns:a16="http://schemas.microsoft.com/office/drawing/2014/main" id="{94F55076-6EEA-48FC-B881-9BB7E4B91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727575" y="43243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9" name="타원 329">
              <a:extLst>
                <a:ext uri="{FF2B5EF4-FFF2-40B4-BE49-F238E27FC236}">
                  <a16:creationId xmlns:a16="http://schemas.microsoft.com/office/drawing/2014/main" id="{2029AC5C-C6D7-4EA9-8355-F6E2D8E23E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808538" y="427990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0" name="타원 330">
              <a:extLst>
                <a:ext uri="{FF2B5EF4-FFF2-40B4-BE49-F238E27FC236}">
                  <a16:creationId xmlns:a16="http://schemas.microsoft.com/office/drawing/2014/main" id="{A30A0C2E-A164-4D46-8998-D642ED50C4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3716">
              <a:off x="4849813" y="42576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11" name="직선 화살표 연결선 56">
              <a:extLst>
                <a:ext uri="{FF2B5EF4-FFF2-40B4-BE49-F238E27FC236}">
                  <a16:creationId xmlns:a16="http://schemas.microsoft.com/office/drawing/2014/main" id="{36C0B078-E3BB-4C84-8EA6-DAED80B487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5338" y="4568825"/>
              <a:ext cx="20288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직선 화살표 연결선 57">
              <a:extLst>
                <a:ext uri="{FF2B5EF4-FFF2-40B4-BE49-F238E27FC236}">
                  <a16:creationId xmlns:a16="http://schemas.microsoft.com/office/drawing/2014/main" id="{C818C5A9-E884-4A98-BE69-6B075C0351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9750" y="3789363"/>
              <a:ext cx="0" cy="15081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3" name="그룹 3">
            <a:extLst>
              <a:ext uri="{FF2B5EF4-FFF2-40B4-BE49-F238E27FC236}">
                <a16:creationId xmlns:a16="http://schemas.microsoft.com/office/drawing/2014/main" id="{A2483CCE-14EA-4202-A8A8-6B56E4C40D63}"/>
              </a:ext>
            </a:extLst>
          </p:cNvPr>
          <p:cNvGrpSpPr>
            <a:grpSpLocks/>
          </p:cNvGrpSpPr>
          <p:nvPr/>
        </p:nvGrpSpPr>
        <p:grpSpPr bwMode="auto">
          <a:xfrm>
            <a:off x="7606506" y="4382207"/>
            <a:ext cx="2233398" cy="55518"/>
            <a:chOff x="6334125" y="4613275"/>
            <a:chExt cx="2233613" cy="55563"/>
          </a:xfrm>
        </p:grpSpPr>
        <p:cxnSp>
          <p:nvCxnSpPr>
            <p:cNvPr id="114" name="직선 화살표 연결선 64">
              <a:extLst>
                <a:ext uri="{FF2B5EF4-FFF2-40B4-BE49-F238E27FC236}">
                  <a16:creationId xmlns:a16="http://schemas.microsoft.com/office/drawing/2014/main" id="{3329D8CE-84E7-4F46-847E-C493C6AB84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34125" y="4643438"/>
              <a:ext cx="22336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타원 279">
              <a:extLst>
                <a:ext uri="{FF2B5EF4-FFF2-40B4-BE49-F238E27FC236}">
                  <a16:creationId xmlns:a16="http://schemas.microsoft.com/office/drawing/2014/main" id="{4A725EE9-3ED8-428E-AC9C-9C06435A9A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2707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6" name="타원 280">
              <a:extLst>
                <a:ext uri="{FF2B5EF4-FFF2-40B4-BE49-F238E27FC236}">
                  <a16:creationId xmlns:a16="http://schemas.microsoft.com/office/drawing/2014/main" id="{EA5F12A8-4E65-49A3-9F24-E78A8B6F37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056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7" name="타원 281">
              <a:extLst>
                <a:ext uri="{FF2B5EF4-FFF2-40B4-BE49-F238E27FC236}">
                  <a16:creationId xmlns:a16="http://schemas.microsoft.com/office/drawing/2014/main" id="{AD1258D2-137C-4DD8-95A5-D9C0B6DEE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2691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8" name="타원 282">
              <a:extLst>
                <a:ext uri="{FF2B5EF4-FFF2-40B4-BE49-F238E27FC236}">
                  <a16:creationId xmlns:a16="http://schemas.microsoft.com/office/drawing/2014/main" id="{A8A2B40B-C1A2-4E5C-BC4E-B379227038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088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9" name="타원 283">
              <a:extLst>
                <a:ext uri="{FF2B5EF4-FFF2-40B4-BE49-F238E27FC236}">
                  <a16:creationId xmlns:a16="http://schemas.microsoft.com/office/drawing/2014/main" id="{B52EA3BB-72E7-4398-AA71-4F9250D6FD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3564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0" name="타원 284">
              <a:extLst>
                <a:ext uri="{FF2B5EF4-FFF2-40B4-BE49-F238E27FC236}">
                  <a16:creationId xmlns:a16="http://schemas.microsoft.com/office/drawing/2014/main" id="{FBD46149-CE7D-4896-B088-891954F5C9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247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1" name="타원 285">
              <a:extLst>
                <a:ext uri="{FF2B5EF4-FFF2-40B4-BE49-F238E27FC236}">
                  <a16:creationId xmlns:a16="http://schemas.microsoft.com/office/drawing/2014/main" id="{FFDBB917-D427-4AF7-9433-CA1D0B0915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946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2" name="타원 286">
              <a:extLst>
                <a:ext uri="{FF2B5EF4-FFF2-40B4-BE49-F238E27FC236}">
                  <a16:creationId xmlns:a16="http://schemas.microsoft.com/office/drawing/2014/main" id="{36CB5D8C-11DA-41D6-A0FF-A4C0DB00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83488" y="4616450"/>
              <a:ext cx="49212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3" name="타원 287">
              <a:extLst>
                <a:ext uri="{FF2B5EF4-FFF2-40B4-BE49-F238E27FC236}">
                  <a16:creationId xmlns:a16="http://schemas.microsoft.com/office/drawing/2014/main" id="{FF887BEE-4312-4C23-A2BB-414C2AF28A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10475" y="4616450"/>
              <a:ext cx="49213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4" name="타원 288">
              <a:extLst>
                <a:ext uri="{FF2B5EF4-FFF2-40B4-BE49-F238E27FC236}">
                  <a16:creationId xmlns:a16="http://schemas.microsoft.com/office/drawing/2014/main" id="{B3AD22C8-FAE3-4134-9F44-A03A2BC318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517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5" name="타원 289">
              <a:extLst>
                <a:ext uri="{FF2B5EF4-FFF2-40B4-BE49-F238E27FC236}">
                  <a16:creationId xmlns:a16="http://schemas.microsoft.com/office/drawing/2014/main" id="{26E312E8-BB6F-4DAE-B6C0-C571764C64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930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6" name="타원 290">
              <a:extLst>
                <a:ext uri="{FF2B5EF4-FFF2-40B4-BE49-F238E27FC236}">
                  <a16:creationId xmlns:a16="http://schemas.microsoft.com/office/drawing/2014/main" id="{6B7C5CE6-EB8D-45A8-9482-85C2B44C07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97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7" name="타원 291">
              <a:extLst>
                <a:ext uri="{FF2B5EF4-FFF2-40B4-BE49-F238E27FC236}">
                  <a16:creationId xmlns:a16="http://schemas.microsoft.com/office/drawing/2014/main" id="{6421911D-BB52-4FC9-93C3-03A9AB56A0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962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8" name="타원 292">
              <a:extLst>
                <a:ext uri="{FF2B5EF4-FFF2-40B4-BE49-F238E27FC236}">
                  <a16:creationId xmlns:a16="http://schemas.microsoft.com/office/drawing/2014/main" id="{6DE9827D-8254-4A38-B1A1-917666D377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771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9" name="타원 293">
              <a:extLst>
                <a:ext uri="{FF2B5EF4-FFF2-40B4-BE49-F238E27FC236}">
                  <a16:creationId xmlns:a16="http://schemas.microsoft.com/office/drawing/2014/main" id="{28BE7FBC-E27F-45C1-8EEA-4388F4D008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930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0" name="타원 294">
              <a:extLst>
                <a:ext uri="{FF2B5EF4-FFF2-40B4-BE49-F238E27FC236}">
                  <a16:creationId xmlns:a16="http://schemas.microsoft.com/office/drawing/2014/main" id="{B38CD860-3C0C-4B34-96A2-62E27E6372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533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1" name="타원 295">
              <a:extLst>
                <a:ext uri="{FF2B5EF4-FFF2-40B4-BE49-F238E27FC236}">
                  <a16:creationId xmlns:a16="http://schemas.microsoft.com/office/drawing/2014/main" id="{D729870E-623D-4C3D-87ED-1DD92427BA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390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2" name="타원 296">
              <a:extLst>
                <a:ext uri="{FF2B5EF4-FFF2-40B4-BE49-F238E27FC236}">
                  <a16:creationId xmlns:a16="http://schemas.microsoft.com/office/drawing/2014/main" id="{E093FDC7-E2C6-476E-8C3B-535A6DEFF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289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3" name="타원 297">
              <a:extLst>
                <a:ext uri="{FF2B5EF4-FFF2-40B4-BE49-F238E27FC236}">
                  <a16:creationId xmlns:a16="http://schemas.microsoft.com/office/drawing/2014/main" id="{9751B0AF-C66E-48D7-8F2D-BFCDE36686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453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4" name="타원 298">
              <a:extLst>
                <a:ext uri="{FF2B5EF4-FFF2-40B4-BE49-F238E27FC236}">
                  <a16:creationId xmlns:a16="http://schemas.microsoft.com/office/drawing/2014/main" id="{5DCE49F2-1484-401F-980F-6171DCD2D1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5833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5" name="타원 299">
              <a:extLst>
                <a:ext uri="{FF2B5EF4-FFF2-40B4-BE49-F238E27FC236}">
                  <a16:creationId xmlns:a16="http://schemas.microsoft.com/office/drawing/2014/main" id="{4A3641AC-21F5-4838-97EF-8239279F2A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654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6" name="타원 300">
              <a:extLst>
                <a:ext uri="{FF2B5EF4-FFF2-40B4-BE49-F238E27FC236}">
                  <a16:creationId xmlns:a16="http://schemas.microsoft.com/office/drawing/2014/main" id="{48A7AAD1-2130-451E-B9A6-0208F312AE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7262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7" name="타원 301">
              <a:extLst>
                <a:ext uri="{FF2B5EF4-FFF2-40B4-BE49-F238E27FC236}">
                  <a16:creationId xmlns:a16="http://schemas.microsoft.com/office/drawing/2014/main" id="{FC080323-A1A6-4880-9077-35205E8C5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8580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8" name="타원 302">
              <a:extLst>
                <a:ext uri="{FF2B5EF4-FFF2-40B4-BE49-F238E27FC236}">
                  <a16:creationId xmlns:a16="http://schemas.microsoft.com/office/drawing/2014/main" id="{0C58CA0B-7C5D-48BE-BB2D-1BABD1635C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8659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39" name="타원 303">
              <a:extLst>
                <a:ext uri="{FF2B5EF4-FFF2-40B4-BE49-F238E27FC236}">
                  <a16:creationId xmlns:a16="http://schemas.microsoft.com/office/drawing/2014/main" id="{91F0BF3F-3AA6-46B7-A3FB-83EF99F874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9484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0" name="타원 304">
              <a:extLst>
                <a:ext uri="{FF2B5EF4-FFF2-40B4-BE49-F238E27FC236}">
                  <a16:creationId xmlns:a16="http://schemas.microsoft.com/office/drawing/2014/main" id="{378473D6-6B41-4B26-8021-5E63246391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0881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1" name="타원 305">
              <a:extLst>
                <a:ext uri="{FF2B5EF4-FFF2-40B4-BE49-F238E27FC236}">
                  <a16:creationId xmlns:a16="http://schemas.microsoft.com/office/drawing/2014/main" id="{39B3B318-2DFF-4D54-A777-9ECB59812F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342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2" name="타원 306">
              <a:extLst>
                <a:ext uri="{FF2B5EF4-FFF2-40B4-BE49-F238E27FC236}">
                  <a16:creationId xmlns:a16="http://schemas.microsoft.com/office/drawing/2014/main" id="{F145608B-B7A6-4EA5-AE62-83C9697A27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62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3" name="타원 307">
              <a:extLst>
                <a:ext uri="{FF2B5EF4-FFF2-40B4-BE49-F238E27FC236}">
                  <a16:creationId xmlns:a16="http://schemas.microsoft.com/office/drawing/2014/main" id="{78B301EE-051D-4F35-BBBE-088566A34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2898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4" name="타원 308">
              <a:extLst>
                <a:ext uri="{FF2B5EF4-FFF2-40B4-BE49-F238E27FC236}">
                  <a16:creationId xmlns:a16="http://schemas.microsoft.com/office/drawing/2014/main" id="{7FF89FC2-3CC7-4751-99D1-B7BBF38981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1564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5" name="타원 309">
              <a:extLst>
                <a:ext uri="{FF2B5EF4-FFF2-40B4-BE49-F238E27FC236}">
                  <a16:creationId xmlns:a16="http://schemas.microsoft.com/office/drawing/2014/main" id="{EC7C8931-D2D9-4753-B376-A7A8C6E922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04056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6" name="타원 310">
              <a:extLst>
                <a:ext uri="{FF2B5EF4-FFF2-40B4-BE49-F238E27FC236}">
                  <a16:creationId xmlns:a16="http://schemas.microsoft.com/office/drawing/2014/main" id="{2E382930-75FF-4722-9C72-467B84E014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0199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7" name="타원 311">
              <a:extLst>
                <a:ext uri="{FF2B5EF4-FFF2-40B4-BE49-F238E27FC236}">
                  <a16:creationId xmlns:a16="http://schemas.microsoft.com/office/drawing/2014/main" id="{D350B8F0-67D1-426F-B9F6-CB963228C3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016750" y="4613275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8" name="타원 312">
              <a:extLst>
                <a:ext uri="{FF2B5EF4-FFF2-40B4-BE49-F238E27FC236}">
                  <a16:creationId xmlns:a16="http://schemas.microsoft.com/office/drawing/2014/main" id="{A63B4AEF-355B-4CAB-B760-C324FECF2A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74211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49" name="타원 313">
              <a:extLst>
                <a:ext uri="{FF2B5EF4-FFF2-40B4-BE49-F238E27FC236}">
                  <a16:creationId xmlns:a16="http://schemas.microsoft.com/office/drawing/2014/main" id="{FD3A0C09-4D53-4BCC-BDB3-67629323BE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519863" y="4616450"/>
              <a:ext cx="49212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0" name="타원 314">
              <a:extLst>
                <a:ext uri="{FF2B5EF4-FFF2-40B4-BE49-F238E27FC236}">
                  <a16:creationId xmlns:a16="http://schemas.microsoft.com/office/drawing/2014/main" id="{749EA85A-32F5-45BE-BC0B-E2CDF7FB7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422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1" name="타원 315">
              <a:extLst>
                <a:ext uri="{FF2B5EF4-FFF2-40B4-BE49-F238E27FC236}">
                  <a16:creationId xmlns:a16="http://schemas.microsoft.com/office/drawing/2014/main" id="{AB0EC71F-52AB-428A-B688-C9A0A7525F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676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2" name="타원 316">
              <a:extLst>
                <a:ext uri="{FF2B5EF4-FFF2-40B4-BE49-F238E27FC236}">
                  <a16:creationId xmlns:a16="http://schemas.microsoft.com/office/drawing/2014/main" id="{50D27D04-6128-4A6B-B846-F48252FB4D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137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3" name="타원 317">
              <a:extLst>
                <a:ext uri="{FF2B5EF4-FFF2-40B4-BE49-F238E27FC236}">
                  <a16:creationId xmlns:a16="http://schemas.microsoft.com/office/drawing/2014/main" id="{31A3A16E-46C7-4237-826A-58CE46C136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2454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4" name="타원 318">
              <a:extLst>
                <a:ext uri="{FF2B5EF4-FFF2-40B4-BE49-F238E27FC236}">
                  <a16:creationId xmlns:a16="http://schemas.microsoft.com/office/drawing/2014/main" id="{4A9F8F24-23F7-4AA1-AB86-3CB330DB49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470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5" name="타원 319">
              <a:extLst>
                <a:ext uri="{FF2B5EF4-FFF2-40B4-BE49-F238E27FC236}">
                  <a16:creationId xmlns:a16="http://schemas.microsoft.com/office/drawing/2014/main" id="{342BFAF0-29B5-4FED-8D49-674225AB49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1756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6" name="타원 320">
              <a:extLst>
                <a:ext uri="{FF2B5EF4-FFF2-40B4-BE49-F238E27FC236}">
                  <a16:creationId xmlns:a16="http://schemas.microsoft.com/office/drawing/2014/main" id="{5937E03B-89CB-4CEC-9AF7-228B61206C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9465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7" name="타원 321">
              <a:extLst>
                <a:ext uri="{FF2B5EF4-FFF2-40B4-BE49-F238E27FC236}">
                  <a16:creationId xmlns:a16="http://schemas.microsoft.com/office/drawing/2014/main" id="{6289F734-173D-43D7-8FEF-CBCDF3D8A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5184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8" name="타원 322">
              <a:extLst>
                <a:ext uri="{FF2B5EF4-FFF2-40B4-BE49-F238E27FC236}">
                  <a16:creationId xmlns:a16="http://schemas.microsoft.com/office/drawing/2014/main" id="{BD5C07FA-71E7-48DB-9B01-E880AFA12D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69937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9" name="타원 323">
              <a:extLst>
                <a:ext uri="{FF2B5EF4-FFF2-40B4-BE49-F238E27FC236}">
                  <a16:creationId xmlns:a16="http://schemas.microsoft.com/office/drawing/2014/main" id="{04933448-03DC-4076-AD9E-2F72307589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74541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0" name="타원 324">
              <a:extLst>
                <a:ext uri="{FF2B5EF4-FFF2-40B4-BE49-F238E27FC236}">
                  <a16:creationId xmlns:a16="http://schemas.microsoft.com/office/drawing/2014/main" id="{86B73293-CC6F-4C0C-AEEE-73547A3B9D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2231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1" name="타원 325">
              <a:extLst>
                <a:ext uri="{FF2B5EF4-FFF2-40B4-BE49-F238E27FC236}">
                  <a16:creationId xmlns:a16="http://schemas.microsoft.com/office/drawing/2014/main" id="{B5EE8FD1-B9FF-4B19-BA4B-A043E1C642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972300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2" name="타원 326">
              <a:extLst>
                <a:ext uri="{FF2B5EF4-FFF2-40B4-BE49-F238E27FC236}">
                  <a16:creationId xmlns:a16="http://schemas.microsoft.com/office/drawing/2014/main" id="{1D36BAB4-2B62-417A-9670-F43E761087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685958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3" name="타원 327">
              <a:extLst>
                <a:ext uri="{FF2B5EF4-FFF2-40B4-BE49-F238E27FC236}">
                  <a16:creationId xmlns:a16="http://schemas.microsoft.com/office/drawing/2014/main" id="{14F6E210-DCA5-4A36-9977-F504C89CDA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451725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4" name="타원 328">
              <a:extLst>
                <a:ext uri="{FF2B5EF4-FFF2-40B4-BE49-F238E27FC236}">
                  <a16:creationId xmlns:a16="http://schemas.microsoft.com/office/drawing/2014/main" id="{E91EE02D-55A5-42B8-A2AF-2FC3C82B5F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8819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5" name="타원 329">
              <a:extLst>
                <a:ext uri="{FF2B5EF4-FFF2-40B4-BE49-F238E27FC236}">
                  <a16:creationId xmlns:a16="http://schemas.microsoft.com/office/drawing/2014/main" id="{FD9AB704-4304-4095-85D6-18B61E82B8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7974013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6" name="타원 330">
              <a:extLst>
                <a:ext uri="{FF2B5EF4-FFF2-40B4-BE49-F238E27FC236}">
                  <a16:creationId xmlns:a16="http://schemas.microsoft.com/office/drawing/2014/main" id="{B3C3A2F0-DFC6-4D8F-8D5D-887178D208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7667">
              <a:off x="8021638" y="4616450"/>
              <a:ext cx="50800" cy="52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67" name="AutoShape 19">
            <a:extLst>
              <a:ext uri="{FF2B5EF4-FFF2-40B4-BE49-F238E27FC236}">
                <a16:creationId xmlns:a16="http://schemas.microsoft.com/office/drawing/2014/main" id="{0B50266D-1998-4029-B6B3-8B985C78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256" y="4298188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8" name="AutoShape 19">
            <a:extLst>
              <a:ext uri="{FF2B5EF4-FFF2-40B4-BE49-F238E27FC236}">
                <a16:creationId xmlns:a16="http://schemas.microsoft.com/office/drawing/2014/main" id="{6379CC41-540A-47A0-BE6E-700F9AF7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496" y="4290519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9" name="내용 개체 틀 2">
            <a:extLst>
              <a:ext uri="{FF2B5EF4-FFF2-40B4-BE49-F238E27FC236}">
                <a16:creationId xmlns:a16="http://schemas.microsoft.com/office/drawing/2014/main" id="{BA50D891-AF62-448E-AA34-2123C18DCC5B}"/>
              </a:ext>
            </a:extLst>
          </p:cNvPr>
          <p:cNvSpPr txBox="1">
            <a:spLocks/>
          </p:cNvSpPr>
          <p:nvPr/>
        </p:nvSpPr>
        <p:spPr>
          <a:xfrm>
            <a:off x="1034481" y="1944900"/>
            <a:ext cx="82296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Principal Component Analysis</a:t>
            </a:r>
          </a:p>
          <a:p>
            <a:pPr lvl="1"/>
            <a:r>
              <a:rPr lang="en-US" altLang="ko-KR" dirty="0"/>
              <a:t>Minimizing information loss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976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A613F052-72A3-4F38-B71C-A4EF9129BD16}"/>
              </a:ext>
            </a:extLst>
          </p:cNvPr>
          <p:cNvSpPr txBox="1">
            <a:spLocks/>
          </p:cNvSpPr>
          <p:nvPr/>
        </p:nvSpPr>
        <p:spPr>
          <a:xfrm>
            <a:off x="1143000" y="1528119"/>
            <a:ext cx="82296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ISOMAP</a:t>
            </a:r>
          </a:p>
          <a:p>
            <a:pPr lvl="1"/>
            <a:r>
              <a:rPr lang="en-US" altLang="ko-KR" dirty="0"/>
              <a:t>Preserving local distance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49BAB-CFFD-44F3-8B13-DB8766B6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92" y="2945831"/>
            <a:ext cx="2865413" cy="233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98A2B-8050-43A7-9CE6-6598D4CE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303" y="2970786"/>
            <a:ext cx="2834865" cy="228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9">
            <a:extLst>
              <a:ext uri="{FF2B5EF4-FFF2-40B4-BE49-F238E27FC236}">
                <a16:creationId xmlns:a16="http://schemas.microsoft.com/office/drawing/2014/main" id="{D2815F4D-D133-49C1-9EF6-7A42B592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367" y="3946414"/>
            <a:ext cx="541825" cy="231185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0CE3-3E10-4E64-841E-DAE46F6116FC}"/>
              </a:ext>
            </a:extLst>
          </p:cNvPr>
          <p:cNvSpPr txBox="1"/>
          <p:nvPr/>
        </p:nvSpPr>
        <p:spPr>
          <a:xfrm>
            <a:off x="683705" y="755495"/>
            <a:ext cx="1036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Descriptive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 : Dimension Reduction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306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ECA6D0-7288-4E1E-BADB-3F88C5D636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08529" y="1394012"/>
            <a:ext cx="9238130" cy="4937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데이터 분석의 다양한 문제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Anomaly Detection</a:t>
            </a:r>
          </a:p>
          <a:p>
            <a:pPr lvl="1"/>
            <a:r>
              <a:rPr lang="en-US" altLang="ko-KR" dirty="0"/>
              <a:t>Recommendation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Clustering</a:t>
            </a:r>
          </a:p>
          <a:p>
            <a:pPr lvl="1"/>
            <a:r>
              <a:rPr lang="en-US" altLang="ko-KR" dirty="0"/>
              <a:t>Association</a:t>
            </a:r>
          </a:p>
          <a:p>
            <a:pPr lvl="1"/>
            <a:r>
              <a:rPr lang="en-US" altLang="ko-KR" dirty="0"/>
              <a:t>Dimension Reduction</a:t>
            </a:r>
          </a:p>
          <a:p>
            <a:pPr lvl="1"/>
            <a:r>
              <a:rPr lang="en-US" altLang="ko-KR" dirty="0"/>
              <a:t>Hidden Structure Analysis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3784-745F-4B40-B7A6-CB1976CD748D}"/>
              </a:ext>
            </a:extLst>
          </p:cNvPr>
          <p:cNvSpPr txBox="1"/>
          <p:nvPr/>
        </p:nvSpPr>
        <p:spPr>
          <a:xfrm>
            <a:off x="819630" y="584628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Data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04F442DF-E9FB-458B-A02D-531991AD836E}"/>
              </a:ext>
            </a:extLst>
          </p:cNvPr>
          <p:cNvSpPr/>
          <p:nvPr/>
        </p:nvSpPr>
        <p:spPr>
          <a:xfrm>
            <a:off x="6701876" y="1908376"/>
            <a:ext cx="288032" cy="1728192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9B85C008-0567-4247-8EC3-29685FB2F4AB}"/>
              </a:ext>
            </a:extLst>
          </p:cNvPr>
          <p:cNvSpPr/>
          <p:nvPr/>
        </p:nvSpPr>
        <p:spPr>
          <a:xfrm>
            <a:off x="6701876" y="4107300"/>
            <a:ext cx="288032" cy="1708849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3EA3B-31D1-4F56-9743-3D8D0B355449}"/>
              </a:ext>
            </a:extLst>
          </p:cNvPr>
          <p:cNvSpPr txBox="1"/>
          <p:nvPr/>
        </p:nvSpPr>
        <p:spPr>
          <a:xfrm>
            <a:off x="7133924" y="2584576"/>
            <a:ext cx="2921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Predictive</a:t>
            </a:r>
            <a:r>
              <a:rPr lang="ko-KR" altLang="en-US" sz="2000" dirty="0"/>
              <a:t> </a:t>
            </a:r>
            <a:r>
              <a:rPr lang="en-US" altLang="ko-KR" sz="2000" dirty="0"/>
              <a:t>Analysis</a:t>
            </a:r>
            <a:r>
              <a:rPr lang="ko-KR" altLang="en-US" sz="2000" dirty="0"/>
              <a:t>의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BAEDC-4809-4420-8BCA-75380BBD8A69}"/>
              </a:ext>
            </a:extLst>
          </p:cNvPr>
          <p:cNvSpPr txBox="1"/>
          <p:nvPr/>
        </p:nvSpPr>
        <p:spPr>
          <a:xfrm>
            <a:off x="7133924" y="4607781"/>
            <a:ext cx="308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Descriptive</a:t>
            </a:r>
            <a:r>
              <a:rPr lang="ko-KR" altLang="en-US" sz="2000" dirty="0"/>
              <a:t> </a:t>
            </a:r>
            <a:r>
              <a:rPr lang="en-US" altLang="ko-KR" sz="2000" dirty="0"/>
              <a:t>Analysis</a:t>
            </a:r>
            <a:r>
              <a:rPr lang="ko-KR" altLang="en-US" sz="2000" dirty="0"/>
              <a:t>의 문제</a:t>
            </a:r>
          </a:p>
        </p:txBody>
      </p:sp>
    </p:spTree>
    <p:extLst>
      <p:ext uri="{BB962C8B-B14F-4D97-AF65-F5344CB8AC3E}">
        <p14:creationId xmlns:p14="http://schemas.microsoft.com/office/powerpoint/2010/main" val="279631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C8FBC-6C7F-4858-BDB6-BE8B20AAB747}"/>
              </a:ext>
            </a:extLst>
          </p:cNvPr>
          <p:cNvSpPr txBox="1"/>
          <p:nvPr/>
        </p:nvSpPr>
        <p:spPr>
          <a:xfrm>
            <a:off x="819630" y="584628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55D89940-A31B-4383-B206-D34239182E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05929" y="1726773"/>
            <a:ext cx="10342605" cy="4937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데이터에 내재된 패턴을 분석하여</a:t>
            </a:r>
            <a:r>
              <a:rPr lang="en-US" altLang="ko-KR" dirty="0"/>
              <a:t>, </a:t>
            </a:r>
            <a:r>
              <a:rPr lang="ko-KR" altLang="en-US" dirty="0"/>
              <a:t>아직 수행되지 않은 일의</a:t>
            </a:r>
            <a:br>
              <a:rPr lang="en-US" altLang="ko-KR" dirty="0"/>
            </a:br>
            <a:r>
              <a:rPr lang="ko-KR" altLang="en-US" dirty="0"/>
              <a:t> 결과를 예측하는 것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0F66DE1-EEFA-49EC-A288-CB2CD72016A5}"/>
              </a:ext>
            </a:extLst>
          </p:cNvPr>
          <p:cNvGrpSpPr/>
          <p:nvPr/>
        </p:nvGrpSpPr>
        <p:grpSpPr>
          <a:xfrm>
            <a:off x="2567608" y="3060761"/>
            <a:ext cx="7056784" cy="2899322"/>
            <a:chOff x="1043608" y="2560312"/>
            <a:chExt cx="7056784" cy="2899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55BE1A-5401-41CD-A551-903BABC7ED08}"/>
                </a:ext>
              </a:extLst>
            </p:cNvPr>
            <p:cNvSpPr/>
            <p:nvPr/>
          </p:nvSpPr>
          <p:spPr>
            <a:xfrm>
              <a:off x="1043608" y="2600908"/>
              <a:ext cx="2592288" cy="118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생산 공정 중 데이터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B00E18-FDD9-4557-B916-7883706E732B}"/>
                </a:ext>
              </a:extLst>
            </p:cNvPr>
            <p:cNvSpPr/>
            <p:nvPr/>
          </p:nvSpPr>
          <p:spPr>
            <a:xfrm>
              <a:off x="5508104" y="2600908"/>
              <a:ext cx="2592288" cy="11869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데이터의 최종 품질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6EAECA-7754-4AE5-9208-8577DCE46814}"/>
                </a:ext>
              </a:extLst>
            </p:cNvPr>
            <p:cNvSpPr/>
            <p:nvPr/>
          </p:nvSpPr>
          <p:spPr>
            <a:xfrm>
              <a:off x="1043608" y="4272662"/>
              <a:ext cx="2592288" cy="118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개인의 경제활동 </a:t>
              </a:r>
              <a:endParaRPr lang="en-US" altLang="ko-KR" dirty="0"/>
            </a:p>
            <a:p>
              <a:pPr algn="ctr"/>
              <a:r>
                <a:rPr lang="ko-KR" altLang="en-US" dirty="0"/>
                <a:t>데이터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A96DBF-4C7A-4FFA-9E6F-D47CD122AFD2}"/>
                </a:ext>
              </a:extLst>
            </p:cNvPr>
            <p:cNvSpPr/>
            <p:nvPr/>
          </p:nvSpPr>
          <p:spPr>
            <a:xfrm>
              <a:off x="5508104" y="4272662"/>
              <a:ext cx="2592288" cy="118697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신용평가</a:t>
              </a: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DAD04BE-6E3A-4A88-9DCC-9B93BCCD148F}"/>
                </a:ext>
              </a:extLst>
            </p:cNvPr>
            <p:cNvSpPr/>
            <p:nvPr/>
          </p:nvSpPr>
          <p:spPr>
            <a:xfrm>
              <a:off x="4082796" y="294436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52E927-5F45-474F-A3BE-E43587ED3152}"/>
                </a:ext>
              </a:extLst>
            </p:cNvPr>
            <p:cNvSpPr txBox="1"/>
            <p:nvPr/>
          </p:nvSpPr>
          <p:spPr>
            <a:xfrm>
              <a:off x="4231822" y="25603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예측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46A418FD-34F5-44A7-8788-92E4CF504BBB}"/>
                </a:ext>
              </a:extLst>
            </p:cNvPr>
            <p:cNvSpPr/>
            <p:nvPr/>
          </p:nvSpPr>
          <p:spPr>
            <a:xfrm>
              <a:off x="4082796" y="476083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1C1F74-728E-4BB0-8C74-DDFABFFD13DE}"/>
                </a:ext>
              </a:extLst>
            </p:cNvPr>
            <p:cNvSpPr txBox="1"/>
            <p:nvPr/>
          </p:nvSpPr>
          <p:spPr>
            <a:xfrm>
              <a:off x="4231822" y="43767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예측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0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CFE41-D5EA-44D2-89FA-435D2B62B7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05627" y="1534298"/>
            <a:ext cx="8229600" cy="4937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예측 모델 생성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35065-9301-4058-83D5-B0B7D4C5FD3E}"/>
              </a:ext>
            </a:extLst>
          </p:cNvPr>
          <p:cNvSpPr/>
          <p:nvPr/>
        </p:nvSpPr>
        <p:spPr>
          <a:xfrm>
            <a:off x="2347166" y="2210607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F525EC-B7F3-4757-A141-38A60DD339C5}"/>
              </a:ext>
            </a:extLst>
          </p:cNvPr>
          <p:cNvGrpSpPr/>
          <p:nvPr/>
        </p:nvGrpSpPr>
        <p:grpSpPr>
          <a:xfrm>
            <a:off x="5430002" y="2210607"/>
            <a:ext cx="3899966" cy="1084820"/>
            <a:chOff x="4163435" y="2111753"/>
            <a:chExt cx="3899966" cy="1084820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8560BE11-CC63-4152-A74E-9181AC67E5AC}"/>
                </a:ext>
              </a:extLst>
            </p:cNvPr>
            <p:cNvSpPr/>
            <p:nvPr/>
          </p:nvSpPr>
          <p:spPr>
            <a:xfrm>
              <a:off x="4163435" y="246292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CF445-56B7-4C0D-8297-C0C1A721C529}"/>
                </a:ext>
              </a:extLst>
            </p:cNvPr>
            <p:cNvSpPr txBox="1"/>
            <p:nvPr/>
          </p:nvSpPr>
          <p:spPr>
            <a:xfrm>
              <a:off x="4230695" y="21117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적용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27CB85-55E4-48B9-9EE8-696CAEA80854}"/>
                </a:ext>
              </a:extLst>
            </p:cNvPr>
            <p:cNvSpPr/>
            <p:nvPr/>
          </p:nvSpPr>
          <p:spPr>
            <a:xfrm>
              <a:off x="5632392" y="2111753"/>
              <a:ext cx="2431009" cy="10848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분석기법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2631A-A93F-457C-902B-48A0A0FAEF63}"/>
              </a:ext>
            </a:extLst>
          </p:cNvPr>
          <p:cNvSpPr/>
          <p:nvPr/>
        </p:nvSpPr>
        <p:spPr>
          <a:xfrm>
            <a:off x="4524283" y="4284286"/>
            <a:ext cx="2592288" cy="11869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예측 모델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D9E6653-A27F-4714-9A27-3CD965720F5A}"/>
              </a:ext>
            </a:extLst>
          </p:cNvPr>
          <p:cNvSpPr/>
          <p:nvPr/>
        </p:nvSpPr>
        <p:spPr>
          <a:xfrm rot="8809640">
            <a:off x="6351917" y="3497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1008A-77E4-4AD6-9495-0A818F5D8F7A}"/>
              </a:ext>
            </a:extLst>
          </p:cNvPr>
          <p:cNvSpPr txBox="1"/>
          <p:nvPr/>
        </p:nvSpPr>
        <p:spPr>
          <a:xfrm>
            <a:off x="7119845" y="3691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81FC07-3816-4EF2-9F15-379E6030675B}"/>
              </a:ext>
            </a:extLst>
          </p:cNvPr>
          <p:cNvGrpSpPr/>
          <p:nvPr/>
        </p:nvGrpSpPr>
        <p:grpSpPr>
          <a:xfrm>
            <a:off x="2653384" y="4549866"/>
            <a:ext cx="1870899" cy="646331"/>
            <a:chOff x="1386817" y="4462512"/>
            <a:chExt cx="1870899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DBB686-042C-40AC-A302-45624456A359}"/>
                </a:ext>
              </a:extLst>
            </p:cNvPr>
            <p:cNvSpPr txBox="1"/>
            <p:nvPr/>
          </p:nvSpPr>
          <p:spPr>
            <a:xfrm>
              <a:off x="1386817" y="4462512"/>
              <a:ext cx="941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새로운 </a:t>
              </a:r>
              <a:endParaRPr lang="en-US" altLang="ko-KR" dirty="0"/>
            </a:p>
            <a:p>
              <a:r>
                <a:rPr lang="ko-KR" altLang="en-US" dirty="0"/>
                <a:t>데이터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6881EDD-FA88-4D23-A016-A6E84C1D4103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>
              <a:off x="2328100" y="4785678"/>
              <a:ext cx="929616" cy="4740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AA2E91-712C-4C96-8661-42C24BBF9513}"/>
              </a:ext>
            </a:extLst>
          </p:cNvPr>
          <p:cNvGrpSpPr/>
          <p:nvPr/>
        </p:nvGrpSpPr>
        <p:grpSpPr>
          <a:xfrm>
            <a:off x="7116571" y="4688365"/>
            <a:ext cx="2030927" cy="369332"/>
            <a:chOff x="6003418" y="4663743"/>
            <a:chExt cx="1943157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5132A6-F3C8-485B-AC42-CC07D48797A4}"/>
                </a:ext>
              </a:extLst>
            </p:cNvPr>
            <p:cNvSpPr txBox="1"/>
            <p:nvPr/>
          </p:nvSpPr>
          <p:spPr>
            <a:xfrm>
              <a:off x="6774459" y="466374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예측 결과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03F11AA-DFA2-46F3-9B40-62DC6E849371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 flipV="1">
              <a:off x="6003418" y="4848409"/>
              <a:ext cx="771041" cy="4741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AFA4B4-5399-49DC-91B1-4480508BD0AD}"/>
              </a:ext>
            </a:extLst>
          </p:cNvPr>
          <p:cNvSpPr txBox="1"/>
          <p:nvPr/>
        </p:nvSpPr>
        <p:spPr>
          <a:xfrm>
            <a:off x="819630" y="584628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75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1" grpId="0" animBg="1"/>
      <p:bldP spid="11" grpId="1" animBg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1B08C3-E53D-4A55-8ED6-E8B29D12929C}"/>
              </a:ext>
            </a:extLst>
          </p:cNvPr>
          <p:cNvSpPr txBox="1"/>
          <p:nvPr/>
        </p:nvSpPr>
        <p:spPr>
          <a:xfrm>
            <a:off x="665171" y="453230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0FDC82F-BDC9-4192-8230-19141F8F9C4F}"/>
              </a:ext>
            </a:extLst>
          </p:cNvPr>
          <p:cNvSpPr txBox="1">
            <a:spLocks/>
          </p:cNvSpPr>
          <p:nvPr/>
        </p:nvSpPr>
        <p:spPr>
          <a:xfrm>
            <a:off x="665171" y="1295572"/>
            <a:ext cx="10547176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관찰된 데이터와 그것의 최종 결과가 포함된 데이터가 있어야함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9007D8-C8B6-4587-A064-8D12625C9ECC}"/>
              </a:ext>
            </a:extLst>
          </p:cNvPr>
          <p:cNvSpPr/>
          <p:nvPr/>
        </p:nvSpPr>
        <p:spPr>
          <a:xfrm>
            <a:off x="2287375" y="2577480"/>
            <a:ext cx="2592288" cy="11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X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A7C52F-744B-4F00-B8C7-9AF7C3E75337}"/>
              </a:ext>
            </a:extLst>
          </p:cNvPr>
          <p:cNvSpPr/>
          <p:nvPr/>
        </p:nvSpPr>
        <p:spPr>
          <a:xfrm>
            <a:off x="6751871" y="2577480"/>
            <a:ext cx="2592288" cy="1186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Y</a:t>
            </a:r>
            <a:endParaRPr lang="ko-KR" altLang="en-US" sz="28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D0C17E-DD59-4FBE-9BFB-1A60C4448B1E}"/>
              </a:ext>
            </a:extLst>
          </p:cNvPr>
          <p:cNvSpPr/>
          <p:nvPr/>
        </p:nvSpPr>
        <p:spPr>
          <a:xfrm>
            <a:off x="5326563" y="29209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7F20D-2D9A-42B8-98F9-A608E4466A02}"/>
              </a:ext>
            </a:extLst>
          </p:cNvPr>
          <p:cNvSpPr txBox="1"/>
          <p:nvPr/>
        </p:nvSpPr>
        <p:spPr>
          <a:xfrm>
            <a:off x="5475589" y="25368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예측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93FDB9-78E3-4E31-B1D4-30E29C31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51" y="4862041"/>
            <a:ext cx="3263871" cy="14598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B984F6-8601-4597-9F85-67896844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79" y="4862041"/>
            <a:ext cx="3263872" cy="1459855"/>
          </a:xfrm>
          <a:prstGeom prst="rect">
            <a:avLst/>
          </a:prstGeom>
        </p:spPr>
      </p:pic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DAD79279-CA05-42C1-B410-3F294F5C4032}"/>
              </a:ext>
            </a:extLst>
          </p:cNvPr>
          <p:cNvSpPr/>
          <p:nvPr/>
        </p:nvSpPr>
        <p:spPr>
          <a:xfrm rot="16200000">
            <a:off x="3303670" y="3826632"/>
            <a:ext cx="288032" cy="1728192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ACD3C-207D-4D41-9619-B1BFC535EBA4}"/>
              </a:ext>
            </a:extLst>
          </p:cNvPr>
          <p:cNvSpPr txBox="1"/>
          <p:nvPr/>
        </p:nvSpPr>
        <p:spPr>
          <a:xfrm>
            <a:off x="3264783" y="4113191"/>
            <a:ext cx="36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8894B36C-2B6A-485E-8A8D-BEA8B994F851}"/>
              </a:ext>
            </a:extLst>
          </p:cNvPr>
          <p:cNvSpPr/>
          <p:nvPr/>
        </p:nvSpPr>
        <p:spPr>
          <a:xfrm rot="16200000">
            <a:off x="7463291" y="3798555"/>
            <a:ext cx="288032" cy="1728192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7D633-DC3E-42DD-9A0A-60A873B683D6}"/>
              </a:ext>
            </a:extLst>
          </p:cNvPr>
          <p:cNvSpPr txBox="1"/>
          <p:nvPr/>
        </p:nvSpPr>
        <p:spPr>
          <a:xfrm>
            <a:off x="7424404" y="4085114"/>
            <a:ext cx="36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10765460-FF4F-4D0E-B92A-EF19B20B795F}"/>
              </a:ext>
            </a:extLst>
          </p:cNvPr>
          <p:cNvSpPr/>
          <p:nvPr/>
        </p:nvSpPr>
        <p:spPr>
          <a:xfrm rot="16200000">
            <a:off x="4651711" y="4442204"/>
            <a:ext cx="288032" cy="468289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FA049-7496-489C-98E3-1BCC42967D0F}"/>
              </a:ext>
            </a:extLst>
          </p:cNvPr>
          <p:cNvSpPr txBox="1"/>
          <p:nvPr/>
        </p:nvSpPr>
        <p:spPr>
          <a:xfrm>
            <a:off x="4649213" y="4098812"/>
            <a:ext cx="34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B22AC060-74FE-4B27-B633-9A9429E339CF}"/>
              </a:ext>
            </a:extLst>
          </p:cNvPr>
          <p:cNvSpPr/>
          <p:nvPr/>
        </p:nvSpPr>
        <p:spPr>
          <a:xfrm rot="16200000">
            <a:off x="8849564" y="4433040"/>
            <a:ext cx="288032" cy="468289"/>
          </a:xfrm>
          <a:prstGeom prst="rightBrace">
            <a:avLst>
              <a:gd name="adj1" fmla="val 32228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4B05D-C0F2-4089-8545-8C826CC32BB3}"/>
              </a:ext>
            </a:extLst>
          </p:cNvPr>
          <p:cNvSpPr txBox="1"/>
          <p:nvPr/>
        </p:nvSpPr>
        <p:spPr>
          <a:xfrm>
            <a:off x="8847066" y="4089648"/>
            <a:ext cx="34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60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102C221F-B763-421C-B384-A607A876BCCE}"/>
              </a:ext>
            </a:extLst>
          </p:cNvPr>
          <p:cNvSpPr txBox="1">
            <a:spLocks/>
          </p:cNvSpPr>
          <p:nvPr/>
        </p:nvSpPr>
        <p:spPr>
          <a:xfrm>
            <a:off x="932935" y="1287162"/>
            <a:ext cx="9965724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분석기법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6C39E-0725-4A70-B0CE-46209383F26F}"/>
              </a:ext>
            </a:extLst>
          </p:cNvPr>
          <p:cNvSpPr txBox="1"/>
          <p:nvPr/>
        </p:nvSpPr>
        <p:spPr>
          <a:xfrm>
            <a:off x="1580116" y="264676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수집된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56187-9E27-410C-9714-F31496EF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916832"/>
            <a:ext cx="3263872" cy="1459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826287-2E54-4613-BB2E-5861D871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71" y="4217780"/>
            <a:ext cx="3530385" cy="1897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19E091-79AA-4D38-87D4-59C72A6C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758" y="4224859"/>
            <a:ext cx="730594" cy="1892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1DCAC-EBC5-4294-B45A-2BEC6285391A}"/>
              </a:ext>
            </a:extLst>
          </p:cNvPr>
          <p:cNvSpPr txBox="1"/>
          <p:nvPr/>
        </p:nvSpPr>
        <p:spPr>
          <a:xfrm>
            <a:off x="5328533" y="477537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관계가</a:t>
            </a:r>
            <a:endParaRPr lang="en-US" altLang="ko-KR" dirty="0"/>
          </a:p>
          <a:p>
            <a:r>
              <a:rPr lang="ko-KR" altLang="en-US" dirty="0"/>
              <a:t>있을까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60384-09DD-4D37-85F1-F5C5A9965D2F}"/>
              </a:ext>
            </a:extLst>
          </p:cNvPr>
          <p:cNvSpPr txBox="1"/>
          <p:nvPr/>
        </p:nvSpPr>
        <p:spPr>
          <a:xfrm>
            <a:off x="665171" y="453230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32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90388B47-9E13-4640-9783-194C8F3C86F3}"/>
              </a:ext>
            </a:extLst>
          </p:cNvPr>
          <p:cNvSpPr txBox="1">
            <a:spLocks/>
          </p:cNvSpPr>
          <p:nvPr/>
        </p:nvSpPr>
        <p:spPr>
          <a:xfrm>
            <a:off x="970005" y="1229232"/>
            <a:ext cx="82296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분석기법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B10C99-6280-4C74-B1A5-4FBCA8E0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70" y="1928151"/>
            <a:ext cx="5197462" cy="158471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62BD81E-F8E6-41B1-B3E0-426633DD5798}"/>
              </a:ext>
            </a:extLst>
          </p:cNvPr>
          <p:cNvGrpSpPr/>
          <p:nvPr/>
        </p:nvGrpSpPr>
        <p:grpSpPr>
          <a:xfrm>
            <a:off x="1688538" y="3789040"/>
            <a:ext cx="5200604" cy="1486227"/>
            <a:chOff x="1688538" y="3789040"/>
            <a:chExt cx="5200604" cy="1486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AF9BB8-20FC-42CD-ACC6-70567D43921B}"/>
                </a:ext>
              </a:extLst>
            </p:cNvPr>
            <p:cNvSpPr/>
            <p:nvPr/>
          </p:nvSpPr>
          <p:spPr>
            <a:xfrm>
              <a:off x="1688538" y="3789040"/>
              <a:ext cx="2983808" cy="148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X</a:t>
              </a:r>
              <a:endParaRPr lang="ko-KR" altLang="en-US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5DD533-5C61-4AD3-82FD-40BFCB43344B}"/>
                </a:ext>
              </a:extLst>
            </p:cNvPr>
            <p:cNvSpPr/>
            <p:nvPr/>
          </p:nvSpPr>
          <p:spPr>
            <a:xfrm>
              <a:off x="6300192" y="3789040"/>
              <a:ext cx="588950" cy="148622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Y</a:t>
              </a:r>
              <a:endParaRPr lang="ko-KR" altLang="en-US" sz="2800" b="1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266FA05-5674-48BD-9744-37B2CC2ABD39}"/>
                </a:ext>
              </a:extLst>
            </p:cNvPr>
            <p:cNvSpPr/>
            <p:nvPr/>
          </p:nvSpPr>
          <p:spPr>
            <a:xfrm>
              <a:off x="4997065" y="428983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1FDC1-4069-4534-A341-127F0C9BB83F}"/>
                </a:ext>
              </a:extLst>
            </p:cNvPr>
            <p:cNvSpPr txBox="1"/>
            <p:nvPr/>
          </p:nvSpPr>
          <p:spPr>
            <a:xfrm>
              <a:off x="4966279" y="3882405"/>
              <a:ext cx="9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Mapping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96027-C287-4AA4-8B59-A50E41471B64}"/>
                  </a:ext>
                </a:extLst>
              </p:cNvPr>
              <p:cNvSpPr txBox="1"/>
              <p:nvPr/>
            </p:nvSpPr>
            <p:spPr>
              <a:xfrm>
                <a:off x="3587948" y="5551439"/>
                <a:ext cx="19681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96027-C287-4AA4-8B59-A50E4147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948" y="5551439"/>
                <a:ext cx="196810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C77CE1-358A-40CA-9C1A-EB536C913DCB}"/>
              </a:ext>
            </a:extLst>
          </p:cNvPr>
          <p:cNvSpPr txBox="1"/>
          <p:nvPr/>
        </p:nvSpPr>
        <p:spPr>
          <a:xfrm>
            <a:off x="665171" y="453230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Predictive</a:t>
            </a:r>
            <a:r>
              <a:rPr lang="ko-KR" altLang="en-US" sz="3600" dirty="0"/>
              <a:t> </a:t>
            </a:r>
            <a:r>
              <a:rPr lang="en-US" altLang="ko-KR" sz="3600" dirty="0"/>
              <a:t>Analysis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83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1153</Words>
  <Application>Microsoft Office PowerPoint</Application>
  <PresentationFormat>와이드스크린</PresentationFormat>
  <Paragraphs>383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굴림</vt:lpstr>
      <vt:lpstr>맑은 고딕</vt:lpstr>
      <vt:lpstr>Arial</vt:lpstr>
      <vt:lpstr>Cambria Math</vt:lpstr>
      <vt:lpstr>Comic Sans MS</vt:lpstr>
      <vt:lpstr>Mangal</vt:lpstr>
      <vt:lpstr>Symbol</vt:lpstr>
      <vt:lpstr>Tahoma</vt:lpstr>
      <vt:lpstr>Times New Roman</vt:lpstr>
      <vt:lpstr>Wingdings</vt:lpstr>
      <vt:lpstr>Office 테마</vt:lpstr>
      <vt:lpstr>VISIO</vt:lpstr>
      <vt:lpstr>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Kwangsu</dc:creator>
  <cp:lastModifiedBy>Kim Kwangsu</cp:lastModifiedBy>
  <cp:revision>15</cp:revision>
  <dcterms:created xsi:type="dcterms:W3CDTF">2021-02-26T06:02:16Z</dcterms:created>
  <dcterms:modified xsi:type="dcterms:W3CDTF">2023-09-21T07:08:55Z</dcterms:modified>
</cp:coreProperties>
</file>