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ACF03-BE77-4BA7-B0BA-74C85DCB2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0EF02-805B-4832-B645-1D0D82D5A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E33B0-F15F-45A9-8799-0AC21412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CB1E4-140B-43FF-911A-09C686DB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7609F-CAB8-48FC-B7C0-EFD959DC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530F-EDA2-46EE-9E4D-8EE67851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2AC925-6A9F-45B9-88D6-FB862302E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7F90D-58AC-4DF1-94EC-5066274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12A6E-CA18-4AA3-8A11-657F11E7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B9DD7-09E2-4DD9-96D6-9CF225A3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99559F-6DEA-4212-8464-0A486111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7E709-1BE6-434A-A24C-9228BF9D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36C6-79E1-475B-85F2-0C87E781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BE2CE-FE04-4E35-B8D2-02EF2520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015D5-F5C4-482F-BEA2-6C9F3BBD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5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4511-0145-4237-B903-8EBD3CD8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3BC02-754D-4F95-8B8A-9102B16B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D0F4A-A89B-4182-B354-0F880394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4A6F5-DB03-4A65-AAB5-09F9DE83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B27AA-4A09-4163-BD92-556C95C0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3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5456-CE5B-469E-A9BD-AD7BDA56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FA610-03A2-4F5A-BC04-DA2FAD64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F235-898C-49F3-9B74-D53FAC09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A8C0B-B6BA-4BAF-A893-D6D5064A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3791E-EC1B-4E6E-B545-8EE59557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2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5415E-08BF-48EC-9A43-AB58D1DF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B0FFE-1C8B-4822-B515-DB299E4B4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AD6D0-1AD9-40BC-87BB-C5AF09E36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11C5C-26B7-45CE-9129-7DE8C0EB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CD984-6409-4C20-9C80-38C4DCC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3126A-7A5D-4967-A9B7-6E6C8E6D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0802A-18BC-43BF-864B-486E5449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7FE9C-776C-4C0A-8288-A0B975459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413250-B5D1-4D11-889D-4B1681B0C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07EA7F-3B67-467D-892E-AE1DBEC16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1234EE-64F8-411F-BFAB-0F5DFAA70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835FA-0465-4C7D-9454-3BE5DA4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77378-EBD3-46CB-B4FF-869A98BD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E36D39-34D9-4AFD-B103-DF2A4D17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9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ED0E0-E5A8-4053-AB26-99D7137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34F51-E926-403F-A44E-99205BCD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13B00-233B-48CB-9721-6322B25C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A067C-5B45-4F23-AE99-6A846BE1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7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16F3D-6C7D-4814-9CDA-B1BFF75E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97691-C241-4F54-8F6A-D9D670D7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33EB9-738D-406C-A46D-E3641998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F84B5-BF05-44B4-9B51-39F4B321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AD57-238A-4F17-9225-A08BDE2D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57A9D-774A-4D76-A8E6-7725AFCE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7DA2F-9B65-4F13-866C-5B74261A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04852-B735-4466-B4D0-8F11243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72272-0CF5-41B1-B9CF-274C885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74DB2-985E-4280-B3D2-C820F2B9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E1EC41-C1C8-4D70-AE78-51C39070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3D3C9-1720-4056-B2ED-D2D37709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DB632-B52C-45AB-B308-04AD739E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CD5DC1-4C99-4749-818A-97B5BE2C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C46DD-6138-45CE-993C-7BDAD9B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7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9EA410-736D-4687-8E41-B5573137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B6F80-30E3-42CE-8737-E14CCC57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A321D-CBCD-4B54-8FF5-3BB1C182B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52EB-FEA7-4B82-B105-FD9BC4047E1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D60B8-1212-4912-B4CD-D6F6EC86B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49DA0-D7D0-49C7-876E-9F7025A1F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A71B-E39D-4256-AD32-23EB65EE9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848E9-63BA-4AC0-86CC-8B3310C7E7EE}"/>
              </a:ext>
            </a:extLst>
          </p:cNvPr>
          <p:cNvSpPr txBox="1"/>
          <p:nvPr/>
        </p:nvSpPr>
        <p:spPr>
          <a:xfrm>
            <a:off x="714463" y="544512"/>
            <a:ext cx="10763074" cy="15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FF0000"/>
                </a:solidFill>
                <a:latin typeface="+mj-ea"/>
                <a:ea typeface="+mj-ea"/>
              </a:rPr>
              <a:t>Logic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Predicate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Logic(</a:t>
            </a:r>
            <a:r>
              <a:rPr lang="ko-KR" altLang="en-US" sz="2400" dirty="0">
                <a:solidFill>
                  <a:srgbClr val="0070C0"/>
                </a:solidFill>
                <a:latin typeface="+mj-ea"/>
                <a:ea typeface="+mj-ea"/>
              </a:rPr>
              <a:t>술어 논리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1FB68F-A2DF-4913-BA7B-E484E8C2F304}"/>
              </a:ext>
            </a:extLst>
          </p:cNvPr>
          <p:cNvSpPr/>
          <p:nvPr/>
        </p:nvSpPr>
        <p:spPr>
          <a:xfrm>
            <a:off x="1038136" y="2088974"/>
            <a:ext cx="10439401" cy="418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명제 논리의 한계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P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: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“it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rained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Tuesday”</a:t>
            </a:r>
            <a:r>
              <a:rPr lang="ko-KR" altLang="en-US" sz="2000" dirty="0">
                <a:solidFill>
                  <a:srgbClr val="002060"/>
                </a:solidFill>
              </a:rPr>
              <a:t>   ⇒ </a:t>
            </a:r>
            <a:r>
              <a:rPr lang="en-US" altLang="ko-KR" sz="2000" dirty="0">
                <a:solidFill>
                  <a:srgbClr val="002060"/>
                </a:solidFill>
              </a:rPr>
              <a:t>Rain</a:t>
            </a:r>
            <a:r>
              <a:rPr lang="ko-KR" altLang="en-US" sz="2000" dirty="0">
                <a:solidFill>
                  <a:srgbClr val="002060"/>
                </a:solidFill>
              </a:rPr>
              <a:t>과</a:t>
            </a:r>
            <a:r>
              <a:rPr lang="en-US" altLang="ko-KR" sz="2000" dirty="0">
                <a:solidFill>
                  <a:srgbClr val="002060"/>
                </a:solidFill>
              </a:rPr>
              <a:t> Tuesday</a:t>
            </a:r>
            <a:r>
              <a:rPr lang="ko-KR" altLang="en-US" sz="2000" dirty="0">
                <a:solidFill>
                  <a:srgbClr val="002060"/>
                </a:solidFill>
              </a:rPr>
              <a:t>라는 문장내의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각 성분들을 분리하여 이용 불가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Ex) </a:t>
            </a:r>
            <a:r>
              <a:rPr lang="ko-KR" altLang="en-US" sz="2000" dirty="0">
                <a:solidFill>
                  <a:srgbClr val="002060"/>
                </a:solidFill>
              </a:rPr>
              <a:t>명제논리로는</a:t>
            </a:r>
            <a:r>
              <a:rPr lang="en-US" altLang="ko-KR" sz="2000" dirty="0">
                <a:solidFill>
                  <a:srgbClr val="002060"/>
                </a:solidFill>
              </a:rPr>
              <a:t> “</a:t>
            </a:r>
            <a:r>
              <a:rPr lang="ko-KR" altLang="en-US" sz="2000" dirty="0">
                <a:solidFill>
                  <a:srgbClr val="002060"/>
                </a:solidFill>
              </a:rPr>
              <a:t>모든 사람은 생명의 존엄성을 갖고 있다“</a:t>
            </a:r>
            <a:r>
              <a:rPr lang="en-US" altLang="ko-KR" sz="2000" dirty="0">
                <a:solidFill>
                  <a:srgbClr val="002060"/>
                </a:solidFill>
              </a:rPr>
              <a:t>, “</a:t>
            </a:r>
            <a:r>
              <a:rPr lang="ko-KR" altLang="en-US" sz="2000" dirty="0">
                <a:solidFill>
                  <a:srgbClr val="002060"/>
                </a:solidFill>
              </a:rPr>
              <a:t>철수는 사람이다“ </a:t>
            </a:r>
            <a:r>
              <a:rPr lang="ko-KR" altLang="ko-KR" sz="2000" dirty="0">
                <a:solidFill>
                  <a:srgbClr val="002060"/>
                </a:solidFill>
              </a:rPr>
              <a:t>⇒</a:t>
            </a:r>
            <a:r>
              <a:rPr lang="en-US" altLang="ko-KR" sz="2000" dirty="0">
                <a:solidFill>
                  <a:srgbClr val="002060"/>
                </a:solidFill>
              </a:rPr>
              <a:t> “</a:t>
            </a:r>
            <a:r>
              <a:rPr lang="ko-KR" altLang="en-US" sz="2000" dirty="0">
                <a:solidFill>
                  <a:srgbClr val="002060"/>
                </a:solidFill>
              </a:rPr>
              <a:t>철수는 생명의 존엄성을 갖고 있다</a:t>
            </a:r>
            <a:r>
              <a:rPr lang="en-US" altLang="ko-KR" sz="2000" dirty="0">
                <a:solidFill>
                  <a:srgbClr val="002060"/>
                </a:solidFill>
              </a:rPr>
              <a:t>” </a:t>
            </a:r>
            <a:r>
              <a:rPr lang="ko-KR" altLang="en-US" sz="2000" dirty="0">
                <a:solidFill>
                  <a:srgbClr val="002060"/>
                </a:solidFill>
              </a:rPr>
              <a:t>표현 불가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술어 논리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술어 부호를 사용하여 문장의 각 성분을 분리하여 사용 가능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변수를 이용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불특정 다수의 개념 또한 도입 가능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2000" dirty="0">
                <a:solidFill>
                  <a:srgbClr val="002060"/>
                </a:solidFill>
              </a:rPr>
              <a:t>∀</a:t>
            </a:r>
            <a:r>
              <a:rPr lang="en-US" altLang="ko-KR" sz="2000" dirty="0">
                <a:solidFill>
                  <a:srgbClr val="002060"/>
                </a:solidFill>
              </a:rPr>
              <a:t>x(human(x)→have(x, </a:t>
            </a:r>
            <a:r>
              <a:rPr lang="ko-KR" altLang="en-US" sz="2000" dirty="0">
                <a:solidFill>
                  <a:srgbClr val="002060"/>
                </a:solidFill>
              </a:rPr>
              <a:t>존엄성</a:t>
            </a:r>
            <a:r>
              <a:rPr lang="en-US" altLang="ko-KR" sz="2000" dirty="0">
                <a:solidFill>
                  <a:srgbClr val="00206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2272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3975A2-1645-4840-87CF-B10496606B94}"/>
              </a:ext>
            </a:extLst>
          </p:cNvPr>
          <p:cNvSpPr/>
          <p:nvPr/>
        </p:nvSpPr>
        <p:spPr>
          <a:xfrm>
            <a:off x="876299" y="1487841"/>
            <a:ext cx="10439401" cy="4187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술어논리의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융합</a:t>
            </a:r>
            <a:r>
              <a:rPr lang="en-US" altLang="ko-KR" sz="2000" dirty="0">
                <a:solidFill>
                  <a:srgbClr val="002060"/>
                </a:solidFill>
              </a:rPr>
              <a:t>(Resolution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in Predicate Logic) : </a:t>
            </a:r>
            <a:r>
              <a:rPr lang="ko-KR" altLang="en-US" sz="2000" dirty="0">
                <a:solidFill>
                  <a:srgbClr val="002060"/>
                </a:solidFill>
              </a:rPr>
              <a:t>명제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논리의 논리 융합과 유사하나 몇 가지 사전 처리가 필요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olidFill>
                  <a:srgbClr val="002060"/>
                </a:solidFill>
              </a:rPr>
              <a:t>Prenex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normal form</a:t>
            </a:r>
            <a:r>
              <a:rPr lang="ko-KR" altLang="en-US" sz="2000" dirty="0">
                <a:solidFill>
                  <a:srgbClr val="002060"/>
                </a:solidFill>
              </a:rPr>
              <a:t>으로 변환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1257300" lvl="2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2060"/>
                </a:solidFill>
              </a:rPr>
              <a:t>Prenex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form : </a:t>
            </a:r>
            <a:r>
              <a:rPr lang="ko-KR" altLang="en-US" sz="2000" dirty="0">
                <a:solidFill>
                  <a:srgbClr val="002060"/>
                </a:solidFill>
              </a:rPr>
              <a:t>정량자와 정량자가 없는 부분으로 기술된 방식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1257300" lvl="2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lvl="2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        </a:t>
            </a:r>
            <a:r>
              <a:rPr lang="en-US" altLang="ko-KR" sz="2000" dirty="0" err="1">
                <a:solidFill>
                  <a:srgbClr val="002060"/>
                </a:solidFill>
              </a:rPr>
              <a:t>Prenex</a:t>
            </a:r>
            <a:r>
              <a:rPr lang="en-US" altLang="ko-KR" sz="2000" dirty="0">
                <a:solidFill>
                  <a:srgbClr val="002060"/>
                </a:solidFill>
              </a:rPr>
              <a:t> Form                                 Non </a:t>
            </a:r>
            <a:r>
              <a:rPr lang="en-US" altLang="ko-KR" sz="2000" dirty="0" err="1">
                <a:solidFill>
                  <a:srgbClr val="002060"/>
                </a:solidFill>
              </a:rPr>
              <a:t>Prenex</a:t>
            </a:r>
            <a:r>
              <a:rPr lang="en-US" altLang="ko-KR" sz="2000" dirty="0">
                <a:solidFill>
                  <a:srgbClr val="002060"/>
                </a:solidFill>
              </a:rPr>
              <a:t> Form</a:t>
            </a:r>
          </a:p>
          <a:p>
            <a:pPr marL="914400" lvl="1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002060"/>
                </a:solidFill>
              </a:rPr>
              <a:t>존재정량자</a:t>
            </a:r>
            <a:r>
              <a:rPr lang="ko-KR" altLang="en-US" sz="2000" dirty="0">
                <a:solidFill>
                  <a:srgbClr val="002060"/>
                </a:solidFill>
              </a:rPr>
              <a:t> 제거</a:t>
            </a:r>
            <a:r>
              <a:rPr lang="en-US" altLang="ko-KR" sz="2000" dirty="0">
                <a:solidFill>
                  <a:srgbClr val="002060"/>
                </a:solidFill>
              </a:rPr>
              <a:t>(Skolemization)</a:t>
            </a:r>
          </a:p>
          <a:p>
            <a:pPr marL="914400" lvl="1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002060"/>
                </a:solidFill>
              </a:rPr>
              <a:t>논리형식이 같아지도록 변수들을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단일화</a:t>
            </a:r>
            <a:r>
              <a:rPr lang="en-US" altLang="ko-KR" sz="2000" dirty="0">
                <a:solidFill>
                  <a:srgbClr val="002060"/>
                </a:solidFill>
              </a:rPr>
              <a:t>(Unification)</a:t>
            </a:r>
          </a:p>
          <a:p>
            <a:pPr marL="914400" lvl="1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002060"/>
                </a:solidFill>
              </a:rPr>
              <a:t>논리반박</a:t>
            </a:r>
            <a:r>
              <a:rPr lang="ko-KR" altLang="en-US" sz="2000" dirty="0">
                <a:solidFill>
                  <a:srgbClr val="002060"/>
                </a:solidFill>
              </a:rPr>
              <a:t> 융합</a:t>
            </a:r>
            <a:r>
              <a:rPr lang="en-US" altLang="ko-KR" sz="2000" dirty="0">
                <a:solidFill>
                  <a:srgbClr val="002060"/>
                </a:solidFill>
              </a:rPr>
              <a:t>(Refutational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Resolution)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61EF9-4117-4F75-A7F9-3202B985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95" y="3448335"/>
            <a:ext cx="3515254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Z [p(X)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q(Y)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p(Z)]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ymbol" panose="05050102010706020507" pitchFamily="18" charset="2"/>
              <a:ea typeface="굴림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D67D2-3FC2-4E33-8E94-7BBA0B28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45" y="3448335"/>
            <a:ext cx="3515254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[p(X,Y)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q(X,Y))]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7C1E689-EF23-4403-B924-5087350A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06679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87375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err="1">
                <a:solidFill>
                  <a:srgbClr val="002060"/>
                </a:solidFill>
                <a:latin typeface="+mj-lt"/>
              </a:rPr>
              <a:t>Prenex</a:t>
            </a:r>
            <a:r>
              <a:rPr lang="ko-KR" altLang="en-US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+mj-lt"/>
              </a:rPr>
              <a:t>normal form</a:t>
            </a:r>
            <a:r>
              <a:rPr lang="ko-KR" altLang="en-US" dirty="0">
                <a:solidFill>
                  <a:srgbClr val="002060"/>
                </a:solidFill>
                <a:latin typeface="+mj-lt"/>
              </a:rPr>
              <a:t>으로 변환</a:t>
            </a:r>
            <a:endParaRPr lang="en-US" altLang="ko-KR" dirty="0">
              <a:solidFill>
                <a:srgbClr val="002060"/>
              </a:solidFill>
              <a:latin typeface="+mj-lt"/>
            </a:endParaRPr>
          </a:p>
          <a:p>
            <a:pPr marL="725488" marR="0" lvl="1" indent="-381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굴림"/>
              </a:rPr>
              <a:t>부정</a:t>
            </a:r>
            <a:r>
              <a:rPr lang="en-US" altLang="ko-KR" kern="0" dirty="0">
                <a:solidFill>
                  <a:srgbClr val="002060"/>
                </a:solidFill>
                <a:latin typeface="+mj-lt"/>
                <a:ea typeface="굴림"/>
              </a:rPr>
              <a:t>(negation)</a:t>
            </a:r>
            <a:r>
              <a:rPr lang="ko-KR" altLang="en-US" kern="0" dirty="0">
                <a:solidFill>
                  <a:srgbClr val="002060"/>
                </a:solidFill>
                <a:latin typeface="+mj-lt"/>
                <a:ea typeface="굴림"/>
              </a:rPr>
              <a:t>을</a:t>
            </a:r>
            <a:r>
              <a:rPr lang="en-US" altLang="ko-KR" kern="0" dirty="0">
                <a:solidFill>
                  <a:srgbClr val="002060"/>
                </a:solidFill>
                <a:latin typeface="+mj-lt"/>
                <a:ea typeface="굴림"/>
              </a:rPr>
              <a:t> </a:t>
            </a:r>
            <a:r>
              <a:rPr lang="ko-KR" altLang="en-US" kern="0" dirty="0" err="1">
                <a:solidFill>
                  <a:srgbClr val="002060"/>
                </a:solidFill>
                <a:latin typeface="+mj-lt"/>
                <a:ea typeface="굴림"/>
              </a:rPr>
              <a:t>정량자</a:t>
            </a:r>
            <a:r>
              <a:rPr lang="ko-KR" altLang="en-US" kern="0" dirty="0">
                <a:solidFill>
                  <a:srgbClr val="002060"/>
                </a:solidFill>
                <a:latin typeface="+mj-lt"/>
                <a:ea typeface="굴림"/>
              </a:rPr>
              <a:t> 뒤로 이동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1339850" marR="0" lvl="3" indent="-31591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1339850" marR="0" lvl="3" indent="-31591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1339850" marR="0" lvl="3" indent="-31591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725488" marR="0" lvl="1" indent="-381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굴림"/>
              </a:rPr>
              <a:t>정량자에 바운드된 변수들의 이름을 각각 다르게 표현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1339850" marR="0" lvl="3" indent="-31591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1339850" marR="0" lvl="3" indent="-31591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1339850" marR="0" lvl="3" indent="-31591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725488" marR="0" lvl="1" indent="-381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90000"/>
              <a:buFont typeface="Wingdings 2" panose="05020102010507070707" pitchFamily="18" charset="2"/>
              <a:buAutoNum type="arabicPeriod"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굴림"/>
              </a:rPr>
              <a:t>모든 정량자들을 논리식의 왼쪽으로 이동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725488" marR="0" lvl="1" indent="-3810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419100" marR="0" lvl="0" indent="-4191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D7CD0F-A7F2-44AA-A9AC-D5FBF4DC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2" y="2176992"/>
            <a:ext cx="4967288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Ø("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a) º 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Øa,  Ø($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a) º 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Øa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ymbol" panose="05050102010706020507" pitchFamily="18" charset="2"/>
              <a:ea typeface="굴림" panose="020B0600000101010101" pitchFamily="50" charset="-127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9DC2B1A-7C10-4991-A7E3-D8118BD8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917" y="3340632"/>
            <a:ext cx="3313113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p(X,Y)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q(X,Y))]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07023C1-0CAD-46C3-8D92-BDFBF7CC1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167" y="3340632"/>
            <a:ext cx="3168650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p(X,Y)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Z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q(Z,Y)) 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4F53584D-2573-42D4-BD94-520A2AF55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8905" y="3556532"/>
            <a:ext cx="43338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920170F-EF73-4D2A-A273-AEE9E41D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917" y="4606924"/>
            <a:ext cx="3313113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p(X,Y)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Z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q(Z,Y))]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68DEDB2-FAE2-47EB-A9E6-8407DBAD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167" y="4606924"/>
            <a:ext cx="3168650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Z p(X,Y)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q(Z,Y)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D3A847EB-C056-4E95-869B-16F16F3DA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930" y="4822824"/>
            <a:ext cx="43338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9654B138-853A-4FE9-958F-75577C3B7ED2}"/>
              </a:ext>
            </a:extLst>
          </p:cNvPr>
          <p:cNvSpPr>
            <a:spLocks/>
          </p:cNvSpPr>
          <p:nvPr/>
        </p:nvSpPr>
        <p:spPr bwMode="auto">
          <a:xfrm>
            <a:off x="5833005" y="5399087"/>
            <a:ext cx="1584325" cy="431800"/>
          </a:xfrm>
          <a:prstGeom prst="borderCallout2">
            <a:avLst>
              <a:gd name="adj1" fmla="val 26472"/>
              <a:gd name="adj2" fmla="val 104810"/>
              <a:gd name="adj3" fmla="val 26472"/>
              <a:gd name="adj4" fmla="val 138278"/>
              <a:gd name="adj5" fmla="val -80884"/>
              <a:gd name="adj6" fmla="val 159718"/>
            </a:avLst>
          </a:prstGeom>
          <a:solidFill>
            <a:srgbClr val="91BBB6"/>
          </a:solidFill>
          <a:ln w="28575" algn="ctr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Prenex form</a:t>
            </a:r>
          </a:p>
        </p:txBody>
      </p:sp>
    </p:spTree>
    <p:extLst>
      <p:ext uri="{BB962C8B-B14F-4D97-AF65-F5344CB8AC3E}">
        <p14:creationId xmlns:p14="http://schemas.microsoft.com/office/powerpoint/2010/main" val="86672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AD43FC-655A-4F9E-8662-9F77420A8FFB}"/>
              </a:ext>
            </a:extLst>
          </p:cNvPr>
          <p:cNvSpPr/>
          <p:nvPr/>
        </p:nvSpPr>
        <p:spPr>
          <a:xfrm>
            <a:off x="876299" y="886707"/>
            <a:ext cx="104394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err="1">
                <a:solidFill>
                  <a:srgbClr val="002060"/>
                </a:solidFill>
              </a:rPr>
              <a:t>존재정량자의</a:t>
            </a:r>
            <a:r>
              <a:rPr lang="ko-KR" altLang="en-US" sz="2000" dirty="0">
                <a:solidFill>
                  <a:srgbClr val="002060"/>
                </a:solidFill>
              </a:rPr>
              <a:t> 제거</a:t>
            </a:r>
            <a:r>
              <a:rPr lang="en-US" altLang="ko-KR" sz="2000" dirty="0">
                <a:solidFill>
                  <a:srgbClr val="002060"/>
                </a:solidFill>
              </a:rPr>
              <a:t>(Skolemization)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220EECE-C010-431A-BE62-F9D29387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1689101"/>
            <a:ext cx="4967288" cy="57626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... 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p(X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 ...,X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n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,Y)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ymbol" panose="05050102010706020507" pitchFamily="18" charset="2"/>
              <a:ea typeface="굴림" panose="020B0600000101010101" pitchFamily="50" charset="-127"/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9C88B42C-A6F9-4A95-8966-2749665FA2B1}"/>
              </a:ext>
            </a:extLst>
          </p:cNvPr>
          <p:cNvGrpSpPr>
            <a:grpSpLocks/>
          </p:cNvGrpSpPr>
          <p:nvPr/>
        </p:nvGrpSpPr>
        <p:grpSpPr bwMode="auto">
          <a:xfrm>
            <a:off x="1306513" y="2552701"/>
            <a:ext cx="7777162" cy="936625"/>
            <a:chOff x="567" y="2568"/>
            <a:chExt cx="4899" cy="590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74E65F6-E0E1-4017-A39F-017481CA9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568"/>
              <a:ext cx="4355" cy="590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800" kern="0" dirty="0">
                  <a:solidFill>
                    <a:srgbClr val="000000"/>
                  </a:solidFill>
                </a:rPr>
                <a:t>모든 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</a:t>
              </a:r>
              <a:r>
                <a:rPr kumimoji="1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,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굴림" panose="020B0600000101010101" pitchFamily="50" charset="-127"/>
                </a:rPr>
                <a:t>…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kumimoji="1" lang="en-US" altLang="ko-KR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</a:t>
              </a:r>
              <a:r>
                <a:rPr kumimoji="1" lang="en-US" altLang="ko-KR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n</a:t>
              </a:r>
              <a:r>
                <a:rPr lang="en-US" altLang="ko-KR" sz="1800" kern="0" dirty="0">
                  <a:solidFill>
                    <a:srgbClr val="000000"/>
                  </a:solidFill>
                </a:rPr>
                <a:t> </a:t>
              </a: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대해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b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p(X</a:t>
              </a:r>
              <a:r>
                <a:rPr kumimoji="1" lang="pt-BR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, X</a:t>
              </a:r>
              <a:r>
                <a:rPr kumimoji="1" lang="pt-BR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, ...,X</a:t>
              </a:r>
              <a:r>
                <a:rPr kumimoji="1" lang="pt-BR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n</a:t>
              </a: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,Y)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800" kern="0" dirty="0">
                  <a:solidFill>
                    <a:srgbClr val="000000"/>
                  </a:solidFill>
                </a:rPr>
                <a:t>를 만족하는 </a:t>
              </a:r>
              <a:r>
                <a:rPr lang="en-US" altLang="ko-KR" sz="1800" kern="0" dirty="0">
                  <a:solidFill>
                    <a:srgbClr val="000000"/>
                  </a:solidFill>
                </a:rPr>
                <a:t>Y</a:t>
              </a:r>
              <a:r>
                <a:rPr lang="ko-KR" altLang="en-US" sz="1800" kern="0" dirty="0">
                  <a:solidFill>
                    <a:srgbClr val="000000"/>
                  </a:solidFill>
                </a:rPr>
                <a:t>가 존재한다</a:t>
              </a:r>
              <a:endPara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37D960F8-097F-4684-941C-AF3E1FA6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49"/>
              <a:ext cx="343" cy="227"/>
            </a:xfrm>
            <a:prstGeom prst="rightArrow">
              <a:avLst>
                <a:gd name="adj1" fmla="val 55148"/>
                <a:gd name="adj2" fmla="val 63875"/>
              </a:avLst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A4E17D0-D424-479B-836B-3D227655F470}"/>
              </a:ext>
            </a:extLst>
          </p:cNvPr>
          <p:cNvGrpSpPr>
            <a:grpSpLocks/>
          </p:cNvGrpSpPr>
          <p:nvPr/>
        </p:nvGrpSpPr>
        <p:grpSpPr bwMode="auto">
          <a:xfrm>
            <a:off x="1304925" y="3705226"/>
            <a:ext cx="7777163" cy="936625"/>
            <a:chOff x="567" y="2568"/>
            <a:chExt cx="4899" cy="590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5AB8D69E-DD39-425B-B347-84EA62A6F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568"/>
              <a:ext cx="4355" cy="590"/>
            </a:xfrm>
            <a:prstGeom prst="rect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즉 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Y = </a:t>
              </a: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f(X</a:t>
              </a:r>
              <a:r>
                <a:rPr kumimoji="1" lang="pt-BR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, X</a:t>
              </a:r>
              <a:r>
                <a:rPr kumimoji="1" lang="pt-BR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, ...,X</a:t>
              </a:r>
              <a:r>
                <a:rPr kumimoji="1" lang="pt-BR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n</a:t>
              </a:r>
              <a:r>
                <a:rPr kumimoji="1" lang="pt-BR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인 함수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Skolem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Function)</a:t>
              </a: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가 존재한다</a:t>
              </a:r>
              <a:endPara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AutoShape 7">
              <a:extLst>
                <a:ext uri="{FF2B5EF4-FFF2-40B4-BE49-F238E27FC236}">
                  <a16:creationId xmlns:a16="http://schemas.microsoft.com/office/drawing/2014/main" id="{6734A760-38E2-448A-B739-4DCCFCF7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49"/>
              <a:ext cx="343" cy="227"/>
            </a:xfrm>
            <a:prstGeom prst="rightArrow">
              <a:avLst>
                <a:gd name="adj1" fmla="val 55148"/>
                <a:gd name="adj2" fmla="val 63875"/>
              </a:avLst>
            </a:prstGeom>
            <a:solidFill>
              <a:srgbClr val="91BBB6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D3B3E6-6A2A-4050-BD99-B35BE54F3537}"/>
              </a:ext>
            </a:extLst>
          </p:cNvPr>
          <p:cNvSpPr/>
          <p:nvPr/>
        </p:nvSpPr>
        <p:spPr>
          <a:xfrm>
            <a:off x="1502832" y="5029933"/>
            <a:ext cx="104394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⇒ </a:t>
            </a:r>
            <a:r>
              <a:rPr lang="en-US" altLang="ko-KR" sz="2000" dirty="0" err="1">
                <a:solidFill>
                  <a:srgbClr val="002060"/>
                </a:solidFill>
              </a:rPr>
              <a:t>Skolem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Function</a:t>
            </a:r>
            <a:r>
              <a:rPr lang="ko-KR" altLang="en-US" sz="2000" dirty="0">
                <a:solidFill>
                  <a:srgbClr val="002060"/>
                </a:solidFill>
              </a:rPr>
              <a:t>을 사용하여 </a:t>
            </a:r>
            <a:r>
              <a:rPr lang="ko-KR" altLang="en-US" sz="2000" dirty="0" err="1">
                <a:solidFill>
                  <a:srgbClr val="002060"/>
                </a:solidFill>
              </a:rPr>
              <a:t>존재정량자</a:t>
            </a:r>
            <a:r>
              <a:rPr lang="ko-KR" altLang="en-US" sz="2000" dirty="0">
                <a:solidFill>
                  <a:srgbClr val="002060"/>
                </a:solidFill>
              </a:rPr>
              <a:t> 제거 가능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3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>
            <a:extLst>
              <a:ext uri="{FF2B5EF4-FFF2-40B4-BE49-F238E27FC236}">
                <a16:creationId xmlns:a16="http://schemas.microsoft.com/office/drawing/2014/main" id="{D26D12DD-057B-4AD0-B11F-1360DA22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2666597"/>
            <a:ext cx="1524000" cy="504825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p(X,Y)</a:t>
            </a:r>
            <a:endParaRPr kumimoji="1" lang="en-US" altLang="ko-KR" sz="18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B816C7-AB22-496D-8B0E-BEEF687A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2671360"/>
            <a:ext cx="1524000" cy="504825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p(X,f(X))</a:t>
            </a:r>
            <a:endParaRPr kumimoji="1" lang="en-US" altLang="ko-KR" sz="18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73435EC-F3CE-45B8-8D0C-682286D77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388910"/>
            <a:ext cx="333851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Z (p(X,Y)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q(Z,Y)) 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CC9968F-E12C-46BE-9C29-7130C3840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385735"/>
            <a:ext cx="3168650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p(X,f(X))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q(g(X),f(x))) 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오른쪽 화살표 19">
            <a:extLst>
              <a:ext uri="{FF2B5EF4-FFF2-40B4-BE49-F238E27FC236}">
                <a16:creationId xmlns:a16="http://schemas.microsoft.com/office/drawing/2014/main" id="{25336DFC-9B50-4BDC-BAFB-5EB8031F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4235"/>
            <a:ext cx="357188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오른쪽 화살표 20">
            <a:extLst>
              <a:ext uri="{FF2B5EF4-FFF2-40B4-BE49-F238E27FC236}">
                <a16:creationId xmlns:a16="http://schemas.microsoft.com/office/drawing/2014/main" id="{D8171F65-5020-44A6-BD7D-F18E7FE7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28610"/>
            <a:ext cx="357188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EE283ED-21B8-432D-828B-8680CD68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103285"/>
            <a:ext cx="2928938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Z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W p(X,Y,Z,W)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CB42E11-220D-4DA2-A4EC-9303EC23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4100110"/>
            <a:ext cx="2928938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Z p(X,f(X),Z,g(X,Z))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오른쪽 화살표 23">
            <a:extLst>
              <a:ext uri="{FF2B5EF4-FFF2-40B4-BE49-F238E27FC236}">
                <a16:creationId xmlns:a16="http://schemas.microsoft.com/office/drawing/2014/main" id="{37D7B393-BCE0-4732-B6BF-4593CC40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4171547"/>
            <a:ext cx="357187" cy="2143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82DF4697-4F40-451E-90FC-438539BD3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4746222"/>
            <a:ext cx="1524000" cy="504825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p(X)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en-US" altLang="ko-KR" sz="18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6BFBCB6E-F606-4188-8F88-11A34401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4754160"/>
            <a:ext cx="1524000" cy="504825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p(a)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en-US" altLang="ko-KR" sz="18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오른쪽 화살표 18">
            <a:extLst>
              <a:ext uri="{FF2B5EF4-FFF2-40B4-BE49-F238E27FC236}">
                <a16:creationId xmlns:a16="http://schemas.microsoft.com/office/drawing/2014/main" id="{915C423E-70D2-43B9-8EC9-64BC0D20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4897035"/>
            <a:ext cx="357188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369B6B-208C-44B6-BE38-BDD11ECC8D61}"/>
              </a:ext>
            </a:extLst>
          </p:cNvPr>
          <p:cNvSpPr/>
          <p:nvPr/>
        </p:nvSpPr>
        <p:spPr>
          <a:xfrm>
            <a:off x="596898" y="1599015"/>
            <a:ext cx="1043940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fontAlgn="base">
              <a:lnSpc>
                <a:spcPct val="150000"/>
              </a:lnSpc>
            </a:pPr>
            <a:r>
              <a:rPr lang="ko-KR" altLang="en-US" sz="2000" dirty="0">
                <a:solidFill>
                  <a:srgbClr val="002060"/>
                </a:solidFill>
              </a:rPr>
              <a:t>예시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FEC4222-8BFE-46E9-BB01-59969A0C12EC}"/>
              </a:ext>
            </a:extLst>
          </p:cNvPr>
          <p:cNvSpPr/>
          <p:nvPr/>
        </p:nvSpPr>
        <p:spPr>
          <a:xfrm>
            <a:off x="876299" y="886707"/>
            <a:ext cx="10439401" cy="114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논리형식이 같아지도록 변수들을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단일화</a:t>
            </a:r>
            <a:r>
              <a:rPr lang="en-US" altLang="ko-KR" sz="2000" dirty="0">
                <a:solidFill>
                  <a:srgbClr val="002060"/>
                </a:solidFill>
              </a:rPr>
              <a:t>(Unification)</a:t>
            </a: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800" dirty="0">
              <a:solidFill>
                <a:srgbClr val="002060"/>
              </a:solidFill>
            </a:endParaRPr>
          </a:p>
          <a:p>
            <a:pPr marL="914400"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변수는 상수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함수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다른 변수로 대체 가능</a:t>
            </a:r>
            <a:r>
              <a:rPr lang="en-US" altLang="ko-KR" sz="2000" dirty="0">
                <a:solidFill>
                  <a:srgbClr val="002060"/>
                </a:solidFill>
              </a:rPr>
              <a:t>(</a:t>
            </a:r>
            <a:r>
              <a:rPr lang="ko-KR" altLang="en-US" sz="2000" dirty="0">
                <a:solidFill>
                  <a:srgbClr val="002060"/>
                </a:solidFill>
              </a:rPr>
              <a:t>다만</a:t>
            </a:r>
            <a:r>
              <a:rPr lang="en-US" altLang="ko-KR" sz="2000" dirty="0">
                <a:solidFill>
                  <a:srgbClr val="002060"/>
                </a:solidFill>
              </a:rPr>
              <a:t>, X</a:t>
            </a:r>
            <a:r>
              <a:rPr lang="ko-KR" altLang="en-US" sz="2000" dirty="0">
                <a:solidFill>
                  <a:srgbClr val="002060"/>
                </a:solidFill>
              </a:rPr>
              <a:t>는 </a:t>
            </a:r>
            <a:r>
              <a:rPr lang="en-US" altLang="ko-KR" sz="2000" dirty="0">
                <a:solidFill>
                  <a:srgbClr val="002060"/>
                </a:solidFill>
              </a:rPr>
              <a:t>f(X)</a:t>
            </a:r>
            <a:r>
              <a:rPr lang="ko-KR" altLang="en-US" sz="2000" dirty="0">
                <a:solidFill>
                  <a:srgbClr val="002060"/>
                </a:solidFill>
              </a:rPr>
              <a:t>로 대체 불가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335982-55DA-412D-BD6B-5CD9F8BE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657377"/>
            <a:ext cx="3024187" cy="50641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p(X, Y) and p(A, B)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en-US" altLang="ko-KR" sz="18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6145798-ED4A-4CF0-BBEF-019ED7F0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568824"/>
            <a:ext cx="3024187" cy="506413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p(a, b) and p(a, b)</a:t>
            </a:r>
            <a:r>
              <a:rPr kumimoji="1" lang="pt-BR" altLang="ko-KR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en-US" altLang="ko-KR" sz="18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3" name="그룹 11">
            <a:extLst>
              <a:ext uri="{FF2B5EF4-FFF2-40B4-BE49-F238E27FC236}">
                <a16:creationId xmlns:a16="http://schemas.microsoft.com/office/drawing/2014/main" id="{3CC1164C-6D5D-414B-9649-4BFB29F1451C}"/>
              </a:ext>
            </a:extLst>
          </p:cNvPr>
          <p:cNvGrpSpPr>
            <a:grpSpLocks/>
          </p:cNvGrpSpPr>
          <p:nvPr/>
        </p:nvGrpSpPr>
        <p:grpSpPr bwMode="auto">
          <a:xfrm>
            <a:off x="6599765" y="3708399"/>
            <a:ext cx="3614738" cy="369888"/>
            <a:chOff x="5292080" y="4725144"/>
            <a:chExt cx="3615933" cy="369332"/>
          </a:xfrm>
        </p:grpSpPr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2760374-F1C6-4D59-AC70-ACF7DC395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4128" y="4725144"/>
              <a:ext cx="31838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Unifier of p(X,Y) and p(A,B)</a:t>
              </a: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16D395C6-8644-4F2B-A858-6F2D4C686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2080" y="4941168"/>
              <a:ext cx="4320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BF8C0149-C080-44FA-BB4B-7947F8808F93}"/>
              </a:ext>
            </a:extLst>
          </p:cNvPr>
          <p:cNvGrpSpPr>
            <a:grpSpLocks/>
          </p:cNvGrpSpPr>
          <p:nvPr/>
        </p:nvGrpSpPr>
        <p:grpSpPr bwMode="auto">
          <a:xfrm>
            <a:off x="6599765" y="2768599"/>
            <a:ext cx="4320228" cy="369332"/>
            <a:chOff x="5724128" y="4180375"/>
            <a:chExt cx="4321802" cy="369457"/>
          </a:xfrm>
        </p:grpSpPr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8525F9E3-F476-484D-AEF5-E205C043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222" y="4180375"/>
              <a:ext cx="3481708" cy="36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p(X,Y)</a:t>
              </a: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와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 p(A,B)</a:t>
              </a: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 단일화 가능</a:t>
              </a:r>
              <a:endPara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177F724-33A1-41E6-92F7-8A2884E50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24128" y="4365104"/>
              <a:ext cx="4320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66DEA-9A50-4E46-8D5C-5EFA73B0F9CA}"/>
              </a:ext>
            </a:extLst>
          </p:cNvPr>
          <p:cNvSpPr/>
          <p:nvPr/>
        </p:nvSpPr>
        <p:spPr>
          <a:xfrm>
            <a:off x="2039105" y="3740082"/>
            <a:ext cx="353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dirty="0"/>
              <a:t>S = {a/X, b/Y, a/A, b/B}</a:t>
            </a:r>
          </a:p>
        </p:txBody>
      </p:sp>
    </p:spTree>
    <p:extLst>
      <p:ext uri="{BB962C8B-B14F-4D97-AF65-F5344CB8AC3E}">
        <p14:creationId xmlns:p14="http://schemas.microsoft.com/office/powerpoint/2010/main" val="27634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6C43DF-7E05-46A0-9B31-8853AF9F3384}"/>
              </a:ext>
            </a:extLst>
          </p:cNvPr>
          <p:cNvSpPr/>
          <p:nvPr/>
        </p:nvSpPr>
        <p:spPr>
          <a:xfrm>
            <a:off x="876549" y="819552"/>
            <a:ext cx="7102137" cy="14178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술어논리의 </a:t>
            </a:r>
            <a:r>
              <a:rPr lang="ko-KR" altLang="en-US" sz="2000" dirty="0" err="1">
                <a:solidFill>
                  <a:srgbClr val="002060"/>
                </a:solidFill>
              </a:rPr>
              <a:t>논리반박</a:t>
            </a:r>
            <a:r>
              <a:rPr lang="ko-KR" altLang="en-US" sz="2000" dirty="0">
                <a:solidFill>
                  <a:srgbClr val="002060"/>
                </a:solidFill>
              </a:rPr>
              <a:t> 융합</a:t>
            </a:r>
            <a:r>
              <a:rPr lang="en-US" altLang="ko-KR" sz="2000" dirty="0">
                <a:solidFill>
                  <a:srgbClr val="002060"/>
                </a:solidFill>
              </a:rPr>
              <a:t>(Refutational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Resolution) </a:t>
            </a:r>
            <a:r>
              <a:rPr lang="ko-KR" altLang="en-US" sz="2000" dirty="0">
                <a:solidFill>
                  <a:srgbClr val="002060"/>
                </a:solidFill>
              </a:rPr>
              <a:t>준비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06C0DD-3173-4571-B9BF-3C7FD84658DA}"/>
              </a:ext>
            </a:extLst>
          </p:cNvPr>
          <p:cNvSpPr/>
          <p:nvPr/>
        </p:nvSpPr>
        <p:spPr>
          <a:xfrm>
            <a:off x="1295399" y="1399738"/>
            <a:ext cx="9330267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증명하고자 하는 논리식의 부정을 논리식 집합 </a:t>
            </a:r>
            <a:r>
              <a:rPr lang="en-US" altLang="ko-KR" sz="2000" dirty="0"/>
              <a:t>S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집합 </a:t>
            </a:r>
            <a:r>
              <a:rPr lang="en-US" altLang="ko-KR" sz="2000" dirty="0"/>
              <a:t>S</a:t>
            </a:r>
            <a:r>
              <a:rPr lang="ko-KR" altLang="en-US" sz="2000" dirty="0"/>
              <a:t>에 있는 모든 논리식에서 조건명제</a:t>
            </a:r>
            <a:r>
              <a:rPr lang="en-US" altLang="ko-KR" sz="2000" dirty="0"/>
              <a:t>(Implication) </a:t>
            </a:r>
            <a:r>
              <a:rPr lang="ko-KR" altLang="en-US" sz="2000" dirty="0"/>
              <a:t>부호를 제거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부정</a:t>
            </a:r>
            <a:r>
              <a:rPr lang="en-US" altLang="ko-KR" sz="2000" dirty="0"/>
              <a:t>(Negation) </a:t>
            </a:r>
            <a:r>
              <a:rPr lang="ko-KR" altLang="en-US" sz="2000" dirty="0"/>
              <a:t>부호를 괄호 안으로 이동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존재 정량자를 제거할 수 있도록 </a:t>
            </a:r>
            <a:r>
              <a:rPr lang="en-US" altLang="ko-KR" sz="2000" dirty="0" err="1"/>
              <a:t>Skolem</a:t>
            </a:r>
            <a:r>
              <a:rPr lang="en-US" altLang="ko-KR" sz="2000" dirty="0"/>
              <a:t> </a:t>
            </a:r>
            <a:r>
              <a:rPr lang="ko-KR" altLang="en-US" sz="2000" dirty="0"/>
              <a:t>함수 사용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집합 </a:t>
            </a:r>
            <a:r>
              <a:rPr lang="en-US" altLang="ko-KR" sz="2000" dirty="0"/>
              <a:t>S</a:t>
            </a:r>
            <a:r>
              <a:rPr lang="ko-KR" altLang="en-US" sz="2000" dirty="0"/>
              <a:t>의 모든 논리식을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Prenex</a:t>
            </a:r>
            <a:r>
              <a:rPr lang="en-US" altLang="ko-KR" sz="2000" dirty="0"/>
              <a:t> form</a:t>
            </a:r>
            <a:r>
              <a:rPr lang="ko-KR" altLang="en-US" sz="2000" dirty="0"/>
              <a:t>으로 변환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집합 </a:t>
            </a:r>
            <a:r>
              <a:rPr lang="en-US" altLang="ko-KR" sz="2000" dirty="0"/>
              <a:t>S</a:t>
            </a:r>
            <a:r>
              <a:rPr lang="ko-KR" altLang="en-US" sz="2000" dirty="0"/>
              <a:t>의 모든 논리식을 </a:t>
            </a:r>
            <a:r>
              <a:rPr lang="en-US" altLang="ko-KR" sz="2000" dirty="0"/>
              <a:t>Clausal form(</a:t>
            </a:r>
            <a:r>
              <a:rPr lang="ko-KR" altLang="en-US" sz="2000" dirty="0">
                <a:solidFill>
                  <a:srgbClr val="002060"/>
                </a:solidFill>
              </a:rPr>
              <a:t>논리합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절들이 논리곱으로 연결되어 있는 논리식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r>
              <a:rPr lang="ko-KR" altLang="en-US" sz="2000" dirty="0">
                <a:solidFill>
                  <a:srgbClr val="002060"/>
                </a:solidFill>
              </a:rPr>
              <a:t>으로 변환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모든 논리식에서 </a:t>
            </a:r>
            <a:r>
              <a:rPr lang="ko-KR" altLang="en-US" sz="2000" dirty="0" err="1"/>
              <a:t>전체정량자</a:t>
            </a:r>
            <a:r>
              <a:rPr lang="ko-KR" altLang="en-US" sz="2000" dirty="0"/>
              <a:t> 제거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모든</a:t>
            </a:r>
            <a:r>
              <a:rPr lang="en-US" altLang="ko-KR" sz="2000" dirty="0"/>
              <a:t> </a:t>
            </a:r>
            <a:r>
              <a:rPr lang="ko-KR" altLang="en-US" sz="2000" dirty="0"/>
              <a:t>논리곱</a:t>
            </a:r>
            <a:r>
              <a:rPr lang="en-US" altLang="ko-KR" sz="2000" dirty="0"/>
              <a:t>(∧) </a:t>
            </a:r>
            <a:r>
              <a:rPr lang="ko-KR" altLang="en-US" sz="2000" dirty="0"/>
              <a:t>연산 기호 제거 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모든 변수들을 각각 다른 이름으로 표시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7996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DEA8826-AC9C-428D-9A89-E4C463AB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1" y="1284551"/>
            <a:ext cx="843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굴림"/>
                <a:cs typeface="+mn-cs"/>
              </a:rPr>
              <a:t>예시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lvl="1" eaLnBrk="1" hangingPunct="1">
              <a:buClr>
                <a:srgbClr val="598779"/>
              </a:buClr>
              <a:buNone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굴림"/>
              </a:rPr>
              <a:t>1. </a:t>
            </a:r>
            <a:r>
              <a:rPr lang="ko-KR" altLang="en-US" dirty="0">
                <a:latin typeface="+mj-lt"/>
              </a:rPr>
              <a:t>증명하고자 하는 논리식의 부정을 논리식 집합 </a:t>
            </a:r>
            <a:r>
              <a:rPr lang="en-US" altLang="ko-KR" dirty="0">
                <a:latin typeface="+mj-lt"/>
              </a:rPr>
              <a:t>S</a:t>
            </a:r>
            <a:r>
              <a:rPr lang="ko-KR" altLang="en-US" dirty="0">
                <a:latin typeface="+mj-lt"/>
              </a:rPr>
              <a:t>에 추가</a:t>
            </a:r>
            <a:endParaRPr lang="en-US" altLang="ko-KR" dirty="0">
              <a:latin typeface="+mj-lt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1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굴림"/>
              </a:rPr>
              <a:t> </a:t>
            </a:r>
            <a:endParaRPr kumimoji="1" lang="en-US" altLang="ko-KR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327025" lvl="1" indent="0">
              <a:lnSpc>
                <a:spcPct val="150000"/>
              </a:lnSpc>
              <a:buNone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굴림"/>
              </a:rPr>
              <a:t>2. </a:t>
            </a:r>
            <a:r>
              <a:rPr lang="ko-KR" altLang="en-US" dirty="0">
                <a:latin typeface="+mj-lt"/>
              </a:rPr>
              <a:t>집합 </a:t>
            </a:r>
            <a:r>
              <a:rPr lang="en-US" altLang="ko-KR" dirty="0">
                <a:latin typeface="+mj-lt"/>
              </a:rPr>
              <a:t>S</a:t>
            </a:r>
            <a:r>
              <a:rPr lang="ko-KR" altLang="en-US" dirty="0">
                <a:latin typeface="+mj-lt"/>
              </a:rPr>
              <a:t>에 있는 모든 논리식에서 조건명제</a:t>
            </a:r>
            <a:r>
              <a:rPr lang="en-US" altLang="ko-KR" dirty="0">
                <a:latin typeface="+mj-lt"/>
              </a:rPr>
              <a:t>(Implication) </a:t>
            </a:r>
            <a:r>
              <a:rPr lang="ko-KR" altLang="en-US" dirty="0">
                <a:latin typeface="+mj-lt"/>
              </a:rPr>
              <a:t>부호를 제거</a:t>
            </a:r>
            <a:endParaRPr lang="en-US" altLang="ko-KR" dirty="0">
              <a:latin typeface="+mj-lt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</a:endParaRPr>
          </a:p>
          <a:p>
            <a:pPr lvl="1" eaLnBrk="1" hangingPunct="1">
              <a:buClr>
                <a:srgbClr val="598779"/>
              </a:buClr>
              <a:buNone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굴림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굴림"/>
              </a:rPr>
              <a:t>부정</a:t>
            </a:r>
            <a:r>
              <a:rPr lang="en-US" altLang="ko-KR" kern="0" dirty="0">
                <a:solidFill>
                  <a:srgbClr val="000000"/>
                </a:solidFill>
                <a:latin typeface="+mj-lt"/>
                <a:ea typeface="굴림"/>
              </a:rPr>
              <a:t>(Negation) </a:t>
            </a:r>
            <a:r>
              <a:rPr lang="ko-KR" altLang="en-US" kern="0" dirty="0">
                <a:solidFill>
                  <a:srgbClr val="000000"/>
                </a:solidFill>
                <a:latin typeface="+mj-lt"/>
                <a:ea typeface="굴림"/>
              </a:rPr>
              <a:t>부호를 괄호 안으로 이동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2B3C9D-F6F5-485B-A4C6-866DED74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1762389"/>
            <a:ext cx="777716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{(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 p(A,B))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q(A))}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[r(A)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s(B)]  |=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q(A) 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4B3D5-F669-4D05-9BFA-31AC6CB0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2929203"/>
            <a:ext cx="777716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{(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 p(A,B))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q(A))}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[r(A)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FA413-B1E8-4B14-BCB6-FC9696998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4163748"/>
            <a:ext cx="777716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 p(A,B))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q(A))}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[r(A)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BCA69D9-B65A-44C5-A2B2-258F50B2E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9" y="5222610"/>
            <a:ext cx="7777162" cy="49688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A[{(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 p(A,B))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Ù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q(A))}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r(A)], 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B[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s(B)], 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34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4116CC0-3788-46DA-A0E8-1C1E0532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1041400"/>
            <a:ext cx="843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lvl="1" eaLnBrk="1" hangingPunct="1">
              <a:buClr>
                <a:srgbClr val="598779"/>
              </a:buClr>
              <a:buNone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4. </a:t>
            </a:r>
            <a:r>
              <a:rPr lang="ko-KR" altLang="en-US" dirty="0"/>
              <a:t>존재 정량자를 제거할 수 있도록 </a:t>
            </a:r>
            <a:r>
              <a:rPr lang="en-US" altLang="ko-KR" dirty="0" err="1"/>
              <a:t>Skolem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 eaLnBrk="1" hangingPunct="1">
              <a:buClr>
                <a:srgbClr val="598779"/>
              </a:buClr>
              <a:buNone/>
            </a:pPr>
            <a:endParaRPr kumimoji="1" lang="en-US" altLang="ko-KR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lvl="1" eaLnBrk="1" hangingPunct="1">
              <a:buClr>
                <a:srgbClr val="598779"/>
              </a:buClr>
              <a:buNone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5. </a:t>
            </a:r>
            <a:r>
              <a:rPr lang="ko-KR" altLang="en-US" dirty="0"/>
              <a:t>집합 </a:t>
            </a:r>
            <a:r>
              <a:rPr lang="en-US" altLang="ko-KR" dirty="0"/>
              <a:t>S</a:t>
            </a:r>
            <a:r>
              <a:rPr lang="ko-KR" altLang="en-US" dirty="0"/>
              <a:t>의 모든 논리식을</a:t>
            </a:r>
            <a:r>
              <a:rPr lang="en-US" altLang="ko-KR" dirty="0"/>
              <a:t> </a:t>
            </a:r>
            <a:r>
              <a:rPr lang="en-US" altLang="ko-KR" dirty="0" err="1"/>
              <a:t>Prenex</a:t>
            </a:r>
            <a:r>
              <a:rPr lang="en-US" altLang="ko-KR" dirty="0"/>
              <a:t> form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lvl="1" eaLnBrk="1" hangingPunct="1">
              <a:buClr>
                <a:srgbClr val="598779"/>
              </a:buClr>
              <a:buNone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6. </a:t>
            </a:r>
            <a:r>
              <a:rPr lang="ko-KR" altLang="en-US" dirty="0"/>
              <a:t>모든 논리식을 </a:t>
            </a:r>
            <a:r>
              <a:rPr lang="en-US" altLang="ko-KR" dirty="0"/>
              <a:t>Clausal form</a:t>
            </a:r>
            <a:r>
              <a:rPr lang="ko-KR" altLang="en-US" dirty="0"/>
              <a:t>으로 변환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327025" lvl="1" indent="0">
              <a:lnSpc>
                <a:spcPct val="150000"/>
              </a:lnSpc>
              <a:buNone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7. </a:t>
            </a:r>
            <a:r>
              <a:rPr lang="ko-KR" altLang="en-US" sz="1800" dirty="0"/>
              <a:t>모든 논리식에서 </a:t>
            </a:r>
            <a:r>
              <a:rPr lang="ko-KR" altLang="en-US" sz="1800" dirty="0" err="1"/>
              <a:t>전체정량자</a:t>
            </a:r>
            <a:r>
              <a:rPr lang="ko-KR" altLang="en-US" sz="1800" dirty="0"/>
              <a:t> 제거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1885E7-755B-48CD-9705-F60532D6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1933575"/>
            <a:ext cx="7777162" cy="49688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A[{(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 p(A,B))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Ù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q(f(A))}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006C36-2BA8-46F3-A389-6C4015F0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014663"/>
            <a:ext cx="777716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B[{p(A,B)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Ù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q(f(A))}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A5D9036-6444-4A8D-AB71-54695E24A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4094163"/>
            <a:ext cx="777716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B[{p(A,B)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r(A)}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q(f(A))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r(A)}],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B[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s(B)],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D0DBAFE-5FDC-4749-89D2-A09094124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73663"/>
            <a:ext cx="777716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{p(A,B)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r(A)}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q(f(A))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r(A)},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6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085C828-41A3-4BD1-8BB3-909AA16B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266" y="1032933"/>
            <a:ext cx="843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4487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327025" lvl="1" indent="0">
              <a:lnSpc>
                <a:spcPct val="150000"/>
              </a:lnSpc>
              <a:buNone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8. </a:t>
            </a:r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논리곱</a:t>
            </a:r>
            <a:r>
              <a:rPr lang="en-US" altLang="ko-KR" sz="1800" dirty="0"/>
              <a:t>(∧) </a:t>
            </a:r>
            <a:r>
              <a:rPr lang="ko-KR" altLang="en-US" sz="1800" dirty="0"/>
              <a:t>연산 기호 제거 </a:t>
            </a:r>
            <a:endParaRPr lang="en-US" altLang="ko-KR" sz="1800" dirty="0"/>
          </a:p>
          <a:p>
            <a:pPr marL="344487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344487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327025" lvl="1" indent="0">
              <a:lnSpc>
                <a:spcPct val="150000"/>
              </a:lnSpc>
              <a:buNone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9. </a:t>
            </a:r>
            <a:r>
              <a:rPr lang="ko-KR" altLang="en-US" sz="1800" dirty="0"/>
              <a:t>모든 변수들을 각각 다른 이름으로 표현</a:t>
            </a:r>
            <a:endParaRPr lang="en-US" altLang="ko-KR" sz="1800" dirty="0"/>
          </a:p>
          <a:p>
            <a:pPr marL="344487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A8D19C-3EE3-4BF1-A3C8-5C5BEED7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21" y="1992842"/>
            <a:ext cx="7777162" cy="496888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p(A,B)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q(f(A))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s(B),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0A672-C140-4434-8FDA-236BA7A46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21" y="3180556"/>
            <a:ext cx="7777162" cy="4968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p(A,B)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q(f(A1))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r(A1),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r(A2),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s(B1),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q(a)</a:t>
            </a:r>
            <a:endParaRPr kumimoji="1" lang="en-US" altLang="ko-K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83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D3F6DC7B-501D-4A7C-AFDA-F516A672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270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논리 반박 융합 증명 예시</a:t>
            </a: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R="0" lvl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v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preparation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80D05AD-6633-4053-8281-F5EDCB04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2716213"/>
            <a:ext cx="2482850" cy="1190625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(c(X)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 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d(X)))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89FF7AAD-A078-4756-9EB5-61BE99D9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016" y="1504949"/>
            <a:ext cx="8435975" cy="366712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(c(X)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s(X)),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X(g(X)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c(X)) |=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7BBB4CD4-6199-402B-BEE3-37267372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4300538"/>
            <a:ext cx="2185987" cy="1190625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 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BA478083-A2CE-48B6-8AFD-A179BDB80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2716213"/>
            <a:ext cx="1655763" cy="1200150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s(a)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 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d(a)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60FCAB43-16F2-4020-A17B-47BB1A85B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75" y="4157663"/>
            <a:ext cx="1795463" cy="1477962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g(X1)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d(X1)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g(X2)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c(X2)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s(a)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d(a)</a:t>
            </a: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BD5EF544-1907-450D-B455-CEE55499F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4038600"/>
            <a:ext cx="647700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84A44BD-5CB7-42B7-A605-194E9CEB7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03925" y="3965575"/>
            <a:ext cx="719138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E778CECB-72EE-42CE-B9AE-EBC30C1DC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3965575"/>
            <a:ext cx="792163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51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D2186E-9A51-487D-B541-34ACA7DC5FAC}"/>
              </a:ext>
            </a:extLst>
          </p:cNvPr>
          <p:cNvSpPr/>
          <p:nvPr/>
        </p:nvSpPr>
        <p:spPr>
          <a:xfrm>
            <a:off x="876299" y="1487841"/>
            <a:ext cx="10439401" cy="372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술어논리</a:t>
            </a:r>
            <a:r>
              <a:rPr lang="en-US" altLang="ko-KR" sz="2000" dirty="0">
                <a:solidFill>
                  <a:srgbClr val="002060"/>
                </a:solidFill>
              </a:rPr>
              <a:t> : </a:t>
            </a:r>
            <a:r>
              <a:rPr lang="ko-KR" altLang="en-US" sz="2000" dirty="0">
                <a:solidFill>
                  <a:srgbClr val="002060"/>
                </a:solidFill>
              </a:rPr>
              <a:t>술어부호 및 항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 err="1">
                <a:solidFill>
                  <a:srgbClr val="002060"/>
                </a:solidFill>
              </a:rPr>
              <a:t>정량자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술어부호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사물들의 관계를 표현하기 위해 사용되는 부호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항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변수</a:t>
            </a:r>
            <a:r>
              <a:rPr lang="en-US" altLang="ko-KR" sz="2000" dirty="0">
                <a:solidFill>
                  <a:srgbClr val="002060"/>
                </a:solidFill>
              </a:rPr>
              <a:t>(Variable)</a:t>
            </a:r>
            <a:r>
              <a:rPr lang="ko-KR" altLang="en-US" sz="2000" dirty="0">
                <a:solidFill>
                  <a:srgbClr val="002060"/>
                </a:solidFill>
              </a:rPr>
              <a:t>부호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함수</a:t>
            </a:r>
            <a:r>
              <a:rPr lang="en-US" altLang="ko-KR" sz="2000" dirty="0">
                <a:solidFill>
                  <a:srgbClr val="002060"/>
                </a:solidFill>
              </a:rPr>
              <a:t>(Function)</a:t>
            </a:r>
            <a:r>
              <a:rPr lang="ko-KR" altLang="en-US" sz="2000" dirty="0">
                <a:solidFill>
                  <a:srgbClr val="002060"/>
                </a:solidFill>
              </a:rPr>
              <a:t>부호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상수</a:t>
            </a:r>
            <a:r>
              <a:rPr lang="en-US" altLang="ko-KR" sz="2000" dirty="0">
                <a:solidFill>
                  <a:srgbClr val="002060"/>
                </a:solidFill>
              </a:rPr>
              <a:t>(Constant)</a:t>
            </a:r>
            <a:r>
              <a:rPr lang="ko-KR" altLang="en-US" sz="2000" dirty="0">
                <a:solidFill>
                  <a:srgbClr val="002060"/>
                </a:solidFill>
              </a:rPr>
              <a:t>부호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2060"/>
                </a:solidFill>
              </a:rPr>
              <a:t>정량자</a:t>
            </a:r>
            <a:r>
              <a:rPr lang="en-US" altLang="ko-KR" sz="2000" dirty="0">
                <a:solidFill>
                  <a:srgbClr val="002060"/>
                </a:solidFill>
              </a:rPr>
              <a:t>(Quantifier)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 err="1">
                <a:solidFill>
                  <a:srgbClr val="002060"/>
                </a:solidFill>
              </a:rPr>
              <a:t>전체정량자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latin typeface="Symbol" panose="05050102010706020507" pitchFamily="18" charset="2"/>
              </a:rPr>
              <a:t>"</a:t>
            </a:r>
            <a:r>
              <a:rPr lang="en-US" altLang="ko-KR" sz="2000" dirty="0">
                <a:solidFill>
                  <a:prstClr val="black"/>
                </a:solidFill>
                <a:latin typeface="Symbol" panose="05050102010706020507" pitchFamily="18" charset="2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 err="1">
                <a:solidFill>
                  <a:srgbClr val="002060"/>
                </a:solidFill>
              </a:rPr>
              <a:t>존재정량자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latin typeface="Symbol" panose="05050102010706020507" pitchFamily="18" charset="2"/>
              </a:rPr>
              <a:t>$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Ex) write(</a:t>
            </a:r>
            <a:r>
              <a:rPr lang="en-US" altLang="ko-KR" sz="2000" dirty="0" err="1">
                <a:solidFill>
                  <a:srgbClr val="002060"/>
                </a:solidFill>
              </a:rPr>
              <a:t>Shakespear</a:t>
            </a:r>
            <a:r>
              <a:rPr lang="en-US" altLang="ko-KR" sz="2000" dirty="0">
                <a:solidFill>
                  <a:srgbClr val="002060"/>
                </a:solidFill>
              </a:rPr>
              <a:t>, Hamlet) : </a:t>
            </a:r>
            <a:r>
              <a:rPr lang="ko-KR" altLang="en-US" sz="2000" dirty="0">
                <a:solidFill>
                  <a:srgbClr val="002060"/>
                </a:solidFill>
              </a:rPr>
              <a:t>술어부호</a:t>
            </a:r>
            <a:r>
              <a:rPr lang="en-US" altLang="ko-KR" sz="2000" dirty="0">
                <a:solidFill>
                  <a:srgbClr val="002060"/>
                </a:solidFill>
              </a:rPr>
              <a:t> write, </a:t>
            </a:r>
            <a:r>
              <a:rPr lang="ko-KR" altLang="en-US" sz="2000" dirty="0">
                <a:solidFill>
                  <a:srgbClr val="002060"/>
                </a:solidFill>
              </a:rPr>
              <a:t>상수부호 항 </a:t>
            </a:r>
            <a:r>
              <a:rPr lang="en-US" altLang="ko-KR" sz="2000" dirty="0" err="1">
                <a:solidFill>
                  <a:srgbClr val="002060"/>
                </a:solidFill>
              </a:rPr>
              <a:t>Shakespear</a:t>
            </a:r>
            <a:r>
              <a:rPr lang="en-US" altLang="ko-KR" sz="2000" dirty="0">
                <a:solidFill>
                  <a:srgbClr val="002060"/>
                </a:solidFill>
              </a:rPr>
              <a:t>, Hamlet</a:t>
            </a: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∀x write(</a:t>
            </a:r>
            <a:r>
              <a:rPr lang="en-US" altLang="ko-KR" sz="2000" dirty="0" err="1">
                <a:solidFill>
                  <a:srgbClr val="002060"/>
                </a:solidFill>
              </a:rPr>
              <a:t>Shakespear</a:t>
            </a:r>
            <a:r>
              <a:rPr lang="en-US" altLang="ko-KR" sz="2000" dirty="0">
                <a:solidFill>
                  <a:srgbClr val="002060"/>
                </a:solidFill>
              </a:rPr>
              <a:t>, x) : </a:t>
            </a:r>
            <a:r>
              <a:rPr lang="ko-KR" altLang="en-US" sz="2000" dirty="0" err="1">
                <a:solidFill>
                  <a:srgbClr val="002060"/>
                </a:solidFill>
              </a:rPr>
              <a:t>정량자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∀, </a:t>
            </a:r>
            <a:r>
              <a:rPr lang="ko-KR" altLang="en-US" sz="2000" dirty="0">
                <a:solidFill>
                  <a:srgbClr val="002060"/>
                </a:solidFill>
              </a:rPr>
              <a:t>변수부호 </a:t>
            </a:r>
            <a:r>
              <a:rPr lang="en-US" altLang="ko-KR" sz="2000" dirty="0">
                <a:solidFill>
                  <a:srgbClr val="002060"/>
                </a:solidFill>
              </a:rPr>
              <a:t>x</a:t>
            </a:r>
          </a:p>
          <a:p>
            <a:pPr lvl="1"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father(A) : </a:t>
            </a:r>
            <a:r>
              <a:rPr lang="ko-KR" altLang="en-US" sz="2000" dirty="0">
                <a:solidFill>
                  <a:srgbClr val="002060"/>
                </a:solidFill>
              </a:rPr>
              <a:t>함수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부호</a:t>
            </a:r>
            <a:r>
              <a:rPr lang="en-US" altLang="ko-KR" sz="2000" dirty="0">
                <a:solidFill>
                  <a:srgbClr val="002060"/>
                </a:solidFill>
              </a:rPr>
              <a:t>, f(x), f(y), f(</a:t>
            </a:r>
            <a:r>
              <a:rPr lang="en-US" altLang="ko-KR" sz="2000" dirty="0" err="1">
                <a:solidFill>
                  <a:srgbClr val="002060"/>
                </a:solidFill>
              </a:rPr>
              <a:t>x,y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2904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AB8BA39-0B04-4454-BA17-42DE3C294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276" y="3064932"/>
            <a:ext cx="7056438" cy="366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>
                <a:latin typeface="Symbol" panose="05050102010706020507" pitchFamily="18" charset="2"/>
              </a:rPr>
              <a:t>Ø</a:t>
            </a:r>
            <a:r>
              <a:rPr lang="en-US" altLang="ko-KR" sz="1800" dirty="0" err="1"/>
              <a:t>c</a:t>
            </a:r>
            <a:r>
              <a:rPr lang="en-US" altLang="ko-KR" sz="1800" dirty="0"/>
              <a:t>(X) </a:t>
            </a:r>
            <a:r>
              <a:rPr lang="en-US" altLang="ko-KR" sz="1800" dirty="0">
                <a:latin typeface="Symbol" panose="05050102010706020507" pitchFamily="18" charset="2"/>
              </a:rPr>
              <a:t>Ú </a:t>
            </a:r>
            <a:r>
              <a:rPr lang="en-US" altLang="ko-KR" sz="1800" dirty="0"/>
              <a:t>s(X),  g(X1) </a:t>
            </a:r>
            <a:r>
              <a:rPr lang="en-US" altLang="ko-KR" sz="1800" dirty="0">
                <a:latin typeface="Symbol" panose="05050102010706020507" pitchFamily="18" charset="2"/>
              </a:rPr>
              <a:t>Ú </a:t>
            </a:r>
            <a:r>
              <a:rPr lang="en-US" altLang="ko-KR" sz="1800" dirty="0"/>
              <a:t>d(X1),  </a:t>
            </a:r>
            <a:r>
              <a:rPr lang="en-US" altLang="ko-KR" sz="1800" dirty="0" err="1">
                <a:latin typeface="Symbol" panose="05050102010706020507" pitchFamily="18" charset="2"/>
              </a:rPr>
              <a:t>Ø</a:t>
            </a:r>
            <a:r>
              <a:rPr lang="en-US" altLang="ko-KR" sz="1800" dirty="0" err="1"/>
              <a:t>g</a:t>
            </a:r>
            <a:r>
              <a:rPr lang="en-US" altLang="ko-KR" sz="1800" dirty="0"/>
              <a:t>(X2) </a:t>
            </a:r>
            <a:r>
              <a:rPr lang="en-US" altLang="ko-KR" sz="1800" dirty="0">
                <a:latin typeface="Symbol" panose="05050102010706020507" pitchFamily="18" charset="2"/>
              </a:rPr>
              <a:t>Ú </a:t>
            </a:r>
            <a:r>
              <a:rPr lang="en-US" altLang="ko-KR" sz="1800" dirty="0"/>
              <a:t>c(X2),  </a:t>
            </a:r>
            <a:r>
              <a:rPr lang="en-US" altLang="ko-KR" sz="1800" dirty="0" err="1">
                <a:latin typeface="Symbol" panose="05050102010706020507" pitchFamily="18" charset="2"/>
              </a:rPr>
              <a:t>Ø</a:t>
            </a:r>
            <a:r>
              <a:rPr lang="en-US" altLang="ko-KR" sz="1800" dirty="0" err="1"/>
              <a:t>s</a:t>
            </a:r>
            <a:r>
              <a:rPr lang="en-US" altLang="ko-KR" sz="1800" dirty="0"/>
              <a:t>(a),  </a:t>
            </a:r>
            <a:r>
              <a:rPr lang="en-US" altLang="ko-KR" sz="1800" dirty="0" err="1">
                <a:latin typeface="Symbol" panose="05050102010706020507" pitchFamily="18" charset="2"/>
              </a:rPr>
              <a:t>Ø</a:t>
            </a:r>
            <a:r>
              <a:rPr lang="en-US" altLang="ko-KR" sz="1800" dirty="0" err="1"/>
              <a:t>d</a:t>
            </a:r>
            <a:r>
              <a:rPr lang="en-US" altLang="ko-KR" sz="1800" dirty="0"/>
              <a:t>(a)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7CAE0169-B73F-474A-B9B5-EAF91B554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617" y="1615015"/>
            <a:ext cx="8435975" cy="366712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(c(X)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s(X)),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d(X)),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X(g(X)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c(X)) |=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d(X))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ACB9CEE-7DC3-423D-B70E-0B0D77C9E294}"/>
              </a:ext>
            </a:extLst>
          </p:cNvPr>
          <p:cNvSpPr/>
          <p:nvPr/>
        </p:nvSpPr>
        <p:spPr>
          <a:xfrm>
            <a:off x="5210704" y="2319339"/>
            <a:ext cx="1193800" cy="366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1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6BDFC6-5241-4871-A853-8D3401457A06}"/>
              </a:ext>
            </a:extLst>
          </p:cNvPr>
          <p:cNvSpPr/>
          <p:nvPr/>
        </p:nvSpPr>
        <p:spPr>
          <a:xfrm>
            <a:off x="1100879" y="1484570"/>
            <a:ext cx="3993401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술어논리를 이용한 문제 해결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E90C3-D763-405E-8157-6E79599A690D}"/>
              </a:ext>
            </a:extLst>
          </p:cNvPr>
          <p:cNvSpPr/>
          <p:nvPr/>
        </p:nvSpPr>
        <p:spPr>
          <a:xfrm>
            <a:off x="1360054" y="2258423"/>
            <a:ext cx="9330267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술어논리 정의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술어논리를 이용하여 지식과 문제를 표현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문제를 부정하여 지식에 추가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/>
              <a:t>논리반박</a:t>
            </a:r>
            <a:r>
              <a:rPr lang="en-US" altLang="ko-KR" sz="2000" dirty="0"/>
              <a:t> </a:t>
            </a:r>
            <a:r>
              <a:rPr lang="ko-KR" altLang="en-US" sz="2000" dirty="0"/>
              <a:t>융합을 할 수 있도록 논리식 전환 및 </a:t>
            </a:r>
            <a:r>
              <a:rPr lang="ko-KR" altLang="en-US" sz="2000" dirty="0" err="1"/>
              <a:t>존재정량자</a:t>
            </a:r>
            <a:r>
              <a:rPr lang="ko-KR" altLang="en-US" sz="2000" dirty="0"/>
              <a:t> 제거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Skolemize</a:t>
            </a:r>
            <a:r>
              <a:rPr lang="en-US" altLang="ko-KR" sz="20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논리</a:t>
            </a:r>
            <a:r>
              <a:rPr lang="en-US" altLang="ko-KR" sz="2000" dirty="0"/>
              <a:t> </a:t>
            </a:r>
            <a:r>
              <a:rPr lang="ko-KR" altLang="en-US" sz="2000" dirty="0"/>
              <a:t>모순</a:t>
            </a:r>
            <a:r>
              <a:rPr lang="en-US" altLang="ko-KR" sz="2000" dirty="0"/>
              <a:t>(Empty</a:t>
            </a:r>
            <a:r>
              <a:rPr lang="ko-KR" altLang="en-US" sz="2000" dirty="0"/>
              <a:t> </a:t>
            </a:r>
            <a:r>
              <a:rPr lang="en-US" altLang="ko-KR" sz="2000" dirty="0"/>
              <a:t>clause)</a:t>
            </a:r>
            <a:r>
              <a:rPr lang="ko-KR" altLang="en-US" sz="2000" dirty="0"/>
              <a:t>이 나올 때 까지 논리 융합 반복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749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79703D9-A2D9-488D-8E6A-2B7B0D914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399" y="1284549"/>
            <a:ext cx="843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굴림"/>
                <a:cs typeface="+mn-cs"/>
              </a:rPr>
              <a:t>예시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굴림"/>
                <a:cs typeface="+mn-cs"/>
              </a:rPr>
              <a:t>1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lang="en-US" altLang="ko-KR" sz="2000" kern="0" dirty="0">
              <a:solidFill>
                <a:srgbClr val="000000"/>
              </a:solidFill>
              <a:latin typeface="+mj-lt"/>
              <a:ea typeface="굴림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lang="en-US" altLang="ko-KR" sz="2000" kern="0" dirty="0">
              <a:solidFill>
                <a:srgbClr val="000000"/>
              </a:solidFill>
              <a:latin typeface="+mj-lt"/>
              <a:ea typeface="굴림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lang="en-US" altLang="ko-KR" sz="2000" kern="0" dirty="0">
              <a:solidFill>
                <a:srgbClr val="000000"/>
              </a:solidFill>
              <a:latin typeface="+mj-lt"/>
              <a:ea typeface="굴림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lang="en-US" altLang="ko-KR" sz="2000" kern="0" dirty="0">
              <a:solidFill>
                <a:srgbClr val="000000"/>
              </a:solidFill>
              <a:latin typeface="+mj-lt"/>
              <a:ea typeface="굴림"/>
            </a:endParaRPr>
          </a:p>
          <a:p>
            <a:pPr lvl="1" indent="-342900" eaLnBrk="1" hangingPunct="1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latin typeface="+mj-lt"/>
                <a:ea typeface="굴림"/>
              </a:rPr>
              <a:t>술어 논리 정의</a:t>
            </a: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굴림"/>
              <a:cs typeface="+mn-cs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55B2C9D-3E5B-4A94-B6A9-06B49B799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044" y="1966336"/>
            <a:ext cx="7786687" cy="1200150"/>
          </a:xfrm>
          <a:prstGeom prst="rect">
            <a:avLst/>
          </a:prstGeom>
          <a:solidFill>
            <a:srgbClr val="91BBB6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27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있는 </a:t>
            </a:r>
            <a:r>
              <a:rPr kumimoji="1"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물건은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28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있는 모든 물건보다 작다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27 </a:t>
            </a:r>
            <a:r>
              <a:rPr kumimoji="1"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28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있다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27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있다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1"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kumimoji="1"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작지 않다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980D7DA-8F1E-4466-8A8F-3FDFBE42B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044" y="3362588"/>
            <a:ext cx="7786688" cy="369887"/>
          </a:xfrm>
          <a:prstGeom prst="rect">
            <a:avLst/>
          </a:prstGeom>
          <a:solidFill>
            <a:srgbClr val="91BBB6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어디에 있는가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kumimoji="1" lang="en-US" altLang="ko-KR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D706A2C-5420-464E-91E2-49B6188E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47" y="4728763"/>
            <a:ext cx="4105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ko-KR" sz="1800" dirty="0" err="1"/>
              <a:t>Inroom</a:t>
            </a:r>
            <a:r>
              <a:rPr lang="en-US" altLang="ko-KR" sz="1800" dirty="0"/>
              <a:t>(X,Y) : X</a:t>
            </a:r>
            <a:r>
              <a:rPr lang="ko-KR" altLang="en-US" sz="1800" dirty="0"/>
              <a:t>가 </a:t>
            </a:r>
            <a:r>
              <a:rPr lang="en-US" altLang="ko-KR" sz="1800" dirty="0"/>
              <a:t>Room Y</a:t>
            </a:r>
            <a:r>
              <a:rPr lang="ko-KR" altLang="en-US" sz="1800" dirty="0"/>
              <a:t>에 있다</a:t>
            </a:r>
            <a:r>
              <a:rPr lang="en-US" altLang="ko-KR" sz="1800" dirty="0"/>
              <a:t>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ko-KR" sz="1800" dirty="0"/>
              <a:t>Small(X,Y) : X</a:t>
            </a:r>
            <a:r>
              <a:rPr lang="ko-KR" altLang="en-US" sz="1800" dirty="0"/>
              <a:t>가</a:t>
            </a:r>
            <a:r>
              <a:rPr lang="en-US" altLang="ko-KR" sz="1800" dirty="0"/>
              <a:t> Y</a:t>
            </a:r>
            <a:r>
              <a:rPr lang="ko-KR" altLang="en-US" sz="1800" dirty="0"/>
              <a:t>보다 작다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7291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B5A58A3E-65C6-4F0B-A0D6-9385C9EA8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691" y="116601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2.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지식과 질문을 술어 논리로 변환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     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029D3F6-999F-40F0-A5D4-1F198ACB9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179" y="3282156"/>
            <a:ext cx="7786687" cy="1200150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Inroom(X,27)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Inroom(Y,28)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Small(X,Y)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Inroom(a, 27)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Inroom(a, 28)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Inroom(b,27)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Small(b,a)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EDC86B5-1AB1-41AD-8A8E-B0AED403F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116" y="5082381"/>
            <a:ext cx="2422525" cy="369887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Inroom(a, Z)</a:t>
            </a:r>
          </a:p>
        </p:txBody>
      </p:sp>
      <p:grpSp>
        <p:nvGrpSpPr>
          <p:cNvPr id="14" name="그룹 12">
            <a:extLst>
              <a:ext uri="{FF2B5EF4-FFF2-40B4-BE49-F238E27FC236}">
                <a16:creationId xmlns:a16="http://schemas.microsoft.com/office/drawing/2014/main" id="{F5C09DE5-C323-415C-AF15-E92CAF777C4A}"/>
              </a:ext>
            </a:extLst>
          </p:cNvPr>
          <p:cNvGrpSpPr>
            <a:grpSpLocks/>
          </p:cNvGrpSpPr>
          <p:nvPr/>
        </p:nvGrpSpPr>
        <p:grpSpPr bwMode="auto">
          <a:xfrm>
            <a:off x="4258544" y="5082378"/>
            <a:ext cx="3130830" cy="369332"/>
            <a:chOff x="4219334" y="5733256"/>
            <a:chExt cx="3131084" cy="368778"/>
          </a:xfrm>
        </p:grpSpPr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65B12F17-41FC-4932-86C9-C23D0E9A1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008" y="5733256"/>
              <a:ext cx="2706410" cy="36877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“</a:t>
              </a:r>
              <a:r>
                <a:rPr kumimoji="1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 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Room </a:t>
              </a:r>
              <a:r>
                <a:rPr kumimoji="1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Z</a:t>
              </a:r>
              <a:r>
                <a:rPr kumimoji="1" lang="ko-KR" altLang="en-US" sz="1800" b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에 있다 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”</a:t>
              </a: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오른쪽 화살표 11">
              <a:extLst>
                <a:ext uri="{FF2B5EF4-FFF2-40B4-BE49-F238E27FC236}">
                  <a16:creationId xmlns:a16="http://schemas.microsoft.com/office/drawing/2014/main" id="{A08F113C-628C-463B-AD5F-33648EBCE1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9334" y="5783142"/>
              <a:ext cx="432048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42CB13BA-CA04-4F9E-82BC-63EE0339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117" y="1960706"/>
            <a:ext cx="7786687" cy="1200150"/>
          </a:xfrm>
          <a:prstGeom prst="rect">
            <a:avLst/>
          </a:prstGeom>
          <a:solidFill>
            <a:srgbClr val="91BBB6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27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있는 </a:t>
            </a:r>
            <a:r>
              <a:rPr kumimoji="1"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물건은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28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있는 모든 물건보다 작다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27 </a:t>
            </a:r>
            <a:r>
              <a:rPr kumimoji="1"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Room 28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 있다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Room 27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있다</a:t>
            </a: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kumimoji="1" lang="en-US" altLang="ko-KR" i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</a:t>
            </a:r>
            <a:r>
              <a:rPr kumimoji="1" lang="ko-KR" altLang="en-US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작지 않다</a:t>
            </a:r>
            <a:endParaRPr kumimoji="1" lang="en-US" altLang="ko-KR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8B92C367-3065-46AA-840B-D1A596177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116" y="4603606"/>
            <a:ext cx="7786688" cy="369887"/>
          </a:xfrm>
          <a:prstGeom prst="rect">
            <a:avLst/>
          </a:prstGeom>
          <a:solidFill>
            <a:srgbClr val="91BBB6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는 어디에 있는가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kumimoji="1" lang="en-US" altLang="ko-KR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91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FC9DAAC-C47D-486F-9B3A-31CC9A1E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05473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27025" lvl="1" indent="0">
              <a:lnSpc>
                <a:spcPct val="150000"/>
              </a:lnSpc>
              <a:buNone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3. </a:t>
            </a:r>
            <a:r>
              <a:rPr lang="ko-KR" altLang="en-US" dirty="0"/>
              <a:t>문제를 부정하여 지식에 추가</a:t>
            </a:r>
            <a:endParaRPr lang="en-US" altLang="ko-KR" dirty="0"/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327025" lvl="1" indent="0">
              <a:lnSpc>
                <a:spcPct val="150000"/>
              </a:lnSpc>
              <a:buNone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4. </a:t>
            </a:r>
            <a:r>
              <a:rPr lang="ko-KR" altLang="en-US" dirty="0" err="1"/>
              <a:t>논리반박</a:t>
            </a:r>
            <a:r>
              <a:rPr lang="en-US" altLang="ko-KR" dirty="0"/>
              <a:t> </a:t>
            </a:r>
            <a:r>
              <a:rPr lang="ko-KR" altLang="en-US" dirty="0"/>
              <a:t>융합을 할 수 있도록 논리식 전환 및 </a:t>
            </a:r>
            <a:r>
              <a:rPr lang="ko-KR" altLang="en-US" dirty="0" err="1"/>
              <a:t>존재정량자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en-US" altLang="ko-KR" dirty="0" err="1"/>
              <a:t>Skolemize</a:t>
            </a:r>
            <a:r>
              <a:rPr lang="en-US" altLang="ko-KR" dirty="0"/>
              <a:t>)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433AF83-DCB4-4E62-B824-6A20273E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614863"/>
            <a:ext cx="4786312" cy="1477962"/>
          </a:xfrm>
          <a:prstGeom prst="rect">
            <a:avLst/>
          </a:prstGeom>
          <a:solidFill>
            <a:srgbClr val="91BBB6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(X,27)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ÚØ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(Y,28)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Ú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Small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(X,Y)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(a, 27)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 Ú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(a, 28)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(b,27)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Small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a,Z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2104C6D-99DC-40F2-8A7A-60EA08B9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7786688" cy="1477962"/>
          </a:xfrm>
          <a:prstGeom prst="rect">
            <a:avLst/>
          </a:prstGeom>
          <a:solidFill>
            <a:srgbClr val="91BBB6">
              <a:lumMod val="75000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(X,27)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Ù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(Y,28)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®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Small(X,Y)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(a, 27)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 Ú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(a, 28)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(b,27)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Small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b,a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inroom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a,Z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90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>
            <a:extLst>
              <a:ext uri="{FF2B5EF4-FFF2-40B4-BE49-F238E27FC236}">
                <a16:creationId xmlns:a16="http://schemas.microsoft.com/office/drawing/2014/main" id="{42D83E36-BABB-43D6-9BB8-7BCD9983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055" y="1073727"/>
            <a:ext cx="9970654" cy="533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5. </a:t>
            </a:r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모순</a:t>
            </a:r>
            <a:r>
              <a:rPr lang="en-US" altLang="ko-KR" dirty="0"/>
              <a:t>(Empty</a:t>
            </a:r>
            <a:r>
              <a:rPr lang="ko-KR" altLang="en-US" dirty="0"/>
              <a:t> </a:t>
            </a:r>
            <a:r>
              <a:rPr lang="en-US" altLang="ko-KR" dirty="0"/>
              <a:t>clause)</a:t>
            </a:r>
            <a:r>
              <a:rPr lang="ko-KR" altLang="en-US" dirty="0"/>
              <a:t>이 나올 때 까지 논리 융합 반복</a:t>
            </a:r>
            <a:endParaRPr lang="en-US" altLang="ko-KR" dirty="0"/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D2732D0-D12F-4DA9-9A03-A1143E8C10F9}"/>
              </a:ext>
            </a:extLst>
          </p:cNvPr>
          <p:cNvGrpSpPr/>
          <p:nvPr/>
        </p:nvGrpSpPr>
        <p:grpSpPr>
          <a:xfrm>
            <a:off x="2169391" y="2375766"/>
            <a:ext cx="8286750" cy="3651250"/>
            <a:chOff x="571500" y="2708275"/>
            <a:chExt cx="8286750" cy="3651250"/>
          </a:xfrm>
        </p:grpSpPr>
        <p:sp>
          <p:nvSpPr>
            <p:cNvPr id="83" name="Text Box 4">
              <a:extLst>
                <a:ext uri="{FF2B5EF4-FFF2-40B4-BE49-F238E27FC236}">
                  <a16:creationId xmlns:a16="http://schemas.microsoft.com/office/drawing/2014/main" id="{2C72EABD-A378-4696-BFAC-E9D0F53D7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2708275"/>
              <a:ext cx="4214813" cy="338138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(X,27)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(Y,28)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Small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(X,Y)</a:t>
              </a:r>
            </a:p>
          </p:txBody>
        </p:sp>
        <p:sp>
          <p:nvSpPr>
            <p:cNvPr id="84" name="Text Box 4">
              <a:extLst>
                <a:ext uri="{FF2B5EF4-FFF2-40B4-BE49-F238E27FC236}">
                  <a16:creationId xmlns:a16="http://schemas.microsoft.com/office/drawing/2014/main" id="{DAEA1F75-7819-4A0D-A28A-DC57665E1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0" y="3338513"/>
              <a:ext cx="1428750" cy="338137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a,Z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85" name="Text Box 4">
              <a:extLst>
                <a:ext uri="{FF2B5EF4-FFF2-40B4-BE49-F238E27FC236}">
                  <a16:creationId xmlns:a16="http://schemas.microsoft.com/office/drawing/2014/main" id="{ECF3F669-B6FB-46BA-82E8-CB7B1B52E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13" y="2708275"/>
              <a:ext cx="3000375" cy="338138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(a, 27)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 Ú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(a, 28)</a:t>
              </a:r>
            </a:p>
          </p:txBody>
        </p:sp>
        <p:sp>
          <p:nvSpPr>
            <p:cNvPr id="86" name="Text Box 4">
              <a:extLst>
                <a:ext uri="{FF2B5EF4-FFF2-40B4-BE49-F238E27FC236}">
                  <a16:creationId xmlns:a16="http://schemas.microsoft.com/office/drawing/2014/main" id="{C38E593E-C459-490B-AA4B-CB33E1329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438" y="3409950"/>
              <a:ext cx="1428750" cy="338138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Small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b,a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87" name="Text Box 4">
              <a:extLst>
                <a:ext uri="{FF2B5EF4-FFF2-40B4-BE49-F238E27FC236}">
                  <a16:creationId xmlns:a16="http://schemas.microsoft.com/office/drawing/2014/main" id="{3E8D7437-CF71-4128-A13D-4DB58DB9B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3409950"/>
              <a:ext cx="1428750" cy="338138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(b,27)</a:t>
              </a:r>
            </a:p>
          </p:txBody>
        </p:sp>
        <p:grpSp>
          <p:nvGrpSpPr>
            <p:cNvPr id="88" name="그룹 47">
              <a:extLst>
                <a:ext uri="{FF2B5EF4-FFF2-40B4-BE49-F238E27FC236}">
                  <a16:creationId xmlns:a16="http://schemas.microsoft.com/office/drawing/2014/main" id="{2CD2399C-C29C-4340-91C1-6D4A5CD19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5063" y="3025775"/>
              <a:ext cx="1928812" cy="1462088"/>
              <a:chOff x="6215074" y="2614699"/>
              <a:chExt cx="1928827" cy="1510045"/>
            </a:xfrm>
          </p:grpSpPr>
          <p:sp>
            <p:nvSpPr>
              <p:cNvPr id="89" name="Text Box 4">
                <a:extLst>
                  <a:ext uri="{FF2B5EF4-FFF2-40B4-BE49-F238E27FC236}">
                    <a16:creationId xmlns:a16="http://schemas.microsoft.com/office/drawing/2014/main" id="{116EC872-BA54-4E85-A9C5-D27AC5B39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5074" y="3786992"/>
                <a:ext cx="1428761" cy="337752"/>
              </a:xfrm>
              <a:prstGeom prst="rect">
                <a:avLst/>
              </a:prstGeom>
              <a:solidFill>
                <a:srgbClr val="91BBB6">
                  <a:lumMod val="7500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Inroom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(a, 28)</a:t>
                </a:r>
              </a:p>
            </p:txBody>
          </p:sp>
          <p:sp>
            <p:nvSpPr>
              <p:cNvPr id="90" name="TextBox 12">
                <a:extLst>
                  <a:ext uri="{FF2B5EF4-FFF2-40B4-BE49-F238E27FC236}">
                    <a16:creationId xmlns:a16="http://schemas.microsoft.com/office/drawing/2014/main" id="{CAF6614B-D534-4364-A527-80EDD34C0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16" y="3304760"/>
                <a:ext cx="8066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Z-&gt;27</a:t>
                </a:r>
              </a:p>
            </p:txBody>
          </p:sp>
          <p:cxnSp>
            <p:nvCxnSpPr>
              <p:cNvPr id="91" name="직선 연결선 14">
                <a:extLst>
                  <a:ext uri="{FF2B5EF4-FFF2-40B4-BE49-F238E27FC236}">
                    <a16:creationId xmlns:a16="http://schemas.microsoft.com/office/drawing/2014/main" id="{05BB185D-D3D1-4519-83BA-FBD0C2128692}"/>
                  </a:ext>
                </a:extLst>
              </p:cNvPr>
              <p:cNvCxnSpPr>
                <a:cxnSpLocks noChangeShapeType="1"/>
                <a:stCxn id="84" idx="2"/>
                <a:endCxn id="89" idx="0"/>
              </p:cNvCxnSpPr>
              <p:nvPr/>
            </p:nvCxnSpPr>
            <p:spPr bwMode="auto">
              <a:xfrm rot="5400000">
                <a:off x="7276147" y="2918851"/>
                <a:ext cx="521062" cy="1214446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직선 연결선 15">
                <a:extLst>
                  <a:ext uri="{FF2B5EF4-FFF2-40B4-BE49-F238E27FC236}">
                    <a16:creationId xmlns:a16="http://schemas.microsoft.com/office/drawing/2014/main" id="{589CF4A2-D724-447B-B1CB-F5D3FF9D6A3D}"/>
                  </a:ext>
                </a:extLst>
              </p:cNvPr>
              <p:cNvCxnSpPr>
                <a:cxnSpLocks noChangeShapeType="1"/>
                <a:stCxn id="85" idx="2"/>
                <a:endCxn id="89" idx="0"/>
              </p:cNvCxnSpPr>
              <p:nvPr/>
            </p:nvCxnSpPr>
            <p:spPr bwMode="auto">
              <a:xfrm rot="16200000" flipH="1">
                <a:off x="6307782" y="3164933"/>
                <a:ext cx="1171906" cy="7143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3" name="그룹 48">
              <a:extLst>
                <a:ext uri="{FF2B5EF4-FFF2-40B4-BE49-F238E27FC236}">
                  <a16:creationId xmlns:a16="http://schemas.microsoft.com/office/drawing/2014/main" id="{7412BF7C-6E75-4B6D-A4F0-6BD3BD292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0" y="2981325"/>
              <a:ext cx="2928938" cy="2154238"/>
              <a:chOff x="4000496" y="2571746"/>
              <a:chExt cx="2928959" cy="2267378"/>
            </a:xfrm>
          </p:grpSpPr>
          <p:sp>
            <p:nvSpPr>
              <p:cNvPr id="94" name="TextBox 20">
                <a:extLst>
                  <a:ext uri="{FF2B5EF4-FFF2-40B4-BE49-F238E27FC236}">
                    <a16:creationId xmlns:a16="http://schemas.microsoft.com/office/drawing/2014/main" id="{763DA60D-D3AF-47E0-AC2E-BA1E8502F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3504" y="4037776"/>
                <a:ext cx="68480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Y-&gt;a</a:t>
                </a:r>
              </a:p>
            </p:txBody>
          </p:sp>
          <p:cxnSp>
            <p:nvCxnSpPr>
              <p:cNvPr id="95" name="직선 연결선 21">
                <a:extLst>
                  <a:ext uri="{FF2B5EF4-FFF2-40B4-BE49-F238E27FC236}">
                    <a16:creationId xmlns:a16="http://schemas.microsoft.com/office/drawing/2014/main" id="{281ED85F-CAC9-42B4-BF11-F5AABBD63F3D}"/>
                  </a:ext>
                </a:extLst>
              </p:cNvPr>
              <p:cNvCxnSpPr>
                <a:cxnSpLocks noChangeShapeType="1"/>
                <a:stCxn id="89" idx="2"/>
                <a:endCxn id="97" idx="0"/>
              </p:cNvCxnSpPr>
              <p:nvPr/>
            </p:nvCxnSpPr>
            <p:spPr bwMode="auto">
              <a:xfrm rot="5400000">
                <a:off x="5942158" y="3513626"/>
                <a:ext cx="367239" cy="16073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직선 연결선 22">
                <a:extLst>
                  <a:ext uri="{FF2B5EF4-FFF2-40B4-BE49-F238E27FC236}">
                    <a16:creationId xmlns:a16="http://schemas.microsoft.com/office/drawing/2014/main" id="{0D553A51-1FC7-4856-97EE-FC2A9DC77942}"/>
                  </a:ext>
                </a:extLst>
              </p:cNvPr>
              <p:cNvCxnSpPr>
                <a:cxnSpLocks noChangeShapeType="1"/>
                <a:endCxn id="97" idx="0"/>
              </p:cNvCxnSpPr>
              <p:nvPr/>
            </p:nvCxnSpPr>
            <p:spPr bwMode="auto">
              <a:xfrm rot="16200000" flipH="1">
                <a:off x="3875480" y="3053951"/>
                <a:ext cx="1928824" cy="964413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7" name="Text Box 4">
                <a:extLst>
                  <a:ext uri="{FF2B5EF4-FFF2-40B4-BE49-F238E27FC236}">
                    <a16:creationId xmlns:a16="http://schemas.microsoft.com/office/drawing/2014/main" id="{061CAF49-4BAA-4541-86B7-6E2026DD5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496" y="4501607"/>
                <a:ext cx="2643207" cy="337517"/>
              </a:xfrm>
              <a:prstGeom prst="rect">
                <a:avLst/>
              </a:prstGeom>
              <a:solidFill>
                <a:srgbClr val="91BBB6">
                  <a:lumMod val="7500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굴림" panose="020B0600000101010101" pitchFamily="50" charset="-127"/>
                  </a:rPr>
                  <a:t>Ø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Inroom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(X,27)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굴림" panose="020B0600000101010101" pitchFamily="50" charset="-127"/>
                  </a:rPr>
                  <a:t>Ú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Small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X,a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</p:txBody>
          </p:sp>
        </p:grpSp>
        <p:grpSp>
          <p:nvGrpSpPr>
            <p:cNvPr id="98" name="그룹 49">
              <a:extLst>
                <a:ext uri="{FF2B5EF4-FFF2-40B4-BE49-F238E27FC236}">
                  <a16:creationId xmlns:a16="http://schemas.microsoft.com/office/drawing/2014/main" id="{D1926760-FE84-4833-ABC3-3FF06C164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6063" y="3748088"/>
              <a:ext cx="2536825" cy="2074862"/>
              <a:chOff x="2786050" y="3337502"/>
              <a:chExt cx="2534462" cy="2351520"/>
            </a:xfrm>
          </p:grpSpPr>
          <p:sp>
            <p:nvSpPr>
              <p:cNvPr id="99" name="Text Box 4">
                <a:extLst>
                  <a:ext uri="{FF2B5EF4-FFF2-40B4-BE49-F238E27FC236}">
                    <a16:creationId xmlns:a16="http://schemas.microsoft.com/office/drawing/2014/main" id="{5F5588D9-BED2-44C8-8E2A-C0A55EF20E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6050" y="5305798"/>
                <a:ext cx="1570161" cy="383224"/>
              </a:xfrm>
              <a:prstGeom prst="rect">
                <a:avLst/>
              </a:prstGeom>
              <a:solidFill>
                <a:srgbClr val="91BBB6">
                  <a:lumMod val="7500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굴림" panose="020B0600000101010101" pitchFamily="50" charset="-127"/>
                  </a:rPr>
                  <a:t>Ø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Inroom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(b, 27)</a:t>
                </a:r>
              </a:p>
            </p:txBody>
          </p:sp>
          <p:sp>
            <p:nvSpPr>
              <p:cNvPr id="100" name="TextBox 29">
                <a:extLst>
                  <a:ext uri="{FF2B5EF4-FFF2-40B4-BE49-F238E27FC236}">
                    <a16:creationId xmlns:a16="http://schemas.microsoft.com/office/drawing/2014/main" id="{8BED2EEA-A790-41D3-8DCF-DAD7A678F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1868" y="4827963"/>
                <a:ext cx="8066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X-&gt;b</a:t>
                </a:r>
              </a:p>
            </p:txBody>
          </p:sp>
          <p:cxnSp>
            <p:nvCxnSpPr>
              <p:cNvPr id="101" name="직선 연결선 30">
                <a:extLst>
                  <a:ext uri="{FF2B5EF4-FFF2-40B4-BE49-F238E27FC236}">
                    <a16:creationId xmlns:a16="http://schemas.microsoft.com/office/drawing/2014/main" id="{CB1E7FE3-0CAA-4ED6-AE2C-62FF05DAB13B}"/>
                  </a:ext>
                </a:extLst>
              </p:cNvPr>
              <p:cNvCxnSpPr>
                <a:cxnSpLocks noChangeShapeType="1"/>
                <a:stCxn id="97" idx="2"/>
                <a:endCxn id="99" idx="0"/>
              </p:cNvCxnSpPr>
              <p:nvPr/>
            </p:nvCxnSpPr>
            <p:spPr bwMode="auto">
              <a:xfrm flipH="1">
                <a:off x="3571377" y="4909663"/>
                <a:ext cx="1749135" cy="39574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" name="직선 연결선 31">
                <a:extLst>
                  <a:ext uri="{FF2B5EF4-FFF2-40B4-BE49-F238E27FC236}">
                    <a16:creationId xmlns:a16="http://schemas.microsoft.com/office/drawing/2014/main" id="{203E6C30-9034-44ED-B38E-9B0E3E069301}"/>
                  </a:ext>
                </a:extLst>
              </p:cNvPr>
              <p:cNvCxnSpPr>
                <a:cxnSpLocks noChangeShapeType="1"/>
                <a:stCxn id="86" idx="2"/>
                <a:endCxn id="99" idx="0"/>
              </p:cNvCxnSpPr>
              <p:nvPr/>
            </p:nvCxnSpPr>
            <p:spPr bwMode="auto">
              <a:xfrm>
                <a:off x="3071623" y="3337502"/>
                <a:ext cx="499754" cy="196790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3" name="그룹 50">
              <a:extLst>
                <a:ext uri="{FF2B5EF4-FFF2-40B4-BE49-F238E27FC236}">
                  <a16:creationId xmlns:a16="http://schemas.microsoft.com/office/drawing/2014/main" id="{7BA9C736-333C-4678-8D80-D2B826E00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438" y="3727450"/>
              <a:ext cx="2357437" cy="2632075"/>
              <a:chOff x="1214414" y="3314198"/>
              <a:chExt cx="2357457" cy="2972322"/>
            </a:xfrm>
          </p:grpSpPr>
          <p:sp>
            <p:nvSpPr>
              <p:cNvPr id="104" name="Text Box 4">
                <a:extLst>
                  <a:ext uri="{FF2B5EF4-FFF2-40B4-BE49-F238E27FC236}">
                    <a16:creationId xmlns:a16="http://schemas.microsoft.com/office/drawing/2014/main" id="{F5A2F1AD-20BB-423E-86E9-D7307CD69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4414" y="5947697"/>
                <a:ext cx="1571638" cy="338823"/>
              </a:xfrm>
              <a:prstGeom prst="rect">
                <a:avLst/>
              </a:prstGeom>
              <a:solidFill>
                <a:srgbClr val="91BBB6">
                  <a:lumMod val="7500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105" name="직선 연결선 40">
                <a:extLst>
                  <a:ext uri="{FF2B5EF4-FFF2-40B4-BE49-F238E27FC236}">
                    <a16:creationId xmlns:a16="http://schemas.microsoft.com/office/drawing/2014/main" id="{5034D178-6270-4333-9543-4F0C7DF23178}"/>
                  </a:ext>
                </a:extLst>
              </p:cNvPr>
              <p:cNvCxnSpPr>
                <a:cxnSpLocks noChangeShapeType="1"/>
                <a:stCxn id="99" idx="2"/>
                <a:endCxn id="104" idx="0"/>
              </p:cNvCxnSpPr>
              <p:nvPr/>
            </p:nvCxnSpPr>
            <p:spPr bwMode="auto">
              <a:xfrm flipH="1">
                <a:off x="2000233" y="5681055"/>
                <a:ext cx="1571638" cy="266642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직선 연결선 41">
                <a:extLst>
                  <a:ext uri="{FF2B5EF4-FFF2-40B4-BE49-F238E27FC236}">
                    <a16:creationId xmlns:a16="http://schemas.microsoft.com/office/drawing/2014/main" id="{AF8A3BFF-0DD9-4A24-8E5F-FA003DA90A76}"/>
                  </a:ext>
                </a:extLst>
              </p:cNvPr>
              <p:cNvCxnSpPr>
                <a:cxnSpLocks noChangeShapeType="1"/>
                <a:stCxn id="87" idx="2"/>
                <a:endCxn id="104" idx="0"/>
              </p:cNvCxnSpPr>
              <p:nvPr/>
            </p:nvCxnSpPr>
            <p:spPr bwMode="auto">
              <a:xfrm rot="16200000" flipH="1">
                <a:off x="325927" y="4274122"/>
                <a:ext cx="2634230" cy="714381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FF73E8E-9F34-4C10-B223-EBBCDFBE3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5463" y="5445125"/>
              <a:ext cx="1721946" cy="369332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r>
                <a:rPr kumimoji="1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는</a:t>
              </a: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? Room 27</a:t>
              </a: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98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FA1D2FC2-4DE7-45CB-B8BE-3916C633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145" y="127692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5-1 Backtracking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0E6F169-4665-4C4E-AC42-0177FEB0591F}"/>
              </a:ext>
            </a:extLst>
          </p:cNvPr>
          <p:cNvGrpSpPr/>
          <p:nvPr/>
        </p:nvGrpSpPr>
        <p:grpSpPr>
          <a:xfrm>
            <a:off x="1956955" y="2291773"/>
            <a:ext cx="8286750" cy="3289300"/>
            <a:chOff x="571500" y="2492375"/>
            <a:chExt cx="8286750" cy="3289300"/>
          </a:xfrm>
        </p:grpSpPr>
        <p:sp>
          <p:nvSpPr>
            <p:cNvPr id="57" name="Text Box 4">
              <a:extLst>
                <a:ext uri="{FF2B5EF4-FFF2-40B4-BE49-F238E27FC236}">
                  <a16:creationId xmlns:a16="http://schemas.microsoft.com/office/drawing/2014/main" id="{E3B410D3-6FAB-4A89-A1F7-9C256172B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2492375"/>
              <a:ext cx="4214813" cy="338138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(X,27)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ÚØ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(Y,28)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Ú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Small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(X,Y)</a:t>
              </a:r>
            </a:p>
          </p:txBody>
        </p:sp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7743405F-708F-4EF7-A9D4-08C8FBB5A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500" y="3206750"/>
              <a:ext cx="1428750" cy="338138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a,Z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59" name="Text Box 4">
              <a:extLst>
                <a:ext uri="{FF2B5EF4-FFF2-40B4-BE49-F238E27FC236}">
                  <a16:creationId xmlns:a16="http://schemas.microsoft.com/office/drawing/2014/main" id="{C8B4D991-3B89-4A97-BF1F-5DB455F2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13" y="2492375"/>
              <a:ext cx="3000375" cy="338138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(a, 27)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 Ú 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(a, 28)</a:t>
              </a:r>
            </a:p>
          </p:txBody>
        </p:sp>
        <p:sp>
          <p:nvSpPr>
            <p:cNvPr id="60" name="Text Box 4">
              <a:extLst>
                <a:ext uri="{FF2B5EF4-FFF2-40B4-BE49-F238E27FC236}">
                  <a16:creationId xmlns:a16="http://schemas.microsoft.com/office/drawing/2014/main" id="{70D147F9-1DB1-4779-89D0-72EAC1360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438" y="3278188"/>
              <a:ext cx="1428750" cy="338137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굴림" panose="020B0600000101010101" pitchFamily="50" charset="-127"/>
                </a:rPr>
                <a:t>Ø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Small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b,a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61" name="Text Box 4">
              <a:extLst>
                <a:ext uri="{FF2B5EF4-FFF2-40B4-BE49-F238E27FC236}">
                  <a16:creationId xmlns:a16="http://schemas.microsoft.com/office/drawing/2014/main" id="{494F9683-BDD9-4E5C-B143-194CF09D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" y="3278188"/>
              <a:ext cx="1428750" cy="338137"/>
            </a:xfrm>
            <a:prstGeom prst="rect">
              <a:avLst/>
            </a:prstGeom>
            <a:solidFill>
              <a:srgbClr val="91BBB6">
                <a:lumMod val="75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Inroom</a:t>
              </a:r>
              <a:r>
                <a:rPr kumimoji="1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(b,27)</a:t>
              </a:r>
            </a:p>
          </p:txBody>
        </p:sp>
        <p:grpSp>
          <p:nvGrpSpPr>
            <p:cNvPr id="62" name="그룹 47">
              <a:extLst>
                <a:ext uri="{FF2B5EF4-FFF2-40B4-BE49-F238E27FC236}">
                  <a16:creationId xmlns:a16="http://schemas.microsoft.com/office/drawing/2014/main" id="{FF5FFF7C-6FFB-4EED-AC27-E483C2038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5062" y="2759075"/>
              <a:ext cx="2163938" cy="1643063"/>
              <a:chOff x="6215074" y="2481099"/>
              <a:chExt cx="2163954" cy="1643645"/>
            </a:xfrm>
          </p:grpSpPr>
          <p:sp>
            <p:nvSpPr>
              <p:cNvPr id="63" name="Text Box 4">
                <a:extLst>
                  <a:ext uri="{FF2B5EF4-FFF2-40B4-BE49-F238E27FC236}">
                    <a16:creationId xmlns:a16="http://schemas.microsoft.com/office/drawing/2014/main" id="{1F522657-CB59-4302-B4A0-1F97E3F51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5074" y="3786486"/>
                <a:ext cx="1428760" cy="338258"/>
              </a:xfrm>
              <a:prstGeom prst="rect">
                <a:avLst/>
              </a:prstGeom>
              <a:solidFill>
                <a:srgbClr val="91BBB6">
                  <a:lumMod val="7500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Inroom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(a, 27)</a:t>
                </a:r>
              </a:p>
            </p:txBody>
          </p:sp>
          <p:sp>
            <p:nvSpPr>
              <p:cNvPr id="64" name="TextBox 12">
                <a:extLst>
                  <a:ext uri="{FF2B5EF4-FFF2-40B4-BE49-F238E27FC236}">
                    <a16:creationId xmlns:a16="http://schemas.microsoft.com/office/drawing/2014/main" id="{5C234855-DB77-4029-B2F2-025236DA5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2397" y="3410115"/>
                <a:ext cx="8066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Z-&gt;28</a:t>
                </a:r>
              </a:p>
            </p:txBody>
          </p:sp>
          <p:cxnSp>
            <p:nvCxnSpPr>
              <p:cNvPr id="65" name="직선 연결선 14">
                <a:extLst>
                  <a:ext uri="{FF2B5EF4-FFF2-40B4-BE49-F238E27FC236}">
                    <a16:creationId xmlns:a16="http://schemas.microsoft.com/office/drawing/2014/main" id="{219195AD-2813-418F-BC95-560343518908}"/>
                  </a:ext>
                </a:extLst>
              </p:cNvPr>
              <p:cNvCxnSpPr>
                <a:cxnSpLocks noChangeShapeType="1"/>
                <a:stCxn id="58" idx="2"/>
                <a:endCxn id="63" idx="0"/>
              </p:cNvCxnSpPr>
              <p:nvPr/>
            </p:nvCxnSpPr>
            <p:spPr bwMode="auto">
              <a:xfrm rot="5400000">
                <a:off x="7241115" y="2883821"/>
                <a:ext cx="591124" cy="1214446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직선 연결선 15">
                <a:extLst>
                  <a:ext uri="{FF2B5EF4-FFF2-40B4-BE49-F238E27FC236}">
                    <a16:creationId xmlns:a16="http://schemas.microsoft.com/office/drawing/2014/main" id="{4079D8DE-F0D4-4B23-B227-B592F7537B11}"/>
                  </a:ext>
                </a:extLst>
              </p:cNvPr>
              <p:cNvCxnSpPr>
                <a:cxnSpLocks noChangeShapeType="1"/>
                <a:stCxn id="59" idx="2"/>
                <a:endCxn id="63" idx="0"/>
              </p:cNvCxnSpPr>
              <p:nvPr/>
            </p:nvCxnSpPr>
            <p:spPr bwMode="auto">
              <a:xfrm rot="16200000" flipH="1">
                <a:off x="6240983" y="3098133"/>
                <a:ext cx="1305505" cy="7143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7" name="그룹 48">
              <a:extLst>
                <a:ext uri="{FF2B5EF4-FFF2-40B4-BE49-F238E27FC236}">
                  <a16:creationId xmlns:a16="http://schemas.microsoft.com/office/drawing/2014/main" id="{C441BFB4-F3AF-4A44-AE9D-022C22A2A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0" y="2849563"/>
              <a:ext cx="2928938" cy="2266950"/>
              <a:chOff x="4000496" y="2571746"/>
              <a:chExt cx="2928958" cy="2267378"/>
            </a:xfrm>
          </p:grpSpPr>
          <p:sp>
            <p:nvSpPr>
              <p:cNvPr id="68" name="TextBox 20">
                <a:extLst>
                  <a:ext uri="{FF2B5EF4-FFF2-40B4-BE49-F238E27FC236}">
                    <a16:creationId xmlns:a16="http://schemas.microsoft.com/office/drawing/2014/main" id="{68F53E5E-BED0-43E4-81E1-BB50F8162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3504" y="4037776"/>
                <a:ext cx="68480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X-&gt;a</a:t>
                </a:r>
              </a:p>
            </p:txBody>
          </p:sp>
          <p:cxnSp>
            <p:nvCxnSpPr>
              <p:cNvPr id="69" name="직선 연결선 21">
                <a:extLst>
                  <a:ext uri="{FF2B5EF4-FFF2-40B4-BE49-F238E27FC236}">
                    <a16:creationId xmlns:a16="http://schemas.microsoft.com/office/drawing/2014/main" id="{445F4857-FEED-49D3-8241-AE8FFD30E118}"/>
                  </a:ext>
                </a:extLst>
              </p:cNvPr>
              <p:cNvCxnSpPr>
                <a:cxnSpLocks noChangeShapeType="1"/>
                <a:stCxn id="63" idx="2"/>
                <a:endCxn id="71" idx="0"/>
              </p:cNvCxnSpPr>
              <p:nvPr/>
            </p:nvCxnSpPr>
            <p:spPr bwMode="auto">
              <a:xfrm rot="5400000">
                <a:off x="5901611" y="3473079"/>
                <a:ext cx="448332" cy="16073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직선 연결선 22">
                <a:extLst>
                  <a:ext uri="{FF2B5EF4-FFF2-40B4-BE49-F238E27FC236}">
                    <a16:creationId xmlns:a16="http://schemas.microsoft.com/office/drawing/2014/main" id="{CE681DE0-DCD1-4BDA-AE3F-4C4E3A2F4E68}"/>
                  </a:ext>
                </a:extLst>
              </p:cNvPr>
              <p:cNvCxnSpPr>
                <a:cxnSpLocks noChangeShapeType="1"/>
                <a:endCxn id="71" idx="0"/>
              </p:cNvCxnSpPr>
              <p:nvPr/>
            </p:nvCxnSpPr>
            <p:spPr bwMode="auto">
              <a:xfrm rot="16200000" flipH="1">
                <a:off x="3875480" y="3053951"/>
                <a:ext cx="1928824" cy="964413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" name="Text Box 4">
                <a:extLst>
                  <a:ext uri="{FF2B5EF4-FFF2-40B4-BE49-F238E27FC236}">
                    <a16:creationId xmlns:a16="http://schemas.microsoft.com/office/drawing/2014/main" id="{A97D534D-CB6F-4AD5-8E1D-33BD2F3E5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496" y="4500922"/>
                <a:ext cx="2643206" cy="338202"/>
              </a:xfrm>
              <a:prstGeom prst="rect">
                <a:avLst/>
              </a:prstGeom>
              <a:solidFill>
                <a:srgbClr val="91BBB6">
                  <a:lumMod val="75000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굴림" panose="020B0600000101010101" pitchFamily="50" charset="-127"/>
                  </a:rPr>
                  <a:t>Ø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Inroom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(Y,28)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itchFamily="18" charset="2"/>
                    <a:ea typeface="굴림" panose="020B0600000101010101" pitchFamily="50" charset="-127"/>
                  </a:rPr>
                  <a:t>Ú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Small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kumimoji="1" lang="en-US" altLang="ko-KR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a,Y</a:t>
                </a:r>
                <a:r>
                  <a:rPr kumimoji="1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3921210-8EBD-4E20-8806-AE8AC2D0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063" y="5135563"/>
              <a:ext cx="15811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342900" marR="0" lvl="0" indent="-34290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Dead end</a:t>
              </a:r>
            </a:p>
            <a:p>
              <a:pPr marL="342900" marR="0" lvl="0" indent="-342900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Backtrack</a:t>
              </a: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22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93C7D47C-D637-49D4-9053-23263B4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68" y="2171700"/>
            <a:ext cx="8485187" cy="1938338"/>
          </a:xfrm>
          <a:prstGeom prst="rect">
            <a:avLst/>
          </a:prstGeom>
          <a:solidFill>
            <a:srgbClr val="95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Tony, Mike, and John belong to the Alpine Club.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Every member of the Alpine Club is either a skier or </a:t>
            </a:r>
            <a:b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  a mountain climber or both.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No mountain climber likes rain, and all skiers like snow.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Mike dislikes whatever Tony likes and likes whatever Tony dislikes.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Tony likes rain and snow.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DCE402F-4213-4C98-A1CF-986DE29C0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668" y="4662488"/>
            <a:ext cx="7526337" cy="708025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Who is a member of the Alpine Club and a mountain climber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but not a skier?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B8993-7CA0-4935-875C-D010D9D46B2A}"/>
              </a:ext>
            </a:extLst>
          </p:cNvPr>
          <p:cNvSpPr txBox="1"/>
          <p:nvPr/>
        </p:nvSpPr>
        <p:spPr>
          <a:xfrm>
            <a:off x="1714068" y="1350591"/>
            <a:ext cx="146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210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>
            <a:extLst>
              <a:ext uri="{FF2B5EF4-FFF2-40B4-BE49-F238E27FC236}">
                <a16:creationId xmlns:a16="http://schemas.microsoft.com/office/drawing/2014/main" id="{94EB9EC3-F103-4DC9-A77E-042F003E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3868016"/>
            <a:ext cx="5770562" cy="1938338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326F6DC-D469-40AA-B415-00CBE807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4491"/>
            <a:ext cx="919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indent="-342900" eaLnBrk="1" hangingPunct="1">
              <a:buClr>
                <a:srgbClr val="002060"/>
              </a:buClr>
              <a:buSzPct val="80000"/>
              <a:buFont typeface="+mj-lt"/>
              <a:buAutoNum type="arabicPeriod"/>
            </a:pPr>
            <a:r>
              <a:rPr lang="ko-KR" altLang="en-US" kern="0" dirty="0">
                <a:solidFill>
                  <a:srgbClr val="000000"/>
                </a:solidFill>
                <a:ea typeface="굴림"/>
              </a:rPr>
              <a:t>술어 논리 정의</a:t>
            </a:r>
            <a:endParaRPr lang="en-US" altLang="ko-KR" kern="0" dirty="0">
              <a:solidFill>
                <a:srgbClr val="000000"/>
              </a:solidFill>
              <a:ea typeface="굴림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AE0EEA0-64E6-4748-8BE1-8AC22057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4048991"/>
            <a:ext cx="11207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t: Tony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m: Mike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j: John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r: rain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s: snow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5819190-E583-41BA-B933-87295E463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4025179"/>
            <a:ext cx="4384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A(X): X is a member of Alpine Club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S(X): X is a skier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M(X): X is a mountain climber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L(X,Y): X likes Y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903E931-3D53-4EA5-8017-9CA7981A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1839191"/>
            <a:ext cx="8485187" cy="1938338"/>
          </a:xfrm>
          <a:prstGeom prst="rect">
            <a:avLst/>
          </a:prstGeom>
          <a:solidFill>
            <a:srgbClr val="95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Tony, Mike, and John belong to the Alpine Club.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Every member of the Alpine Club is either a skier or </a:t>
            </a:r>
            <a:b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  a mountain climber or both.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No mountain climber likes rain, and all skiers like snow.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Mike dislikes whatever Tony likes and likes whatever Tony dislikes.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Tony likes rain and snow.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626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0B6A068-F177-45E5-A7EC-EE690539E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82" y="1489364"/>
            <a:ext cx="876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2.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술어논리로 지식과 문제를 표현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88F643B-0BD2-479C-8199-58FE345D5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360" y="4362739"/>
            <a:ext cx="5483225" cy="1631950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A(t), A(m), 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r)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L(t,r), L(t,s)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1">
            <a:extLst>
              <a:ext uri="{FF2B5EF4-FFF2-40B4-BE49-F238E27FC236}">
                <a16:creationId xmlns:a16="http://schemas.microsoft.com/office/drawing/2014/main" id="{4FC51A3B-4B95-4C7D-A079-CCB41DEE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97" y="1017877"/>
            <a:ext cx="32924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EA629E65-43F2-4B83-B572-64FE364DC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885" y="2264064"/>
            <a:ext cx="8485187" cy="1938338"/>
          </a:xfrm>
          <a:prstGeom prst="rect">
            <a:avLst/>
          </a:prstGeom>
          <a:solidFill>
            <a:srgbClr val="95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Tony, Mike, and John belong to the Alpine Club.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Every member of the Alpine Club is either a skier or </a:t>
            </a:r>
            <a:b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  a mountain climber or both.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No mountain climber likes rain, and all skiers like snow.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Mike dislikes whatever Tony likes and likes whatever Tony dislikes.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- Tony likes rain and snow.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48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21139E-C453-416A-8460-008873E259DC}"/>
              </a:ext>
            </a:extLst>
          </p:cNvPr>
          <p:cNvSpPr/>
          <p:nvPr/>
        </p:nvSpPr>
        <p:spPr>
          <a:xfrm>
            <a:off x="660400" y="784761"/>
            <a:ext cx="10549466" cy="575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err="1">
                <a:solidFill>
                  <a:srgbClr val="002060"/>
                </a:solidFill>
              </a:rPr>
              <a:t>정량자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</a:p>
          <a:p>
            <a:pPr marL="1257300" lvl="2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Universal Quantifier(</a:t>
            </a:r>
            <a:r>
              <a:rPr lang="ko-KR" altLang="en-US" sz="2000" dirty="0" err="1">
                <a:solidFill>
                  <a:srgbClr val="002060"/>
                </a:solidFill>
              </a:rPr>
              <a:t>전체정량자</a:t>
            </a:r>
            <a:r>
              <a:rPr lang="en-US" altLang="ko-KR" sz="2000" dirty="0">
                <a:solidFill>
                  <a:srgbClr val="002060"/>
                </a:solidFill>
              </a:rPr>
              <a:t>) : </a:t>
            </a:r>
            <a:r>
              <a:rPr lang="en-US" altLang="ko-KR" sz="2000" dirty="0">
                <a:latin typeface="Symbol" panose="05050102010706020507" pitchFamily="18" charset="2"/>
              </a:rPr>
              <a:t>" </a:t>
            </a:r>
            <a:r>
              <a:rPr lang="en-US" altLang="ko-KR" sz="2000" dirty="0"/>
              <a:t>(true for all values of X)</a:t>
            </a:r>
          </a:p>
          <a:p>
            <a:pPr lvl="2" algn="just" fontAlgn="base"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en-US" altLang="ko-KR" sz="2000" dirty="0">
                <a:latin typeface="Symbol" panose="05050102010706020507" pitchFamily="18" charset="2"/>
              </a:rPr>
              <a:t>"</a:t>
            </a:r>
            <a:r>
              <a:rPr lang="en-US" altLang="ko-KR" sz="2000" dirty="0"/>
              <a:t>X </a:t>
            </a:r>
            <a:r>
              <a:rPr lang="en-US" altLang="ko-KR" sz="2000" dirty="0">
                <a:latin typeface="Symbol" panose="05050102010706020507" pitchFamily="18" charset="2"/>
              </a:rPr>
              <a:t>a</a:t>
            </a:r>
            <a:r>
              <a:rPr lang="en-US" altLang="ko-KR" sz="2000" dirty="0"/>
              <a:t>(X) : </a:t>
            </a:r>
            <a:r>
              <a:rPr lang="ko-KR" altLang="en-US" sz="2000" dirty="0"/>
              <a:t>술어논리 </a:t>
            </a:r>
            <a:r>
              <a:rPr lang="en-US" altLang="ko-KR" sz="2000" dirty="0">
                <a:latin typeface="Symbol" panose="05050102010706020507" pitchFamily="18" charset="2"/>
              </a:rPr>
              <a:t>a</a:t>
            </a:r>
            <a:r>
              <a:rPr lang="ko-KR" altLang="en-US" sz="2000" dirty="0">
                <a:latin typeface="Symbol" panose="05050102010706020507" pitchFamily="18" charset="2"/>
              </a:rPr>
              <a:t>가 </a:t>
            </a:r>
            <a:r>
              <a:rPr lang="en-US" altLang="ko-KR" sz="2000" dirty="0"/>
              <a:t> X</a:t>
            </a:r>
            <a:r>
              <a:rPr lang="ko-KR" altLang="en-US" sz="2000" dirty="0"/>
              <a:t>를 대체하는 모든 상수 </a:t>
            </a:r>
            <a:r>
              <a:rPr lang="en-US" altLang="ko-KR" sz="2000" dirty="0"/>
              <a:t>c</a:t>
            </a:r>
            <a:r>
              <a:rPr lang="ko-KR" altLang="en-US" sz="2000" dirty="0"/>
              <a:t>에 대해 참이면 </a:t>
            </a:r>
            <a:r>
              <a:rPr lang="en-US" altLang="ko-KR" sz="2000" dirty="0">
                <a:latin typeface="Symbol" panose="05050102010706020507" pitchFamily="18" charset="2"/>
              </a:rPr>
              <a:t>"</a:t>
            </a:r>
            <a:r>
              <a:rPr lang="en-US" altLang="ko-KR" sz="2000" dirty="0"/>
              <a:t>X </a:t>
            </a:r>
            <a:r>
              <a:rPr lang="en-US" altLang="ko-KR" sz="2000" dirty="0">
                <a:latin typeface="Symbol" panose="05050102010706020507" pitchFamily="18" charset="2"/>
              </a:rPr>
              <a:t>a</a:t>
            </a:r>
            <a:r>
              <a:rPr lang="en-US" altLang="ko-KR" sz="2000" dirty="0"/>
              <a:t>(X) </a:t>
            </a:r>
            <a:r>
              <a:rPr lang="ko-KR" altLang="en-US" sz="2000" dirty="0"/>
              <a:t>는 참</a:t>
            </a:r>
            <a:endParaRPr lang="en-US" altLang="ko-KR" sz="2000" dirty="0"/>
          </a:p>
          <a:p>
            <a:pPr marL="1257300" lvl="2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Existential</a:t>
            </a:r>
            <a:r>
              <a:rPr lang="ko-KR" altLang="en-US" sz="2000" dirty="0"/>
              <a:t> </a:t>
            </a:r>
            <a:r>
              <a:rPr lang="en-US" altLang="ko-KR" sz="2000" dirty="0"/>
              <a:t>Quantifier(</a:t>
            </a:r>
            <a:r>
              <a:rPr lang="ko-KR" altLang="en-US" sz="2000" dirty="0" err="1"/>
              <a:t>존재정량자</a:t>
            </a:r>
            <a:r>
              <a:rPr lang="en-US" altLang="ko-KR" sz="2000" dirty="0"/>
              <a:t>) : </a:t>
            </a:r>
            <a:r>
              <a:rPr lang="en-US" altLang="ko-KR" sz="2000" dirty="0">
                <a:latin typeface="Symbol" panose="05050102010706020507" pitchFamily="18" charset="2"/>
              </a:rPr>
              <a:t>$ </a:t>
            </a:r>
            <a:r>
              <a:rPr lang="en-US" altLang="ko-KR" sz="2000" dirty="0"/>
              <a:t>(true for at least a value of X)</a:t>
            </a:r>
          </a:p>
          <a:p>
            <a:pPr lvl="2" algn="just" fontAlgn="base">
              <a:lnSpc>
                <a:spcPct val="150000"/>
              </a:lnSpc>
            </a:pPr>
            <a:r>
              <a:rPr lang="en-US" altLang="ko-KR" sz="2000" dirty="0">
                <a:latin typeface="Symbol" panose="05050102010706020507" pitchFamily="18" charset="2"/>
              </a:rPr>
              <a:t>- $</a:t>
            </a:r>
            <a:r>
              <a:rPr lang="en-US" altLang="ko-KR" sz="2000" dirty="0"/>
              <a:t>X </a:t>
            </a:r>
            <a:r>
              <a:rPr lang="en-US" altLang="ko-KR" sz="2000" i="1" dirty="0">
                <a:latin typeface="Symbol" panose="05050102010706020507" pitchFamily="18" charset="2"/>
              </a:rPr>
              <a:t>a</a:t>
            </a:r>
            <a:r>
              <a:rPr lang="en-US" altLang="ko-KR" sz="2000" dirty="0"/>
              <a:t>(X) : </a:t>
            </a:r>
            <a:r>
              <a:rPr lang="ko-KR" altLang="en-US" sz="2000" dirty="0"/>
              <a:t>술어논리 </a:t>
            </a:r>
            <a:r>
              <a:rPr lang="en-US" altLang="ko-KR" sz="2000" dirty="0">
                <a:latin typeface="Symbol" panose="05050102010706020507" pitchFamily="18" charset="2"/>
              </a:rPr>
              <a:t>a</a:t>
            </a:r>
            <a:r>
              <a:rPr lang="ko-KR" altLang="en-US" sz="2000" dirty="0">
                <a:latin typeface="Symbol" panose="05050102010706020507" pitchFamily="18" charset="2"/>
              </a:rPr>
              <a:t>가 </a:t>
            </a:r>
            <a:r>
              <a:rPr lang="en-US" altLang="ko-KR" sz="2000" dirty="0"/>
              <a:t>X</a:t>
            </a:r>
            <a:r>
              <a:rPr lang="ko-KR" altLang="en-US" sz="2000" dirty="0"/>
              <a:t>를 대체하는 어떤 상수 </a:t>
            </a:r>
            <a:r>
              <a:rPr lang="en-US" altLang="ko-KR" sz="2000" dirty="0"/>
              <a:t>c</a:t>
            </a:r>
            <a:r>
              <a:rPr lang="ko-KR" altLang="en-US" sz="2000" dirty="0"/>
              <a:t>에 대해 참이면 </a:t>
            </a:r>
            <a:r>
              <a:rPr lang="en-US" altLang="ko-KR" sz="2000" dirty="0">
                <a:latin typeface="Symbol" panose="05050102010706020507" pitchFamily="18" charset="2"/>
              </a:rPr>
              <a:t>$</a:t>
            </a:r>
            <a:r>
              <a:rPr lang="en-US" altLang="ko-KR" sz="2000" dirty="0"/>
              <a:t>X </a:t>
            </a:r>
            <a:r>
              <a:rPr lang="en-US" altLang="ko-KR" sz="2000" dirty="0">
                <a:latin typeface="Symbol" panose="05050102010706020507" pitchFamily="18" charset="2"/>
              </a:rPr>
              <a:t>a</a:t>
            </a:r>
            <a:r>
              <a:rPr lang="en-US" altLang="ko-KR" sz="2000" dirty="0"/>
              <a:t>(X) </a:t>
            </a:r>
            <a:r>
              <a:rPr lang="ko-KR" altLang="en-US" sz="2000" dirty="0"/>
              <a:t>는 참</a:t>
            </a:r>
            <a:endParaRPr lang="en-US" altLang="ko-KR" sz="2000" dirty="0"/>
          </a:p>
          <a:p>
            <a:pPr marL="1257300" lvl="2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정량자의 적용 범위</a:t>
            </a:r>
            <a:r>
              <a:rPr lang="en-US" altLang="ko-KR" sz="2000" dirty="0"/>
              <a:t>(Scope) : (</a:t>
            </a:r>
            <a:r>
              <a:rPr lang="en-US" altLang="ko-KR" sz="2000" dirty="0">
                <a:latin typeface="Symbol" pitchFamily="18" charset="2"/>
              </a:rPr>
              <a:t>"</a:t>
            </a:r>
            <a:r>
              <a:rPr lang="en-US" altLang="ko-KR" sz="2000" dirty="0"/>
              <a:t>X </a:t>
            </a:r>
            <a:r>
              <a:rPr lang="en-US" altLang="ko-KR" sz="2000" dirty="0">
                <a:latin typeface="Symbol" pitchFamily="18" charset="2"/>
              </a:rPr>
              <a:t>a</a:t>
            </a:r>
            <a:r>
              <a:rPr lang="en-US" altLang="ko-KR" sz="2000" dirty="0"/>
              <a:t>), (</a:t>
            </a:r>
            <a:r>
              <a:rPr lang="en-US" altLang="ko-KR" sz="2000" dirty="0">
                <a:latin typeface="Symbol" pitchFamily="18" charset="2"/>
              </a:rPr>
              <a:t>$</a:t>
            </a:r>
            <a:r>
              <a:rPr lang="en-US" altLang="ko-KR" sz="2000" dirty="0"/>
              <a:t>X </a:t>
            </a:r>
            <a:r>
              <a:rPr lang="en-US" altLang="ko-KR" sz="2000" dirty="0">
                <a:latin typeface="Symbol" pitchFamily="18" charset="2"/>
              </a:rPr>
              <a:t>a</a:t>
            </a:r>
            <a:r>
              <a:rPr lang="en-US" altLang="ko-KR" sz="2000" dirty="0"/>
              <a:t>)</a:t>
            </a:r>
            <a:r>
              <a:rPr lang="ko-KR" altLang="en-US" sz="2000" dirty="0"/>
              <a:t>에서 </a:t>
            </a:r>
            <a:r>
              <a:rPr lang="en-US" altLang="ko-KR" sz="2000" dirty="0">
                <a:latin typeface="Symbol" pitchFamily="18" charset="2"/>
              </a:rPr>
              <a:t>a</a:t>
            </a:r>
            <a:r>
              <a:rPr lang="ko-KR" altLang="en-US" sz="2000" dirty="0"/>
              <a:t>는 정량자의 적용 범위</a:t>
            </a:r>
            <a:r>
              <a:rPr lang="en-US" altLang="ko-KR" sz="2000" dirty="0"/>
              <a:t>(scope)</a:t>
            </a:r>
          </a:p>
          <a:p>
            <a:pPr marL="1257300" lvl="2" indent="-342900" algn="just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정량자의 </a:t>
            </a:r>
            <a:r>
              <a:rPr lang="en-US" altLang="ko-KR" sz="2000" dirty="0"/>
              <a:t>Scope</a:t>
            </a:r>
            <a:r>
              <a:rPr lang="ko-KR" altLang="en-US" sz="2000" dirty="0"/>
              <a:t>에 있는 변수는 정량자에 의해 </a:t>
            </a:r>
            <a:r>
              <a:rPr lang="en-US" altLang="ko-KR" sz="2000" dirty="0"/>
              <a:t>Bound</a:t>
            </a:r>
            <a:r>
              <a:rPr lang="ko-KR" altLang="en-US" sz="2000" dirty="0"/>
              <a:t>되었다고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외의 변수는 정량자와 무관</a:t>
            </a:r>
            <a:r>
              <a:rPr lang="en-US" altLang="ko-KR" sz="2000" dirty="0"/>
              <a:t>(Free)</a:t>
            </a:r>
          </a:p>
          <a:p>
            <a:pPr marL="1257300" lvl="2" indent="-342900" algn="just" fontAlgn="base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lvl="1">
              <a:defRPr/>
            </a:pPr>
            <a:r>
              <a:rPr lang="en-US" altLang="ko-KR" dirty="0"/>
              <a:t>	Ex)  (</a:t>
            </a:r>
            <a:r>
              <a:rPr lang="en-US" altLang="ko-KR" dirty="0">
                <a:latin typeface="Symbol" pitchFamily="18" charset="2"/>
              </a:rPr>
              <a:t>"</a:t>
            </a:r>
            <a:r>
              <a:rPr lang="en-US" altLang="ko-KR" dirty="0"/>
              <a:t>X p(X) </a:t>
            </a:r>
            <a:r>
              <a:rPr lang="en-US" altLang="ko-KR" dirty="0">
                <a:latin typeface="Symbol" pitchFamily="18" charset="2"/>
              </a:rPr>
              <a:t>®</a:t>
            </a:r>
            <a:r>
              <a:rPr lang="en-US" altLang="ko-KR" dirty="0"/>
              <a:t> q(X))</a:t>
            </a:r>
          </a:p>
          <a:p>
            <a:pPr lvl="2">
              <a:defRPr/>
            </a:pPr>
            <a:r>
              <a:rPr lang="en-US" altLang="ko-KR" dirty="0"/>
              <a:t>      (</a:t>
            </a:r>
            <a:r>
              <a:rPr lang="en-US" altLang="ko-KR" dirty="0">
                <a:latin typeface="Symbol" pitchFamily="18" charset="2"/>
              </a:rPr>
              <a:t>$</a:t>
            </a:r>
            <a:r>
              <a:rPr lang="en-US" altLang="ko-KR" dirty="0"/>
              <a:t>X p(X)) ∧ (</a:t>
            </a:r>
            <a:r>
              <a:rPr lang="en-US" altLang="ko-KR" dirty="0">
                <a:latin typeface="Symbol" pitchFamily="18" charset="2"/>
              </a:rPr>
              <a:t>"</a:t>
            </a:r>
            <a:r>
              <a:rPr lang="en-US" altLang="ko-KR" dirty="0"/>
              <a:t>X q(X) )</a:t>
            </a:r>
          </a:p>
          <a:p>
            <a:pPr lvl="2">
              <a:defRPr/>
            </a:pPr>
            <a:r>
              <a:rPr lang="en-US" altLang="ko-KR" dirty="0"/>
              <a:t>      (</a:t>
            </a:r>
            <a:r>
              <a:rPr lang="en-US" altLang="ko-KR" dirty="0">
                <a:latin typeface="Symbol" pitchFamily="18" charset="2"/>
              </a:rPr>
              <a:t>$</a:t>
            </a:r>
            <a:r>
              <a:rPr lang="en-US" altLang="ko-KR" dirty="0"/>
              <a:t>X p(X)) ∨q(X) </a:t>
            </a:r>
            <a:r>
              <a:rPr lang="en-US" altLang="ko-KR" dirty="0">
                <a:latin typeface="Symbol" pitchFamily="18" charset="2"/>
              </a:rPr>
              <a:t>º</a:t>
            </a:r>
            <a:r>
              <a:rPr lang="en-US" altLang="ko-KR" dirty="0"/>
              <a:t> (</a:t>
            </a:r>
            <a:r>
              <a:rPr lang="en-US" altLang="ko-KR" dirty="0">
                <a:latin typeface="Symbol" pitchFamily="18" charset="2"/>
              </a:rPr>
              <a:t>$</a:t>
            </a:r>
            <a:r>
              <a:rPr lang="en-US" altLang="ko-KR" dirty="0"/>
              <a:t>Y p(Y)) ∨q(X)</a:t>
            </a:r>
          </a:p>
          <a:p>
            <a:pPr lvl="2">
              <a:defRPr/>
            </a:pPr>
            <a:r>
              <a:rPr lang="en-US" altLang="ko-KR" dirty="0"/>
              <a:t>      (</a:t>
            </a:r>
            <a:r>
              <a:rPr lang="en-US" altLang="ko-KR" dirty="0">
                <a:latin typeface="Symbol" pitchFamily="18" charset="2"/>
              </a:rPr>
              <a:t>$</a:t>
            </a:r>
            <a:r>
              <a:rPr lang="en-US" altLang="ko-KR" dirty="0"/>
              <a:t>X (</a:t>
            </a:r>
            <a:r>
              <a:rPr lang="en-US" altLang="ko-KR" dirty="0">
                <a:latin typeface="Symbol" pitchFamily="18" charset="2"/>
              </a:rPr>
              <a:t>"</a:t>
            </a:r>
            <a:r>
              <a:rPr lang="en-US" altLang="ko-KR" dirty="0"/>
              <a:t>X p(X)) </a:t>
            </a:r>
            <a:r>
              <a:rPr lang="en-US" altLang="ko-KR" dirty="0">
                <a:latin typeface="Symbol" pitchFamily="18" charset="2"/>
              </a:rPr>
              <a:t>® </a:t>
            </a:r>
            <a:r>
              <a:rPr lang="en-US" altLang="ko-KR" dirty="0"/>
              <a:t>q(X)) </a:t>
            </a:r>
            <a:r>
              <a:rPr lang="en-US" altLang="ko-KR" dirty="0">
                <a:latin typeface="Symbol" pitchFamily="18" charset="2"/>
              </a:rPr>
              <a:t>º </a:t>
            </a:r>
            <a:r>
              <a:rPr lang="en-US" altLang="ko-KR" dirty="0"/>
              <a:t>(</a:t>
            </a:r>
            <a:r>
              <a:rPr lang="en-US" altLang="ko-KR" dirty="0">
                <a:latin typeface="Symbol" pitchFamily="18" charset="2"/>
              </a:rPr>
              <a:t>$</a:t>
            </a:r>
            <a:r>
              <a:rPr lang="en-US" altLang="ko-KR" dirty="0"/>
              <a:t>X (</a:t>
            </a:r>
            <a:r>
              <a:rPr lang="en-US" altLang="ko-KR" dirty="0">
                <a:latin typeface="Symbol" pitchFamily="18" charset="2"/>
              </a:rPr>
              <a:t>"</a:t>
            </a:r>
            <a:r>
              <a:rPr lang="en-US" altLang="ko-KR" dirty="0"/>
              <a:t>Y p(Y)) </a:t>
            </a:r>
            <a:r>
              <a:rPr lang="en-US" altLang="ko-KR" dirty="0">
                <a:latin typeface="Symbol" pitchFamily="18" charset="2"/>
              </a:rPr>
              <a:t>® </a:t>
            </a:r>
            <a:r>
              <a:rPr lang="en-US" altLang="ko-KR" dirty="0"/>
              <a:t>q(X)) </a:t>
            </a:r>
          </a:p>
          <a:p>
            <a:pPr marL="1257300" lvl="2" indent="-342900" algn="just" fontAlgn="base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959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2248FF37-F563-4130-BD03-63E1A358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4988936"/>
            <a:ext cx="2566987" cy="400050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Ù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18633E65-2090-4A5D-A430-D3A6EA15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1756786"/>
            <a:ext cx="32924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E4E10-B5CB-45EB-BF73-9A22AC8E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8" y="3358573"/>
            <a:ext cx="7526337" cy="708025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Who is a member of the Alpine Club and a mountain climber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but not a skier?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79DABAE-5A49-4577-B63C-D7DCFCB8C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82" y="1489364"/>
            <a:ext cx="876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2.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술어논리로 지식과 문제를 표현</a:t>
            </a:r>
          </a:p>
        </p:txBody>
      </p:sp>
    </p:spTree>
    <p:extLst>
      <p:ext uri="{BB962C8B-B14F-4D97-AF65-F5344CB8AC3E}">
        <p14:creationId xmlns:p14="http://schemas.microsoft.com/office/powerpoint/2010/main" val="343724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096011F3-00E1-4B89-BB62-4C9D7F648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2613025"/>
            <a:ext cx="5484812" cy="1631950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A(t), A(m), 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r)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L(t,r), L(t,s)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63F5A85-2CC2-4531-A7A2-87AC39F52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310063"/>
            <a:ext cx="3027362" cy="400050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[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Ù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S(X)]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EE0F41-AE13-4834-A755-E5EF37C54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82" y="1489364"/>
            <a:ext cx="87606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lang="en-US" altLang="ko-KR" kern="0" dirty="0">
                <a:solidFill>
                  <a:srgbClr val="000000"/>
                </a:solidFill>
                <a:latin typeface="굴림"/>
                <a:ea typeface="굴림"/>
              </a:rPr>
              <a:t>3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.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문제를 부정하여 지식에 추가</a:t>
            </a:r>
          </a:p>
        </p:txBody>
      </p:sp>
    </p:spTree>
    <p:extLst>
      <p:ext uri="{BB962C8B-B14F-4D97-AF65-F5344CB8AC3E}">
        <p14:creationId xmlns:p14="http://schemas.microsoft.com/office/powerpoint/2010/main" val="1001964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9BDB030-426F-451D-946C-C4375CEF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82" y="1415472"/>
            <a:ext cx="108758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4.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조건 명제를 제거하고 부정 부호를 괄호 안으로 이동 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C55E55F-6EB5-4E6C-84B0-0D1E4FD7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582" y="4203122"/>
            <a:ext cx="5284788" cy="1938338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A(t), A(m), 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r)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L(t,r), 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D3695BE-D198-451F-BA35-B85B2139D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482" y="1979035"/>
            <a:ext cx="5484813" cy="1631950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A(t), A(m), 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r)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L(t,r), L(t,s)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4B9EEA5-5F08-4521-AFC4-5D59DFCB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732" y="3676072"/>
            <a:ext cx="3027363" cy="400050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[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Ù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Ù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S(X)]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화살표: 오른쪽 3">
            <a:extLst>
              <a:ext uri="{FF2B5EF4-FFF2-40B4-BE49-F238E27FC236}">
                <a16:creationId xmlns:a16="http://schemas.microsoft.com/office/drawing/2014/main" id="{D771961D-33B9-4379-94F3-7EF36067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232" y="4973060"/>
            <a:ext cx="979488" cy="484187"/>
          </a:xfrm>
          <a:prstGeom prst="rightArrow">
            <a:avLst>
              <a:gd name="adj1" fmla="val 50000"/>
              <a:gd name="adj2" fmla="val 82164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55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A7AE9C3-0C9D-4D28-ACB5-AB9E33B0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546" y="105525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5. </a:t>
            </a:r>
            <a:r>
              <a:rPr kumimoji="1" lang="ko-KR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전체정량자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CE440-0FE8-4FE8-9914-CCCEC0735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621" y="3825442"/>
            <a:ext cx="4429125" cy="1938337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A(t), A(m), 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r)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X), 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L(t,r), 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D3BEAC7-946B-48BF-B044-B178A2D3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559" y="1671204"/>
            <a:ext cx="5284787" cy="1938338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A(t), A(m), 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r)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L(t,r), 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화살표: 오른쪽 7">
            <a:extLst>
              <a:ext uri="{FF2B5EF4-FFF2-40B4-BE49-F238E27FC236}">
                <a16:creationId xmlns:a16="http://schemas.microsoft.com/office/drawing/2014/main" id="{9289E040-B4BE-408E-AED3-09234EEE1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596" y="4612842"/>
            <a:ext cx="979488" cy="484187"/>
          </a:xfrm>
          <a:prstGeom prst="rightArrow">
            <a:avLst>
              <a:gd name="adj1" fmla="val 50000"/>
              <a:gd name="adj2" fmla="val 82164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640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52C1CD-68EA-4CDE-96D8-7AE5BCEC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854" y="134158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6.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모든 변수를 각각 다른 이름으로 표현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63310-980C-4E03-9311-4C3C58E31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667" y="2090882"/>
            <a:ext cx="3298825" cy="3478213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A(m)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M(X1)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L(X1, 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S(X2)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L(X2,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L(t,X3)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X3)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S(X5)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2F678D1-6813-4190-9A2C-9A329A78B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842" y="2090882"/>
            <a:ext cx="4429125" cy="1938338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A(t), A(m), 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r)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,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X), L(t,X)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L(t,r), 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화살표: 오른쪽 7">
            <a:extLst>
              <a:ext uri="{FF2B5EF4-FFF2-40B4-BE49-F238E27FC236}">
                <a16:creationId xmlns:a16="http://schemas.microsoft.com/office/drawing/2014/main" id="{60093EE0-794C-46AF-95F8-C02E74AB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067" y="4410220"/>
            <a:ext cx="977900" cy="484187"/>
          </a:xfrm>
          <a:prstGeom prst="rightArrow">
            <a:avLst>
              <a:gd name="adj1" fmla="val 50000"/>
              <a:gd name="adj2" fmla="val 82031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80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AFF1550-1E0F-420D-82C5-9C5BBB415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090" y="116601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BBB6"/>
              </a:buClr>
              <a:buSzPct val="80000"/>
              <a:buNone/>
              <a:tabLst/>
              <a:defRPr/>
            </a:pP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7.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모순이 발생할 때 까지 논리 융합 반박 실행</a:t>
            </a: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EE33299-0828-4115-97D3-C3A953F4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978" y="1940718"/>
            <a:ext cx="329882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A(m)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M(X1)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L(X1, 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S(X2)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L(X2,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L(t,X3)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X3)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S(X5)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588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">
            <a:extLst>
              <a:ext uri="{FF2B5EF4-FFF2-40B4-BE49-F238E27FC236}">
                <a16:creationId xmlns:a16="http://schemas.microsoft.com/office/drawing/2014/main" id="{0552F980-D60D-4E3C-A219-00FDEA6A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001" y="1746828"/>
            <a:ext cx="329882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A(m)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M(X1)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L(X1, 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S(X2)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L(X2,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L(t,X3)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X3)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S(X5)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FBD4062F-DFC9-411C-B13C-6FE42D1BA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713" y="2181803"/>
            <a:ext cx="159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0" name="직선 연결선 3">
            <a:extLst>
              <a:ext uri="{FF2B5EF4-FFF2-40B4-BE49-F238E27FC236}">
                <a16:creationId xmlns:a16="http://schemas.microsoft.com/office/drawing/2014/main" id="{F6C0B26D-0F5C-4906-85EF-ABE4E4AF7A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02951" y="2394528"/>
            <a:ext cx="1147762" cy="50323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9">
            <a:extLst>
              <a:ext uri="{FF2B5EF4-FFF2-40B4-BE49-F238E27FC236}">
                <a16:creationId xmlns:a16="http://schemas.microsoft.com/office/drawing/2014/main" id="{89CB719F-3774-46B6-A326-990724690DE3}"/>
              </a:ext>
            </a:extLst>
          </p:cNvPr>
          <p:cNvCxnSpPr>
            <a:cxnSpLocks/>
          </p:cNvCxnSpPr>
          <p:nvPr/>
        </p:nvCxnSpPr>
        <p:spPr bwMode="auto">
          <a:xfrm flipV="1">
            <a:off x="5822088" y="2394528"/>
            <a:ext cx="428625" cy="26193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직사각형 6">
            <a:extLst>
              <a:ext uri="{FF2B5EF4-FFF2-40B4-BE49-F238E27FC236}">
                <a16:creationId xmlns:a16="http://schemas.microsoft.com/office/drawing/2014/main" id="{8C3E4100-5AAE-4F7A-8CA5-032065377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176" y="3559753"/>
            <a:ext cx="1122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s)</a:t>
            </a:r>
          </a:p>
        </p:txBody>
      </p:sp>
      <p:cxnSp>
        <p:nvCxnSpPr>
          <p:cNvPr id="23" name="직선 연결선 13">
            <a:extLst>
              <a:ext uri="{FF2B5EF4-FFF2-40B4-BE49-F238E27FC236}">
                <a16:creationId xmlns:a16="http://schemas.microsoft.com/office/drawing/2014/main" id="{1CDDDA6E-E2F4-497A-8761-72E033BA49A3}"/>
              </a:ext>
            </a:extLst>
          </p:cNvPr>
          <p:cNvCxnSpPr>
            <a:cxnSpLocks/>
          </p:cNvCxnSpPr>
          <p:nvPr/>
        </p:nvCxnSpPr>
        <p:spPr bwMode="auto">
          <a:xfrm>
            <a:off x="5247413" y="3758191"/>
            <a:ext cx="1079500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16">
            <a:extLst>
              <a:ext uri="{FF2B5EF4-FFF2-40B4-BE49-F238E27FC236}">
                <a16:creationId xmlns:a16="http://schemas.microsoft.com/office/drawing/2014/main" id="{6D103F0F-A9AC-464B-BB19-E45B76A745E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4163" y="3748666"/>
            <a:ext cx="2952750" cy="9493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19">
            <a:extLst>
              <a:ext uri="{FF2B5EF4-FFF2-40B4-BE49-F238E27FC236}">
                <a16:creationId xmlns:a16="http://schemas.microsoft.com/office/drawing/2014/main" id="{E92644EB-A241-461A-AD07-4AACF06782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4163" y="1865891"/>
            <a:ext cx="5040313" cy="44132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22">
            <a:extLst>
              <a:ext uri="{FF2B5EF4-FFF2-40B4-BE49-F238E27FC236}">
                <a16:creationId xmlns:a16="http://schemas.microsoft.com/office/drawing/2014/main" id="{90941BD6-899F-441E-A886-01155F1C1AC6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2976" y="1886528"/>
            <a:ext cx="571500" cy="4968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직사각형 20">
            <a:extLst>
              <a:ext uri="{FF2B5EF4-FFF2-40B4-BE49-F238E27FC236}">
                <a16:creationId xmlns:a16="http://schemas.microsoft.com/office/drawing/2014/main" id="{77E03A48-1609-4C9C-8E3E-1B408F8C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476" y="1648403"/>
            <a:ext cx="70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S(m)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57BD74-0F4F-428F-9E6F-EEA7426286A4}"/>
              </a:ext>
            </a:extLst>
          </p:cNvPr>
          <p:cNvCxnSpPr>
            <a:cxnSpLocks/>
          </p:cNvCxnSpPr>
          <p:nvPr/>
        </p:nvCxnSpPr>
        <p:spPr bwMode="auto">
          <a:xfrm flipV="1">
            <a:off x="4850538" y="2646941"/>
            <a:ext cx="4003675" cy="8382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연결선 30">
            <a:extLst>
              <a:ext uri="{FF2B5EF4-FFF2-40B4-BE49-F238E27FC236}">
                <a16:creationId xmlns:a16="http://schemas.microsoft.com/office/drawing/2014/main" id="{EE17FA74-1EFE-4382-BD35-079E1203C110}"/>
              </a:ext>
            </a:extLst>
          </p:cNvPr>
          <p:cNvCxnSpPr>
            <a:cxnSpLocks/>
          </p:cNvCxnSpPr>
          <p:nvPr/>
        </p:nvCxnSpPr>
        <p:spPr bwMode="auto">
          <a:xfrm>
            <a:off x="8698638" y="2123066"/>
            <a:ext cx="147638" cy="5238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직사각형 28">
            <a:extLst>
              <a:ext uri="{FF2B5EF4-FFF2-40B4-BE49-F238E27FC236}">
                <a16:creationId xmlns:a16="http://schemas.microsoft.com/office/drawing/2014/main" id="{4083FC25-D483-4B56-8F9A-D42AE78D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76" y="2515178"/>
            <a:ext cx="957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s)</a:t>
            </a:r>
          </a:p>
        </p:txBody>
      </p:sp>
      <p:cxnSp>
        <p:nvCxnSpPr>
          <p:cNvPr id="31" name="직선 연결선 35">
            <a:extLst>
              <a:ext uri="{FF2B5EF4-FFF2-40B4-BE49-F238E27FC236}">
                <a16:creationId xmlns:a16="http://schemas.microsoft.com/office/drawing/2014/main" id="{866701C3-C2A4-4007-909C-93C3C6B30B99}"/>
              </a:ext>
            </a:extLst>
          </p:cNvPr>
          <p:cNvCxnSpPr>
            <a:cxnSpLocks/>
          </p:cNvCxnSpPr>
          <p:nvPr/>
        </p:nvCxnSpPr>
        <p:spPr bwMode="auto">
          <a:xfrm flipV="1">
            <a:off x="7517538" y="3635953"/>
            <a:ext cx="2079625" cy="1158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연결선 39">
            <a:extLst>
              <a:ext uri="{FF2B5EF4-FFF2-40B4-BE49-F238E27FC236}">
                <a16:creationId xmlns:a16="http://schemas.microsoft.com/office/drawing/2014/main" id="{17E11E7F-F4ED-4E23-8F5F-FCA0F6043D86}"/>
              </a:ext>
            </a:extLst>
          </p:cNvPr>
          <p:cNvCxnSpPr>
            <a:cxnSpLocks/>
          </p:cNvCxnSpPr>
          <p:nvPr/>
        </p:nvCxnSpPr>
        <p:spPr bwMode="auto">
          <a:xfrm>
            <a:off x="9349513" y="2897766"/>
            <a:ext cx="223838" cy="7381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직사각형 37">
            <a:extLst>
              <a:ext uri="{FF2B5EF4-FFF2-40B4-BE49-F238E27FC236}">
                <a16:creationId xmlns:a16="http://schemas.microsoft.com/office/drawing/2014/main" id="{508A068D-60BD-406C-8BBE-AF07AC82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888" y="3612141"/>
            <a:ext cx="215900" cy="18415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888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6">
            <a:extLst>
              <a:ext uri="{FF2B5EF4-FFF2-40B4-BE49-F238E27FC236}">
                <a16:creationId xmlns:a16="http://schemas.microsoft.com/office/drawing/2014/main" id="{93DDDAB3-246F-4BB0-9DC3-9B8717EC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801" y="2130283"/>
            <a:ext cx="3298825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A(t)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A(m)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A(j)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M(X)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M(X1)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L(X1, 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S(X2)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L(X2, s)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L(t,X3)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X3)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X4)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L(t,r)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L(t,s)</a:t>
            </a:r>
          </a:p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M(X5)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S(X5)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직사각형 6">
            <a:extLst>
              <a:ext uri="{FF2B5EF4-FFF2-40B4-BE49-F238E27FC236}">
                <a16:creationId xmlns:a16="http://schemas.microsoft.com/office/drawing/2014/main" id="{C4C16214-51AC-4A14-8780-49911B3A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601" y="4528995"/>
            <a:ext cx="1122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L(m, s)</a:t>
            </a:r>
          </a:p>
        </p:txBody>
      </p:sp>
      <p:cxnSp>
        <p:nvCxnSpPr>
          <p:cNvPr id="48" name="직선 연결선 13">
            <a:extLst>
              <a:ext uri="{FF2B5EF4-FFF2-40B4-BE49-F238E27FC236}">
                <a16:creationId xmlns:a16="http://schemas.microsoft.com/office/drawing/2014/main" id="{261A85C5-D3DD-4BAC-BF90-C38193A654E8}"/>
              </a:ext>
            </a:extLst>
          </p:cNvPr>
          <p:cNvCxnSpPr>
            <a:cxnSpLocks/>
          </p:cNvCxnSpPr>
          <p:nvPr/>
        </p:nvCxnSpPr>
        <p:spPr bwMode="auto">
          <a:xfrm>
            <a:off x="4969601" y="4219433"/>
            <a:ext cx="323850" cy="49371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직선 연결선 16">
            <a:extLst>
              <a:ext uri="{FF2B5EF4-FFF2-40B4-BE49-F238E27FC236}">
                <a16:creationId xmlns:a16="http://schemas.microsoft.com/office/drawing/2014/main" id="{D5A47E97-80FE-49C2-923B-F268D5AC29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0963" y="4713145"/>
            <a:ext cx="2122488" cy="3683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연결선 19">
            <a:extLst>
              <a:ext uri="{FF2B5EF4-FFF2-40B4-BE49-F238E27FC236}">
                <a16:creationId xmlns:a16="http://schemas.microsoft.com/office/drawing/2014/main" id="{2CB58DC0-8DCA-4ED8-B29D-3CFE9B67BD29}"/>
              </a:ext>
            </a:extLst>
          </p:cNvPr>
          <p:cNvCxnSpPr>
            <a:cxnSpLocks/>
          </p:cNvCxnSpPr>
          <p:nvPr/>
        </p:nvCxnSpPr>
        <p:spPr bwMode="auto">
          <a:xfrm>
            <a:off x="3170963" y="2690670"/>
            <a:ext cx="21796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연결선 39">
            <a:extLst>
              <a:ext uri="{FF2B5EF4-FFF2-40B4-BE49-F238E27FC236}">
                <a16:creationId xmlns:a16="http://schemas.microsoft.com/office/drawing/2014/main" id="{E78AB553-63C2-4061-A8DB-AB249306A669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7338" y="3870183"/>
            <a:ext cx="20907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직사각형 37">
            <a:extLst>
              <a:ext uri="{FF2B5EF4-FFF2-40B4-BE49-F238E27FC236}">
                <a16:creationId xmlns:a16="http://schemas.microsoft.com/office/drawing/2014/main" id="{715B7294-7B6F-473C-875A-CC8DFA1C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676" y="1607995"/>
            <a:ext cx="215900" cy="18415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3" name="직선 연결선 13">
            <a:extLst>
              <a:ext uri="{FF2B5EF4-FFF2-40B4-BE49-F238E27FC236}">
                <a16:creationId xmlns:a16="http://schemas.microsoft.com/office/drawing/2014/main" id="{DB8DA249-ED08-47F1-B252-6138A0D4362C}"/>
              </a:ext>
            </a:extLst>
          </p:cNvPr>
          <p:cNvCxnSpPr>
            <a:cxnSpLocks/>
          </p:cNvCxnSpPr>
          <p:nvPr/>
        </p:nvCxnSpPr>
        <p:spPr bwMode="auto">
          <a:xfrm flipH="1">
            <a:off x="5985601" y="3879708"/>
            <a:ext cx="752475" cy="5857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직사각형 7">
            <a:extLst>
              <a:ext uri="{FF2B5EF4-FFF2-40B4-BE49-F238E27FC236}">
                <a16:creationId xmlns:a16="http://schemas.microsoft.com/office/drawing/2014/main" id="{FBCBA62A-F695-4970-81DD-2A6F0F144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076" y="3636820"/>
            <a:ext cx="925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S(m)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5" name="직선 연결선 19">
            <a:extLst>
              <a:ext uri="{FF2B5EF4-FFF2-40B4-BE49-F238E27FC236}">
                <a16:creationId xmlns:a16="http://schemas.microsoft.com/office/drawing/2014/main" id="{CFDDAAA3-EA64-4BAD-8DE6-E9D32F721604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9751" y="2681145"/>
            <a:ext cx="450850" cy="5270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직사각형 12">
            <a:extLst>
              <a:ext uri="{FF2B5EF4-FFF2-40B4-BE49-F238E27FC236}">
                <a16:creationId xmlns:a16="http://schemas.microsoft.com/office/drawing/2014/main" id="{CEBF09EC-C391-429E-AE9F-C4CA0711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601" y="2458895"/>
            <a:ext cx="153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S(m)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M(m)</a:t>
            </a:r>
          </a:p>
        </p:txBody>
      </p:sp>
      <p:cxnSp>
        <p:nvCxnSpPr>
          <p:cNvPr id="57" name="직선 연결선 39">
            <a:extLst>
              <a:ext uri="{FF2B5EF4-FFF2-40B4-BE49-F238E27FC236}">
                <a16:creationId xmlns:a16="http://schemas.microsoft.com/office/drawing/2014/main" id="{4DD7E204-8F0E-49FD-9F92-4FABDEF1FC78}"/>
              </a:ext>
            </a:extLst>
          </p:cNvPr>
          <p:cNvCxnSpPr>
            <a:cxnSpLocks/>
          </p:cNvCxnSpPr>
          <p:nvPr/>
        </p:nvCxnSpPr>
        <p:spPr bwMode="auto">
          <a:xfrm>
            <a:off x="7309576" y="4040045"/>
            <a:ext cx="574675" cy="4889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직선 연결선 39">
            <a:extLst>
              <a:ext uri="{FF2B5EF4-FFF2-40B4-BE49-F238E27FC236}">
                <a16:creationId xmlns:a16="http://schemas.microsoft.com/office/drawing/2014/main" id="{46A754F4-1C12-41E7-A413-9C2822604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5658576" y="4528995"/>
            <a:ext cx="2225675" cy="8413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직사각형 16">
            <a:extLst>
              <a:ext uri="{FF2B5EF4-FFF2-40B4-BE49-F238E27FC236}">
                <a16:creationId xmlns:a16="http://schemas.microsoft.com/office/drawing/2014/main" id="{0B7838DE-3F26-4517-AEE5-75E011FEA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326" y="4346433"/>
            <a:ext cx="1966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A(m)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Ú </a:t>
            </a: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M(m)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0" name="직선 연결선 39">
            <a:extLst>
              <a:ext uri="{FF2B5EF4-FFF2-40B4-BE49-F238E27FC236}">
                <a16:creationId xmlns:a16="http://schemas.microsoft.com/office/drawing/2014/main" id="{882345AA-A743-422F-901A-C63FB1867D84}"/>
              </a:ext>
            </a:extLst>
          </p:cNvPr>
          <p:cNvCxnSpPr>
            <a:cxnSpLocks/>
          </p:cNvCxnSpPr>
          <p:nvPr/>
        </p:nvCxnSpPr>
        <p:spPr bwMode="auto">
          <a:xfrm flipV="1">
            <a:off x="7290526" y="2827195"/>
            <a:ext cx="428625" cy="7778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직선 연결선 39">
            <a:extLst>
              <a:ext uri="{FF2B5EF4-FFF2-40B4-BE49-F238E27FC236}">
                <a16:creationId xmlns:a16="http://schemas.microsoft.com/office/drawing/2014/main" id="{E868D743-019A-4F76-8FC1-DDDB340AAB3D}"/>
              </a:ext>
            </a:extLst>
          </p:cNvPr>
          <p:cNvCxnSpPr>
            <a:cxnSpLocks/>
          </p:cNvCxnSpPr>
          <p:nvPr/>
        </p:nvCxnSpPr>
        <p:spPr bwMode="auto">
          <a:xfrm>
            <a:off x="6885713" y="2660508"/>
            <a:ext cx="833438" cy="1666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직사각형 24">
            <a:extLst>
              <a:ext uri="{FF2B5EF4-FFF2-40B4-BE49-F238E27FC236}">
                <a16:creationId xmlns:a16="http://schemas.microsoft.com/office/drawing/2014/main" id="{BD8AEAB9-35B8-4B62-A416-0FF517139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651" y="2574783"/>
            <a:ext cx="744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M(m)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3" name="직선 연결선 39">
            <a:extLst>
              <a:ext uri="{FF2B5EF4-FFF2-40B4-BE49-F238E27FC236}">
                <a16:creationId xmlns:a16="http://schemas.microsoft.com/office/drawing/2014/main" id="{A53FD649-4C27-4511-8B50-80C4C1129F5B}"/>
              </a:ext>
            </a:extLst>
          </p:cNvPr>
          <p:cNvCxnSpPr>
            <a:cxnSpLocks/>
          </p:cNvCxnSpPr>
          <p:nvPr/>
        </p:nvCxnSpPr>
        <p:spPr bwMode="auto">
          <a:xfrm>
            <a:off x="8198576" y="3044683"/>
            <a:ext cx="633412" cy="43815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직선 연결선 39">
            <a:extLst>
              <a:ext uri="{FF2B5EF4-FFF2-40B4-BE49-F238E27FC236}">
                <a16:creationId xmlns:a16="http://schemas.microsoft.com/office/drawing/2014/main" id="{B8B157F0-2E68-4060-B496-CB1D407A9B05}"/>
              </a:ext>
            </a:extLst>
          </p:cNvPr>
          <p:cNvCxnSpPr>
            <a:cxnSpLocks/>
          </p:cNvCxnSpPr>
          <p:nvPr/>
        </p:nvCxnSpPr>
        <p:spPr bwMode="auto">
          <a:xfrm flipV="1">
            <a:off x="8811351" y="3519345"/>
            <a:ext cx="20637" cy="7000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직사각형 31">
            <a:extLst>
              <a:ext uri="{FF2B5EF4-FFF2-40B4-BE49-F238E27FC236}">
                <a16:creationId xmlns:a16="http://schemas.microsoft.com/office/drawing/2014/main" id="{E31C8C1A-12B4-4083-947A-D05B5C08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538" y="3244708"/>
            <a:ext cx="985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A(m)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6" name="직선 연결선 19">
            <a:extLst>
              <a:ext uri="{FF2B5EF4-FFF2-40B4-BE49-F238E27FC236}">
                <a16:creationId xmlns:a16="http://schemas.microsoft.com/office/drawing/2014/main" id="{19D91D05-D50D-4F5B-BC1D-492DB0ABACAF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0963" y="1723883"/>
            <a:ext cx="5616575" cy="9667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직선 연결선 39">
            <a:extLst>
              <a:ext uri="{FF2B5EF4-FFF2-40B4-BE49-F238E27FC236}">
                <a16:creationId xmlns:a16="http://schemas.microsoft.com/office/drawing/2014/main" id="{432D5577-39B9-41EB-8CA1-C2F19E569B02}"/>
              </a:ext>
            </a:extLst>
          </p:cNvPr>
          <p:cNvCxnSpPr>
            <a:cxnSpLocks/>
          </p:cNvCxnSpPr>
          <p:nvPr/>
        </p:nvCxnSpPr>
        <p:spPr bwMode="auto">
          <a:xfrm>
            <a:off x="8979626" y="1846120"/>
            <a:ext cx="136525" cy="13477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854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2907F6E-2BC6-4050-9D7C-6B060852C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4" y="1166018"/>
            <a:ext cx="8229600" cy="557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/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정량자의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 </a:t>
            </a:r>
            <a:r>
              <a:rPr kumimoji="1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결합</a:t>
            </a:r>
            <a:r>
              <a:rPr kumimoji="1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  <a:cs typeface="+mn-cs"/>
              </a:rPr>
              <a:t>, </a:t>
            </a:r>
            <a:r>
              <a:rPr lang="ko-KR" altLang="en-US" kern="0" dirty="0">
                <a:solidFill>
                  <a:srgbClr val="002060"/>
                </a:solidFill>
                <a:latin typeface="굴림"/>
                <a:ea typeface="굴림"/>
              </a:rPr>
              <a:t>분배법칙과 부정</a:t>
            </a: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R="0" lvl="1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"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"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Y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º "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Y 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"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),  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$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$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Y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º $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Y 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$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((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"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X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a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) *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b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)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º 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"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X 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a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 *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b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)), ((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$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X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a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) *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b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)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º 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$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X 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a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 *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b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))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where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b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 is</a:t>
            </a:r>
            <a:r>
              <a:rPr lang="ko-KR" altLang="en-US" kern="0" dirty="0">
                <a:solidFill>
                  <a:srgbClr val="002060"/>
                </a:solidFill>
                <a:latin typeface="굴림"/>
                <a:ea typeface="굴림"/>
              </a:rPr>
              <a:t> 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free from X (contains no X)</a:t>
            </a:r>
          </a:p>
          <a:p>
            <a:pPr lvl="2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* ∧ </a:t>
            </a:r>
            <a:r>
              <a:rPr lang="ko-KR" altLang="en-US" kern="0" dirty="0">
                <a:solidFill>
                  <a:srgbClr val="002060"/>
                </a:solidFill>
                <a:latin typeface="굴림"/>
                <a:ea typeface="굴림"/>
              </a:rPr>
              <a:t>또는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 ∨</a:t>
            </a:r>
          </a:p>
          <a:p>
            <a:pPr marR="0" lvl="1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Ø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"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))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º ($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</a:t>
            </a:r>
            <a:r>
              <a:rPr kumimoji="1" lang="en-US" altLang="ko-KR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Øa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), 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Ø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(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$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)) 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º ("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X </a:t>
            </a:r>
            <a:r>
              <a:rPr kumimoji="1" lang="en-US" altLang="ko-KR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Øa</a:t>
            </a: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굴림"/>
                <a:ea typeface="굴림"/>
              </a:rPr>
              <a:t>)</a:t>
            </a:r>
          </a:p>
          <a:p>
            <a:pPr marR="0" lvl="1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lang="en-US" altLang="ko-KR" kern="0" dirty="0">
              <a:solidFill>
                <a:srgbClr val="002060"/>
              </a:solidFill>
              <a:latin typeface="굴림"/>
              <a:ea typeface="굴림"/>
            </a:endParaRPr>
          </a:p>
          <a:p>
            <a:pPr marR="0" lvl="1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449262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None/>
              <a:tabLst/>
              <a:defRPr/>
            </a:pP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Ex)</a:t>
            </a:r>
          </a:p>
          <a:p>
            <a:pPr marL="449262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None/>
              <a:tabLst/>
              <a:defRPr/>
            </a:pP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449262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None/>
              <a:tabLst/>
              <a:defRPr/>
            </a:pPr>
            <a:endParaRPr lang="en-US" altLang="ko-KR" kern="0" dirty="0">
              <a:solidFill>
                <a:srgbClr val="002060"/>
              </a:solidFill>
              <a:latin typeface="굴림"/>
              <a:ea typeface="굴림"/>
            </a:endParaRPr>
          </a:p>
          <a:p>
            <a:pPr marL="449262" marR="0" lvl="1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None/>
              <a:tabLst/>
              <a:defRPr/>
            </a:pP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449262" lvl="1" indent="0" eaLnBrk="1" hangingPunct="1">
              <a:buClrTx/>
              <a:buNone/>
            </a:pP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 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"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X 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$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Y (X+Y=2) ) 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º 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$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Y (</a:t>
            </a:r>
            <a:r>
              <a:rPr lang="en-US" altLang="ko-KR" kern="0" dirty="0">
                <a:solidFill>
                  <a:srgbClr val="002060"/>
                </a:solidFill>
                <a:latin typeface="Symbol" panose="05050102010706020507" pitchFamily="18" charset="2"/>
                <a:ea typeface="굴림"/>
              </a:rPr>
              <a:t>"</a:t>
            </a:r>
            <a:r>
              <a:rPr lang="en-US" altLang="ko-KR" kern="0" dirty="0">
                <a:solidFill>
                  <a:srgbClr val="002060"/>
                </a:solidFill>
                <a:latin typeface="굴림"/>
                <a:ea typeface="굴림"/>
              </a:rPr>
              <a:t>X (X+Y=2)) ?</a:t>
            </a: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90588" marR="0" lvl="2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6A646"/>
              </a:buClr>
              <a:buSzPct val="90000"/>
              <a:buNone/>
              <a:tabLst/>
              <a:defRPr/>
            </a:pP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FAD1BC9-3148-444C-ACCC-0B0A11F1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72" y="4742921"/>
            <a:ext cx="3816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dirty="0"/>
              <a:t>(</a:t>
            </a:r>
            <a:r>
              <a:rPr lang="en-US" altLang="ko-KR" dirty="0">
                <a:latin typeface="Symbol" panose="05050102010706020507" pitchFamily="18" charset="2"/>
              </a:rPr>
              <a:t>"</a:t>
            </a:r>
            <a:r>
              <a:rPr lang="en-US" altLang="ko-KR" dirty="0"/>
              <a:t>X (</a:t>
            </a:r>
            <a:r>
              <a:rPr lang="en-US" altLang="ko-KR" dirty="0">
                <a:latin typeface="Symbol" panose="05050102010706020507" pitchFamily="18" charset="2"/>
              </a:rPr>
              <a:t>$</a:t>
            </a:r>
            <a:r>
              <a:rPr lang="en-US" altLang="ko-KR" dirty="0"/>
              <a:t>Y </a:t>
            </a:r>
            <a:r>
              <a:rPr lang="en-US" altLang="ko-KR" dirty="0">
                <a:latin typeface="Symbol" panose="05050102010706020507" pitchFamily="18" charset="2"/>
              </a:rPr>
              <a:t>a</a:t>
            </a:r>
            <a:r>
              <a:rPr lang="en-US" altLang="ko-KR" dirty="0"/>
              <a:t>)) </a:t>
            </a:r>
            <a:r>
              <a:rPr lang="en-US" altLang="ko-KR" dirty="0">
                <a:latin typeface="Symbol" panose="05050102010706020507" pitchFamily="18" charset="2"/>
              </a:rPr>
              <a:t>º </a:t>
            </a:r>
            <a:r>
              <a:rPr lang="en-US" altLang="ko-KR" dirty="0"/>
              <a:t>(</a:t>
            </a:r>
            <a:r>
              <a:rPr lang="en-US" altLang="ko-KR" dirty="0">
                <a:latin typeface="Symbol" panose="05050102010706020507" pitchFamily="18" charset="2"/>
              </a:rPr>
              <a:t>$</a:t>
            </a:r>
            <a:r>
              <a:rPr lang="en-US" altLang="ko-KR" dirty="0"/>
              <a:t>Y (</a:t>
            </a:r>
            <a:r>
              <a:rPr lang="en-US" altLang="ko-KR" dirty="0">
                <a:latin typeface="Symbol" panose="05050102010706020507" pitchFamily="18" charset="2"/>
              </a:rPr>
              <a:t>"</a:t>
            </a:r>
            <a:r>
              <a:rPr lang="en-US" altLang="ko-KR" dirty="0"/>
              <a:t>X </a:t>
            </a:r>
            <a:r>
              <a:rPr lang="en-US" altLang="ko-KR" dirty="0">
                <a:latin typeface="Symbol" panose="05050102010706020507" pitchFamily="18" charset="2"/>
              </a:rPr>
              <a:t>a</a:t>
            </a:r>
            <a:r>
              <a:rPr lang="en-US" altLang="ko-KR" dirty="0"/>
              <a:t>)) ? </a:t>
            </a:r>
          </a:p>
        </p:txBody>
      </p:sp>
    </p:spTree>
    <p:extLst>
      <p:ext uri="{BB962C8B-B14F-4D97-AF65-F5344CB8AC3E}">
        <p14:creationId xmlns:p14="http://schemas.microsoft.com/office/powerpoint/2010/main" val="334379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104CC7-4A9A-4994-A5CB-6833BD43DFD0}"/>
              </a:ext>
            </a:extLst>
          </p:cNvPr>
          <p:cNvSpPr/>
          <p:nvPr/>
        </p:nvSpPr>
        <p:spPr>
          <a:xfrm>
            <a:off x="876299" y="1149174"/>
            <a:ext cx="10439401" cy="3726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술어논리를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이용한 지식 표현 예시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모든 성균관대 학생들은 천재이다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천재인 성균관대 학생도 있다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488C2B-2F40-4B58-BF73-65CCD693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80" y="1996988"/>
            <a:ext cx="4103687" cy="72707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skku(X)  : X is a student of SKKU</a:t>
            </a:r>
          </a:p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genius(X) : X is genius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63D505-0EA1-42F6-908C-65224DF4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2" y="3571876"/>
            <a:ext cx="3284538" cy="6477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 skku(X) ∧ genius(X) 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B7CB99-4F6B-4959-BA0B-9E48E060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3571876"/>
            <a:ext cx="3182938" cy="649287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 skku(X)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genius(X) 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B36EF18-A3DD-4E77-9FCE-DD196D5E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4967430"/>
            <a:ext cx="3284538" cy="649288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 skku(X) ∧ genius(X) )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0D3629E-5488-4A8F-8E5F-5082ED083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4967430"/>
            <a:ext cx="3182938" cy="6477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 ( </a:t>
            </a:r>
            <a:r>
              <a:rPr kumimoji="1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skku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(X)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genius(X)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A06E2-3C75-4CAF-A985-71FBFA3B46A1}"/>
              </a:ext>
            </a:extLst>
          </p:cNvPr>
          <p:cNvSpPr txBox="1"/>
          <p:nvPr/>
        </p:nvSpPr>
        <p:spPr>
          <a:xfrm>
            <a:off x="5948098" y="37168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F52D3-A0F2-4CFB-B3B4-783461EDBE7C}"/>
              </a:ext>
            </a:extLst>
          </p:cNvPr>
          <p:cNvSpPr txBox="1"/>
          <p:nvPr/>
        </p:nvSpPr>
        <p:spPr>
          <a:xfrm>
            <a:off x="5948098" y="5073712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7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0B0EA1D-4FC5-499B-B391-FC3586F35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866" y="1549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marR="0" lvl="0" indent="-4476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447675" marR="0" lvl="0" indent="-44767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1" lang="en-US" altLang="ko-KR" sz="22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  <a:p>
            <a:pPr marL="889000" marR="0" lvl="1" indent="-4397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All men have a human mother</a:t>
            </a:r>
          </a:p>
          <a:p>
            <a:pPr marL="889000" marR="0" lvl="1" indent="-4397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There is a man who has a human mother</a:t>
            </a:r>
          </a:p>
          <a:p>
            <a:pPr marL="889000" marR="0" lvl="1" indent="-4397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21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889000" marR="0" lvl="1" indent="-4397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ko-KR" sz="2100" b="0" i="0" u="none" strike="noStrike" kern="0" cap="none" spc="0" normalizeH="0" baseline="0" noProof="0" dirty="0">
                <a:ln>
                  <a:noFill/>
                </a:ln>
                <a:solidFill>
                  <a:srgbClr val="022C0C"/>
                </a:solidFill>
                <a:effectLst/>
                <a:uLnTx/>
                <a:uFillTx/>
                <a:latin typeface="굴림"/>
                <a:ea typeface="굴림"/>
              </a:rPr>
              <a:t>All mothers of men are human</a:t>
            </a:r>
          </a:p>
          <a:p>
            <a:pPr marL="1681163" marR="0" lvl="3" indent="-3857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FC023"/>
              </a:buClr>
              <a:buSzPct val="9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22C0C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8BB6488-37AC-40F2-98EC-FA223820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47" y="1185862"/>
            <a:ext cx="4103687" cy="727075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human(A)  : A is human</a:t>
            </a:r>
          </a:p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mother(A,B) : A is the mother of B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6CCC27-DA6C-4472-BDC1-CF3C6C8F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81" y="2852738"/>
            <a:ext cx="5400675" cy="6477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( human(X) 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®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mother(Y,X)∧human(Y) 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DB214AC-A652-4018-B0B2-F147CA15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81" y="4005263"/>
            <a:ext cx="5400675" cy="6477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( human(X)∧mother(Y,X)∧human(Y) 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AB39737-209D-47A0-948E-3E8CB1BB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81" y="5157788"/>
            <a:ext cx="5400675" cy="647700"/>
          </a:xfrm>
          <a:prstGeom prst="rect">
            <a:avLst/>
          </a:prstGeom>
          <a:solidFill>
            <a:srgbClr val="807732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latinLnBrk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marR="0" lvl="0" indent="-34290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"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Y ( human(Y)∧mother(X,Y)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 ® </a:t>
            </a: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human(X) )</a:t>
            </a:r>
          </a:p>
        </p:txBody>
      </p:sp>
    </p:spTree>
    <p:extLst>
      <p:ext uri="{BB962C8B-B14F-4D97-AF65-F5344CB8AC3E}">
        <p14:creationId xmlns:p14="http://schemas.microsoft.com/office/powerpoint/2010/main" val="151838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53E6E5A-452F-4308-93F5-92D1596A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33" y="9906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다음 지식을 술어 논리로 표현</a:t>
            </a:r>
            <a:endParaRPr lang="en-US" altLang="ko-KR" sz="2000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784225" lvl="1" indent="-342900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AutoNum type="arabicParenBoth"/>
              <a:defRPr/>
            </a:pPr>
            <a:r>
              <a:rPr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색이 있는 꽃들은 언제나 향기가 난다</a:t>
            </a:r>
            <a:endParaRPr lang="en-US" altLang="ko-KR" sz="2000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784225" lvl="1" indent="-342900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AutoNum type="arabicParenBoth"/>
              <a:defRPr/>
            </a:pPr>
            <a:r>
              <a:rPr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나는 야외에서 자란 꽃들을 좋아하지 않는다</a:t>
            </a:r>
            <a:endParaRPr lang="en-US" altLang="ko-KR" sz="2000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784225" lvl="1" indent="-342900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AutoNum type="arabicParenBoth"/>
              <a:defRPr/>
            </a:pPr>
            <a:r>
              <a:rPr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야외에서 자란 모든 꽃들은 색이 있다</a:t>
            </a:r>
            <a:endParaRPr lang="en-US" altLang="ko-KR" sz="2000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AutoNum type="arabicParenBoth"/>
              <a:defRPr/>
            </a:pPr>
            <a:endParaRPr lang="en-US" altLang="ko-KR" sz="2000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     </a:t>
            </a:r>
            <a:r>
              <a:rPr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술어</a:t>
            </a:r>
            <a:r>
              <a:rPr lang="en-US" altLang="ko-KR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2000" kern="0" dirty="0">
                <a:solidFill>
                  <a:srgbClr val="002060"/>
                </a:solidFill>
                <a:ea typeface="굴림" panose="020B0600000101010101" pitchFamily="50" charset="-127"/>
              </a:rPr>
              <a:t>명제</a:t>
            </a:r>
            <a:endParaRPr lang="en-US" altLang="ko-KR" sz="2000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1189038" lvl="2" indent="-34290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kern="0" dirty="0">
                <a:solidFill>
                  <a:srgbClr val="002060"/>
                </a:solidFill>
                <a:ea typeface="굴림" panose="020B0600000101010101" pitchFamily="50" charset="-127"/>
              </a:rPr>
              <a:t>f(X) : X</a:t>
            </a:r>
            <a:r>
              <a:rPr lang="ko-KR" altLang="en-US" kern="0" dirty="0">
                <a:solidFill>
                  <a:srgbClr val="002060"/>
                </a:solidFill>
                <a:ea typeface="굴림" panose="020B0600000101010101" pitchFamily="50" charset="-127"/>
              </a:rPr>
              <a:t>는 꽃이다</a:t>
            </a:r>
            <a:endParaRPr lang="en-US" altLang="ko-KR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1189038" lvl="2" indent="-34290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kern="0" dirty="0">
                <a:solidFill>
                  <a:srgbClr val="002060"/>
                </a:solidFill>
                <a:ea typeface="굴림" panose="020B0600000101010101" pitchFamily="50" charset="-127"/>
              </a:rPr>
              <a:t>c(X) : X</a:t>
            </a:r>
            <a:r>
              <a:rPr lang="ko-KR" altLang="en-US" kern="0" dirty="0">
                <a:solidFill>
                  <a:srgbClr val="002060"/>
                </a:solidFill>
                <a:ea typeface="굴림" panose="020B0600000101010101" pitchFamily="50" charset="-127"/>
              </a:rPr>
              <a:t>는 색이 있다</a:t>
            </a:r>
            <a:endParaRPr lang="en-US" altLang="ko-KR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1189038" lvl="2" indent="-34290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kern="0" dirty="0">
                <a:solidFill>
                  <a:srgbClr val="002060"/>
                </a:solidFill>
                <a:ea typeface="굴림" panose="020B0600000101010101" pitchFamily="50" charset="-127"/>
              </a:rPr>
              <a:t>d(X) : </a:t>
            </a:r>
            <a:r>
              <a:rPr lang="ko-KR" altLang="en-US" kern="0" dirty="0">
                <a:solidFill>
                  <a:srgbClr val="002060"/>
                </a:solidFill>
                <a:ea typeface="굴림" panose="020B0600000101010101" pitchFamily="50" charset="-127"/>
              </a:rPr>
              <a:t>나는 </a:t>
            </a:r>
            <a:r>
              <a:rPr lang="en-US" altLang="ko-KR" kern="0" dirty="0">
                <a:solidFill>
                  <a:srgbClr val="002060"/>
                </a:solidFill>
                <a:ea typeface="굴림" panose="020B0600000101010101" pitchFamily="50" charset="-127"/>
              </a:rPr>
              <a:t>X</a:t>
            </a:r>
            <a:r>
              <a:rPr lang="ko-KR" altLang="en-US" kern="0" dirty="0">
                <a:solidFill>
                  <a:srgbClr val="002060"/>
                </a:solidFill>
                <a:ea typeface="굴림" panose="020B0600000101010101" pitchFamily="50" charset="-127"/>
              </a:rPr>
              <a:t>를 좋아하지 않는다</a:t>
            </a:r>
            <a:r>
              <a:rPr lang="en-US" altLang="ko-KR" kern="0" dirty="0">
                <a:solidFill>
                  <a:srgbClr val="002060"/>
                </a:solidFill>
                <a:ea typeface="굴림" panose="020B0600000101010101" pitchFamily="50" charset="-127"/>
              </a:rPr>
              <a:t>. </a:t>
            </a:r>
          </a:p>
          <a:p>
            <a:pPr marL="1189038" lvl="2" indent="-34290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kern="0" dirty="0">
                <a:solidFill>
                  <a:srgbClr val="002060"/>
                </a:solidFill>
                <a:ea typeface="굴림" panose="020B0600000101010101" pitchFamily="50" charset="-127"/>
              </a:rPr>
              <a:t>g(X) : X</a:t>
            </a:r>
            <a:r>
              <a:rPr lang="ko-KR" altLang="en-US" kern="0" dirty="0">
                <a:solidFill>
                  <a:srgbClr val="002060"/>
                </a:solidFill>
                <a:ea typeface="굴림" panose="020B0600000101010101" pitchFamily="50" charset="-127"/>
              </a:rPr>
              <a:t>가 야외에서 자란다</a:t>
            </a:r>
            <a:endParaRPr lang="en-US" altLang="ko-KR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1189038" lvl="2" indent="-34290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kern="0" dirty="0">
                <a:solidFill>
                  <a:srgbClr val="002060"/>
                </a:solidFill>
                <a:ea typeface="굴림" panose="020B0600000101010101" pitchFamily="50" charset="-127"/>
              </a:rPr>
              <a:t>s(X) : X</a:t>
            </a:r>
            <a:r>
              <a:rPr lang="ko-KR" altLang="en-US" kern="0" dirty="0">
                <a:solidFill>
                  <a:srgbClr val="002060"/>
                </a:solidFill>
                <a:ea typeface="굴림" panose="020B0600000101010101" pitchFamily="50" charset="-127"/>
              </a:rPr>
              <a:t>는 향기가 난다</a:t>
            </a:r>
            <a:endParaRPr lang="en-US" altLang="ko-KR" kern="0" dirty="0">
              <a:solidFill>
                <a:srgbClr val="002060"/>
              </a:solidFill>
              <a:ea typeface="굴림" panose="020B0600000101010101" pitchFamily="50" charset="-127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endParaRPr lang="en-US" altLang="ko-KR" sz="2000" kern="0" dirty="0">
              <a:solidFill>
                <a:srgbClr val="002060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17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1CF80AA-A5CA-4BFC-A11F-3E238082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32" y="990600"/>
            <a:ext cx="9965267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21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색이 있는 꽃들은 언제나 향기가 난다</a:t>
            </a:r>
            <a:endParaRPr lang="en-US" altLang="ko-KR" sz="21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ko-KR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 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꽃이고 색이 있으면 향기가 난다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. </a:t>
            </a: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 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가 꽃이고 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가 색이 있으면 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는 향기가 난다</a:t>
            </a: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→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 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2000" dirty="0">
                <a:solidFill>
                  <a:srgbClr val="002060"/>
                </a:solidFill>
              </a:rPr>
              <a:t>X (f(X)∧c(X) 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ko-KR" sz="2000" dirty="0">
                <a:solidFill>
                  <a:srgbClr val="002060"/>
                </a:solidFill>
              </a:rPr>
              <a:t> s(X))</a:t>
            </a: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21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나는 야외에서 자라지 않은 꽃들은 좋아하지 않는다</a:t>
            </a:r>
            <a:endParaRPr lang="en-US" altLang="ko-KR" sz="21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ko-KR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 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꽃이 야외에서 자라지 않는다면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나는 좋아하지 않는다</a:t>
            </a: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ko-KR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 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가 꽃이고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 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가 야외에서 자라지 않는다면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, 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나는 좋아하지 않는다</a:t>
            </a: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ko-KR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</a:rPr>
              <a:t> "</a:t>
            </a:r>
            <a:r>
              <a:rPr lang="en-US" altLang="ko-KR" sz="2000" dirty="0">
                <a:solidFill>
                  <a:srgbClr val="002060"/>
                </a:solidFill>
              </a:rPr>
              <a:t>X ( (f(X)∧</a:t>
            </a:r>
            <a:r>
              <a:rPr lang="en-US" altLang="ko-KR" sz="2000" dirty="0" err="1">
                <a:solidFill>
                  <a:srgbClr val="002060"/>
                </a:solidFill>
                <a:latin typeface="Symbol" panose="05050102010706020507" pitchFamily="18" charset="2"/>
              </a:rPr>
              <a:t>Ø</a:t>
            </a:r>
            <a:r>
              <a:rPr lang="en-US" altLang="ko-KR" sz="2000" dirty="0" err="1">
                <a:solidFill>
                  <a:srgbClr val="002060"/>
                </a:solidFill>
              </a:rPr>
              <a:t>g</a:t>
            </a:r>
            <a:r>
              <a:rPr lang="en-US" altLang="ko-KR" sz="2000" dirty="0">
                <a:solidFill>
                  <a:srgbClr val="002060"/>
                </a:solidFill>
              </a:rPr>
              <a:t>(X)) 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ko-KR" sz="2000" dirty="0">
                <a:solidFill>
                  <a:srgbClr val="002060"/>
                </a:solidFill>
              </a:rPr>
              <a:t> d(X))</a:t>
            </a: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1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60316E9-5586-42FC-8705-F517296A9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1092200"/>
            <a:ext cx="1064260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v"/>
              <a:defRPr kumimoji="1" sz="2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 sz="2100">
                <a:solidFill>
                  <a:schemeClr val="bg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n"/>
              <a:defRPr kumimoji="1">
                <a:solidFill>
                  <a:schemeClr val="bg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defRPr kumimoji="1" sz="1600">
                <a:solidFill>
                  <a:schemeClr val="bg1"/>
                </a:solidFill>
                <a:latin typeface="+mn-lt"/>
                <a:ea typeface="+mn-ea"/>
              </a:defRPr>
            </a:lvl5pPr>
            <a:lvl6pPr marL="25273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야외에서 자란 모든 꽃들은 색이 있다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.  </a:t>
            </a: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 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꽃이 야외에서 자라면 색이 있다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.</a:t>
            </a: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 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가 꽃이고 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가 야외에서 자라면 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X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는 색이 있다</a:t>
            </a: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anose="05050102010706020507" pitchFamily="18" charset="2"/>
              </a:rPr>
              <a:t>→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</a:rPr>
              <a:t>"</a:t>
            </a:r>
            <a:r>
              <a:rPr lang="en-US" altLang="ko-KR" sz="2000" dirty="0">
                <a:solidFill>
                  <a:srgbClr val="002060"/>
                </a:solidFill>
              </a:rPr>
              <a:t>X (f(X)∧g(X) </a:t>
            </a:r>
            <a:r>
              <a:rPr lang="en-US" altLang="ko-KR" sz="2000" dirty="0">
                <a:solidFill>
                  <a:srgbClr val="002060"/>
                </a:solidFill>
                <a:latin typeface="Symbol" panose="05050102010706020507" pitchFamily="18" charset="2"/>
              </a:rPr>
              <a:t>®</a:t>
            </a:r>
            <a:r>
              <a:rPr lang="en-US" altLang="ko-KR" sz="2000" dirty="0">
                <a:solidFill>
                  <a:srgbClr val="002060"/>
                </a:solidFill>
              </a:rPr>
              <a:t> c(X))</a:t>
            </a:r>
          </a:p>
          <a:p>
            <a:pPr marL="441325" lvl="1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  <a:defRPr/>
            </a:pPr>
            <a:endParaRPr lang="en-US" altLang="ko-KR" sz="20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2000" kern="0" dirty="0" err="1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cf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)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 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No</a:t>
            </a:r>
            <a:r>
              <a:rPr lang="ko-KR" altLang="en-US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 </a:t>
            </a:r>
            <a:r>
              <a:rPr lang="en-US" altLang="ko-KR" sz="20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flowers grown in the open air are colorless</a:t>
            </a:r>
          </a:p>
          <a:p>
            <a:pPr marL="441325" lvl="1" indent="0" eaLnBrk="1" latinLnBrk="0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ko-KR" altLang="en-US" sz="1900" kern="0" dirty="0">
                <a:solidFill>
                  <a:srgbClr val="002060"/>
                </a:solidFill>
                <a:latin typeface="+mj-lt"/>
                <a:ea typeface="굴림" panose="020B0600000101010101" pitchFamily="50" charset="-127"/>
              </a:rPr>
              <a:t>→</a:t>
            </a:r>
            <a:r>
              <a:rPr lang="en-US" altLang="ko-KR" sz="1900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There is no flower grown in the open air and colorless</a:t>
            </a:r>
          </a:p>
          <a:p>
            <a:pPr marL="441325" lvl="1" indent="0" eaLnBrk="1" latinLnBrk="0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ko-KR" sz="1900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It is not true that there is a flower grown in the open air and colorless</a:t>
            </a:r>
          </a:p>
          <a:p>
            <a:pPr marL="441325" lvl="1" indent="0" eaLnBrk="1" latinLnBrk="0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ko-KR" sz="1900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It is not true that there is an X which is a flower, grown in the open air and colorless</a:t>
            </a:r>
          </a:p>
          <a:p>
            <a:pPr marL="441325" lvl="1" indent="0" eaLnBrk="1" latinLnBrk="0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ko-KR" sz="1900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en-US" altLang="ko-KR" sz="1900" dirty="0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lang="en-US" altLang="ko-KR" sz="1900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900" dirty="0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$</a:t>
            </a:r>
            <a:r>
              <a:rPr lang="en-US" altLang="ko-KR" sz="1900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 (f(X)∧g(X)∧</a:t>
            </a:r>
            <a:r>
              <a:rPr lang="en-US" altLang="ko-KR" sz="1900" dirty="0" err="1">
                <a:solidFill>
                  <a:srgbClr val="002060"/>
                </a:solidFill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lang="en-US" altLang="ko-KR" sz="1900" dirty="0" err="1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1900" dirty="0">
                <a:solidFill>
                  <a:srgbClr val="00206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(X)) )</a:t>
            </a:r>
            <a:endParaRPr lang="en-US" altLang="ko-KR" sz="1900" kern="0" dirty="0">
              <a:solidFill>
                <a:srgbClr val="002060"/>
              </a:solidFill>
              <a:latin typeface="+mj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4545</Words>
  <Application>Microsoft Office PowerPoint</Application>
  <PresentationFormat>와이드스크린</PresentationFormat>
  <Paragraphs>439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Arial</vt:lpstr>
      <vt:lpstr>Symbol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Kwangsu</dc:creator>
  <cp:lastModifiedBy>Kim Kwangsu</cp:lastModifiedBy>
  <cp:revision>1</cp:revision>
  <dcterms:created xsi:type="dcterms:W3CDTF">2020-03-24T05:36:38Z</dcterms:created>
  <dcterms:modified xsi:type="dcterms:W3CDTF">2020-03-24T05:37:34Z</dcterms:modified>
</cp:coreProperties>
</file>