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8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0A86D-9F81-4446-93D8-B82533334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23A33F-2C54-4231-9A4B-132669A95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57895-CD43-4D0F-9866-51193B7D5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19DE1-BF81-41B5-99E3-3488F8B5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7708D-551D-48FB-9C14-9873F99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417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C2864-D000-47CC-9B8D-6E6D1F45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A7C481-1043-4C44-AE34-AC887CB6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DEF62-61EA-41EC-BF71-FD27E6BF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3C102-D421-43E8-9B3B-8B9E28FC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03288-8DAB-4ABA-A261-AFCF7AFD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27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9146F6-7B4A-4ABC-B598-EF5DB39F2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1C9C3-3E25-45CB-86CE-0469A52E8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75D8C-E46F-451B-BC49-88D24A52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508BB-E24B-488C-A27F-86781AD0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9D13A-A7A8-4E2D-B04D-3B09C97F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00DD-6E58-4720-BDB8-0CBE55D2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E228A-9B24-49F1-A65F-EC44D8028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DCA7E-ED01-4D9B-ABA6-07AC2150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4941D-2414-45E5-ADE7-B7C2F98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55D6F-E823-48A5-B72B-566786C8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8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2E621-6531-46EC-B43F-6FD4A361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FDEDE-441A-4DDF-8C4D-A55FD730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00FA5-C2AA-4D4E-AE90-1EDE584F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2E604D-CB00-4D25-803B-FECC3336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C8A55-E116-4B6B-A948-55F264B5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FE4F4-C3A9-478A-940F-C469C5EC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77183-4CCC-49F6-B169-FA1AD59CE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BE9A99-8E43-4B10-9EE2-28F80439B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EA9762-F1E5-4C20-8874-BBECEAAB3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DA944-EC38-4155-AAC2-EA659E4C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661CC5-43F8-4FFC-A6E5-DA9F8ED7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57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15679-9AFF-4966-B274-C660D3914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7F33CA-E26C-44FD-ABA7-CF4E225C7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820C4A-6AC7-4FB8-B21F-13176D19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91FAB8-6B96-4FF3-A544-5F272AA86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E808D1-BB59-4BC0-BF99-66721493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A2D4A9-43F1-42E8-9CFC-96A7C6AA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EAC7CE-0BAC-47E6-8978-19299369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256939-7795-4ABE-B2DA-C8435504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863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02C36-8C55-4CBD-BCC0-EF58B579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5AC1EA-02E1-4614-9214-1700BC15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E2423-7BE9-4F36-ADA8-2428B801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686F54-0126-4BDC-9AE8-55D5EA9B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99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C01A05-2601-4C52-9FD5-E1BD21BC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FA6A93-182A-4154-AF5A-0E46ED26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32AFD9-C07B-4826-A8FC-E4C5B704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6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505E4-34AE-496F-985E-4A55FDEC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00E3A0-9A11-4478-B182-7F8E6E71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38A8DE-F578-40E1-8054-D8A670235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5A544-4D32-4C3E-A6B3-8137AD23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0F416-5566-4A37-80AB-1F854B71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86AFA3-2587-441C-A9BC-65D3D56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4D326-A7BC-469A-B05F-4DBEC5D4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D69E3F-1634-4F5E-BCFF-62043E17B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C0E3A-A8EF-422F-99A8-E69187B0B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176A27-CD9C-49DE-AA36-35B21739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DDA20E-6141-4C89-8F81-28563763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A6B7B-6DBE-4A73-ACAA-611100A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0A4B4B-B347-4B6E-8C26-F0C4B6B9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E6AF3-82DD-4724-8D02-5391D2B1C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2FDD3-E385-45E2-853E-C3F294E1F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966E-C682-45E8-86EF-46171DFF8D9E}" type="datetimeFigureOut">
              <a:rPr lang="ko-KR" altLang="en-US" smtClean="0"/>
              <a:t>2022-09-22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6988A-7F9C-4873-ADF5-D345FB3F3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57A39-8928-4DEE-ABD0-C7D3B2D36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2D1B7-C6E8-4689-83DF-E17808C36E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33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png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1C6EF-347B-460A-BC9B-45D26F21DD08}"/>
              </a:ext>
            </a:extLst>
          </p:cNvPr>
          <p:cNvSpPr txBox="1"/>
          <p:nvPr/>
        </p:nvSpPr>
        <p:spPr>
          <a:xfrm>
            <a:off x="996460" y="1470921"/>
            <a:ext cx="10864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002060"/>
                </a:solidFill>
              </a:rPr>
              <a:t>Probabilistic Knowledge</a:t>
            </a:r>
            <a:r>
              <a:rPr lang="ko-KR" altLang="en-US" sz="3600" dirty="0">
                <a:solidFill>
                  <a:srgbClr val="002060"/>
                </a:solidFill>
              </a:rPr>
              <a:t> </a:t>
            </a:r>
            <a:r>
              <a:rPr lang="en-US" altLang="ko-KR" sz="3600" dirty="0">
                <a:solidFill>
                  <a:srgbClr val="002060"/>
                </a:solidFill>
              </a:rPr>
              <a:t>Representation</a:t>
            </a:r>
            <a:r>
              <a:rPr lang="ko-KR" altLang="en-US" sz="3600" dirty="0">
                <a:solidFill>
                  <a:srgbClr val="002060"/>
                </a:solidFill>
              </a:rPr>
              <a:t> </a:t>
            </a:r>
            <a:r>
              <a:rPr lang="en-US" altLang="ko-KR" sz="3600" dirty="0">
                <a:solidFill>
                  <a:srgbClr val="002060"/>
                </a:solidFill>
              </a:rPr>
              <a:t>&amp; Reasoning</a:t>
            </a:r>
          </a:p>
          <a:p>
            <a:endParaRPr lang="ko-KR" alt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EF2788-98AC-460C-A409-74524417A0C4}"/>
              </a:ext>
            </a:extLst>
          </p:cNvPr>
          <p:cNvSpPr/>
          <p:nvPr/>
        </p:nvSpPr>
        <p:spPr>
          <a:xfrm>
            <a:off x="854767" y="824726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확률적 추론</a:t>
            </a:r>
          </a:p>
        </p:txBody>
      </p:sp>
      <p:graphicFrame>
        <p:nvGraphicFramePr>
          <p:cNvPr id="3" name="Group 97">
            <a:extLst>
              <a:ext uri="{FF2B5EF4-FFF2-40B4-BE49-F238E27FC236}">
                <a16:creationId xmlns:a16="http://schemas.microsoft.com/office/drawing/2014/main" id="{7D9803CB-4063-47FE-9C5F-EEA292B3CF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1932299"/>
          <a:ext cx="3455988" cy="2332035"/>
        </p:xfrm>
        <a:graphic>
          <a:graphicData uri="http://schemas.openxmlformats.org/drawingml/2006/table">
            <a:tbl>
              <a:tblPr/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911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Traffic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Constr.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Accident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Prob.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11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11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0.02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11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11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H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0.12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11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1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0.05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911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0.01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911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F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defRPr kumimoji="1" sz="20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 2" pitchFamily="18" charset="2"/>
                        <a:defRPr kumimoji="1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 2" pitchFamily="18" charset="2"/>
                        <a:defRPr kumimoji="1" sz="16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 2" pitchFamily="18" charset="2"/>
                        <a:defRPr kumimoji="1" sz="1400">
                          <a:solidFill>
                            <a:schemeClr val="tx1"/>
                          </a:solidFill>
                          <a:latin typeface="굴림" charset="-127"/>
                          <a:ea typeface="굴림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0.61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B99E09A-3A1A-4666-AEC1-1DA1D2A14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20" y="1837840"/>
            <a:ext cx="82296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2" eaLnBrk="1" hangingPunct="1">
              <a:defRPr/>
            </a:pPr>
            <a:r>
              <a:rPr lang="en-US" altLang="ko-KR" kern="0" dirty="0"/>
              <a:t>Traffic(T) = {Heavy, Normal}, </a:t>
            </a:r>
          </a:p>
          <a:p>
            <a:pPr lvl="2" eaLnBrk="1" hangingPunct="1">
              <a:defRPr/>
            </a:pPr>
            <a:r>
              <a:rPr lang="en-US" altLang="ko-KR" kern="0" dirty="0"/>
              <a:t>Construction(C) = {True, False}, </a:t>
            </a:r>
          </a:p>
          <a:p>
            <a:pPr lvl="2" eaLnBrk="1" hangingPunct="1">
              <a:defRPr/>
            </a:pPr>
            <a:r>
              <a:rPr lang="en-US" altLang="ko-KR" kern="0" dirty="0"/>
              <a:t>Accident(A) = {True, False}, </a:t>
            </a:r>
          </a:p>
          <a:p>
            <a:pPr lvl="2" eaLnBrk="1" hangingPunct="1">
              <a:defRPr/>
            </a:pPr>
            <a:endParaRPr lang="en-US" altLang="ko-KR" kern="0" dirty="0"/>
          </a:p>
          <a:p>
            <a:pPr marL="344487" lvl="1" indent="0" eaLnBrk="1" hangingPunct="1">
              <a:buNone/>
              <a:defRPr/>
            </a:pPr>
            <a:endParaRPr lang="en-US" altLang="ko-KR" kern="0" dirty="0"/>
          </a:p>
          <a:p>
            <a:pPr marL="344487" lvl="1" indent="0" eaLnBrk="1" hangingPunct="1">
              <a:buNone/>
              <a:defRPr/>
            </a:pPr>
            <a:endParaRPr lang="en-US" altLang="ko-KR" kern="0" dirty="0"/>
          </a:p>
          <a:p>
            <a:pPr marL="344487" lvl="1" indent="0" eaLnBrk="1" hangingPunct="1">
              <a:buNone/>
              <a:defRPr/>
            </a:pPr>
            <a:endParaRPr lang="en-US" altLang="ko-KR" kern="0" dirty="0"/>
          </a:p>
          <a:p>
            <a:pPr marL="344487" lvl="1" indent="0" eaLnBrk="1" hangingPunct="1">
              <a:buNone/>
              <a:defRPr/>
            </a:pPr>
            <a:endParaRPr lang="en-US" altLang="ko-KR" kern="0" dirty="0"/>
          </a:p>
          <a:p>
            <a:pPr lvl="2" eaLnBrk="1" hangingPunct="1">
              <a:defRPr/>
            </a:pPr>
            <a:r>
              <a:rPr lang="en-US" altLang="ko-KR" kern="0" dirty="0"/>
              <a:t>Heavy traffic</a:t>
            </a:r>
            <a:r>
              <a:rPr lang="ko-KR" altLang="en-US" kern="0" dirty="0"/>
              <a:t>일 확률</a:t>
            </a:r>
            <a:r>
              <a:rPr lang="en-US" altLang="ko-KR" kern="0" dirty="0"/>
              <a:t>?</a:t>
            </a:r>
          </a:p>
          <a:p>
            <a:pPr lvl="2" eaLnBrk="1" hangingPunct="1">
              <a:defRPr/>
            </a:pPr>
            <a:r>
              <a:rPr lang="ko-KR" altLang="en-US" kern="0" dirty="0"/>
              <a:t>오늘 도로 공사가 있다는 것을 안다면</a:t>
            </a:r>
            <a:r>
              <a:rPr lang="en-US" altLang="ko-KR" kern="0" dirty="0"/>
              <a:t>, Heavy traffic</a:t>
            </a:r>
            <a:r>
              <a:rPr lang="ko-KR" altLang="en-US" kern="0" dirty="0"/>
              <a:t>일 확률</a:t>
            </a:r>
            <a:r>
              <a:rPr lang="en-US" altLang="ko-KR" kern="0" dirty="0"/>
              <a:t>?</a:t>
            </a:r>
          </a:p>
          <a:p>
            <a:pPr lvl="2" eaLnBrk="1" hangingPunct="1">
              <a:defRPr/>
            </a:pPr>
            <a:r>
              <a:rPr lang="ko-KR" altLang="en-US" kern="0" dirty="0"/>
              <a:t>도로가 공사로 인해 막혀 있을 때 사고가 발생할 확률은</a:t>
            </a:r>
            <a:r>
              <a:rPr lang="en-US" altLang="ko-KR" kern="0" dirty="0"/>
              <a:t>?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AC57D1-D0A3-4375-B692-A2033B34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0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F28F27F-9F12-48DE-A39D-5ADD7236125D}"/>
                  </a:ext>
                </a:extLst>
              </p:cNvPr>
              <p:cNvSpPr/>
              <p:nvPr/>
            </p:nvSpPr>
            <p:spPr>
              <a:xfrm>
                <a:off x="947757" y="1250930"/>
                <a:ext cx="9721373" cy="410080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28575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ko-KR" altLang="en-US" sz="2000" dirty="0">
                    <a:solidFill>
                      <a:srgbClr val="002060"/>
                    </a:solidFill>
                  </a:rPr>
                  <a:t>확률적 추론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marL="28575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-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모든 변수에 대한 확률표를 안다면 모든 경우에 대한 확률 계산 가능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-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그러나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, Table Size</a:t>
                </a: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   ex) 2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개의 값을 갖는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3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개의 변수가 존재할 경우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8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줄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        3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개의 값을 갖는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15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개의 변수가 존재할 경우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002060"/>
                    </a:solidFill>
                  </a:rPr>
                  <a:t>=14,348,907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줄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- Table Size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를 줄이는 방법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변수들의 독립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(Independency)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관계 이용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    ex) 3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개의 값을 갖는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15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개의 변수가 모두 독립일 경우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: 45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줄 </a:t>
                </a: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0F28F27F-9F12-48DE-A39D-5ADD72361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57" y="1250930"/>
                <a:ext cx="9721373" cy="4100803"/>
              </a:xfrm>
              <a:prstGeom prst="rect">
                <a:avLst/>
              </a:prstGeom>
              <a:blipFill>
                <a:blip r:embed="rId2"/>
                <a:stretch>
                  <a:fillRect l="-1505" b="-2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02F32C-B78D-4916-8E11-472DC055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33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C4B869-184B-4F8E-A618-ADD6787EA554}"/>
              </a:ext>
            </a:extLst>
          </p:cNvPr>
          <p:cNvSpPr/>
          <p:nvPr/>
        </p:nvSpPr>
        <p:spPr>
          <a:xfrm>
            <a:off x="947757" y="1250930"/>
            <a:ext cx="9721373" cy="3633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Bayesian Network</a:t>
            </a: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- </a:t>
            </a:r>
            <a:r>
              <a:rPr lang="ko-KR" altLang="en-US" sz="2000" dirty="0">
                <a:solidFill>
                  <a:srgbClr val="002060"/>
                </a:solidFill>
              </a:rPr>
              <a:t>지식을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확률과 전문가의 지식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그리고 조건부 독립에 관한 가정으로 표현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- </a:t>
            </a:r>
            <a:r>
              <a:rPr lang="ko-KR" altLang="en-US" sz="2000" dirty="0">
                <a:solidFill>
                  <a:srgbClr val="002060"/>
                </a:solidFill>
              </a:rPr>
              <a:t>독립관계보다는 사건의 직접적 원인을 파악하는 것이 상대적으로 용이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E6AF028A-4147-438D-9C2E-90BA9A95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852738"/>
            <a:ext cx="1512888" cy="10810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Probabilitiy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(Statistics)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7">
            <a:extLst>
              <a:ext uri="{FF2B5EF4-FFF2-40B4-BE49-F238E27FC236}">
                <a16:creationId xmlns:a16="http://schemas.microsoft.com/office/drawing/2014/main" id="{AFF67744-B0D6-42AA-A944-335413903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852738"/>
            <a:ext cx="1512888" cy="10810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Expert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Knowledge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Direct Cause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십자형 8">
            <a:extLst>
              <a:ext uri="{FF2B5EF4-FFF2-40B4-BE49-F238E27FC236}">
                <a16:creationId xmlns:a16="http://schemas.microsoft.com/office/drawing/2014/main" id="{5DFF894A-D19E-43F3-91D3-79242D81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213100"/>
            <a:ext cx="360363" cy="360363"/>
          </a:xfrm>
          <a:prstGeom prst="plus">
            <a:avLst>
              <a:gd name="adj" fmla="val 34583"/>
            </a:avLst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9">
            <a:extLst>
              <a:ext uri="{FF2B5EF4-FFF2-40B4-BE49-F238E27FC236}">
                <a16:creationId xmlns:a16="http://schemas.microsoft.com/office/drawing/2014/main" id="{0E105F29-ECAE-4F9B-AF90-A46D491F1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52738"/>
            <a:ext cx="1512888" cy="108108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Some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Assumption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on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Indepdendancy</a:t>
            </a:r>
            <a:endParaRPr kumimoji="1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십자형 10">
            <a:extLst>
              <a:ext uri="{FF2B5EF4-FFF2-40B4-BE49-F238E27FC236}">
                <a16:creationId xmlns:a16="http://schemas.microsoft.com/office/drawing/2014/main" id="{45A5EAE1-86C7-4171-A70F-81ECB4679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213100"/>
            <a:ext cx="360363" cy="360363"/>
          </a:xfrm>
          <a:prstGeom prst="plus">
            <a:avLst>
              <a:gd name="adj" fmla="val 34583"/>
            </a:avLst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A80DEF85-ECBF-495E-9293-F4C7B468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6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4E6177-D97A-4986-A314-8FE9BC62AF8B}"/>
              </a:ext>
            </a:extLst>
          </p:cNvPr>
          <p:cNvSpPr/>
          <p:nvPr/>
        </p:nvSpPr>
        <p:spPr>
          <a:xfrm>
            <a:off x="947757" y="1250930"/>
            <a:ext cx="9721373" cy="5018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예시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- </a:t>
            </a:r>
            <a:r>
              <a:rPr lang="ko-KR" altLang="en-US" sz="2000" dirty="0">
                <a:solidFill>
                  <a:srgbClr val="002060"/>
                </a:solidFill>
              </a:rPr>
              <a:t>지식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- </a:t>
            </a:r>
            <a:r>
              <a:rPr lang="ko-KR" altLang="en-US" sz="2000" dirty="0">
                <a:solidFill>
                  <a:srgbClr val="002060"/>
                </a:solidFill>
              </a:rPr>
              <a:t>원인과 결과에 대한 통계적인 확률을 조사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800100" lvl="1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어떤 사건 </a:t>
            </a:r>
            <a:r>
              <a:rPr lang="en-US" altLang="ko-KR" sz="2000" dirty="0">
                <a:solidFill>
                  <a:srgbClr val="002060"/>
                </a:solidFill>
              </a:rPr>
              <a:t>X</a:t>
            </a:r>
            <a:r>
              <a:rPr lang="ko-KR" altLang="en-US" sz="2000" dirty="0">
                <a:solidFill>
                  <a:srgbClr val="002060"/>
                </a:solidFill>
              </a:rPr>
              <a:t>에 대해 </a:t>
            </a:r>
            <a:r>
              <a:rPr lang="en-US" altLang="ko-KR" sz="2000" dirty="0">
                <a:solidFill>
                  <a:srgbClr val="002060"/>
                </a:solidFill>
              </a:rPr>
              <a:t>P(</a:t>
            </a:r>
            <a:r>
              <a:rPr lang="en-US" altLang="ko-KR" sz="2000" dirty="0" err="1">
                <a:solidFill>
                  <a:srgbClr val="002060"/>
                </a:solidFill>
              </a:rPr>
              <a:t>X|Parent</a:t>
            </a:r>
            <a:r>
              <a:rPr lang="en-US" altLang="ko-KR" sz="2000" dirty="0">
                <a:solidFill>
                  <a:srgbClr val="002060"/>
                </a:solidFill>
              </a:rPr>
              <a:t>(X))</a:t>
            </a:r>
            <a:r>
              <a:rPr lang="ko-KR" altLang="en-US" sz="2000" dirty="0">
                <a:solidFill>
                  <a:srgbClr val="002060"/>
                </a:solidFill>
              </a:rPr>
              <a:t>를 조사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F8143-8998-41E8-8138-951338A4A7DD}"/>
              </a:ext>
            </a:extLst>
          </p:cNvPr>
          <p:cNvSpPr txBox="1"/>
          <p:nvPr/>
        </p:nvSpPr>
        <p:spPr>
          <a:xfrm>
            <a:off x="1406579" y="2321894"/>
            <a:ext cx="3384550" cy="2770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dirty="0"/>
              <a:t>If you study hard, </a:t>
            </a:r>
          </a:p>
          <a:p>
            <a:pPr algn="l">
              <a:defRPr/>
            </a:pPr>
            <a:r>
              <a:rPr lang="en-US" altLang="ko-KR" dirty="0"/>
              <a:t>   you have a good grade. </a:t>
            </a:r>
          </a:p>
          <a:p>
            <a:pPr algn="l">
              <a:defRPr/>
            </a:pPr>
            <a:endParaRPr lang="en-US" altLang="ko-KR" sz="2400" dirty="0"/>
          </a:p>
          <a:p>
            <a:pPr algn="l">
              <a:defRPr/>
            </a:pPr>
            <a:r>
              <a:rPr lang="en-US" altLang="ko-KR" dirty="0"/>
              <a:t>If you have a good grade, </a:t>
            </a:r>
          </a:p>
          <a:p>
            <a:pPr algn="l">
              <a:defRPr/>
            </a:pPr>
            <a:r>
              <a:rPr lang="en-US" altLang="ko-KR" dirty="0"/>
              <a:t>   your mom is happy. </a:t>
            </a:r>
          </a:p>
          <a:p>
            <a:pPr algn="l">
              <a:defRPr/>
            </a:pPr>
            <a:endParaRPr lang="en-US" altLang="ko-KR" sz="2400" dirty="0">
              <a:solidFill>
                <a:srgbClr val="000000"/>
              </a:solidFill>
            </a:endParaRPr>
          </a:p>
          <a:p>
            <a:pPr algn="l">
              <a:defRPr/>
            </a:pPr>
            <a:r>
              <a:rPr lang="en-US" altLang="ko-KR" dirty="0"/>
              <a:t>If your mom is happy, </a:t>
            </a:r>
          </a:p>
          <a:p>
            <a:pPr algn="l">
              <a:defRPr/>
            </a:pPr>
            <a:r>
              <a:rPr lang="en-US" altLang="ko-KR" dirty="0"/>
              <a:t>   she makes a delicious dish</a:t>
            </a:r>
          </a:p>
          <a:p>
            <a:pPr algn="l">
              <a:defRPr/>
            </a:pPr>
            <a:r>
              <a:rPr lang="en-US" altLang="ko-KR" dirty="0"/>
              <a:t>   for you.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06150-F71B-4FBA-9BEC-CC9437683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92" y="2321894"/>
            <a:ext cx="2808287" cy="830263"/>
          </a:xfrm>
          <a:prstGeom prst="rect">
            <a:avLst/>
          </a:prstGeom>
          <a:solidFill>
            <a:srgbClr val="95B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“Study Hard” and “Good Grade”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are directly related.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“Study Hard” is cause and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“Good Grade” is effect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3C582-E0B3-410D-A228-9937D2FB8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92" y="3256932"/>
            <a:ext cx="2808287" cy="831850"/>
          </a:xfrm>
          <a:prstGeom prst="rect">
            <a:avLst/>
          </a:prstGeom>
          <a:solidFill>
            <a:srgbClr val="95B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“Good Grade” and “Mom Happy”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are directly related.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“Good Grade” is cause and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“Mom Happy” is effect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A63C6-68FA-45E5-8759-8D2B6889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492" y="4264994"/>
            <a:ext cx="2808287" cy="831850"/>
          </a:xfrm>
          <a:prstGeom prst="rect">
            <a:avLst/>
          </a:prstGeom>
          <a:solidFill>
            <a:srgbClr val="95B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“Mom Happy” and “Deli. Dish”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are directly related.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“Mom Happy” is cause and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200"/>
              <a:t>“Deli. Dish” is effect</a:t>
            </a:r>
          </a:p>
        </p:txBody>
      </p:sp>
      <p:grpSp>
        <p:nvGrpSpPr>
          <p:cNvPr id="7" name="그룹 9">
            <a:extLst>
              <a:ext uri="{FF2B5EF4-FFF2-40B4-BE49-F238E27FC236}">
                <a16:creationId xmlns:a16="http://schemas.microsoft.com/office/drawing/2014/main" id="{A0F2BCBB-A6AA-4CD6-B0E1-FB62ED31362A}"/>
              </a:ext>
            </a:extLst>
          </p:cNvPr>
          <p:cNvGrpSpPr>
            <a:grpSpLocks/>
          </p:cNvGrpSpPr>
          <p:nvPr/>
        </p:nvGrpSpPr>
        <p:grpSpPr bwMode="auto">
          <a:xfrm>
            <a:off x="8296329" y="2137744"/>
            <a:ext cx="958850" cy="2992438"/>
            <a:chOff x="7358022" y="3286124"/>
            <a:chExt cx="959481" cy="2992058"/>
          </a:xfrm>
        </p:grpSpPr>
        <p:sp>
          <p:nvSpPr>
            <p:cNvPr id="8" name="Oval 112">
              <a:extLst>
                <a:ext uri="{FF2B5EF4-FFF2-40B4-BE49-F238E27FC236}">
                  <a16:creationId xmlns:a16="http://schemas.microsoft.com/office/drawing/2014/main" id="{A402EAC4-FE3E-444E-B57A-053FF499B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82" y="3286124"/>
              <a:ext cx="956758" cy="51342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S</a:t>
              </a:r>
              <a:r>
                <a:rPr lang="en-US" altLang="ko-KR" sz="1400"/>
                <a:t>tudy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Hard</a:t>
              </a:r>
            </a:p>
          </p:txBody>
        </p:sp>
        <p:sp>
          <p:nvSpPr>
            <p:cNvPr id="9" name="Oval 113">
              <a:extLst>
                <a:ext uri="{FF2B5EF4-FFF2-40B4-BE49-F238E27FC236}">
                  <a16:creationId xmlns:a16="http://schemas.microsoft.com/office/drawing/2014/main" id="{72CA2627-2344-4145-8760-5242BA7E3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22" y="4109700"/>
              <a:ext cx="956758" cy="51342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G</a:t>
              </a:r>
              <a:r>
                <a:rPr lang="en-US" altLang="ko-KR" sz="1400"/>
                <a:t>ood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Grade</a:t>
              </a:r>
            </a:p>
          </p:txBody>
        </p:sp>
        <p:sp>
          <p:nvSpPr>
            <p:cNvPr id="10" name="Oval 114">
              <a:extLst>
                <a:ext uri="{FF2B5EF4-FFF2-40B4-BE49-F238E27FC236}">
                  <a16:creationId xmlns:a16="http://schemas.microsoft.com/office/drawing/2014/main" id="{D0B3DEFF-32EF-4433-88B3-1647FD490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22" y="4929196"/>
              <a:ext cx="956758" cy="51342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M</a:t>
              </a:r>
              <a:r>
                <a:rPr lang="en-US" altLang="ko-KR" sz="1400"/>
                <a:t>om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Happy</a:t>
              </a:r>
            </a:p>
          </p:txBody>
        </p:sp>
        <p:cxnSp>
          <p:nvCxnSpPr>
            <p:cNvPr id="11" name="AutoShape 118">
              <a:extLst>
                <a:ext uri="{FF2B5EF4-FFF2-40B4-BE49-F238E27FC236}">
                  <a16:creationId xmlns:a16="http://schemas.microsoft.com/office/drawing/2014/main" id="{A9DD13AA-AC88-47B8-8060-B20F566337F2}"/>
                </a:ext>
              </a:extLst>
            </p:cNvPr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 rot="5400000">
              <a:off x="7681357" y="3954596"/>
              <a:ext cx="310148" cy="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0">
              <a:extLst>
                <a:ext uri="{FF2B5EF4-FFF2-40B4-BE49-F238E27FC236}">
                  <a16:creationId xmlns:a16="http://schemas.microsoft.com/office/drawing/2014/main" id="{5917B8DE-16D7-44AA-B7A6-0CBCDA9EF500}"/>
                </a:ext>
              </a:extLst>
            </p:cNvPr>
            <p:cNvCxnSpPr>
              <a:cxnSpLocks noChangeShapeType="1"/>
              <a:stCxn id="9" idx="4"/>
              <a:endCxn id="10" idx="0"/>
            </p:cNvCxnSpPr>
            <p:nvPr/>
          </p:nvCxnSpPr>
          <p:spPr bwMode="auto">
            <a:xfrm rot="5400000">
              <a:off x="7683367" y="4776162"/>
              <a:ext cx="306068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114">
              <a:extLst>
                <a:ext uri="{FF2B5EF4-FFF2-40B4-BE49-F238E27FC236}">
                  <a16:creationId xmlns:a16="http://schemas.microsoft.com/office/drawing/2014/main" id="{09046AA5-D71C-48E5-8B78-9C603B533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745" y="5764755"/>
              <a:ext cx="956758" cy="51342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D</a:t>
              </a:r>
              <a:r>
                <a:rPr lang="en-US" altLang="ko-KR" sz="1400"/>
                <a:t>elicious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Dish</a:t>
              </a:r>
            </a:p>
          </p:txBody>
        </p:sp>
        <p:cxnSp>
          <p:nvCxnSpPr>
            <p:cNvPr id="14" name="AutoShape 120">
              <a:extLst>
                <a:ext uri="{FF2B5EF4-FFF2-40B4-BE49-F238E27FC236}">
                  <a16:creationId xmlns:a16="http://schemas.microsoft.com/office/drawing/2014/main" id="{4D2C4410-8B50-47B3-AB2D-B11922FC0FCC}"/>
                </a:ext>
              </a:extLst>
            </p:cNvPr>
            <p:cNvCxnSpPr>
              <a:cxnSpLocks noChangeShapeType="1"/>
              <a:stCxn id="10" idx="4"/>
              <a:endCxn id="13" idx="0"/>
            </p:cNvCxnSpPr>
            <p:nvPr/>
          </p:nvCxnSpPr>
          <p:spPr bwMode="auto">
            <a:xfrm rot="16200000" flipH="1">
              <a:off x="7676696" y="5602327"/>
              <a:ext cx="322132" cy="27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E4F8A650-61FA-4B43-89A3-25ED5863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3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C337AAF-5EA0-46C9-902E-1050B6E7FB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78113" y="1425575"/>
          <a:ext cx="3306762" cy="229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6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Cause and Effect</a:t>
                      </a:r>
                      <a:endParaRPr lang="ko-KR" altLang="en-US" sz="1600" dirty="0"/>
                    </a:p>
                  </a:txBody>
                  <a:tcPr marL="91418" marR="91418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9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Study Hard -&gt; Good Grade</a:t>
                      </a:r>
                      <a:endParaRPr lang="ko-KR" altLang="en-US" sz="1600" dirty="0"/>
                    </a:p>
                  </a:txBody>
                  <a:tcPr marL="91418" marR="91418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Good Grade -&gt; Mom Happy</a:t>
                      </a:r>
                    </a:p>
                  </a:txBody>
                  <a:tcPr marL="91418" marR="91418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Mom Happy -&gt; Delicious Dish</a:t>
                      </a:r>
                    </a:p>
                  </a:txBody>
                  <a:tcPr marL="91418" marR="91418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7E7215D-7D5B-42D6-8C5A-7E0CD1B838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02525" y="1425575"/>
          <a:ext cx="1655763" cy="2303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 marL="91417" marR="91417" marT="45702" marB="457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0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P(G|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S)=0.1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P(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G|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S)=0.9</a:t>
                      </a:r>
                    </a:p>
                  </a:txBody>
                  <a:tcPr marL="91417" marR="91417" marT="45702" marB="457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P(M|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G)=0.3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P(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M|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G)=0.7</a:t>
                      </a:r>
                    </a:p>
                  </a:txBody>
                  <a:tcPr marL="91417" marR="91417" marT="45702" marB="457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8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P(D|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M)=0.2</a:t>
                      </a:r>
                    </a:p>
                    <a:p>
                      <a:pPr latinLnBrk="1"/>
                      <a:r>
                        <a:rPr lang="en-US" altLang="ko-KR" sz="1600" dirty="0"/>
                        <a:t>P(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D|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M)=0.8</a:t>
                      </a:r>
                    </a:p>
                  </a:txBody>
                  <a:tcPr marL="91417" marR="91417" marT="45702" marB="4570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97CEED-9845-436E-9A55-5E761937CBA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1225" y="1425575"/>
          <a:ext cx="1504950" cy="229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Probability</a:t>
                      </a:r>
                      <a:endParaRPr lang="ko-KR" altLang="en-US" sz="1600" dirty="0"/>
                    </a:p>
                  </a:txBody>
                  <a:tcPr marL="91472" marR="91472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P(G|S)=0.7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P(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G|S)=0.3</a:t>
                      </a:r>
                    </a:p>
                  </a:txBody>
                  <a:tcPr marL="91472" marR="91472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P(M|G)=0.8</a:t>
                      </a:r>
                    </a:p>
                    <a:p>
                      <a:pPr latinLnBrk="1"/>
                      <a:r>
                        <a:rPr lang="en-US" altLang="ko-KR" sz="1600" dirty="0"/>
                        <a:t>P(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M|G)=0.2</a:t>
                      </a:r>
                    </a:p>
                  </a:txBody>
                  <a:tcPr marL="91472" marR="91472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9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P(D|M)=0.9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P(</a:t>
                      </a:r>
                      <a:r>
                        <a:rPr lang="en-US" altLang="ko-KR" sz="1600" dirty="0">
                          <a:latin typeface="Symbol"/>
                        </a:rPr>
                        <a:t>Ø</a:t>
                      </a:r>
                      <a:r>
                        <a:rPr lang="en-US" altLang="ko-KR" sz="1600" dirty="0"/>
                        <a:t>D|M)=0.1</a:t>
                      </a:r>
                    </a:p>
                  </a:txBody>
                  <a:tcPr marL="91472" marR="91472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C6E50A-7E10-4365-B17A-B8BF031298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91225" y="1425575"/>
          <a:ext cx="316865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P(</a:t>
                      </a:r>
                      <a:r>
                        <a:rPr lang="en-US" altLang="ko-KR" sz="1600" dirty="0" err="1"/>
                        <a:t>X|parent</a:t>
                      </a:r>
                      <a:r>
                        <a:rPr lang="en-US" altLang="ko-KR" sz="1600" dirty="0"/>
                        <a:t>(X))</a:t>
                      </a:r>
                      <a:endParaRPr lang="ko-KR" altLang="en-US" sz="1600" dirty="0"/>
                    </a:p>
                  </a:txBody>
                  <a:tcPr marL="91449" marR="91449" marT="45536" marB="455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" name="그룹 9">
            <a:extLst>
              <a:ext uri="{FF2B5EF4-FFF2-40B4-BE49-F238E27FC236}">
                <a16:creationId xmlns:a16="http://schemas.microsoft.com/office/drawing/2014/main" id="{00808B23-C9BD-4DF9-A33E-AB5069144B11}"/>
              </a:ext>
            </a:extLst>
          </p:cNvPr>
          <p:cNvGrpSpPr>
            <a:grpSpLocks/>
          </p:cNvGrpSpPr>
          <p:nvPr/>
        </p:nvGrpSpPr>
        <p:grpSpPr bwMode="auto">
          <a:xfrm>
            <a:off x="9423400" y="1385888"/>
            <a:ext cx="958850" cy="2992437"/>
            <a:chOff x="7358022" y="3286124"/>
            <a:chExt cx="959481" cy="2992058"/>
          </a:xfrm>
        </p:grpSpPr>
        <p:sp>
          <p:nvSpPr>
            <p:cNvPr id="7" name="Oval 112">
              <a:extLst>
                <a:ext uri="{FF2B5EF4-FFF2-40B4-BE49-F238E27FC236}">
                  <a16:creationId xmlns:a16="http://schemas.microsoft.com/office/drawing/2014/main" id="{C06071AB-81DE-45A6-933B-439865C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82" y="3286124"/>
              <a:ext cx="956758" cy="51342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S</a:t>
              </a:r>
              <a:r>
                <a:rPr lang="en-US" altLang="ko-KR" sz="1400"/>
                <a:t>tudy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Hard</a:t>
              </a:r>
            </a:p>
          </p:txBody>
        </p:sp>
        <p:sp>
          <p:nvSpPr>
            <p:cNvPr id="8" name="Oval 113">
              <a:extLst>
                <a:ext uri="{FF2B5EF4-FFF2-40B4-BE49-F238E27FC236}">
                  <a16:creationId xmlns:a16="http://schemas.microsoft.com/office/drawing/2014/main" id="{D553ADC0-9D5B-47E7-BDDE-F71649AE1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22" y="4109700"/>
              <a:ext cx="956758" cy="51342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G</a:t>
              </a:r>
              <a:r>
                <a:rPr lang="en-US" altLang="ko-KR" sz="1400"/>
                <a:t>ood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Grade</a:t>
              </a:r>
            </a:p>
          </p:txBody>
        </p:sp>
        <p:sp>
          <p:nvSpPr>
            <p:cNvPr id="9" name="Oval 114">
              <a:extLst>
                <a:ext uri="{FF2B5EF4-FFF2-40B4-BE49-F238E27FC236}">
                  <a16:creationId xmlns:a16="http://schemas.microsoft.com/office/drawing/2014/main" id="{5A6D28AF-CE64-432F-9E18-EDBB31EDB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22" y="4929196"/>
              <a:ext cx="956758" cy="51342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M</a:t>
              </a:r>
              <a:r>
                <a:rPr lang="en-US" altLang="ko-KR" sz="1400"/>
                <a:t>om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Happy</a:t>
              </a:r>
            </a:p>
          </p:txBody>
        </p:sp>
        <p:cxnSp>
          <p:nvCxnSpPr>
            <p:cNvPr id="10" name="AutoShape 118">
              <a:extLst>
                <a:ext uri="{FF2B5EF4-FFF2-40B4-BE49-F238E27FC236}">
                  <a16:creationId xmlns:a16="http://schemas.microsoft.com/office/drawing/2014/main" id="{1B3B59F4-083C-491C-971E-43543506C190}"/>
                </a:ext>
              </a:extLst>
            </p:cNvPr>
            <p:cNvCxnSpPr>
              <a:cxnSpLocks noChangeShapeType="1"/>
              <a:stCxn id="7" idx="4"/>
              <a:endCxn id="8" idx="0"/>
            </p:cNvCxnSpPr>
            <p:nvPr/>
          </p:nvCxnSpPr>
          <p:spPr bwMode="auto">
            <a:xfrm rot="5400000">
              <a:off x="7681357" y="3954596"/>
              <a:ext cx="310148" cy="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20">
              <a:extLst>
                <a:ext uri="{FF2B5EF4-FFF2-40B4-BE49-F238E27FC236}">
                  <a16:creationId xmlns:a16="http://schemas.microsoft.com/office/drawing/2014/main" id="{9BA43807-7CAA-4444-97B7-9C137CE1D51B}"/>
                </a:ext>
              </a:extLst>
            </p:cNvPr>
            <p:cNvCxnSpPr>
              <a:cxnSpLocks noChangeShapeType="1"/>
              <a:stCxn id="8" idx="4"/>
              <a:endCxn id="9" idx="0"/>
            </p:cNvCxnSpPr>
            <p:nvPr/>
          </p:nvCxnSpPr>
          <p:spPr bwMode="auto">
            <a:xfrm rot="5400000">
              <a:off x="7683367" y="4776162"/>
              <a:ext cx="306068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14">
              <a:extLst>
                <a:ext uri="{FF2B5EF4-FFF2-40B4-BE49-F238E27FC236}">
                  <a16:creationId xmlns:a16="http://schemas.microsoft.com/office/drawing/2014/main" id="{1FBD272C-E0FB-4A16-892C-C277B9691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745" y="5764755"/>
              <a:ext cx="956758" cy="51342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D</a:t>
              </a:r>
              <a:r>
                <a:rPr lang="en-US" altLang="ko-KR" sz="1400"/>
                <a:t>elicious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Dish</a:t>
              </a:r>
            </a:p>
          </p:txBody>
        </p:sp>
        <p:cxnSp>
          <p:nvCxnSpPr>
            <p:cNvPr id="13" name="AutoShape 120">
              <a:extLst>
                <a:ext uri="{FF2B5EF4-FFF2-40B4-BE49-F238E27FC236}">
                  <a16:creationId xmlns:a16="http://schemas.microsoft.com/office/drawing/2014/main" id="{322CD652-DB4F-44A9-BD01-1F70AB4B0849}"/>
                </a:ext>
              </a:extLst>
            </p:cNvPr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 rot="16200000" flipH="1">
              <a:off x="7676696" y="5602327"/>
              <a:ext cx="322132" cy="27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84EA369-2116-4813-A4E7-0AF77E71CF81}"/>
              </a:ext>
            </a:extLst>
          </p:cNvPr>
          <p:cNvGrpSpPr>
            <a:grpSpLocks/>
          </p:cNvGrpSpPr>
          <p:nvPr/>
        </p:nvGrpSpPr>
        <p:grpSpPr bwMode="auto">
          <a:xfrm>
            <a:off x="5788489" y="1385888"/>
            <a:ext cx="4591040" cy="3539386"/>
            <a:chOff x="5034100" y="2493104"/>
            <a:chExt cx="4589761" cy="3539576"/>
          </a:xfrm>
        </p:grpSpPr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9B3B8D50-5672-4D5E-9254-9BC745D6E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033" y="5663328"/>
              <a:ext cx="3953828" cy="369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1800" dirty="0"/>
                <a:t>많은 케이스들을 관찰하여 확률 조사</a:t>
              </a:r>
              <a:endParaRPr lang="en-US" altLang="ko-KR" sz="1800" dirty="0"/>
            </a:p>
          </p:txBody>
        </p:sp>
        <p:sp>
          <p:nvSpPr>
            <p:cNvPr id="16" name="모서리가 둥근 직사각형 3">
              <a:extLst>
                <a:ext uri="{FF2B5EF4-FFF2-40B4-BE49-F238E27FC236}">
                  <a16:creationId xmlns:a16="http://schemas.microsoft.com/office/drawing/2014/main" id="{1912FD9D-B186-4D65-AE47-823BA96E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100" y="2493104"/>
              <a:ext cx="3405619" cy="2520280"/>
            </a:xfrm>
            <a:prstGeom prst="roundRect">
              <a:avLst>
                <a:gd name="adj" fmla="val 38759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  <p:cxnSp>
          <p:nvCxnSpPr>
            <p:cNvPr id="17" name="직선 화살표 연결선 5">
              <a:extLst>
                <a:ext uri="{FF2B5EF4-FFF2-40B4-BE49-F238E27FC236}">
                  <a16:creationId xmlns:a16="http://schemas.microsoft.com/office/drawing/2014/main" id="{F87D27CF-6B7C-40E5-B6E0-531653BDAA2B}"/>
                </a:ext>
              </a:extLst>
            </p:cNvPr>
            <p:cNvCxnSpPr>
              <a:cxnSpLocks noChangeShapeType="1"/>
              <a:stCxn id="15" idx="0"/>
            </p:cNvCxnSpPr>
            <p:nvPr/>
          </p:nvCxnSpPr>
          <p:spPr bwMode="auto">
            <a:xfrm flipH="1" flipV="1">
              <a:off x="7184298" y="5029412"/>
              <a:ext cx="462649" cy="633916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3ED995-85D6-4F56-B32C-D2135A09153A}"/>
              </a:ext>
            </a:extLst>
          </p:cNvPr>
          <p:cNvSpPr/>
          <p:nvPr/>
        </p:nvSpPr>
        <p:spPr>
          <a:xfrm>
            <a:off x="1735666" y="5110825"/>
            <a:ext cx="9643534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2060"/>
                </a:solidFill>
              </a:rPr>
              <a:t>많은 경우 원인 사건이 먼저 발생하고 이후 결과 사건이 발생하므로</a:t>
            </a:r>
            <a:r>
              <a:rPr lang="en-US" altLang="ko-KR" sz="2000" dirty="0">
                <a:solidFill>
                  <a:srgbClr val="002060"/>
                </a:solidFill>
              </a:rPr>
              <a:t>, P(parent(X)|X)</a:t>
            </a:r>
            <a:r>
              <a:rPr lang="ko-KR" altLang="en-US" sz="2000" dirty="0">
                <a:solidFill>
                  <a:srgbClr val="002060"/>
                </a:solidFill>
              </a:rPr>
              <a:t> 또는 </a:t>
            </a:r>
            <a:r>
              <a:rPr lang="en-US" altLang="ko-KR" sz="2000" dirty="0">
                <a:solidFill>
                  <a:srgbClr val="002060"/>
                </a:solidFill>
              </a:rPr>
              <a:t>P(X, parent(X))</a:t>
            </a:r>
            <a:r>
              <a:rPr lang="ko-KR" altLang="en-US" sz="2000" dirty="0">
                <a:solidFill>
                  <a:srgbClr val="002060"/>
                </a:solidFill>
              </a:rPr>
              <a:t>보다는 </a:t>
            </a:r>
            <a:r>
              <a:rPr lang="en-US" altLang="ko-KR" sz="2000" dirty="0">
                <a:solidFill>
                  <a:srgbClr val="002060"/>
                </a:solidFill>
              </a:rPr>
              <a:t>P(</a:t>
            </a:r>
            <a:r>
              <a:rPr lang="en-US" altLang="ko-KR" sz="2000" dirty="0" err="1">
                <a:solidFill>
                  <a:srgbClr val="002060"/>
                </a:solidFill>
              </a:rPr>
              <a:t>X|parent</a:t>
            </a:r>
            <a:r>
              <a:rPr lang="en-US" altLang="ko-KR" sz="2000" dirty="0">
                <a:solidFill>
                  <a:srgbClr val="002060"/>
                </a:solidFill>
              </a:rPr>
              <a:t>(X))</a:t>
            </a:r>
            <a:r>
              <a:rPr lang="ko-KR" altLang="en-US" sz="2000" dirty="0">
                <a:solidFill>
                  <a:srgbClr val="002060"/>
                </a:solidFill>
              </a:rPr>
              <a:t>에 대한 조사가 용이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E11F46D2-4171-4B51-8714-9AAB0AEC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4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23B2D372-27CC-4E72-B564-D728824D921B}"/>
              </a:ext>
            </a:extLst>
          </p:cNvPr>
          <p:cNvGrpSpPr>
            <a:grpSpLocks/>
          </p:cNvGrpSpPr>
          <p:nvPr/>
        </p:nvGrpSpPr>
        <p:grpSpPr bwMode="auto">
          <a:xfrm>
            <a:off x="7130521" y="2028297"/>
            <a:ext cx="958850" cy="2992437"/>
            <a:chOff x="7358022" y="3286124"/>
            <a:chExt cx="959481" cy="2992058"/>
          </a:xfrm>
        </p:grpSpPr>
        <p:sp>
          <p:nvSpPr>
            <p:cNvPr id="3" name="Oval 112">
              <a:extLst>
                <a:ext uri="{FF2B5EF4-FFF2-40B4-BE49-F238E27FC236}">
                  <a16:creationId xmlns:a16="http://schemas.microsoft.com/office/drawing/2014/main" id="{BB88C777-2626-4730-B8D1-B79AE6EC3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82" y="3286124"/>
              <a:ext cx="956758" cy="51342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S</a:t>
              </a:r>
              <a:r>
                <a:rPr lang="en-US" altLang="ko-KR" sz="1400"/>
                <a:t>tudy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Hard</a:t>
              </a:r>
            </a:p>
          </p:txBody>
        </p:sp>
        <p:sp>
          <p:nvSpPr>
            <p:cNvPr id="4" name="Oval 113">
              <a:extLst>
                <a:ext uri="{FF2B5EF4-FFF2-40B4-BE49-F238E27FC236}">
                  <a16:creationId xmlns:a16="http://schemas.microsoft.com/office/drawing/2014/main" id="{1612F7B6-5000-40C6-A996-F86A43D6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22" y="4109700"/>
              <a:ext cx="956758" cy="51342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G</a:t>
              </a:r>
              <a:r>
                <a:rPr lang="en-US" altLang="ko-KR" sz="1400"/>
                <a:t>ood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Grade</a:t>
              </a:r>
            </a:p>
          </p:txBody>
        </p:sp>
        <p:sp>
          <p:nvSpPr>
            <p:cNvPr id="5" name="Oval 114">
              <a:extLst>
                <a:ext uri="{FF2B5EF4-FFF2-40B4-BE49-F238E27FC236}">
                  <a16:creationId xmlns:a16="http://schemas.microsoft.com/office/drawing/2014/main" id="{B8627E97-25FF-4C5F-8635-33B949ED7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22" y="4929196"/>
              <a:ext cx="956758" cy="51342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M</a:t>
              </a:r>
              <a:r>
                <a:rPr lang="en-US" altLang="ko-KR" sz="1400"/>
                <a:t>om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Happy</a:t>
              </a:r>
            </a:p>
          </p:txBody>
        </p:sp>
        <p:cxnSp>
          <p:nvCxnSpPr>
            <p:cNvPr id="6" name="AutoShape 118">
              <a:extLst>
                <a:ext uri="{FF2B5EF4-FFF2-40B4-BE49-F238E27FC236}">
                  <a16:creationId xmlns:a16="http://schemas.microsoft.com/office/drawing/2014/main" id="{638A9A95-2060-40AE-A408-6600FC7D1003}"/>
                </a:ext>
              </a:extLst>
            </p:cNvPr>
            <p:cNvCxnSpPr>
              <a:cxnSpLocks noChangeShapeType="1"/>
              <a:stCxn id="3" idx="4"/>
              <a:endCxn id="4" idx="0"/>
            </p:cNvCxnSpPr>
            <p:nvPr/>
          </p:nvCxnSpPr>
          <p:spPr bwMode="auto">
            <a:xfrm rot="5400000">
              <a:off x="7681357" y="3954596"/>
              <a:ext cx="310148" cy="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120">
              <a:extLst>
                <a:ext uri="{FF2B5EF4-FFF2-40B4-BE49-F238E27FC236}">
                  <a16:creationId xmlns:a16="http://schemas.microsoft.com/office/drawing/2014/main" id="{83D3D691-1EB2-4B35-BBE7-C8FE5BC1C12C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rot="5400000">
              <a:off x="7683367" y="4776162"/>
              <a:ext cx="306068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114">
              <a:extLst>
                <a:ext uri="{FF2B5EF4-FFF2-40B4-BE49-F238E27FC236}">
                  <a16:creationId xmlns:a16="http://schemas.microsoft.com/office/drawing/2014/main" id="{4EDFF533-B3B4-473F-B76E-B0E8F8A9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745" y="5764755"/>
              <a:ext cx="956758" cy="51342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D</a:t>
              </a:r>
              <a:r>
                <a:rPr lang="en-US" altLang="ko-KR" sz="1400"/>
                <a:t>elicious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Dish</a:t>
              </a:r>
            </a:p>
          </p:txBody>
        </p:sp>
        <p:cxnSp>
          <p:nvCxnSpPr>
            <p:cNvPr id="9" name="AutoShape 120">
              <a:extLst>
                <a:ext uri="{FF2B5EF4-FFF2-40B4-BE49-F238E27FC236}">
                  <a16:creationId xmlns:a16="http://schemas.microsoft.com/office/drawing/2014/main" id="{CBDF7B85-49BF-4F2F-A229-51D8A5AEFC20}"/>
                </a:ext>
              </a:extLst>
            </p:cNvPr>
            <p:cNvCxnSpPr>
              <a:cxnSpLocks noChangeShapeType="1"/>
              <a:stCxn id="5" idx="4"/>
              <a:endCxn id="8" idx="0"/>
            </p:cNvCxnSpPr>
            <p:nvPr/>
          </p:nvCxnSpPr>
          <p:spPr bwMode="auto">
            <a:xfrm rot="16200000" flipH="1">
              <a:off x="7676696" y="5602327"/>
              <a:ext cx="322132" cy="27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16">
            <a:extLst>
              <a:ext uri="{FF2B5EF4-FFF2-40B4-BE49-F238E27FC236}">
                <a16:creationId xmlns:a16="http://schemas.microsoft.com/office/drawing/2014/main" id="{9C7E7880-8E34-46A1-9C62-BFD60310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021" y="2101322"/>
            <a:ext cx="121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P(S) =0.5</a:t>
            </a:r>
            <a:endParaRPr lang="ko-KR" altLang="en-US" sz="180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629F18D0-F45D-4FD4-AE3B-D3CA7367A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558" y="2749022"/>
            <a:ext cx="1673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P(G|S) =0.7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P(G|</a:t>
            </a:r>
            <a:r>
              <a:rPr lang="en-US" altLang="ko-KR" sz="1800">
                <a:latin typeface="Symbol" panose="05050102010706020507" pitchFamily="18" charset="2"/>
              </a:rPr>
              <a:t>Ø</a:t>
            </a:r>
            <a:r>
              <a:rPr lang="en-US" altLang="ko-KR" sz="1800"/>
              <a:t>S) =0.1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FC515FF5-77BE-4389-AD3F-B0F7818E5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021" y="3541184"/>
            <a:ext cx="1716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P(M|G) =0.8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P(M|</a:t>
            </a:r>
            <a:r>
              <a:rPr lang="en-US" altLang="ko-KR" sz="1800">
                <a:latin typeface="Symbol" panose="05050102010706020507" pitchFamily="18" charset="2"/>
              </a:rPr>
              <a:t>Ø</a:t>
            </a:r>
            <a:r>
              <a:rPr lang="en-US" altLang="ko-KR" sz="1800"/>
              <a:t>G) =0.3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1A163738-B38E-49D8-AE1A-B6A34646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021" y="4404784"/>
            <a:ext cx="1716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P(D|M) =0.9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P(D|</a:t>
            </a:r>
            <a:r>
              <a:rPr lang="en-US" altLang="ko-KR" sz="1800" dirty="0">
                <a:latin typeface="Symbol" panose="05050102010706020507" pitchFamily="18" charset="2"/>
              </a:rPr>
              <a:t>Ø</a:t>
            </a:r>
            <a:r>
              <a:rPr lang="en-US" altLang="ko-KR" sz="1800" dirty="0"/>
              <a:t>M) =0.2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E333D-2D29-4160-9091-9F9A1ECE0C6C}"/>
              </a:ext>
            </a:extLst>
          </p:cNvPr>
          <p:cNvSpPr txBox="1"/>
          <p:nvPr/>
        </p:nvSpPr>
        <p:spPr>
          <a:xfrm>
            <a:off x="1440921" y="2845283"/>
            <a:ext cx="4537075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dirty="0"/>
              <a:t>P(M|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S)=P(M,G|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 + P(M,</a:t>
            </a:r>
            <a:r>
              <a:rPr lang="en-US" altLang="ko-KR" dirty="0">
                <a:latin typeface="Symbol"/>
              </a:rPr>
              <a:t> Ø</a:t>
            </a:r>
            <a:r>
              <a:rPr lang="en-US" altLang="ko-KR" dirty="0"/>
              <a:t>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B06CD-9F96-4CA2-94C8-4C7A7CBB9FC5}"/>
              </a:ext>
            </a:extLst>
          </p:cNvPr>
          <p:cNvSpPr txBox="1"/>
          <p:nvPr/>
        </p:nvSpPr>
        <p:spPr>
          <a:xfrm>
            <a:off x="1440921" y="3348521"/>
            <a:ext cx="4537075" cy="646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dirty="0"/>
              <a:t>P(M,G|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 = P(M|G,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S)*P(G|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</a:t>
            </a:r>
          </a:p>
          <a:p>
            <a:pPr algn="l">
              <a:defRPr/>
            </a:pPr>
            <a:r>
              <a:rPr lang="en-US" altLang="ko-KR" dirty="0"/>
              <a:t>P(M,</a:t>
            </a:r>
            <a:r>
              <a:rPr lang="en-US" altLang="ko-KR" dirty="0">
                <a:latin typeface="Symbol"/>
              </a:rPr>
              <a:t> Ø</a:t>
            </a:r>
            <a:r>
              <a:rPr lang="en-US" altLang="ko-KR" dirty="0"/>
              <a:t>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 = P(M|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G,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S)*P(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B21D977-F95A-43EF-ABA9-5D8C11772CC5}"/>
              </a:ext>
            </a:extLst>
          </p:cNvPr>
          <p:cNvSpPr/>
          <p:nvPr/>
        </p:nvSpPr>
        <p:spPr>
          <a:xfrm>
            <a:off x="1193799" y="1143429"/>
            <a:ext cx="9643534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2060"/>
                </a:solidFill>
              </a:rPr>
              <a:t>Ex) </a:t>
            </a:r>
            <a:r>
              <a:rPr lang="ko-KR" altLang="en-US" sz="2000" dirty="0">
                <a:solidFill>
                  <a:srgbClr val="002060"/>
                </a:solidFill>
              </a:rPr>
              <a:t>공부를 열심히 하지 않았는데도 엄마가 행복할 확률은</a:t>
            </a:r>
            <a:r>
              <a:rPr lang="en-US" altLang="ko-KR" sz="2000" dirty="0">
                <a:solidFill>
                  <a:srgbClr val="002060"/>
                </a:solidFill>
              </a:rPr>
              <a:t>?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E90264-9FA5-404B-B73C-AD7DC885DEA0}"/>
              </a:ext>
            </a:extLst>
          </p:cNvPr>
          <p:cNvSpPr/>
          <p:nvPr/>
        </p:nvSpPr>
        <p:spPr>
          <a:xfrm>
            <a:off x="3887737" y="3257820"/>
            <a:ext cx="1164552" cy="41914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430B3EA-888A-4844-8482-10E1BB478820}"/>
              </a:ext>
            </a:extLst>
          </p:cNvPr>
          <p:cNvSpPr/>
          <p:nvPr/>
        </p:nvSpPr>
        <p:spPr>
          <a:xfrm>
            <a:off x="4296075" y="3634694"/>
            <a:ext cx="1164552" cy="41914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12E0AE4-2A48-4D34-BCBB-FB81120BECD3}"/>
              </a:ext>
            </a:extLst>
          </p:cNvPr>
          <p:cNvCxnSpPr/>
          <p:nvPr/>
        </p:nvCxnSpPr>
        <p:spPr>
          <a:xfrm>
            <a:off x="2872509" y="3671577"/>
            <a:ext cx="10152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B1A755-3E8B-4628-ADBD-5B19DFC86F9E}"/>
              </a:ext>
            </a:extLst>
          </p:cNvPr>
          <p:cNvCxnSpPr/>
          <p:nvPr/>
        </p:nvCxnSpPr>
        <p:spPr>
          <a:xfrm>
            <a:off x="3057236" y="3994633"/>
            <a:ext cx="12388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83584FD-C9F3-43A6-B28D-87644A67C8DC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4878351" y="4053840"/>
            <a:ext cx="582276" cy="88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819127E-DECC-421B-9078-73E88A911DD6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4470013" y="3676966"/>
            <a:ext cx="92459" cy="134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919A3B-ABBC-4B4E-9DDD-F3EFEE6B53E0}"/>
              </a:ext>
            </a:extLst>
          </p:cNvPr>
          <p:cNvSpPr txBox="1"/>
          <p:nvPr/>
        </p:nvSpPr>
        <p:spPr>
          <a:xfrm>
            <a:off x="4202544" y="5144655"/>
            <a:ext cx="7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=0.1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3A3DBF-D3E7-4C82-A7FD-44AC540749B5}"/>
              </a:ext>
            </a:extLst>
          </p:cNvPr>
          <p:cNvSpPr txBox="1"/>
          <p:nvPr/>
        </p:nvSpPr>
        <p:spPr>
          <a:xfrm>
            <a:off x="5143331" y="5144655"/>
            <a:ext cx="23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=1-P(</a:t>
            </a:r>
            <a:r>
              <a:rPr lang="en-US" altLang="ko-KR" dirty="0">
                <a:latin typeface="+mj-lt"/>
              </a:rPr>
              <a:t>G|</a:t>
            </a:r>
            <a:r>
              <a:rPr lang="en-US" altLang="ko-KR" dirty="0">
                <a:latin typeface="Symbol" panose="05050102010706020507" pitchFamily="18" charset="2"/>
              </a:rPr>
              <a:t>Ø</a:t>
            </a:r>
            <a:r>
              <a:rPr lang="en-US" altLang="ko-KR" dirty="0">
                <a:latin typeface="+mj-lt"/>
              </a:rPr>
              <a:t>S)=0.9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FF7BBA-9E58-432A-BF72-DAEA3EC80FD6}"/>
              </a:ext>
            </a:extLst>
          </p:cNvPr>
          <p:cNvCxnSpPr/>
          <p:nvPr/>
        </p:nvCxnSpPr>
        <p:spPr>
          <a:xfrm flipH="1">
            <a:off x="2540000" y="3671577"/>
            <a:ext cx="729673" cy="158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BDEAB9-2804-442F-927D-2E674D6E9E25}"/>
              </a:ext>
            </a:extLst>
          </p:cNvPr>
          <p:cNvCxnSpPr>
            <a:stCxn id="15" idx="2"/>
          </p:cNvCxnSpPr>
          <p:nvPr/>
        </p:nvCxnSpPr>
        <p:spPr>
          <a:xfrm flipH="1">
            <a:off x="2749138" y="3994633"/>
            <a:ext cx="960321" cy="126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EC6246-7342-44DA-9414-93C13CD47D17}"/>
              </a:ext>
            </a:extLst>
          </p:cNvPr>
          <p:cNvSpPr txBox="1"/>
          <p:nvPr/>
        </p:nvSpPr>
        <p:spPr>
          <a:xfrm>
            <a:off x="2253673" y="5329382"/>
            <a:ext cx="80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CC66B14F-677D-43D0-9B3E-E16EF6B5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5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CA7FB2-9BA5-4C9C-A7DA-03B4791BCF2D}"/>
              </a:ext>
            </a:extLst>
          </p:cNvPr>
          <p:cNvSpPr/>
          <p:nvPr/>
        </p:nvSpPr>
        <p:spPr>
          <a:xfrm>
            <a:off x="947757" y="1250930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원인 결과 관계에서 조건부 독립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27" name="Oval 112">
            <a:extLst>
              <a:ext uri="{FF2B5EF4-FFF2-40B4-BE49-F238E27FC236}">
                <a16:creationId xmlns:a16="http://schemas.microsoft.com/office/drawing/2014/main" id="{8E6EE21D-5B32-41FB-B8A8-4C48FC8C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68" y="3252561"/>
            <a:ext cx="438011" cy="35287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</a:rPr>
              <a:t>B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" name="Oval 112">
            <a:extLst>
              <a:ext uri="{FF2B5EF4-FFF2-40B4-BE49-F238E27FC236}">
                <a16:creationId xmlns:a16="http://schemas.microsoft.com/office/drawing/2014/main" id="{3424B26B-F65B-4964-B44E-99F68FFEF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568" y="2511091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</p:txBody>
      </p:sp>
      <p:cxnSp>
        <p:nvCxnSpPr>
          <p:cNvPr id="29" name="AutoShape 118">
            <a:extLst>
              <a:ext uri="{FF2B5EF4-FFF2-40B4-BE49-F238E27FC236}">
                <a16:creationId xmlns:a16="http://schemas.microsoft.com/office/drawing/2014/main" id="{89798D4E-9577-4347-90BB-F53843392CB1}"/>
              </a:ext>
            </a:extLst>
          </p:cNvPr>
          <p:cNvCxnSpPr>
            <a:cxnSpLocks noChangeShapeType="1"/>
            <a:stCxn id="28" idx="4"/>
            <a:endCxn id="27" idx="0"/>
          </p:cNvCxnSpPr>
          <p:nvPr/>
        </p:nvCxnSpPr>
        <p:spPr bwMode="auto">
          <a:xfrm rot="5400000">
            <a:off x="2120277" y="3058408"/>
            <a:ext cx="388592" cy="98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113">
            <a:extLst>
              <a:ext uri="{FF2B5EF4-FFF2-40B4-BE49-F238E27FC236}">
                <a16:creationId xmlns:a16="http://schemas.microsoft.com/office/drawing/2014/main" id="{8C48C0EF-2AF3-4D9E-AFF6-8E880698E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076" y="4036968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1" name="AutoShape 118">
            <a:extLst>
              <a:ext uri="{FF2B5EF4-FFF2-40B4-BE49-F238E27FC236}">
                <a16:creationId xmlns:a16="http://schemas.microsoft.com/office/drawing/2014/main" id="{216FFF20-332E-497C-9FE3-195BA450BAD1}"/>
              </a:ext>
            </a:extLst>
          </p:cNvPr>
          <p:cNvCxnSpPr>
            <a:cxnSpLocks noChangeShapeType="1"/>
            <a:stCxn id="27" idx="4"/>
            <a:endCxn id="30" idx="0"/>
          </p:cNvCxnSpPr>
          <p:nvPr/>
        </p:nvCxnSpPr>
        <p:spPr bwMode="auto">
          <a:xfrm flipH="1">
            <a:off x="2314082" y="3605438"/>
            <a:ext cx="492" cy="43153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3F114-0F60-42FD-9000-4A6B9824FA80}"/>
              </a:ext>
            </a:extLst>
          </p:cNvPr>
          <p:cNvSpPr txBox="1"/>
          <p:nvPr/>
        </p:nvSpPr>
        <p:spPr>
          <a:xfrm>
            <a:off x="1346702" y="4851907"/>
            <a:ext cx="230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는 종속관계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알려진경우</a:t>
            </a:r>
            <a:r>
              <a:rPr lang="ko-KR" altLang="en-US" dirty="0"/>
              <a:t> 조건부 독립</a:t>
            </a:r>
          </a:p>
        </p:txBody>
      </p:sp>
      <p:sp>
        <p:nvSpPr>
          <p:cNvPr id="35" name="Oval 112">
            <a:extLst>
              <a:ext uri="{FF2B5EF4-FFF2-40B4-BE49-F238E27FC236}">
                <a16:creationId xmlns:a16="http://schemas.microsoft.com/office/drawing/2014/main" id="{E16B1153-3C25-4A98-9BFB-E203FD70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763" y="2868562"/>
            <a:ext cx="438011" cy="35287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36" name="Oval 113">
            <a:extLst>
              <a:ext uri="{FF2B5EF4-FFF2-40B4-BE49-F238E27FC236}">
                <a16:creationId xmlns:a16="http://schemas.microsoft.com/office/drawing/2014/main" id="{A61C0449-D103-4E97-952E-18ACFFEE8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274" y="3718865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37" name="AutoShape 118">
            <a:extLst>
              <a:ext uri="{FF2B5EF4-FFF2-40B4-BE49-F238E27FC236}">
                <a16:creationId xmlns:a16="http://schemas.microsoft.com/office/drawing/2014/main" id="{1A612721-32A6-46F1-A78E-00AE2D4DDC89}"/>
              </a:ext>
            </a:extLst>
          </p:cNvPr>
          <p:cNvCxnSpPr>
            <a:cxnSpLocks noChangeShapeType="1"/>
            <a:stCxn id="35" idx="4"/>
            <a:endCxn id="36" idx="1"/>
          </p:cNvCxnSpPr>
          <p:nvPr/>
        </p:nvCxnSpPr>
        <p:spPr bwMode="auto">
          <a:xfrm>
            <a:off x="6062769" y="3221439"/>
            <a:ext cx="607650" cy="54910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113">
            <a:extLst>
              <a:ext uri="{FF2B5EF4-FFF2-40B4-BE49-F238E27FC236}">
                <a16:creationId xmlns:a16="http://schemas.microsoft.com/office/drawing/2014/main" id="{8B11E285-373D-45BD-87EE-991E2A9E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461" y="3714226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</p:txBody>
      </p:sp>
      <p:cxnSp>
        <p:nvCxnSpPr>
          <p:cNvPr id="39" name="AutoShape 118">
            <a:extLst>
              <a:ext uri="{FF2B5EF4-FFF2-40B4-BE49-F238E27FC236}">
                <a16:creationId xmlns:a16="http://schemas.microsoft.com/office/drawing/2014/main" id="{252DB5E0-C62C-452E-8656-8AA8793D5F0A}"/>
              </a:ext>
            </a:extLst>
          </p:cNvPr>
          <p:cNvCxnSpPr>
            <a:cxnSpLocks noChangeShapeType="1"/>
            <a:stCxn id="35" idx="4"/>
            <a:endCxn id="38" idx="7"/>
          </p:cNvCxnSpPr>
          <p:nvPr/>
        </p:nvCxnSpPr>
        <p:spPr bwMode="auto">
          <a:xfrm flipH="1">
            <a:off x="5501327" y="3221439"/>
            <a:ext cx="561442" cy="5444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112">
            <a:extLst>
              <a:ext uri="{FF2B5EF4-FFF2-40B4-BE49-F238E27FC236}">
                <a16:creationId xmlns:a16="http://schemas.microsoft.com/office/drawing/2014/main" id="{FBD0A5AD-3012-46F3-A40A-1CA567E8C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395" y="2864637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47" name="Oval 113">
            <a:extLst>
              <a:ext uri="{FF2B5EF4-FFF2-40B4-BE49-F238E27FC236}">
                <a16:creationId xmlns:a16="http://schemas.microsoft.com/office/drawing/2014/main" id="{0A1F38B9-2D69-4D35-A014-1FE7F58C0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5177" y="3714225"/>
            <a:ext cx="438011" cy="35287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  <p:sp>
        <p:nvSpPr>
          <p:cNvPr id="48" name="Oval 115">
            <a:extLst>
              <a:ext uri="{FF2B5EF4-FFF2-40B4-BE49-F238E27FC236}">
                <a16:creationId xmlns:a16="http://schemas.microsoft.com/office/drawing/2014/main" id="{E592ED5F-7660-4F31-A3BB-5F5BD3FD9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830" y="2867099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</a:p>
        </p:txBody>
      </p:sp>
      <p:cxnSp>
        <p:nvCxnSpPr>
          <p:cNvPr id="49" name="AutoShape 118">
            <a:extLst>
              <a:ext uri="{FF2B5EF4-FFF2-40B4-BE49-F238E27FC236}">
                <a16:creationId xmlns:a16="http://schemas.microsoft.com/office/drawing/2014/main" id="{57045C7E-E3E9-49AE-B3B4-C840696B6B9F}"/>
              </a:ext>
            </a:extLst>
          </p:cNvPr>
          <p:cNvCxnSpPr>
            <a:cxnSpLocks noChangeShapeType="1"/>
            <a:stCxn id="46" idx="4"/>
            <a:endCxn id="47" idx="1"/>
          </p:cNvCxnSpPr>
          <p:nvPr/>
        </p:nvCxnSpPr>
        <p:spPr bwMode="auto">
          <a:xfrm>
            <a:off x="9020401" y="3217514"/>
            <a:ext cx="598921" cy="5483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119">
            <a:extLst>
              <a:ext uri="{FF2B5EF4-FFF2-40B4-BE49-F238E27FC236}">
                <a16:creationId xmlns:a16="http://schemas.microsoft.com/office/drawing/2014/main" id="{DB84E6A4-100E-4964-9019-9BC46F516F29}"/>
              </a:ext>
            </a:extLst>
          </p:cNvPr>
          <p:cNvCxnSpPr>
            <a:cxnSpLocks noChangeShapeType="1"/>
            <a:stCxn id="48" idx="4"/>
            <a:endCxn id="47" idx="7"/>
          </p:cNvCxnSpPr>
          <p:nvPr/>
        </p:nvCxnSpPr>
        <p:spPr bwMode="auto">
          <a:xfrm flipH="1">
            <a:off x="9929043" y="3219976"/>
            <a:ext cx="508793" cy="5459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564AE4-8E0C-425E-A709-D346077E66B7}"/>
              </a:ext>
            </a:extLst>
          </p:cNvPr>
          <p:cNvSpPr txBox="1"/>
          <p:nvPr/>
        </p:nvSpPr>
        <p:spPr>
          <a:xfrm>
            <a:off x="4945411" y="4820909"/>
            <a:ext cx="2301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는 종속관계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그러나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ko-KR" altLang="en-US" dirty="0" err="1"/>
              <a:t>알려진경우</a:t>
            </a:r>
            <a:r>
              <a:rPr lang="ko-KR" altLang="en-US" dirty="0"/>
              <a:t> 조건부 독립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7C9958-5857-46D7-BB88-E311F175FAFD}"/>
              </a:ext>
            </a:extLst>
          </p:cNvPr>
          <p:cNvSpPr txBox="1"/>
          <p:nvPr/>
        </p:nvSpPr>
        <p:spPr>
          <a:xfrm>
            <a:off x="8778454" y="4820909"/>
            <a:ext cx="2301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</a:t>
            </a:r>
            <a:r>
              <a:rPr lang="ko-KR" altLang="en-US" dirty="0">
                <a:solidFill>
                  <a:srgbClr val="FF0000"/>
                </a:solidFill>
              </a:rPr>
              <a:t>가 알려진 경우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종속관계</a:t>
            </a:r>
          </a:p>
        </p:txBody>
      </p:sp>
      <p:sp>
        <p:nvSpPr>
          <p:cNvPr id="64" name="슬라이드 번호 개체 틀 63">
            <a:extLst>
              <a:ext uri="{FF2B5EF4-FFF2-40B4-BE49-F238E27FC236}">
                <a16:creationId xmlns:a16="http://schemas.microsoft.com/office/drawing/2014/main" id="{502CBDE6-569D-4AC3-A94D-3097A3E6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7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9">
            <a:extLst>
              <a:ext uri="{FF2B5EF4-FFF2-40B4-BE49-F238E27FC236}">
                <a16:creationId xmlns:a16="http://schemas.microsoft.com/office/drawing/2014/main" id="{5EA557B3-16D7-46BF-8E31-F4D0D6E142D3}"/>
              </a:ext>
            </a:extLst>
          </p:cNvPr>
          <p:cNvGrpSpPr>
            <a:grpSpLocks/>
          </p:cNvGrpSpPr>
          <p:nvPr/>
        </p:nvGrpSpPr>
        <p:grpSpPr bwMode="auto">
          <a:xfrm>
            <a:off x="7130521" y="707497"/>
            <a:ext cx="958850" cy="2992437"/>
            <a:chOff x="7358022" y="3286124"/>
            <a:chExt cx="959481" cy="2992058"/>
          </a:xfrm>
        </p:grpSpPr>
        <p:sp>
          <p:nvSpPr>
            <p:cNvPr id="3" name="Oval 112">
              <a:extLst>
                <a:ext uri="{FF2B5EF4-FFF2-40B4-BE49-F238E27FC236}">
                  <a16:creationId xmlns:a16="http://schemas.microsoft.com/office/drawing/2014/main" id="{3791EDB0-6ECF-4B0F-A67E-AC6E5DC12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82" y="3286124"/>
              <a:ext cx="956758" cy="51342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S</a:t>
              </a:r>
              <a:r>
                <a:rPr lang="en-US" altLang="ko-KR" sz="1400"/>
                <a:t>tudy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Hard</a:t>
              </a:r>
            </a:p>
          </p:txBody>
        </p:sp>
        <p:sp>
          <p:nvSpPr>
            <p:cNvPr id="4" name="Oval 113">
              <a:extLst>
                <a:ext uri="{FF2B5EF4-FFF2-40B4-BE49-F238E27FC236}">
                  <a16:creationId xmlns:a16="http://schemas.microsoft.com/office/drawing/2014/main" id="{9ACE0AD9-BC3C-4300-9A8D-B046CB017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22" y="4109700"/>
              <a:ext cx="956758" cy="513428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G</a:t>
              </a:r>
              <a:r>
                <a:rPr lang="en-US" altLang="ko-KR" sz="1400"/>
                <a:t>ood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Grade</a:t>
              </a:r>
            </a:p>
          </p:txBody>
        </p:sp>
        <p:sp>
          <p:nvSpPr>
            <p:cNvPr id="5" name="Oval 114">
              <a:extLst>
                <a:ext uri="{FF2B5EF4-FFF2-40B4-BE49-F238E27FC236}">
                  <a16:creationId xmlns:a16="http://schemas.microsoft.com/office/drawing/2014/main" id="{122F74B5-208C-4B15-BA6F-D073EEF0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8022" y="4929196"/>
              <a:ext cx="956758" cy="51342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M</a:t>
              </a:r>
              <a:r>
                <a:rPr lang="en-US" altLang="ko-KR" sz="1400"/>
                <a:t>om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Happy</a:t>
              </a:r>
            </a:p>
          </p:txBody>
        </p:sp>
        <p:cxnSp>
          <p:nvCxnSpPr>
            <p:cNvPr id="6" name="AutoShape 118">
              <a:extLst>
                <a:ext uri="{FF2B5EF4-FFF2-40B4-BE49-F238E27FC236}">
                  <a16:creationId xmlns:a16="http://schemas.microsoft.com/office/drawing/2014/main" id="{318BF505-B8EF-44C3-8071-50C100E27B5A}"/>
                </a:ext>
              </a:extLst>
            </p:cNvPr>
            <p:cNvCxnSpPr>
              <a:cxnSpLocks noChangeShapeType="1"/>
              <a:stCxn id="3" idx="4"/>
              <a:endCxn id="4" idx="0"/>
            </p:cNvCxnSpPr>
            <p:nvPr/>
          </p:nvCxnSpPr>
          <p:spPr bwMode="auto">
            <a:xfrm rot="5400000">
              <a:off x="7681357" y="3954596"/>
              <a:ext cx="310148" cy="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AutoShape 120">
              <a:extLst>
                <a:ext uri="{FF2B5EF4-FFF2-40B4-BE49-F238E27FC236}">
                  <a16:creationId xmlns:a16="http://schemas.microsoft.com/office/drawing/2014/main" id="{FF9CCA5C-9D75-4E84-8939-97AFFA38D9D6}"/>
                </a:ext>
              </a:extLst>
            </p:cNvPr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rot="5400000">
              <a:off x="7683367" y="4776162"/>
              <a:ext cx="306068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114">
              <a:extLst>
                <a:ext uri="{FF2B5EF4-FFF2-40B4-BE49-F238E27FC236}">
                  <a16:creationId xmlns:a16="http://schemas.microsoft.com/office/drawing/2014/main" id="{B5EDED55-562A-40E7-AD29-9D08FA916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0745" y="5764755"/>
              <a:ext cx="956758" cy="513427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b="1"/>
                <a:t>D</a:t>
              </a:r>
              <a:r>
                <a:rPr lang="en-US" altLang="ko-KR" sz="1400"/>
                <a:t>elicious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/>
                <a:t>Dish</a:t>
              </a:r>
            </a:p>
          </p:txBody>
        </p:sp>
        <p:cxnSp>
          <p:nvCxnSpPr>
            <p:cNvPr id="9" name="AutoShape 120">
              <a:extLst>
                <a:ext uri="{FF2B5EF4-FFF2-40B4-BE49-F238E27FC236}">
                  <a16:creationId xmlns:a16="http://schemas.microsoft.com/office/drawing/2014/main" id="{DDD75A33-AF6B-45C1-B8F0-CAF764713CD1}"/>
                </a:ext>
              </a:extLst>
            </p:cNvPr>
            <p:cNvCxnSpPr>
              <a:cxnSpLocks noChangeShapeType="1"/>
              <a:stCxn id="5" idx="4"/>
              <a:endCxn id="8" idx="0"/>
            </p:cNvCxnSpPr>
            <p:nvPr/>
          </p:nvCxnSpPr>
          <p:spPr bwMode="auto">
            <a:xfrm rot="16200000" flipH="1">
              <a:off x="7676696" y="5602327"/>
              <a:ext cx="322132" cy="27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TextBox 16">
            <a:extLst>
              <a:ext uri="{FF2B5EF4-FFF2-40B4-BE49-F238E27FC236}">
                <a16:creationId xmlns:a16="http://schemas.microsoft.com/office/drawing/2014/main" id="{AFA0C206-A298-4CED-900B-04147E9EC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021" y="780522"/>
            <a:ext cx="1216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P(S) =0.5</a:t>
            </a:r>
            <a:endParaRPr lang="ko-KR" altLang="en-US" sz="1800"/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810A9FDC-2ECC-4749-9532-616B52176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2558" y="1428222"/>
            <a:ext cx="1673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P(G|S) =0.7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P(G|</a:t>
            </a:r>
            <a:r>
              <a:rPr lang="en-US" altLang="ko-KR" sz="1800">
                <a:latin typeface="Symbol" panose="05050102010706020507" pitchFamily="18" charset="2"/>
              </a:rPr>
              <a:t>Ø</a:t>
            </a:r>
            <a:r>
              <a:rPr lang="en-US" altLang="ko-KR" sz="1800"/>
              <a:t>S) =0.1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C38A42F1-E6C3-4A46-892C-EB91635B0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021" y="2220384"/>
            <a:ext cx="1716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P(M|G) =0.8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/>
              <a:t>P(M|</a:t>
            </a:r>
            <a:r>
              <a:rPr lang="en-US" altLang="ko-KR" sz="1800">
                <a:latin typeface="Symbol" panose="05050102010706020507" pitchFamily="18" charset="2"/>
              </a:rPr>
              <a:t>Ø</a:t>
            </a:r>
            <a:r>
              <a:rPr lang="en-US" altLang="ko-KR" sz="1800"/>
              <a:t>G) =0.3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02C36022-8A57-4F24-B628-0694E1526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021" y="3083984"/>
            <a:ext cx="17160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P(D|M) =0.9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P(D|</a:t>
            </a:r>
            <a:r>
              <a:rPr lang="en-US" altLang="ko-KR" sz="1800" dirty="0">
                <a:latin typeface="Symbol" panose="05050102010706020507" pitchFamily="18" charset="2"/>
              </a:rPr>
              <a:t>Ø</a:t>
            </a:r>
            <a:r>
              <a:rPr lang="en-US" altLang="ko-KR" sz="1800" dirty="0"/>
              <a:t>M) =0.2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3859B-91DF-410A-B261-EC4123FAFC43}"/>
              </a:ext>
            </a:extLst>
          </p:cNvPr>
          <p:cNvSpPr txBox="1"/>
          <p:nvPr/>
        </p:nvSpPr>
        <p:spPr>
          <a:xfrm>
            <a:off x="1440921" y="1524483"/>
            <a:ext cx="4537075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dirty="0"/>
              <a:t>P(M|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S)=P(M,G|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 + P(M,</a:t>
            </a:r>
            <a:r>
              <a:rPr lang="en-US" altLang="ko-KR" dirty="0">
                <a:latin typeface="Symbol"/>
              </a:rPr>
              <a:t> Ø</a:t>
            </a:r>
            <a:r>
              <a:rPr lang="en-US" altLang="ko-KR" dirty="0"/>
              <a:t>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3DF42-106E-447C-B2C8-28C3851755E9}"/>
              </a:ext>
            </a:extLst>
          </p:cNvPr>
          <p:cNvSpPr txBox="1"/>
          <p:nvPr/>
        </p:nvSpPr>
        <p:spPr>
          <a:xfrm>
            <a:off x="1440921" y="2027721"/>
            <a:ext cx="4537075" cy="646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dirty="0"/>
              <a:t>P(M,G|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 = P(M|G,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S)*P(G|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</a:t>
            </a:r>
          </a:p>
          <a:p>
            <a:pPr algn="l">
              <a:defRPr/>
            </a:pPr>
            <a:r>
              <a:rPr lang="en-US" altLang="ko-KR" dirty="0"/>
              <a:t>P(M,</a:t>
            </a:r>
            <a:r>
              <a:rPr lang="en-US" altLang="ko-KR" dirty="0">
                <a:latin typeface="Symbol"/>
              </a:rPr>
              <a:t> Ø</a:t>
            </a:r>
            <a:r>
              <a:rPr lang="en-US" altLang="ko-KR" dirty="0"/>
              <a:t>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 = P(M|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G,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S)*P(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G|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25C102D-FA5B-498B-9E0E-06476291FAAF}"/>
              </a:ext>
            </a:extLst>
          </p:cNvPr>
          <p:cNvSpPr/>
          <p:nvPr/>
        </p:nvSpPr>
        <p:spPr>
          <a:xfrm>
            <a:off x="3887737" y="1937020"/>
            <a:ext cx="1164552" cy="41914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415DA50-84B0-4CD3-B452-CAD09E94C614}"/>
              </a:ext>
            </a:extLst>
          </p:cNvPr>
          <p:cNvSpPr/>
          <p:nvPr/>
        </p:nvSpPr>
        <p:spPr>
          <a:xfrm>
            <a:off x="4296075" y="2313894"/>
            <a:ext cx="1164552" cy="419146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9ACB4F-6286-4991-809E-45BA1896A2C2}"/>
              </a:ext>
            </a:extLst>
          </p:cNvPr>
          <p:cNvCxnSpPr/>
          <p:nvPr/>
        </p:nvCxnSpPr>
        <p:spPr>
          <a:xfrm>
            <a:off x="2872509" y="2350777"/>
            <a:ext cx="101522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E2D15EE-4847-47B2-B661-C3C3104008EE}"/>
              </a:ext>
            </a:extLst>
          </p:cNvPr>
          <p:cNvCxnSpPr/>
          <p:nvPr/>
        </p:nvCxnSpPr>
        <p:spPr>
          <a:xfrm>
            <a:off x="3057236" y="2673833"/>
            <a:ext cx="12388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22013F2-1DB4-4722-9D1E-9A59129070B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4878351" y="2733040"/>
            <a:ext cx="582276" cy="88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C15541F-91A3-4362-862A-2637A276234F}"/>
              </a:ext>
            </a:extLst>
          </p:cNvPr>
          <p:cNvCxnSpPr>
            <a:cxnSpLocks/>
            <a:stCxn id="16" idx="4"/>
          </p:cNvCxnSpPr>
          <p:nvPr/>
        </p:nvCxnSpPr>
        <p:spPr>
          <a:xfrm>
            <a:off x="4470013" y="2356166"/>
            <a:ext cx="92459" cy="134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1C64E0-B16A-4269-B44F-1D51BE551332}"/>
              </a:ext>
            </a:extLst>
          </p:cNvPr>
          <p:cNvSpPr txBox="1"/>
          <p:nvPr/>
        </p:nvSpPr>
        <p:spPr>
          <a:xfrm>
            <a:off x="4202544" y="3823855"/>
            <a:ext cx="75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=0.1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EC99C-A79A-40A8-8121-9DDFA0243CC0}"/>
              </a:ext>
            </a:extLst>
          </p:cNvPr>
          <p:cNvSpPr txBox="1"/>
          <p:nvPr/>
        </p:nvSpPr>
        <p:spPr>
          <a:xfrm>
            <a:off x="5143331" y="3823855"/>
            <a:ext cx="23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=1-P(</a:t>
            </a:r>
            <a:r>
              <a:rPr lang="en-US" altLang="ko-KR" dirty="0">
                <a:latin typeface="+mj-lt"/>
              </a:rPr>
              <a:t>G|</a:t>
            </a:r>
            <a:r>
              <a:rPr lang="en-US" altLang="ko-KR" dirty="0">
                <a:latin typeface="Symbol" panose="05050102010706020507" pitchFamily="18" charset="2"/>
              </a:rPr>
              <a:t>Ø</a:t>
            </a:r>
            <a:r>
              <a:rPr lang="en-US" altLang="ko-KR" dirty="0">
                <a:latin typeface="+mj-lt"/>
              </a:rPr>
              <a:t>S)=0.9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5000E9-2620-4455-9F4B-E870740307D2}"/>
              </a:ext>
            </a:extLst>
          </p:cNvPr>
          <p:cNvCxnSpPr>
            <a:cxnSpLocks/>
          </p:cNvCxnSpPr>
          <p:nvPr/>
        </p:nvCxnSpPr>
        <p:spPr>
          <a:xfrm flipH="1">
            <a:off x="1668508" y="2350777"/>
            <a:ext cx="1601166" cy="165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E003F2C-23C3-4261-8D0F-44547D3C805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709459" y="2673833"/>
            <a:ext cx="251325" cy="1898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4306F5-059D-489D-BE7A-D17F84979381}"/>
              </a:ext>
            </a:extLst>
          </p:cNvPr>
          <p:cNvSpPr txBox="1"/>
          <p:nvPr/>
        </p:nvSpPr>
        <p:spPr>
          <a:xfrm>
            <a:off x="517285" y="4029533"/>
            <a:ext cx="2650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가 조건부 독립</a:t>
            </a:r>
            <a:endParaRPr lang="en-US" altLang="ko-KR" dirty="0"/>
          </a:p>
          <a:p>
            <a:r>
              <a:rPr lang="en-US" altLang="ko-KR" dirty="0"/>
              <a:t>P(M|G,</a:t>
            </a:r>
            <a:r>
              <a:rPr lang="en-US" altLang="ko-KR" dirty="0">
                <a:latin typeface="Symbol"/>
              </a:rPr>
              <a:t> Ø</a:t>
            </a:r>
            <a:r>
              <a:rPr lang="en-US" altLang="ko-KR" dirty="0"/>
              <a:t>S)=P(M|G)=0.8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95A20E-D901-43C9-B75A-9868E9C80C22}"/>
              </a:ext>
            </a:extLst>
          </p:cNvPr>
          <p:cNvSpPr txBox="1"/>
          <p:nvPr/>
        </p:nvSpPr>
        <p:spPr>
          <a:xfrm>
            <a:off x="2970681" y="4710653"/>
            <a:ext cx="3310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ko-KR" altLang="en-US" dirty="0"/>
              <a:t>가 조건부 독립</a:t>
            </a:r>
            <a:endParaRPr lang="en-US" altLang="ko-KR" dirty="0"/>
          </a:p>
          <a:p>
            <a:r>
              <a:rPr lang="en-US" altLang="ko-KR" dirty="0"/>
              <a:t>P(M|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G,</a:t>
            </a:r>
            <a:r>
              <a:rPr lang="en-US" altLang="ko-KR" dirty="0">
                <a:latin typeface="Symbol"/>
              </a:rPr>
              <a:t> Ø</a:t>
            </a:r>
            <a:r>
              <a:rPr lang="en-US" altLang="ko-KR" dirty="0"/>
              <a:t>S)=P(M|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G)=0.3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BCFC99-A575-4D4A-B024-75D16F8BE9B2}"/>
              </a:ext>
            </a:extLst>
          </p:cNvPr>
          <p:cNvSpPr txBox="1"/>
          <p:nvPr/>
        </p:nvSpPr>
        <p:spPr>
          <a:xfrm>
            <a:off x="1440920" y="6078682"/>
            <a:ext cx="4537075" cy="368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ko-KR" dirty="0"/>
              <a:t>P(M|</a:t>
            </a:r>
            <a:r>
              <a:rPr lang="en-US" altLang="ko-KR" dirty="0">
                <a:latin typeface="Symbol"/>
              </a:rPr>
              <a:t>Ø</a:t>
            </a:r>
            <a:r>
              <a:rPr lang="en-US" altLang="ko-KR" dirty="0"/>
              <a:t>S)=0.8*0.1+0.3*0.9=0.35</a:t>
            </a:r>
          </a:p>
        </p:txBody>
      </p:sp>
      <p:sp>
        <p:nvSpPr>
          <p:cNvPr id="33" name="슬라이드 번호 개체 틀 32">
            <a:extLst>
              <a:ext uri="{FF2B5EF4-FFF2-40B4-BE49-F238E27FC236}">
                <a16:creationId xmlns:a16="http://schemas.microsoft.com/office/drawing/2014/main" id="{F6B90F9C-C484-4C7D-BD70-569283B28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3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B9C5454-973B-4A1F-9388-4CE218945E89}"/>
                  </a:ext>
                </a:extLst>
              </p:cNvPr>
              <p:cNvSpPr/>
              <p:nvPr/>
            </p:nvSpPr>
            <p:spPr>
              <a:xfrm>
                <a:off x="947757" y="1250930"/>
                <a:ext cx="10800898" cy="224971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285750" indent="-285750" algn="just" fontAlgn="base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Bayes Ball Algorithm</a:t>
                </a:r>
              </a:p>
              <a:p>
                <a:pPr algn="just" fontAlgn="base">
                  <a:lnSpc>
                    <a:spcPct val="150000"/>
                  </a:lnSpc>
                </a:pP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- Bayesian Network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에서 조건부 독립 관계를 확인하는 알고리즘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⊥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002060"/>
                    </a:solidFill>
                  </a:rPr>
                  <a:t>노드에서 볼을 굴려서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ko-KR" alt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어떤 볼이라도 도착하면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002060"/>
                    </a:solidFill>
                  </a:rPr>
                  <a:t>와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rgbClr val="002060"/>
                    </a:solidFill>
                  </a:rPr>
                  <a:t>는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 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조건부 독립이 아님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4B9C5454-973B-4A1F-9388-4CE218945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57" y="1250930"/>
                <a:ext cx="10800898" cy="2249718"/>
              </a:xfrm>
              <a:prstGeom prst="rect">
                <a:avLst/>
              </a:prstGeom>
              <a:blipFill>
                <a:blip r:embed="rId2"/>
                <a:stretch>
                  <a:fillRect l="-1354" b="-5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112">
            <a:extLst>
              <a:ext uri="{FF2B5EF4-FFF2-40B4-BE49-F238E27FC236}">
                <a16:creationId xmlns:a16="http://schemas.microsoft.com/office/drawing/2014/main" id="{BF72C631-CFBE-44EC-9B56-B9C13CDF7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879" y="4764763"/>
            <a:ext cx="438011" cy="35287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4" name="Oval 112">
            <a:extLst>
              <a:ext uri="{FF2B5EF4-FFF2-40B4-BE49-F238E27FC236}">
                <a16:creationId xmlns:a16="http://schemas.microsoft.com/office/drawing/2014/main" id="{37A203D7-2BD9-4DF4-B7EB-6CAFA2D6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513" y="4764763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</p:txBody>
      </p:sp>
      <p:cxnSp>
        <p:nvCxnSpPr>
          <p:cNvPr id="5" name="AutoShape 118">
            <a:extLst>
              <a:ext uri="{FF2B5EF4-FFF2-40B4-BE49-F238E27FC236}">
                <a16:creationId xmlns:a16="http://schemas.microsoft.com/office/drawing/2014/main" id="{F8BC61B9-AEE3-4559-85D9-A845EF505BC8}"/>
              </a:ext>
            </a:extLst>
          </p:cNvPr>
          <p:cNvCxnSpPr>
            <a:cxnSpLocks noChangeShapeType="1"/>
            <a:stCxn id="4" idx="6"/>
            <a:endCxn id="3" idx="2"/>
          </p:cNvCxnSpPr>
          <p:nvPr/>
        </p:nvCxnSpPr>
        <p:spPr bwMode="auto">
          <a:xfrm>
            <a:off x="1554524" y="4941202"/>
            <a:ext cx="47835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Oval 113">
            <a:extLst>
              <a:ext uri="{FF2B5EF4-FFF2-40B4-BE49-F238E27FC236}">
                <a16:creationId xmlns:a16="http://schemas.microsoft.com/office/drawing/2014/main" id="{1BA33835-254E-464F-8CB7-03CBDBDB6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35" y="4764763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7" name="AutoShape 118">
            <a:extLst>
              <a:ext uri="{FF2B5EF4-FFF2-40B4-BE49-F238E27FC236}">
                <a16:creationId xmlns:a16="http://schemas.microsoft.com/office/drawing/2014/main" id="{D525D613-2648-40E9-BC16-2CAE1E0A2A71}"/>
              </a:ext>
            </a:extLst>
          </p:cNvPr>
          <p:cNvCxnSpPr>
            <a:cxnSpLocks noChangeShapeType="1"/>
            <a:stCxn id="3" idx="6"/>
            <a:endCxn id="6" idx="2"/>
          </p:cNvCxnSpPr>
          <p:nvPr/>
        </p:nvCxnSpPr>
        <p:spPr bwMode="auto">
          <a:xfrm>
            <a:off x="2470890" y="4941202"/>
            <a:ext cx="43584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Oval 112">
            <a:extLst>
              <a:ext uri="{FF2B5EF4-FFF2-40B4-BE49-F238E27FC236}">
                <a16:creationId xmlns:a16="http://schemas.microsoft.com/office/drawing/2014/main" id="{33AC13D0-92A9-4E3C-8E99-9D0AEDFF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273" y="4886181"/>
            <a:ext cx="438011" cy="35287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</a:rPr>
              <a:t>C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Oval 113">
            <a:extLst>
              <a:ext uri="{FF2B5EF4-FFF2-40B4-BE49-F238E27FC236}">
                <a16:creationId xmlns:a16="http://schemas.microsoft.com/office/drawing/2014/main" id="{9B79DF38-2CF5-4535-AFC5-095D52EE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784" y="5736484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</a:rPr>
              <a:t>B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0" name="AutoShape 118">
            <a:extLst>
              <a:ext uri="{FF2B5EF4-FFF2-40B4-BE49-F238E27FC236}">
                <a16:creationId xmlns:a16="http://schemas.microsoft.com/office/drawing/2014/main" id="{8320767F-BA89-4D27-BE90-FDFC90E5DA75}"/>
              </a:ext>
            </a:extLst>
          </p:cNvPr>
          <p:cNvCxnSpPr>
            <a:cxnSpLocks noChangeShapeType="1"/>
            <a:stCxn id="8" idx="4"/>
            <a:endCxn id="9" idx="1"/>
          </p:cNvCxnSpPr>
          <p:nvPr/>
        </p:nvCxnSpPr>
        <p:spPr bwMode="auto">
          <a:xfrm>
            <a:off x="4560279" y="5239058"/>
            <a:ext cx="607650" cy="54910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Oval 113">
            <a:extLst>
              <a:ext uri="{FF2B5EF4-FFF2-40B4-BE49-F238E27FC236}">
                <a16:creationId xmlns:a16="http://schemas.microsoft.com/office/drawing/2014/main" id="{04CE7837-3573-42FF-8077-61B3F33A7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971" y="5731845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</p:txBody>
      </p:sp>
      <p:cxnSp>
        <p:nvCxnSpPr>
          <p:cNvPr id="12" name="AutoShape 118">
            <a:extLst>
              <a:ext uri="{FF2B5EF4-FFF2-40B4-BE49-F238E27FC236}">
                <a16:creationId xmlns:a16="http://schemas.microsoft.com/office/drawing/2014/main" id="{1177D7EF-7EAF-40A1-990B-33E4D1D33F54}"/>
              </a:ext>
            </a:extLst>
          </p:cNvPr>
          <p:cNvCxnSpPr>
            <a:cxnSpLocks noChangeShapeType="1"/>
            <a:stCxn id="8" idx="4"/>
            <a:endCxn id="11" idx="7"/>
          </p:cNvCxnSpPr>
          <p:nvPr/>
        </p:nvCxnSpPr>
        <p:spPr bwMode="auto">
          <a:xfrm flipH="1">
            <a:off x="3998837" y="5239058"/>
            <a:ext cx="561442" cy="5444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Oval 112">
            <a:extLst>
              <a:ext uri="{FF2B5EF4-FFF2-40B4-BE49-F238E27FC236}">
                <a16:creationId xmlns:a16="http://schemas.microsoft.com/office/drawing/2014/main" id="{D1E2A837-09F1-449F-ACDC-CB3A8ED4B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5328" y="4872579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5" name="Oval 115">
            <a:extLst>
              <a:ext uri="{FF2B5EF4-FFF2-40B4-BE49-F238E27FC236}">
                <a16:creationId xmlns:a16="http://schemas.microsoft.com/office/drawing/2014/main" id="{9BD54D46-4252-468B-994E-82AD41ACF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2763" y="4875041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16" name="AutoShape 118">
            <a:extLst>
              <a:ext uri="{FF2B5EF4-FFF2-40B4-BE49-F238E27FC236}">
                <a16:creationId xmlns:a16="http://schemas.microsoft.com/office/drawing/2014/main" id="{2FF32D73-030D-4067-B724-3977356D6D67}"/>
              </a:ext>
            </a:extLst>
          </p:cNvPr>
          <p:cNvCxnSpPr>
            <a:cxnSpLocks noChangeShapeType="1"/>
            <a:stCxn id="13" idx="4"/>
          </p:cNvCxnSpPr>
          <p:nvPr/>
        </p:nvCxnSpPr>
        <p:spPr bwMode="auto">
          <a:xfrm>
            <a:off x="7984334" y="5225456"/>
            <a:ext cx="598921" cy="5483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19">
            <a:extLst>
              <a:ext uri="{FF2B5EF4-FFF2-40B4-BE49-F238E27FC236}">
                <a16:creationId xmlns:a16="http://schemas.microsoft.com/office/drawing/2014/main" id="{28396869-AF11-4DAF-B7E6-E7CA1978B4FD}"/>
              </a:ext>
            </a:extLst>
          </p:cNvPr>
          <p:cNvCxnSpPr>
            <a:cxnSpLocks noChangeShapeType="1"/>
            <a:stCxn id="15" idx="4"/>
          </p:cNvCxnSpPr>
          <p:nvPr/>
        </p:nvCxnSpPr>
        <p:spPr bwMode="auto">
          <a:xfrm flipH="1">
            <a:off x="8892976" y="5227918"/>
            <a:ext cx="508793" cy="5459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112">
            <a:extLst>
              <a:ext uri="{FF2B5EF4-FFF2-40B4-BE49-F238E27FC236}">
                <a16:creationId xmlns:a16="http://schemas.microsoft.com/office/drawing/2014/main" id="{6A2E5118-ED81-4F2E-99D3-4C29F1170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513" y="5877745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</p:txBody>
      </p:sp>
      <p:cxnSp>
        <p:nvCxnSpPr>
          <p:cNvPr id="27" name="AutoShape 118">
            <a:extLst>
              <a:ext uri="{FF2B5EF4-FFF2-40B4-BE49-F238E27FC236}">
                <a16:creationId xmlns:a16="http://schemas.microsoft.com/office/drawing/2014/main" id="{0DF46FF7-EF3F-4B39-9334-93E47DA9CE64}"/>
              </a:ext>
            </a:extLst>
          </p:cNvPr>
          <p:cNvCxnSpPr>
            <a:cxnSpLocks noChangeShapeType="1"/>
            <a:stCxn id="26" idx="6"/>
          </p:cNvCxnSpPr>
          <p:nvPr/>
        </p:nvCxnSpPr>
        <p:spPr bwMode="auto">
          <a:xfrm>
            <a:off x="1554524" y="6054184"/>
            <a:ext cx="47835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113">
            <a:extLst>
              <a:ext uri="{FF2B5EF4-FFF2-40B4-BE49-F238E27FC236}">
                <a16:creationId xmlns:a16="http://schemas.microsoft.com/office/drawing/2014/main" id="{490A00AA-8766-40E6-8983-B3FDAD08E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6735" y="5877745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29" name="AutoShape 118">
            <a:extLst>
              <a:ext uri="{FF2B5EF4-FFF2-40B4-BE49-F238E27FC236}">
                <a16:creationId xmlns:a16="http://schemas.microsoft.com/office/drawing/2014/main" id="{885EF566-3B92-4123-9972-B427E45BEFE5}"/>
              </a:ext>
            </a:extLst>
          </p:cNvPr>
          <p:cNvCxnSpPr>
            <a:cxnSpLocks noChangeShapeType="1"/>
            <a:endCxn id="28" idx="2"/>
          </p:cNvCxnSpPr>
          <p:nvPr/>
        </p:nvCxnSpPr>
        <p:spPr bwMode="auto">
          <a:xfrm>
            <a:off x="2470890" y="6054184"/>
            <a:ext cx="43584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113">
            <a:extLst>
              <a:ext uri="{FF2B5EF4-FFF2-40B4-BE49-F238E27FC236}">
                <a16:creationId xmlns:a16="http://schemas.microsoft.com/office/drawing/2014/main" id="{717C0F69-C26A-4B4B-9286-9B7937ED8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58" y="5877744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1E348D-E91F-4E09-BCAB-C1DFF5680CF5}"/>
              </a:ext>
            </a:extLst>
          </p:cNvPr>
          <p:cNvSpPr txBox="1"/>
          <p:nvPr/>
        </p:nvSpPr>
        <p:spPr>
          <a:xfrm>
            <a:off x="1627150" y="4117615"/>
            <a:ext cx="1235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Cascade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43094F-0F39-475C-BD19-2AC76F73E64B}"/>
              </a:ext>
            </a:extLst>
          </p:cNvPr>
          <p:cNvCxnSpPr/>
          <p:nvPr/>
        </p:nvCxnSpPr>
        <p:spPr>
          <a:xfrm>
            <a:off x="1200727" y="5313026"/>
            <a:ext cx="19250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E25EE97-D2AB-482E-8BA0-A75B3C7C9D59}"/>
              </a:ext>
            </a:extLst>
          </p:cNvPr>
          <p:cNvCxnSpPr/>
          <p:nvPr/>
        </p:nvCxnSpPr>
        <p:spPr>
          <a:xfrm flipH="1">
            <a:off x="2032879" y="5200073"/>
            <a:ext cx="322394" cy="230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15A1246-C83E-4B2C-9AE3-951C1B7A3413}"/>
              </a:ext>
            </a:extLst>
          </p:cNvPr>
          <p:cNvCxnSpPr/>
          <p:nvPr/>
        </p:nvCxnSpPr>
        <p:spPr>
          <a:xfrm>
            <a:off x="2032879" y="5188097"/>
            <a:ext cx="331630" cy="2036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654AEF-CE4F-4B70-8C4A-D9397D0924A4}"/>
              </a:ext>
            </a:extLst>
          </p:cNvPr>
          <p:cNvCxnSpPr/>
          <p:nvPr/>
        </p:nvCxnSpPr>
        <p:spPr>
          <a:xfrm>
            <a:off x="1200727" y="6444480"/>
            <a:ext cx="19250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07B1508-40FF-4FB9-8987-BE6BF0B21186}"/>
              </a:ext>
            </a:extLst>
          </p:cNvPr>
          <p:cNvSpPr txBox="1"/>
          <p:nvPr/>
        </p:nvSpPr>
        <p:spPr>
          <a:xfrm>
            <a:off x="4300429" y="4178386"/>
            <a:ext cx="195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Common Parent</a:t>
            </a:r>
            <a:endParaRPr lang="ko-KR" altLang="en-US" dirty="0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675CB247-7790-485F-932F-991EBA76B0D0}"/>
              </a:ext>
            </a:extLst>
          </p:cNvPr>
          <p:cNvSpPr/>
          <p:nvPr/>
        </p:nvSpPr>
        <p:spPr>
          <a:xfrm>
            <a:off x="4224055" y="5546172"/>
            <a:ext cx="674255" cy="286339"/>
          </a:xfrm>
          <a:custGeom>
            <a:avLst/>
            <a:gdLst>
              <a:gd name="connsiteX0" fmla="*/ 0 w 674255"/>
              <a:gd name="connsiteY0" fmla="*/ 277103 h 286339"/>
              <a:gd name="connsiteX1" fmla="*/ 341746 w 674255"/>
              <a:gd name="connsiteY1" fmla="*/ 12 h 286339"/>
              <a:gd name="connsiteX2" fmla="*/ 674255 w 674255"/>
              <a:gd name="connsiteY2" fmla="*/ 286339 h 2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255" h="286339">
                <a:moveTo>
                  <a:pt x="0" y="277103"/>
                </a:moveTo>
                <a:cubicBezTo>
                  <a:pt x="114685" y="137788"/>
                  <a:pt x="229370" y="-1527"/>
                  <a:pt x="341746" y="12"/>
                </a:cubicBezTo>
                <a:cubicBezTo>
                  <a:pt x="454122" y="1551"/>
                  <a:pt x="564188" y="143945"/>
                  <a:pt x="674255" y="286339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73CB3B5-EA6B-4E1D-B0BC-2713CAB6D015}"/>
              </a:ext>
            </a:extLst>
          </p:cNvPr>
          <p:cNvCxnSpPr/>
          <p:nvPr/>
        </p:nvCxnSpPr>
        <p:spPr>
          <a:xfrm flipH="1">
            <a:off x="4490496" y="5444584"/>
            <a:ext cx="185774" cy="2872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A78C6AB-88A9-4A53-88A5-E4453CDEA6D0}"/>
              </a:ext>
            </a:extLst>
          </p:cNvPr>
          <p:cNvCxnSpPr/>
          <p:nvPr/>
        </p:nvCxnSpPr>
        <p:spPr>
          <a:xfrm>
            <a:off x="4490496" y="5444584"/>
            <a:ext cx="230856" cy="2872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B7825F1-6CD6-425E-812A-2100A11E3671}"/>
              </a:ext>
            </a:extLst>
          </p:cNvPr>
          <p:cNvSpPr txBox="1"/>
          <p:nvPr/>
        </p:nvSpPr>
        <p:spPr>
          <a:xfrm>
            <a:off x="8932190" y="4188537"/>
            <a:ext cx="1954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V-Structure</a:t>
            </a:r>
            <a:endParaRPr lang="ko-KR" altLang="en-US" dirty="0"/>
          </a:p>
        </p:txBody>
      </p:sp>
      <p:sp>
        <p:nvSpPr>
          <p:cNvPr id="50" name="Oval 115">
            <a:extLst>
              <a:ext uri="{FF2B5EF4-FFF2-40B4-BE49-F238E27FC236}">
                <a16:creationId xmlns:a16="http://schemas.microsoft.com/office/drawing/2014/main" id="{6C8AFEB4-025A-4C45-8454-5A5A37415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393" y="5718243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8D12CDC-8818-4A63-AE21-40357EFFD524}"/>
              </a:ext>
            </a:extLst>
          </p:cNvPr>
          <p:cNvGrpSpPr/>
          <p:nvPr/>
        </p:nvGrpSpPr>
        <p:grpSpPr>
          <a:xfrm flipV="1">
            <a:off x="8400988" y="5225456"/>
            <a:ext cx="674255" cy="387927"/>
            <a:chOff x="9574005" y="4955315"/>
            <a:chExt cx="674255" cy="387927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8FF3D1A-0FD1-4BA6-978C-AB2D862A6ED1}"/>
                </a:ext>
              </a:extLst>
            </p:cNvPr>
            <p:cNvSpPr/>
            <p:nvPr/>
          </p:nvSpPr>
          <p:spPr>
            <a:xfrm>
              <a:off x="9574005" y="5056903"/>
              <a:ext cx="674255" cy="286339"/>
            </a:xfrm>
            <a:custGeom>
              <a:avLst/>
              <a:gdLst>
                <a:gd name="connsiteX0" fmla="*/ 0 w 674255"/>
                <a:gd name="connsiteY0" fmla="*/ 277103 h 286339"/>
                <a:gd name="connsiteX1" fmla="*/ 341746 w 674255"/>
                <a:gd name="connsiteY1" fmla="*/ 12 h 286339"/>
                <a:gd name="connsiteX2" fmla="*/ 674255 w 674255"/>
                <a:gd name="connsiteY2" fmla="*/ 286339 h 2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4255" h="286339">
                  <a:moveTo>
                    <a:pt x="0" y="277103"/>
                  </a:moveTo>
                  <a:cubicBezTo>
                    <a:pt x="114685" y="137788"/>
                    <a:pt x="229370" y="-1527"/>
                    <a:pt x="341746" y="12"/>
                  </a:cubicBezTo>
                  <a:cubicBezTo>
                    <a:pt x="454122" y="1551"/>
                    <a:pt x="564188" y="143945"/>
                    <a:pt x="674255" y="286339"/>
                  </a:cubicBezTo>
                </a:path>
              </a:pathLst>
            </a:custGeom>
            <a:noFill/>
            <a:ln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21D758D7-51D3-4C71-80D7-12FA165537B4}"/>
                </a:ext>
              </a:extLst>
            </p:cNvPr>
            <p:cNvCxnSpPr/>
            <p:nvPr/>
          </p:nvCxnSpPr>
          <p:spPr>
            <a:xfrm flipH="1">
              <a:off x="9840446" y="4955315"/>
              <a:ext cx="185774" cy="2872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1A0CDC2-B1CC-4628-AAAA-412DC0B9DA03}"/>
                </a:ext>
              </a:extLst>
            </p:cNvPr>
            <p:cNvCxnSpPr/>
            <p:nvPr/>
          </p:nvCxnSpPr>
          <p:spPr>
            <a:xfrm>
              <a:off x="9840446" y="4955315"/>
              <a:ext cx="230856" cy="2872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113">
            <a:extLst>
              <a:ext uri="{FF2B5EF4-FFF2-40B4-BE49-F238E27FC236}">
                <a16:creationId xmlns:a16="http://schemas.microsoft.com/office/drawing/2014/main" id="{35318C18-E22C-456D-9231-5CE10EA1F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046" y="5731845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</a:rPr>
              <a:t>B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57" name="AutoShape 118">
            <a:extLst>
              <a:ext uri="{FF2B5EF4-FFF2-40B4-BE49-F238E27FC236}">
                <a16:creationId xmlns:a16="http://schemas.microsoft.com/office/drawing/2014/main" id="{99498E77-D196-4CFA-B4E7-EEEB0BDDB42B}"/>
              </a:ext>
            </a:extLst>
          </p:cNvPr>
          <p:cNvCxnSpPr>
            <a:cxnSpLocks noChangeShapeType="1"/>
            <a:endCxn id="56" idx="1"/>
          </p:cNvCxnSpPr>
          <p:nvPr/>
        </p:nvCxnSpPr>
        <p:spPr bwMode="auto">
          <a:xfrm>
            <a:off x="6680541" y="5234419"/>
            <a:ext cx="607650" cy="54910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Oval 113">
            <a:extLst>
              <a:ext uri="{FF2B5EF4-FFF2-40B4-BE49-F238E27FC236}">
                <a16:creationId xmlns:a16="http://schemas.microsoft.com/office/drawing/2014/main" id="{50921050-7804-4D13-99E8-B4B5BC7E5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33" y="5727206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</p:txBody>
      </p:sp>
      <p:cxnSp>
        <p:nvCxnSpPr>
          <p:cNvPr id="59" name="AutoShape 118">
            <a:extLst>
              <a:ext uri="{FF2B5EF4-FFF2-40B4-BE49-F238E27FC236}">
                <a16:creationId xmlns:a16="http://schemas.microsoft.com/office/drawing/2014/main" id="{4F0D7701-3F4B-497F-9E0D-314C4A85503E}"/>
              </a:ext>
            </a:extLst>
          </p:cNvPr>
          <p:cNvCxnSpPr>
            <a:cxnSpLocks noChangeShapeType="1"/>
            <a:endCxn id="58" idx="7"/>
          </p:cNvCxnSpPr>
          <p:nvPr/>
        </p:nvCxnSpPr>
        <p:spPr bwMode="auto">
          <a:xfrm flipH="1">
            <a:off x="6119099" y="5234419"/>
            <a:ext cx="561442" cy="5444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3658E37E-2471-409F-AA3F-101C395A020D}"/>
              </a:ext>
            </a:extLst>
          </p:cNvPr>
          <p:cNvSpPr/>
          <p:nvPr/>
        </p:nvSpPr>
        <p:spPr>
          <a:xfrm>
            <a:off x="6344317" y="5541533"/>
            <a:ext cx="674255" cy="286339"/>
          </a:xfrm>
          <a:custGeom>
            <a:avLst/>
            <a:gdLst>
              <a:gd name="connsiteX0" fmla="*/ 0 w 674255"/>
              <a:gd name="connsiteY0" fmla="*/ 277103 h 286339"/>
              <a:gd name="connsiteX1" fmla="*/ 341746 w 674255"/>
              <a:gd name="connsiteY1" fmla="*/ 12 h 286339"/>
              <a:gd name="connsiteX2" fmla="*/ 674255 w 674255"/>
              <a:gd name="connsiteY2" fmla="*/ 286339 h 2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255" h="286339">
                <a:moveTo>
                  <a:pt x="0" y="277103"/>
                </a:moveTo>
                <a:cubicBezTo>
                  <a:pt x="114685" y="137788"/>
                  <a:pt x="229370" y="-1527"/>
                  <a:pt x="341746" y="12"/>
                </a:cubicBezTo>
                <a:cubicBezTo>
                  <a:pt x="454122" y="1551"/>
                  <a:pt x="564188" y="143945"/>
                  <a:pt x="674255" y="286339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Oval 113">
            <a:extLst>
              <a:ext uri="{FF2B5EF4-FFF2-40B4-BE49-F238E27FC236}">
                <a16:creationId xmlns:a16="http://schemas.microsoft.com/office/drawing/2014/main" id="{AFEB1F67-BCD5-4062-AC58-59F64E377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8333" y="4894272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</a:p>
        </p:txBody>
      </p:sp>
      <p:sp>
        <p:nvSpPr>
          <p:cNvPr id="64" name="Oval 112">
            <a:extLst>
              <a:ext uri="{FF2B5EF4-FFF2-40B4-BE49-F238E27FC236}">
                <a16:creationId xmlns:a16="http://schemas.microsoft.com/office/drawing/2014/main" id="{B6F26061-AF44-425F-BBC3-E3C327E61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9913" y="4885682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65" name="Oval 115">
            <a:extLst>
              <a:ext uri="{FF2B5EF4-FFF2-40B4-BE49-F238E27FC236}">
                <a16:creationId xmlns:a16="http://schemas.microsoft.com/office/drawing/2014/main" id="{A9A12F42-EB14-4EA5-BD14-6E361AA62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7348" y="4888144"/>
            <a:ext cx="438011" cy="352877"/>
          </a:xfrm>
          <a:prstGeom prst="ellipse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</a:p>
        </p:txBody>
      </p:sp>
      <p:cxnSp>
        <p:nvCxnSpPr>
          <p:cNvPr id="66" name="AutoShape 118">
            <a:extLst>
              <a:ext uri="{FF2B5EF4-FFF2-40B4-BE49-F238E27FC236}">
                <a16:creationId xmlns:a16="http://schemas.microsoft.com/office/drawing/2014/main" id="{AA513882-F3FD-4105-8459-3249AD18B0D5}"/>
              </a:ext>
            </a:extLst>
          </p:cNvPr>
          <p:cNvCxnSpPr>
            <a:cxnSpLocks noChangeShapeType="1"/>
            <a:stCxn id="64" idx="4"/>
          </p:cNvCxnSpPr>
          <p:nvPr/>
        </p:nvCxnSpPr>
        <p:spPr bwMode="auto">
          <a:xfrm>
            <a:off x="10058919" y="5238559"/>
            <a:ext cx="598921" cy="54838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19">
            <a:extLst>
              <a:ext uri="{FF2B5EF4-FFF2-40B4-BE49-F238E27FC236}">
                <a16:creationId xmlns:a16="http://schemas.microsoft.com/office/drawing/2014/main" id="{E3DBB5DE-18E3-463E-B570-B5BE9A6F37E1}"/>
              </a:ext>
            </a:extLst>
          </p:cNvPr>
          <p:cNvCxnSpPr>
            <a:cxnSpLocks noChangeShapeType="1"/>
            <a:stCxn id="65" idx="4"/>
          </p:cNvCxnSpPr>
          <p:nvPr/>
        </p:nvCxnSpPr>
        <p:spPr bwMode="auto">
          <a:xfrm flipH="1">
            <a:off x="10967561" y="5241021"/>
            <a:ext cx="508793" cy="5459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Oval 115">
            <a:extLst>
              <a:ext uri="{FF2B5EF4-FFF2-40B4-BE49-F238E27FC236}">
                <a16:creationId xmlns:a16="http://schemas.microsoft.com/office/drawing/2014/main" id="{1BF5F291-F573-48B2-B5B5-FD04161A6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4978" y="5731346"/>
            <a:ext cx="438011" cy="352877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0000"/>
                </a:solidFill>
              </a:rPr>
              <a:t>C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679A16E4-3D2B-4350-8D6B-F3B39F5F6406}"/>
              </a:ext>
            </a:extLst>
          </p:cNvPr>
          <p:cNvSpPr/>
          <p:nvPr/>
        </p:nvSpPr>
        <p:spPr>
          <a:xfrm flipV="1">
            <a:off x="10475573" y="5238559"/>
            <a:ext cx="674255" cy="286339"/>
          </a:xfrm>
          <a:custGeom>
            <a:avLst/>
            <a:gdLst>
              <a:gd name="connsiteX0" fmla="*/ 0 w 674255"/>
              <a:gd name="connsiteY0" fmla="*/ 277103 h 286339"/>
              <a:gd name="connsiteX1" fmla="*/ 341746 w 674255"/>
              <a:gd name="connsiteY1" fmla="*/ 12 h 286339"/>
              <a:gd name="connsiteX2" fmla="*/ 674255 w 674255"/>
              <a:gd name="connsiteY2" fmla="*/ 286339 h 2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255" h="286339">
                <a:moveTo>
                  <a:pt x="0" y="277103"/>
                </a:moveTo>
                <a:cubicBezTo>
                  <a:pt x="114685" y="137788"/>
                  <a:pt x="229370" y="-1527"/>
                  <a:pt x="341746" y="12"/>
                </a:cubicBezTo>
                <a:cubicBezTo>
                  <a:pt x="454122" y="1551"/>
                  <a:pt x="564188" y="143945"/>
                  <a:pt x="674255" y="286339"/>
                </a:cubicBezTo>
              </a:path>
            </a:pathLst>
          </a:custGeom>
          <a:noFill/>
          <a:ln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슬라이드 번호 개체 틀 72">
            <a:extLst>
              <a:ext uri="{FF2B5EF4-FFF2-40B4-BE49-F238E27FC236}">
                <a16:creationId xmlns:a16="http://schemas.microsoft.com/office/drawing/2014/main" id="{DC82345A-41A4-4D5A-BB1E-21CC6C49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5C59DE1-F5A7-4F6E-997E-2CB888A59D1A}"/>
              </a:ext>
            </a:extLst>
          </p:cNvPr>
          <p:cNvSpPr/>
          <p:nvPr/>
        </p:nvSpPr>
        <p:spPr>
          <a:xfrm>
            <a:off x="947757" y="1250930"/>
            <a:ext cx="10800898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Bayes Ball Algorithm </a:t>
            </a:r>
            <a:r>
              <a:rPr lang="ko-KR" altLang="en-US" sz="2000" dirty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283C30F-F687-4141-ADDE-A43176BD337F}"/>
              </a:ext>
            </a:extLst>
          </p:cNvPr>
          <p:cNvGrpSpPr/>
          <p:nvPr/>
        </p:nvGrpSpPr>
        <p:grpSpPr>
          <a:xfrm>
            <a:off x="1522913" y="2044893"/>
            <a:ext cx="4458815" cy="2503295"/>
            <a:chOff x="1310476" y="2640750"/>
            <a:chExt cx="4458815" cy="2503295"/>
          </a:xfrm>
        </p:grpSpPr>
        <p:sp>
          <p:nvSpPr>
            <p:cNvPr id="3" name="Oval 112">
              <a:extLst>
                <a:ext uri="{FF2B5EF4-FFF2-40B4-BE49-F238E27FC236}">
                  <a16:creationId xmlns:a16="http://schemas.microsoft.com/office/drawing/2014/main" id="{BAA307AC-AE0C-4D7A-87FA-0E8C718BB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76" y="3881583"/>
              <a:ext cx="438011" cy="352877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X1</a:t>
              </a:r>
            </a:p>
          </p:txBody>
        </p:sp>
        <p:cxnSp>
          <p:nvCxnSpPr>
            <p:cNvPr id="4" name="AutoShape 118">
              <a:extLst>
                <a:ext uri="{FF2B5EF4-FFF2-40B4-BE49-F238E27FC236}">
                  <a16:creationId xmlns:a16="http://schemas.microsoft.com/office/drawing/2014/main" id="{8C5E22BC-12CD-4BF9-800B-1147BD07CE3D}"/>
                </a:ext>
              </a:extLst>
            </p:cNvPr>
            <p:cNvCxnSpPr>
              <a:cxnSpLocks noChangeShapeType="1"/>
              <a:stCxn id="3" idx="7"/>
              <a:endCxn id="7" idx="3"/>
            </p:cNvCxnSpPr>
            <p:nvPr/>
          </p:nvCxnSpPr>
          <p:spPr bwMode="auto">
            <a:xfrm flipV="1">
              <a:off x="1684342" y="3573181"/>
              <a:ext cx="623077" cy="360080"/>
            </a:xfrm>
            <a:prstGeom prst="straightConnector1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" name="Oval 113">
              <a:extLst>
                <a:ext uri="{FF2B5EF4-FFF2-40B4-BE49-F238E27FC236}">
                  <a16:creationId xmlns:a16="http://schemas.microsoft.com/office/drawing/2014/main" id="{A64CB9BA-BDBB-4890-86E2-8E0EB817D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171" y="2640750"/>
              <a:ext cx="438011" cy="352877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X4</a:t>
              </a:r>
            </a:p>
          </p:txBody>
        </p:sp>
        <p:cxnSp>
          <p:nvCxnSpPr>
            <p:cNvPr id="6" name="AutoShape 118">
              <a:extLst>
                <a:ext uri="{FF2B5EF4-FFF2-40B4-BE49-F238E27FC236}">
                  <a16:creationId xmlns:a16="http://schemas.microsoft.com/office/drawing/2014/main" id="{C5905904-2A70-4813-9C77-A0A6D71FF022}"/>
                </a:ext>
              </a:extLst>
            </p:cNvPr>
            <p:cNvCxnSpPr>
              <a:cxnSpLocks noChangeShapeType="1"/>
              <a:stCxn id="7" idx="7"/>
              <a:endCxn id="5" idx="2"/>
            </p:cNvCxnSpPr>
            <p:nvPr/>
          </p:nvCxnSpPr>
          <p:spPr bwMode="auto">
            <a:xfrm flipV="1">
              <a:off x="2617140" y="2817189"/>
              <a:ext cx="1010031" cy="506471"/>
            </a:xfrm>
            <a:prstGeom prst="straightConnector1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Oval 113">
              <a:extLst>
                <a:ext uri="{FF2B5EF4-FFF2-40B4-BE49-F238E27FC236}">
                  <a16:creationId xmlns:a16="http://schemas.microsoft.com/office/drawing/2014/main" id="{1450BAA4-68BC-4226-9708-21D52BA0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274" y="3271982"/>
              <a:ext cx="438011" cy="352877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kern="0" dirty="0">
                  <a:solidFill>
                    <a:srgbClr val="000000"/>
                  </a:solidFill>
                </a:rPr>
                <a:t>X2</a:t>
              </a:r>
              <a:endPara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" name="Oval 113">
              <a:extLst>
                <a:ext uri="{FF2B5EF4-FFF2-40B4-BE49-F238E27FC236}">
                  <a16:creationId xmlns:a16="http://schemas.microsoft.com/office/drawing/2014/main" id="{899E887F-9AE8-464D-820B-67B596CE3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280" y="4058021"/>
              <a:ext cx="438011" cy="352877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X6</a:t>
              </a:r>
            </a:p>
          </p:txBody>
        </p:sp>
        <p:sp>
          <p:nvSpPr>
            <p:cNvPr id="9" name="Oval 113">
              <a:extLst>
                <a:ext uri="{FF2B5EF4-FFF2-40B4-BE49-F238E27FC236}">
                  <a16:creationId xmlns:a16="http://schemas.microsoft.com/office/drawing/2014/main" id="{EC8507AF-DE1A-4D6F-8998-CB379D07B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285" y="4791168"/>
              <a:ext cx="438011" cy="352877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X3</a:t>
              </a:r>
            </a:p>
          </p:txBody>
        </p:sp>
        <p:sp>
          <p:nvSpPr>
            <p:cNvPr id="10" name="Oval 113">
              <a:extLst>
                <a:ext uri="{FF2B5EF4-FFF2-40B4-BE49-F238E27FC236}">
                  <a16:creationId xmlns:a16="http://schemas.microsoft.com/office/drawing/2014/main" id="{0292EFF6-B27D-4A61-8593-56ECC47CA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0600" y="4791167"/>
              <a:ext cx="438011" cy="352877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X5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98C37D0-CBCA-4F93-8AF7-88A66DE1BFB8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2681285" y="3448421"/>
              <a:ext cx="2649995" cy="78603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4A988BD-D317-4268-8452-92EA532CEE47}"/>
                </a:ext>
              </a:extLst>
            </p:cNvPr>
            <p:cNvCxnSpPr>
              <a:stCxn id="10" idx="6"/>
              <a:endCxn id="8" idx="3"/>
            </p:cNvCxnSpPr>
            <p:nvPr/>
          </p:nvCxnSpPr>
          <p:spPr>
            <a:xfrm flipV="1">
              <a:off x="4558611" y="4359220"/>
              <a:ext cx="836814" cy="60838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42557D7-1E23-4C60-8E6A-14048F3E3615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3119296" y="4967606"/>
              <a:ext cx="1001304" cy="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664A453-4CE5-47E8-A584-EB3D4AC1FB3A}"/>
                </a:ext>
              </a:extLst>
            </p:cNvPr>
            <p:cNvCxnSpPr>
              <a:stCxn id="3" idx="5"/>
              <a:endCxn id="9" idx="1"/>
            </p:cNvCxnSpPr>
            <p:nvPr/>
          </p:nvCxnSpPr>
          <p:spPr>
            <a:xfrm>
              <a:off x="1684342" y="4182782"/>
              <a:ext cx="1061088" cy="66006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6D819AE-1A03-4579-AFB5-782A590E836D}"/>
                  </a:ext>
                </a:extLst>
              </p:cNvPr>
              <p:cNvSpPr/>
              <p:nvPr/>
            </p:nvSpPr>
            <p:spPr>
              <a:xfrm>
                <a:off x="6927614" y="2279691"/>
                <a:ext cx="4391892" cy="184665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just" fontAlgn="base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⊥ 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2060"/>
                    </a:solidFill>
                  </a:rPr>
                  <a:t> ?</a:t>
                </a:r>
              </a:p>
              <a:p>
                <a:pPr algn="just" fontAlgn="base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⊥ 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2060"/>
                    </a:solidFill>
                  </a:rPr>
                  <a:t> ?</a:t>
                </a:r>
              </a:p>
              <a:p>
                <a:pPr algn="just" fontAlgn="base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⊥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altLang="ko-KR" sz="2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2060"/>
                    </a:solidFill>
                  </a:rPr>
                  <a:t> ?</a:t>
                </a:r>
              </a:p>
              <a:p>
                <a:pPr algn="just" fontAlgn="base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⊥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206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6D819AE-1A03-4579-AFB5-782A590E8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14" y="2279691"/>
                <a:ext cx="4391892" cy="1846659"/>
              </a:xfrm>
              <a:prstGeom prst="rect">
                <a:avLst/>
              </a:prstGeom>
              <a:blipFill>
                <a:blip r:embed="rId3"/>
                <a:stretch>
                  <a:fillRect l="-1942" b="-3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0A04C3B7-78EE-4634-85C4-47491A0DFBB3}"/>
              </a:ext>
            </a:extLst>
          </p:cNvPr>
          <p:cNvSpPr/>
          <p:nvPr/>
        </p:nvSpPr>
        <p:spPr>
          <a:xfrm>
            <a:off x="947757" y="5405989"/>
            <a:ext cx="10800898" cy="863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D-Separation : </a:t>
            </a:r>
            <a:r>
              <a:rPr lang="ko-KR" altLang="en-US" sz="2000" dirty="0">
                <a:solidFill>
                  <a:srgbClr val="002060"/>
                </a:solidFill>
              </a:rPr>
              <a:t>노드 </a:t>
            </a:r>
            <a:r>
              <a:rPr lang="en-US" altLang="ko-KR" sz="2000" dirty="0">
                <a:solidFill>
                  <a:srgbClr val="002060"/>
                </a:solidFill>
              </a:rPr>
              <a:t>Y</a:t>
            </a:r>
            <a:r>
              <a:rPr lang="ko-KR" altLang="en-US" sz="2000" dirty="0">
                <a:solidFill>
                  <a:srgbClr val="002060"/>
                </a:solidFill>
              </a:rPr>
              <a:t>가 주어진 상황에서 노드 </a:t>
            </a:r>
            <a:r>
              <a:rPr lang="en-US" altLang="ko-KR" sz="2000" dirty="0">
                <a:solidFill>
                  <a:srgbClr val="002060"/>
                </a:solidFill>
              </a:rPr>
              <a:t>X</a:t>
            </a:r>
            <a:r>
              <a:rPr lang="ko-KR" altLang="en-US" sz="2000" dirty="0">
                <a:solidFill>
                  <a:srgbClr val="002060"/>
                </a:solidFill>
              </a:rPr>
              <a:t>에서 노드</a:t>
            </a:r>
            <a:r>
              <a:rPr lang="en-US" altLang="ko-KR" sz="2000" dirty="0">
                <a:solidFill>
                  <a:srgbClr val="002060"/>
                </a:solidFill>
              </a:rPr>
              <a:t>Z</a:t>
            </a:r>
            <a:r>
              <a:rPr lang="ko-KR" altLang="en-US" sz="2000" dirty="0">
                <a:solidFill>
                  <a:srgbClr val="002060"/>
                </a:solidFill>
              </a:rPr>
              <a:t>까지 </a:t>
            </a:r>
            <a:r>
              <a:rPr lang="en-US" altLang="ko-KR" sz="2000" dirty="0">
                <a:solidFill>
                  <a:srgbClr val="002060"/>
                </a:solidFill>
              </a:rPr>
              <a:t>Bayes Ball </a:t>
            </a:r>
            <a:r>
              <a:rPr lang="ko-KR" altLang="en-US" sz="2000" dirty="0">
                <a:solidFill>
                  <a:srgbClr val="002060"/>
                </a:solidFill>
              </a:rPr>
              <a:t>알고리즘으로 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ko-KR" altLang="en-US" sz="2000" dirty="0">
                <a:solidFill>
                  <a:srgbClr val="002060"/>
                </a:solidFill>
              </a:rPr>
              <a:t>어떠한 </a:t>
            </a:r>
            <a:r>
              <a:rPr lang="en-US" altLang="ko-KR" sz="2000" dirty="0">
                <a:solidFill>
                  <a:srgbClr val="002060"/>
                </a:solidFill>
              </a:rPr>
              <a:t>ball</a:t>
            </a:r>
            <a:r>
              <a:rPr lang="ko-KR" altLang="en-US" sz="2000" dirty="0">
                <a:solidFill>
                  <a:srgbClr val="002060"/>
                </a:solidFill>
              </a:rPr>
              <a:t>도 보낼 수 없을 때 </a:t>
            </a:r>
            <a:r>
              <a:rPr lang="en-US" altLang="ko-KR" sz="2000" dirty="0">
                <a:solidFill>
                  <a:srgbClr val="002060"/>
                </a:solidFill>
              </a:rPr>
              <a:t>X</a:t>
            </a:r>
            <a:r>
              <a:rPr lang="ko-KR" altLang="en-US" sz="2000" dirty="0">
                <a:solidFill>
                  <a:srgbClr val="002060"/>
                </a:solidFill>
              </a:rPr>
              <a:t>는 </a:t>
            </a:r>
            <a:r>
              <a:rPr lang="en-US" altLang="ko-KR" sz="2000" dirty="0">
                <a:solidFill>
                  <a:srgbClr val="002060"/>
                </a:solidFill>
              </a:rPr>
              <a:t>Z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>
                <a:solidFill>
                  <a:srgbClr val="002060"/>
                </a:solidFill>
              </a:rPr>
              <a:t>D-separation </a:t>
            </a:r>
            <a:r>
              <a:rPr lang="ko-KR" altLang="en-US" sz="2000" dirty="0">
                <a:solidFill>
                  <a:srgbClr val="002060"/>
                </a:solidFill>
              </a:rPr>
              <a:t>되어있음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4575E7C8-D149-4B59-A2DD-33781F12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68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E1B043-844F-4364-897E-28924112A9D3}"/>
              </a:ext>
            </a:extLst>
          </p:cNvPr>
          <p:cNvSpPr txBox="1"/>
          <p:nvPr/>
        </p:nvSpPr>
        <p:spPr>
          <a:xfrm>
            <a:off x="645719" y="745314"/>
            <a:ext cx="1076307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FF0000"/>
                </a:solidFill>
                <a:latin typeface="+mj-ea"/>
                <a:ea typeface="+mj-ea"/>
              </a:rPr>
              <a:t>불확실성을 가진 지식의 표현과 추론</a:t>
            </a:r>
            <a:endParaRPr lang="en-US" altLang="ko-KR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380F998-991E-42CE-B142-68CE5787F0B3}"/>
              </a:ext>
            </a:extLst>
          </p:cNvPr>
          <p:cNvSpPr/>
          <p:nvPr/>
        </p:nvSpPr>
        <p:spPr>
          <a:xfrm>
            <a:off x="1086068" y="1974754"/>
            <a:ext cx="10140732" cy="4001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확률 </a:t>
            </a:r>
            <a:r>
              <a:rPr lang="en-US" altLang="ko-KR" sz="2000" dirty="0">
                <a:solidFill>
                  <a:srgbClr val="002060"/>
                </a:solidFill>
              </a:rPr>
              <a:t>: </a:t>
            </a:r>
            <a:r>
              <a:rPr lang="ko-KR" altLang="en-US" sz="2000" dirty="0">
                <a:solidFill>
                  <a:srgbClr val="002060"/>
                </a:solidFill>
              </a:rPr>
              <a:t>불확실성을 모델링할 수 있는 중요한 수학적 수단으로서 많은 </a:t>
            </a:r>
            <a:r>
              <a:rPr lang="en-US" altLang="ko-KR" sz="2000" dirty="0">
                <a:solidFill>
                  <a:srgbClr val="002060"/>
                </a:solidFill>
              </a:rPr>
              <a:t>AI </a:t>
            </a:r>
            <a:r>
              <a:rPr lang="ko-KR" altLang="en-US" sz="2000" dirty="0">
                <a:solidFill>
                  <a:srgbClr val="002060"/>
                </a:solidFill>
              </a:rPr>
              <a:t>알고리즘들이 확률 기반으로 발전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r>
              <a:rPr lang="en-US" altLang="ko-KR" sz="2000" dirty="0">
                <a:solidFill>
                  <a:srgbClr val="002060"/>
                </a:solidFill>
              </a:rPr>
              <a:t>  - Naïve Bayesian Model, Bayesian Network, Hidden Markov Model </a:t>
            </a:r>
            <a:r>
              <a:rPr lang="ko-KR" altLang="en-US" sz="2000" dirty="0">
                <a:solidFill>
                  <a:srgbClr val="002060"/>
                </a:solidFill>
              </a:rPr>
              <a:t>등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endParaRPr lang="en-US" altLang="ko-KR" sz="2000" dirty="0">
              <a:solidFill>
                <a:srgbClr val="002060"/>
              </a:solidFill>
            </a:endParaRPr>
          </a:p>
          <a:p>
            <a:pPr marL="342900" indent="-342900" algn="just" fontAlgn="base"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확률의 의미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r>
              <a:rPr lang="en-US" altLang="ko-KR" sz="2000" dirty="0">
                <a:solidFill>
                  <a:srgbClr val="002060"/>
                </a:solidFill>
              </a:rPr>
              <a:t>  - </a:t>
            </a:r>
            <a:r>
              <a:rPr lang="ko-KR" altLang="en-US" sz="2000" dirty="0">
                <a:solidFill>
                  <a:srgbClr val="002060"/>
                </a:solidFill>
              </a:rPr>
              <a:t>상대빈도 확률</a:t>
            </a:r>
            <a:r>
              <a:rPr lang="en-US" altLang="ko-KR" sz="2000" dirty="0">
                <a:solidFill>
                  <a:srgbClr val="002060"/>
                </a:solidFill>
              </a:rPr>
              <a:t>(Relative Frequency Probability) : </a:t>
            </a:r>
            <a:r>
              <a:rPr lang="ko-KR" altLang="en-US" sz="2000" dirty="0">
                <a:solidFill>
                  <a:srgbClr val="002060"/>
                </a:solidFill>
              </a:rPr>
              <a:t>전체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실험 회수 대비 관심 사건의 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</a:t>
            </a:r>
            <a:r>
              <a:rPr lang="ko-KR" altLang="en-US" sz="2000" dirty="0">
                <a:solidFill>
                  <a:srgbClr val="002060"/>
                </a:solidFill>
              </a:rPr>
              <a:t>상대적 빈도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r>
              <a:rPr lang="en-US" altLang="ko-KR" sz="2000" dirty="0">
                <a:solidFill>
                  <a:srgbClr val="002060"/>
                </a:solidFill>
              </a:rPr>
              <a:t>  - </a:t>
            </a:r>
            <a:r>
              <a:rPr lang="ko-KR" altLang="en-US" sz="2000" dirty="0">
                <a:solidFill>
                  <a:srgbClr val="002060"/>
                </a:solidFill>
              </a:rPr>
              <a:t>주관적 확률</a:t>
            </a:r>
            <a:r>
              <a:rPr lang="en-US" altLang="ko-KR" sz="2000" dirty="0">
                <a:solidFill>
                  <a:srgbClr val="002060"/>
                </a:solidFill>
              </a:rPr>
              <a:t>(Subjective Probability) : </a:t>
            </a:r>
            <a:r>
              <a:rPr lang="ko-KR" altLang="en-US" sz="2000" dirty="0">
                <a:solidFill>
                  <a:srgbClr val="002060"/>
                </a:solidFill>
              </a:rPr>
              <a:t>확신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또는 믿음의 정도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E22AE-DB41-460A-A674-867826E4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96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BBD97F-58F9-44BA-B92E-57CAE2971EEB}"/>
              </a:ext>
            </a:extLst>
          </p:cNvPr>
          <p:cNvSpPr/>
          <p:nvPr/>
        </p:nvSpPr>
        <p:spPr>
          <a:xfrm>
            <a:off x="947757" y="1250930"/>
            <a:ext cx="10588461" cy="409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Bayesian Network </a:t>
            </a:r>
            <a:r>
              <a:rPr lang="ko-KR" altLang="en-US" sz="2000" dirty="0">
                <a:solidFill>
                  <a:srgbClr val="002060"/>
                </a:solidFill>
              </a:rPr>
              <a:t>정의 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- </a:t>
            </a:r>
            <a:r>
              <a:rPr lang="ko-KR" altLang="en-US" sz="2000" dirty="0">
                <a:solidFill>
                  <a:srgbClr val="002060"/>
                </a:solidFill>
              </a:rPr>
              <a:t>조건부 확률의 곱으로 표현된 확률분포를 방향성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비 사이클 그래프로 표현한 네트워크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- </a:t>
            </a:r>
            <a:r>
              <a:rPr lang="ko-KR" altLang="en-US" sz="2000" dirty="0">
                <a:solidFill>
                  <a:srgbClr val="002060"/>
                </a:solidFill>
              </a:rPr>
              <a:t>네트워크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상 어떤 노드 </a:t>
            </a:r>
            <a:r>
              <a:rPr lang="en-US" altLang="ko-KR" sz="2000" dirty="0">
                <a:solidFill>
                  <a:srgbClr val="002060"/>
                </a:solidFill>
              </a:rPr>
              <a:t>X</a:t>
            </a:r>
            <a:r>
              <a:rPr lang="ko-KR" altLang="en-US" sz="2000" dirty="0">
                <a:solidFill>
                  <a:srgbClr val="002060"/>
                </a:solidFill>
              </a:rPr>
              <a:t>에서의 조건부 확률은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            X : </a:t>
            </a:r>
            <a:r>
              <a:rPr lang="ko-KR" altLang="en-US" sz="2000" dirty="0">
                <a:solidFill>
                  <a:srgbClr val="002060"/>
                </a:solidFill>
              </a:rPr>
              <a:t>노드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            parent(X) : </a:t>
            </a:r>
            <a:r>
              <a:rPr lang="ko-KR" altLang="en-US" sz="2000" dirty="0">
                <a:solidFill>
                  <a:srgbClr val="002060"/>
                </a:solidFill>
              </a:rPr>
              <a:t>노드 </a:t>
            </a:r>
            <a:r>
              <a:rPr lang="en-US" altLang="ko-KR" sz="2000" dirty="0">
                <a:solidFill>
                  <a:srgbClr val="002060"/>
                </a:solidFill>
              </a:rPr>
              <a:t>X</a:t>
            </a:r>
            <a:r>
              <a:rPr lang="ko-KR" altLang="en-US" sz="2000" dirty="0">
                <a:solidFill>
                  <a:srgbClr val="002060"/>
                </a:solidFill>
              </a:rPr>
              <a:t>의 </a:t>
            </a:r>
            <a:r>
              <a:rPr lang="ko-KR" altLang="en-US" sz="2000" dirty="0" err="1">
                <a:solidFill>
                  <a:srgbClr val="002060"/>
                </a:solidFill>
              </a:rPr>
              <a:t>부모노드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             W : X</a:t>
            </a:r>
            <a:r>
              <a:rPr lang="ko-KR" altLang="en-US" sz="2000" dirty="0">
                <a:solidFill>
                  <a:srgbClr val="002060"/>
                </a:solidFill>
              </a:rPr>
              <a:t>의 부모 노드와 자식 노드를 제외한 노드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EA3AD00-6AFC-4D37-9583-E7F632E85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91" y="3288603"/>
            <a:ext cx="3857625" cy="503237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P(X|W,parent(X)) = P(X|parent(X))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7CB4B-411E-4D73-B7F0-634D3DF6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8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64211E2-B819-4099-A1B0-70B74BDD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60" y="2339204"/>
            <a:ext cx="4400550" cy="33051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4275E6-AA4D-422F-B3AB-85F0EF195536}"/>
              </a:ext>
            </a:extLst>
          </p:cNvPr>
          <p:cNvSpPr/>
          <p:nvPr/>
        </p:nvSpPr>
        <p:spPr>
          <a:xfrm>
            <a:off x="864629" y="983076"/>
            <a:ext cx="10800898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Bayesian Network </a:t>
            </a:r>
            <a:r>
              <a:rPr lang="ko-KR" altLang="en-US" sz="2000" dirty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B3A2810-6586-4FF9-8735-7C701A6A7B7D}"/>
                  </a:ext>
                </a:extLst>
              </p:cNvPr>
              <p:cNvSpPr/>
              <p:nvPr/>
            </p:nvSpPr>
            <p:spPr>
              <a:xfrm>
                <a:off x="6106698" y="3668625"/>
                <a:ext cx="55588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=</m:t>
                    </m:r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𝑁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  <m:r>
                          <a:rPr lang="en-US" altLang="ko-KR" i="1"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/>
                          </a:rPr>
                          <m:t>𝐸</m:t>
                        </m:r>
                      </m:e>
                      <m:e>
                        <m:r>
                          <a:rPr lang="en-US" altLang="ko-KR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latin typeface="Cambria Math"/>
                      </a:rPr>
                      <m:t>𝑃</m:t>
                    </m:r>
                    <m:r>
                      <a:rPr lang="en-US" altLang="ko-KR" i="1">
                        <a:latin typeface="Cambria Math"/>
                      </a:rPr>
                      <m:t>(</m:t>
                    </m:r>
                    <m:r>
                      <a:rPr lang="en-US" altLang="ko-KR" i="1"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r>
                  <a:rPr lang="en-US" altLang="ko-KR" dirty="0"/>
                  <a:t>                =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𝑁</m:t>
                        </m:r>
                      </m:e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𝐸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𝑃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B3A2810-6586-4FF9-8735-7C701A6A7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698" y="3668625"/>
                <a:ext cx="5558829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CAF259-40EE-49AD-8C46-C6709CE4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0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20">
            <a:extLst>
              <a:ext uri="{FF2B5EF4-FFF2-40B4-BE49-F238E27FC236}">
                <a16:creationId xmlns:a16="http://schemas.microsoft.com/office/drawing/2014/main" id="{E12A60A5-9DD4-4407-80F3-F4C1D126F7D5}"/>
              </a:ext>
            </a:extLst>
          </p:cNvPr>
          <p:cNvGrpSpPr>
            <a:grpSpLocks/>
          </p:cNvGrpSpPr>
          <p:nvPr/>
        </p:nvGrpSpPr>
        <p:grpSpPr bwMode="auto">
          <a:xfrm>
            <a:off x="8296564" y="1679143"/>
            <a:ext cx="2598738" cy="2297112"/>
            <a:chOff x="5390525" y="1857344"/>
            <a:chExt cx="4204008" cy="2877204"/>
          </a:xfrm>
        </p:grpSpPr>
        <p:sp>
          <p:nvSpPr>
            <p:cNvPr id="15" name="Oval 112">
              <a:extLst>
                <a:ext uri="{FF2B5EF4-FFF2-40B4-BE49-F238E27FC236}">
                  <a16:creationId xmlns:a16="http://schemas.microsoft.com/office/drawing/2014/main" id="{25048BD6-88BA-46CD-AEA7-C0E774F6D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855" y="2786058"/>
              <a:ext cx="708576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Y</a:t>
              </a:r>
            </a:p>
          </p:txBody>
        </p:sp>
        <p:sp>
          <p:nvSpPr>
            <p:cNvPr id="16" name="Oval 113">
              <a:extLst>
                <a:ext uri="{FF2B5EF4-FFF2-40B4-BE49-F238E27FC236}">
                  <a16:creationId xmlns:a16="http://schemas.microsoft.com/office/drawing/2014/main" id="{D630C1A5-D655-4E18-A7BF-BF1AD63F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3331" y="3390628"/>
              <a:ext cx="708575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17" name="Oval 114">
              <a:extLst>
                <a:ext uri="{FF2B5EF4-FFF2-40B4-BE49-F238E27FC236}">
                  <a16:creationId xmlns:a16="http://schemas.microsoft.com/office/drawing/2014/main" id="{5BA7F136-A3F0-410F-8F0C-259845CD4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3331" y="4292559"/>
              <a:ext cx="708575" cy="441989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18" name="Oval 115">
              <a:extLst>
                <a:ext uri="{FF2B5EF4-FFF2-40B4-BE49-F238E27FC236}">
                  <a16:creationId xmlns:a16="http://schemas.microsoft.com/office/drawing/2014/main" id="{5F91FFCD-8597-4114-91CB-B192261BD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958" y="2587865"/>
              <a:ext cx="708575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F</a:t>
              </a:r>
            </a:p>
          </p:txBody>
        </p:sp>
        <p:cxnSp>
          <p:nvCxnSpPr>
            <p:cNvPr id="19" name="AutoShape 118">
              <a:extLst>
                <a:ext uri="{FF2B5EF4-FFF2-40B4-BE49-F238E27FC236}">
                  <a16:creationId xmlns:a16="http://schemas.microsoft.com/office/drawing/2014/main" id="{5D4F3C75-72FF-43A2-9F5A-DCB537167753}"/>
                </a:ext>
              </a:extLst>
            </p:cNvPr>
            <p:cNvCxnSpPr>
              <a:cxnSpLocks noChangeShapeType="1"/>
              <a:stCxn id="15" idx="6"/>
              <a:endCxn id="16" idx="1"/>
            </p:cNvCxnSpPr>
            <p:nvPr/>
          </p:nvCxnSpPr>
          <p:spPr bwMode="auto">
            <a:xfrm>
              <a:off x="7319432" y="3007052"/>
              <a:ext cx="747668" cy="4483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19">
              <a:extLst>
                <a:ext uri="{FF2B5EF4-FFF2-40B4-BE49-F238E27FC236}">
                  <a16:creationId xmlns:a16="http://schemas.microsoft.com/office/drawing/2014/main" id="{8A903EA0-DD74-43BE-B04F-D839F79361F5}"/>
                </a:ext>
              </a:extLst>
            </p:cNvPr>
            <p:cNvCxnSpPr>
              <a:cxnSpLocks noChangeShapeType="1"/>
              <a:stCxn id="18" idx="4"/>
              <a:endCxn id="16" idx="7"/>
            </p:cNvCxnSpPr>
            <p:nvPr/>
          </p:nvCxnSpPr>
          <p:spPr bwMode="auto">
            <a:xfrm rot="5400000">
              <a:off x="8691443" y="2906551"/>
              <a:ext cx="425500" cy="6721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20">
              <a:extLst>
                <a:ext uri="{FF2B5EF4-FFF2-40B4-BE49-F238E27FC236}">
                  <a16:creationId xmlns:a16="http://schemas.microsoft.com/office/drawing/2014/main" id="{5CEDEAFC-99B2-4629-B235-A5AB7C19DF35}"/>
                </a:ext>
              </a:extLst>
            </p:cNvPr>
            <p:cNvCxnSpPr>
              <a:cxnSpLocks noChangeShapeType="1"/>
              <a:stCxn id="16" idx="4"/>
              <a:endCxn id="17" idx="0"/>
            </p:cNvCxnSpPr>
            <p:nvPr/>
          </p:nvCxnSpPr>
          <p:spPr bwMode="auto">
            <a:xfrm rot="5400000">
              <a:off x="8087648" y="4062298"/>
              <a:ext cx="459942" cy="2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Oval 112">
              <a:extLst>
                <a:ext uri="{FF2B5EF4-FFF2-40B4-BE49-F238E27FC236}">
                  <a16:creationId xmlns:a16="http://schemas.microsoft.com/office/drawing/2014/main" id="{F067C315-0BF0-4EDD-92DA-1548333B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855" y="1857344"/>
              <a:ext cx="708576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N</a:t>
              </a:r>
            </a:p>
          </p:txBody>
        </p:sp>
        <p:cxnSp>
          <p:nvCxnSpPr>
            <p:cNvPr id="23" name="AutoShape 118">
              <a:extLst>
                <a:ext uri="{FF2B5EF4-FFF2-40B4-BE49-F238E27FC236}">
                  <a16:creationId xmlns:a16="http://schemas.microsoft.com/office/drawing/2014/main" id="{71A5E64D-5217-407D-BAC8-3460ABEFDFF1}"/>
                </a:ext>
              </a:extLst>
            </p:cNvPr>
            <p:cNvCxnSpPr>
              <a:cxnSpLocks noChangeShapeType="1"/>
              <a:stCxn id="22" idx="4"/>
              <a:endCxn id="15" idx="0"/>
            </p:cNvCxnSpPr>
            <p:nvPr/>
          </p:nvCxnSpPr>
          <p:spPr bwMode="auto">
            <a:xfrm rot="5400000">
              <a:off x="6721781" y="2542696"/>
              <a:ext cx="486723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Oval 113">
              <a:extLst>
                <a:ext uri="{FF2B5EF4-FFF2-40B4-BE49-F238E27FC236}">
                  <a16:creationId xmlns:a16="http://schemas.microsoft.com/office/drawing/2014/main" id="{662D4CEC-2320-4CAF-A45E-A76311EB2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525" y="3309410"/>
              <a:ext cx="708575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cxnSp>
          <p:nvCxnSpPr>
            <p:cNvPr id="25" name="AutoShape 118">
              <a:extLst>
                <a:ext uri="{FF2B5EF4-FFF2-40B4-BE49-F238E27FC236}">
                  <a16:creationId xmlns:a16="http://schemas.microsoft.com/office/drawing/2014/main" id="{F23E0043-5CF6-4852-9B5F-049792D7697A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 rot="10800000" flipV="1">
              <a:off x="5866071" y="3007054"/>
              <a:ext cx="744788" cy="293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17BC15-581A-468C-8E79-8DD9F082E12D}"/>
              </a:ext>
            </a:extLst>
          </p:cNvPr>
          <p:cNvSpPr/>
          <p:nvPr/>
        </p:nvSpPr>
        <p:spPr>
          <a:xfrm>
            <a:off x="864629" y="983076"/>
            <a:ext cx="10800898" cy="409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Bayesian Network </a:t>
            </a:r>
            <a:r>
              <a:rPr lang="ko-KR" altLang="en-US" sz="2000" dirty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                               ?</a:t>
            </a: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1) </a:t>
            </a:r>
            <a:r>
              <a:rPr lang="ko-KR" altLang="en-US" sz="2000" dirty="0">
                <a:solidFill>
                  <a:srgbClr val="002060"/>
                </a:solidFill>
              </a:rPr>
              <a:t>베이지안 네트워크의 구조에 맞추어 변수들을 정렬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2) </a:t>
            </a:r>
            <a:r>
              <a:rPr lang="ko-KR" altLang="en-US" sz="2000" dirty="0" err="1">
                <a:solidFill>
                  <a:srgbClr val="002060"/>
                </a:solidFill>
              </a:rPr>
              <a:t>체인룰을</a:t>
            </a:r>
            <a:r>
              <a:rPr lang="ko-KR" altLang="en-US" sz="2000" dirty="0">
                <a:solidFill>
                  <a:srgbClr val="002060"/>
                </a:solidFill>
              </a:rPr>
              <a:t> 적용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3) </a:t>
            </a:r>
            <a:r>
              <a:rPr lang="ko-KR" altLang="en-US" sz="2000" dirty="0">
                <a:solidFill>
                  <a:srgbClr val="002060"/>
                </a:solidFill>
              </a:rPr>
              <a:t>조건부 독립관계 이용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endParaRPr lang="en-US" altLang="ko-KR" sz="2000" dirty="0">
              <a:solidFill>
                <a:srgbClr val="002060"/>
              </a:solidFill>
            </a:endParaRPr>
          </a:p>
        </p:txBody>
      </p:sp>
      <p:graphicFrame>
        <p:nvGraphicFramePr>
          <p:cNvPr id="27" name="Object 23">
            <a:extLst>
              <a:ext uri="{FF2B5EF4-FFF2-40B4-BE49-F238E27FC236}">
                <a16:creationId xmlns:a16="http://schemas.microsoft.com/office/drawing/2014/main" id="{95241AA3-6EB7-44CE-8C43-CACC3A21B96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96698" y="1963621"/>
          <a:ext cx="2518319" cy="40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수식" r:id="rId4" imgW="1358310" imgH="215806" progId="Equation.3">
                  <p:embed/>
                </p:oleObj>
              </mc:Choice>
              <mc:Fallback>
                <p:oleObj name="수식" r:id="rId4" imgW="1358310" imgH="215806" progId="Equation.3">
                  <p:embed/>
                  <p:pic>
                    <p:nvPicPr>
                      <p:cNvPr id="27" name="Object 23">
                        <a:extLst>
                          <a:ext uri="{FF2B5EF4-FFF2-40B4-BE49-F238E27FC236}">
                            <a16:creationId xmlns:a16="http://schemas.microsoft.com/office/drawing/2014/main" id="{95241AA3-6EB7-44CE-8C43-CACC3A21B9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698" y="1963621"/>
                        <a:ext cx="2518319" cy="40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3F8B6403-BAE4-401C-9750-F831FA6F36F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37068" y="4371398"/>
          <a:ext cx="651192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수식" r:id="rId6" imgW="3797300" imgH="1130300" progId="Equation.3">
                  <p:embed/>
                </p:oleObj>
              </mc:Choice>
              <mc:Fallback>
                <p:oleObj name="수식" r:id="rId6" imgW="3797300" imgH="1130300" progId="Equation.3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3F8B6403-BAE4-401C-9750-F831FA6F3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68" y="4371398"/>
                        <a:ext cx="651192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1D9847-E613-4546-BFCF-8957832F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8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41">
            <a:extLst>
              <a:ext uri="{FF2B5EF4-FFF2-40B4-BE49-F238E27FC236}">
                <a16:creationId xmlns:a16="http://schemas.microsoft.com/office/drawing/2014/main" id="{193A33ED-7763-4CB1-B1D2-D467C9B003F5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079933" y="3365933"/>
          <a:ext cx="7535862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수식" r:id="rId3" imgW="4394200" imgH="1270000" progId="Equation.3">
                  <p:embed/>
                </p:oleObj>
              </mc:Choice>
              <mc:Fallback>
                <p:oleObj name="수식" r:id="rId3" imgW="4394200" imgH="1270000" progId="Equation.3">
                  <p:embed/>
                  <p:pic>
                    <p:nvPicPr>
                      <p:cNvPr id="2" name="Object 141">
                        <a:extLst>
                          <a:ext uri="{FF2B5EF4-FFF2-40B4-BE49-F238E27FC236}">
                            <a16:creationId xmlns:a16="http://schemas.microsoft.com/office/drawing/2014/main" id="{193A33ED-7763-4CB1-B1D2-D467C9B00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933" y="3365933"/>
                        <a:ext cx="7535862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FDA42C7-B7AA-4BC2-AD67-251334EA14B0}"/>
              </a:ext>
            </a:extLst>
          </p:cNvPr>
          <p:cNvSpPr/>
          <p:nvPr/>
        </p:nvSpPr>
        <p:spPr>
          <a:xfrm>
            <a:off x="864629" y="1463366"/>
            <a:ext cx="10800898" cy="1325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Bayesian Network </a:t>
            </a:r>
            <a:r>
              <a:rPr lang="ko-KR" altLang="en-US" sz="2000" dirty="0">
                <a:solidFill>
                  <a:srgbClr val="002060"/>
                </a:solidFill>
              </a:rPr>
              <a:t>예제</a:t>
            </a: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- P(E) ?</a:t>
            </a:r>
          </a:p>
        </p:txBody>
      </p:sp>
      <p:grpSp>
        <p:nvGrpSpPr>
          <p:cNvPr id="4" name="그룹 20">
            <a:extLst>
              <a:ext uri="{FF2B5EF4-FFF2-40B4-BE49-F238E27FC236}">
                <a16:creationId xmlns:a16="http://schemas.microsoft.com/office/drawing/2014/main" id="{919EDA94-3E78-446D-88E1-E44BFF3E3D27}"/>
              </a:ext>
            </a:extLst>
          </p:cNvPr>
          <p:cNvGrpSpPr>
            <a:grpSpLocks/>
          </p:cNvGrpSpPr>
          <p:nvPr/>
        </p:nvGrpSpPr>
        <p:grpSpPr bwMode="auto">
          <a:xfrm>
            <a:off x="8728633" y="1789978"/>
            <a:ext cx="2598738" cy="2297112"/>
            <a:chOff x="5390525" y="1857344"/>
            <a:chExt cx="4204008" cy="2877204"/>
          </a:xfrm>
        </p:grpSpPr>
        <p:sp>
          <p:nvSpPr>
            <p:cNvPr id="5" name="Oval 112">
              <a:extLst>
                <a:ext uri="{FF2B5EF4-FFF2-40B4-BE49-F238E27FC236}">
                  <a16:creationId xmlns:a16="http://schemas.microsoft.com/office/drawing/2014/main" id="{ED4027BB-1F9B-4A06-8D24-130D1CFC8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855" y="2786058"/>
              <a:ext cx="708576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Y</a:t>
              </a:r>
            </a:p>
          </p:txBody>
        </p:sp>
        <p:sp>
          <p:nvSpPr>
            <p:cNvPr id="6" name="Oval 113">
              <a:extLst>
                <a:ext uri="{FF2B5EF4-FFF2-40B4-BE49-F238E27FC236}">
                  <a16:creationId xmlns:a16="http://schemas.microsoft.com/office/drawing/2014/main" id="{0E26AFE6-8130-4613-91DE-160369300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3331" y="3390628"/>
              <a:ext cx="708575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7" name="Oval 114">
              <a:extLst>
                <a:ext uri="{FF2B5EF4-FFF2-40B4-BE49-F238E27FC236}">
                  <a16:creationId xmlns:a16="http://schemas.microsoft.com/office/drawing/2014/main" id="{3400A456-6974-432E-B212-2FD97969A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3331" y="4292559"/>
              <a:ext cx="708575" cy="441989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L</a:t>
              </a:r>
            </a:p>
          </p:txBody>
        </p:sp>
        <p:sp>
          <p:nvSpPr>
            <p:cNvPr id="8" name="Oval 115">
              <a:extLst>
                <a:ext uri="{FF2B5EF4-FFF2-40B4-BE49-F238E27FC236}">
                  <a16:creationId xmlns:a16="http://schemas.microsoft.com/office/drawing/2014/main" id="{80C2E507-0DDB-4196-9FBC-963A10686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958" y="2587865"/>
              <a:ext cx="708575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F</a:t>
              </a:r>
            </a:p>
          </p:txBody>
        </p:sp>
        <p:cxnSp>
          <p:nvCxnSpPr>
            <p:cNvPr id="9" name="AutoShape 118">
              <a:extLst>
                <a:ext uri="{FF2B5EF4-FFF2-40B4-BE49-F238E27FC236}">
                  <a16:creationId xmlns:a16="http://schemas.microsoft.com/office/drawing/2014/main" id="{A800054D-68CF-49E4-BA2A-D9FC5F228049}"/>
                </a:ext>
              </a:extLst>
            </p:cNvPr>
            <p:cNvCxnSpPr>
              <a:cxnSpLocks noChangeShapeType="1"/>
              <a:stCxn id="5" idx="6"/>
              <a:endCxn id="6" idx="1"/>
            </p:cNvCxnSpPr>
            <p:nvPr/>
          </p:nvCxnSpPr>
          <p:spPr bwMode="auto">
            <a:xfrm>
              <a:off x="7319432" y="3007052"/>
              <a:ext cx="747668" cy="44830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AutoShape 119">
              <a:extLst>
                <a:ext uri="{FF2B5EF4-FFF2-40B4-BE49-F238E27FC236}">
                  <a16:creationId xmlns:a16="http://schemas.microsoft.com/office/drawing/2014/main" id="{819DED5A-A957-4CAC-8E3A-0AC56BD5DF17}"/>
                </a:ext>
              </a:extLst>
            </p:cNvPr>
            <p:cNvCxnSpPr>
              <a:cxnSpLocks noChangeShapeType="1"/>
              <a:stCxn id="8" idx="4"/>
              <a:endCxn id="6" idx="7"/>
            </p:cNvCxnSpPr>
            <p:nvPr/>
          </p:nvCxnSpPr>
          <p:spPr bwMode="auto">
            <a:xfrm rot="5400000">
              <a:off x="8691443" y="2906551"/>
              <a:ext cx="425500" cy="67210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20">
              <a:extLst>
                <a:ext uri="{FF2B5EF4-FFF2-40B4-BE49-F238E27FC236}">
                  <a16:creationId xmlns:a16="http://schemas.microsoft.com/office/drawing/2014/main" id="{E03A1940-BE82-4BA3-8480-77121EE2C348}"/>
                </a:ext>
              </a:extLst>
            </p:cNvPr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 rot="5400000">
              <a:off x="8087648" y="4062298"/>
              <a:ext cx="459942" cy="2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Oval 112">
              <a:extLst>
                <a:ext uri="{FF2B5EF4-FFF2-40B4-BE49-F238E27FC236}">
                  <a16:creationId xmlns:a16="http://schemas.microsoft.com/office/drawing/2014/main" id="{26B6787E-AD6C-42D0-99D2-53F7DF572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855" y="1857344"/>
              <a:ext cx="708576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N</a:t>
              </a:r>
            </a:p>
          </p:txBody>
        </p:sp>
        <p:cxnSp>
          <p:nvCxnSpPr>
            <p:cNvPr id="13" name="AutoShape 118">
              <a:extLst>
                <a:ext uri="{FF2B5EF4-FFF2-40B4-BE49-F238E27FC236}">
                  <a16:creationId xmlns:a16="http://schemas.microsoft.com/office/drawing/2014/main" id="{C7D69FFD-4858-4F86-82B5-A57B81979268}"/>
                </a:ext>
              </a:extLst>
            </p:cNvPr>
            <p:cNvCxnSpPr>
              <a:cxnSpLocks noChangeShapeType="1"/>
              <a:stCxn id="12" idx="4"/>
              <a:endCxn id="5" idx="0"/>
            </p:cNvCxnSpPr>
            <p:nvPr/>
          </p:nvCxnSpPr>
          <p:spPr bwMode="auto">
            <a:xfrm rot="5400000">
              <a:off x="6721781" y="2542696"/>
              <a:ext cx="486723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113">
              <a:extLst>
                <a:ext uri="{FF2B5EF4-FFF2-40B4-BE49-F238E27FC236}">
                  <a16:creationId xmlns:a16="http://schemas.microsoft.com/office/drawing/2014/main" id="{CB9213FB-69FC-472B-83B0-5683C9FF6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525" y="3309410"/>
              <a:ext cx="708575" cy="441990"/>
            </a:xfrm>
            <a:prstGeom prst="ellipse">
              <a:avLst/>
            </a:prstGeom>
            <a:solidFill>
              <a:srgbClr val="91BBB6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5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C</a:t>
              </a:r>
            </a:p>
          </p:txBody>
        </p:sp>
        <p:cxnSp>
          <p:nvCxnSpPr>
            <p:cNvPr id="15" name="AutoShape 118">
              <a:extLst>
                <a:ext uri="{FF2B5EF4-FFF2-40B4-BE49-F238E27FC236}">
                  <a16:creationId xmlns:a16="http://schemas.microsoft.com/office/drawing/2014/main" id="{7035D913-9DC9-45E5-96A0-E940ADA210AC}"/>
                </a:ext>
              </a:extLst>
            </p:cNvPr>
            <p:cNvCxnSpPr>
              <a:cxnSpLocks noChangeShapeType="1"/>
              <a:stCxn id="5" idx="2"/>
            </p:cNvCxnSpPr>
            <p:nvPr/>
          </p:nvCxnSpPr>
          <p:spPr bwMode="auto">
            <a:xfrm rot="10800000" flipV="1">
              <a:off x="5866071" y="3007054"/>
              <a:ext cx="744788" cy="29338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0EF485F0-C26E-4F8B-A8A2-B0A1E820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41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6B1ABEA-1B60-47D6-8D22-74DE088D24A7}"/>
              </a:ext>
            </a:extLst>
          </p:cNvPr>
          <p:cNvSpPr/>
          <p:nvPr/>
        </p:nvSpPr>
        <p:spPr>
          <a:xfrm>
            <a:off x="925201" y="1186595"/>
            <a:ext cx="9721373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Properties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endParaRPr lang="en-US" altLang="ko-KR" sz="2000" dirty="0">
              <a:solidFill>
                <a:srgbClr val="002060"/>
              </a:solidFill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FBE4395F-CB98-4F49-B66E-2088B90D2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201" y="1744133"/>
            <a:ext cx="82296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If A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Í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B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Í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U, then </a:t>
            </a: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			0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£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P(A)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£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P(B)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£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1</a:t>
            </a: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If A,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B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Í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U, then </a:t>
            </a: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			P(A,B) + P(A,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Ø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B) = P(A) </a:t>
            </a: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If A,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B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Í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U, then </a:t>
            </a: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			P(A or B) = P(A) + P(B)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rPr>
              <a:t>–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P(A,B)</a:t>
            </a:r>
          </a:p>
          <a:p>
            <a:pPr marL="669925" marR="0" lvl="1" indent="-325438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Char char=""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If H</a:t>
            </a:r>
            <a:r>
              <a:rPr kumimoji="1" lang="en-US" altLang="ko-KR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i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Í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U for 1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£ 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i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£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n, H</a:t>
            </a:r>
            <a:r>
              <a:rPr kumimoji="1" lang="en-US" altLang="ko-KR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i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Ç 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H</a:t>
            </a:r>
            <a:r>
              <a:rPr kumimoji="1" lang="en-US" altLang="ko-KR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j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=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Æ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whenever 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i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¹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j and H</a:t>
            </a:r>
            <a:r>
              <a:rPr kumimoji="1" lang="en-US" altLang="ko-KR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1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È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H</a:t>
            </a:r>
            <a:r>
              <a:rPr kumimoji="1" lang="en-US" altLang="ko-KR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2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È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rPr>
              <a:t>…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/>
              </a:rPr>
              <a:t>È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H</a:t>
            </a:r>
            <a:r>
              <a:rPr kumimoji="1" lang="en-US" altLang="ko-KR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n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=U, then</a:t>
            </a:r>
          </a:p>
          <a:p>
            <a:pPr marL="669925" marR="0" lvl="1" indent="-325438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98779"/>
              </a:buClr>
              <a:buSzPct val="60000"/>
              <a:buFont typeface="Wingdings 2" panose="05020102010507070707" pitchFamily="18" charset="2"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	P(A) = P(A,H</a:t>
            </a:r>
            <a:r>
              <a:rPr kumimoji="1" lang="en-US" altLang="ko-KR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1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) + P(A,H</a:t>
            </a:r>
            <a:r>
              <a:rPr kumimoji="1" lang="en-US" altLang="ko-KR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2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) +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굴림"/>
              </a:rPr>
              <a:t>…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+ P(</a:t>
            </a:r>
            <a:r>
              <a:rPr kumimoji="1" lang="en-US" altLang="ko-KR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A,H</a:t>
            </a:r>
            <a:r>
              <a:rPr kumimoji="1" lang="en-US" altLang="ko-KR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n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)</a:t>
            </a:r>
          </a:p>
        </p:txBody>
      </p:sp>
      <p:grpSp>
        <p:nvGrpSpPr>
          <p:cNvPr id="49" name="그룹 5">
            <a:extLst>
              <a:ext uri="{FF2B5EF4-FFF2-40B4-BE49-F238E27FC236}">
                <a16:creationId xmlns:a16="http://schemas.microsoft.com/office/drawing/2014/main" id="{8521B518-3C37-42BE-B822-451B5A4C7E94}"/>
              </a:ext>
            </a:extLst>
          </p:cNvPr>
          <p:cNvGrpSpPr>
            <a:grpSpLocks/>
          </p:cNvGrpSpPr>
          <p:nvPr/>
        </p:nvGrpSpPr>
        <p:grpSpPr bwMode="auto">
          <a:xfrm>
            <a:off x="3905779" y="5385859"/>
            <a:ext cx="5886450" cy="1025525"/>
            <a:chOff x="1042988" y="4221163"/>
            <a:chExt cx="7474641" cy="1464134"/>
          </a:xfrm>
        </p:grpSpPr>
        <p:sp>
          <p:nvSpPr>
            <p:cNvPr id="50" name="Oval 4">
              <a:extLst>
                <a:ext uri="{FF2B5EF4-FFF2-40B4-BE49-F238E27FC236}">
                  <a16:creationId xmlns:a16="http://schemas.microsoft.com/office/drawing/2014/main" id="{DA91CEB3-315B-4BB6-9946-51E6ED6A1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4292600"/>
              <a:ext cx="3241675" cy="1368425"/>
            </a:xfrm>
            <a:prstGeom prst="ellipse">
              <a:avLst/>
            </a:prstGeom>
            <a:solidFill>
              <a:srgbClr val="91B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324C0D02-3BCF-4302-B6C0-151A19556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188" y="4640263"/>
              <a:ext cx="2459037" cy="746125"/>
            </a:xfrm>
            <a:custGeom>
              <a:avLst/>
              <a:gdLst>
                <a:gd name="T0" fmla="*/ 2147483647 w 1549"/>
                <a:gd name="T1" fmla="*/ 2147483647 h 470"/>
                <a:gd name="T2" fmla="*/ 2147483647 w 1549"/>
                <a:gd name="T3" fmla="*/ 2147483647 h 470"/>
                <a:gd name="T4" fmla="*/ 2147483647 w 1549"/>
                <a:gd name="T5" fmla="*/ 2147483647 h 470"/>
                <a:gd name="T6" fmla="*/ 2147483647 w 1549"/>
                <a:gd name="T7" fmla="*/ 2147483647 h 470"/>
                <a:gd name="T8" fmla="*/ 2147483647 w 1549"/>
                <a:gd name="T9" fmla="*/ 2147483647 h 470"/>
                <a:gd name="T10" fmla="*/ 2147483647 w 1549"/>
                <a:gd name="T11" fmla="*/ 2147483647 h 470"/>
                <a:gd name="T12" fmla="*/ 2147483647 w 1549"/>
                <a:gd name="T13" fmla="*/ 2147483647 h 470"/>
                <a:gd name="T14" fmla="*/ 2147483647 w 1549"/>
                <a:gd name="T15" fmla="*/ 2147483647 h 470"/>
                <a:gd name="T16" fmla="*/ 2147483647 w 1549"/>
                <a:gd name="T17" fmla="*/ 2147483647 h 470"/>
                <a:gd name="T18" fmla="*/ 2147483647 w 1549"/>
                <a:gd name="T19" fmla="*/ 2147483647 h 470"/>
                <a:gd name="T20" fmla="*/ 2147483647 w 1549"/>
                <a:gd name="T21" fmla="*/ 2147483647 h 4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49"/>
                <a:gd name="T34" fmla="*/ 0 h 470"/>
                <a:gd name="T35" fmla="*/ 1549 w 1549"/>
                <a:gd name="T36" fmla="*/ 470 h 4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49" h="470">
                  <a:moveTo>
                    <a:pt x="801" y="53"/>
                  </a:moveTo>
                  <a:cubicBezTo>
                    <a:pt x="718" y="76"/>
                    <a:pt x="650" y="151"/>
                    <a:pt x="574" y="144"/>
                  </a:cubicBezTo>
                  <a:cubicBezTo>
                    <a:pt x="498" y="137"/>
                    <a:pt x="438" y="8"/>
                    <a:pt x="347" y="8"/>
                  </a:cubicBezTo>
                  <a:cubicBezTo>
                    <a:pt x="256" y="8"/>
                    <a:pt x="60" y="84"/>
                    <a:pt x="30" y="144"/>
                  </a:cubicBezTo>
                  <a:cubicBezTo>
                    <a:pt x="0" y="204"/>
                    <a:pt x="45" y="348"/>
                    <a:pt x="166" y="371"/>
                  </a:cubicBezTo>
                  <a:cubicBezTo>
                    <a:pt x="287" y="394"/>
                    <a:pt x="597" y="265"/>
                    <a:pt x="756" y="280"/>
                  </a:cubicBezTo>
                  <a:cubicBezTo>
                    <a:pt x="915" y="295"/>
                    <a:pt x="998" y="454"/>
                    <a:pt x="1119" y="462"/>
                  </a:cubicBezTo>
                  <a:cubicBezTo>
                    <a:pt x="1240" y="470"/>
                    <a:pt x="1421" y="387"/>
                    <a:pt x="1481" y="326"/>
                  </a:cubicBezTo>
                  <a:cubicBezTo>
                    <a:pt x="1541" y="265"/>
                    <a:pt x="1549" y="152"/>
                    <a:pt x="1481" y="99"/>
                  </a:cubicBezTo>
                  <a:cubicBezTo>
                    <a:pt x="1413" y="46"/>
                    <a:pt x="1186" y="16"/>
                    <a:pt x="1073" y="8"/>
                  </a:cubicBezTo>
                  <a:cubicBezTo>
                    <a:pt x="960" y="0"/>
                    <a:pt x="884" y="30"/>
                    <a:pt x="801" y="53"/>
                  </a:cubicBezTo>
                  <a:close/>
                </a:path>
              </a:pathLst>
            </a:custGeom>
            <a:solidFill>
              <a:srgbClr val="657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2" name="Text Box 6">
              <a:extLst>
                <a:ext uri="{FF2B5EF4-FFF2-40B4-BE49-F238E27FC236}">
                  <a16:creationId xmlns:a16="http://schemas.microsoft.com/office/drawing/2014/main" id="{92491EB6-04AB-41F5-8451-23062F873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3075" y="4791075"/>
              <a:ext cx="331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3" name="Text Box 7">
              <a:extLst>
                <a:ext uri="{FF2B5EF4-FFF2-40B4-BE49-F238E27FC236}">
                  <a16:creationId xmlns:a16="http://schemas.microsoft.com/office/drawing/2014/main" id="{F0F08326-ED25-46F0-A773-742B56FF8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9775" y="5149850"/>
              <a:ext cx="3286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S</a:t>
              </a:r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406CC11C-376C-45FC-9BBD-DC21ACF6E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6675" y="4221163"/>
              <a:ext cx="3241675" cy="1368425"/>
            </a:xfrm>
            <a:prstGeom prst="ellipse">
              <a:avLst/>
            </a:prstGeom>
            <a:solidFill>
              <a:srgbClr val="91BB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3FB5242-B27C-4E72-B1E9-CF8F8780C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875" y="4568825"/>
              <a:ext cx="2459038" cy="746125"/>
            </a:xfrm>
            <a:custGeom>
              <a:avLst/>
              <a:gdLst>
                <a:gd name="T0" fmla="*/ 2147483647 w 1549"/>
                <a:gd name="T1" fmla="*/ 2147483647 h 470"/>
                <a:gd name="T2" fmla="*/ 2147483647 w 1549"/>
                <a:gd name="T3" fmla="*/ 2147483647 h 470"/>
                <a:gd name="T4" fmla="*/ 2147483647 w 1549"/>
                <a:gd name="T5" fmla="*/ 2147483647 h 470"/>
                <a:gd name="T6" fmla="*/ 2147483647 w 1549"/>
                <a:gd name="T7" fmla="*/ 2147483647 h 470"/>
                <a:gd name="T8" fmla="*/ 2147483647 w 1549"/>
                <a:gd name="T9" fmla="*/ 2147483647 h 470"/>
                <a:gd name="T10" fmla="*/ 2147483647 w 1549"/>
                <a:gd name="T11" fmla="*/ 2147483647 h 470"/>
                <a:gd name="T12" fmla="*/ 2147483647 w 1549"/>
                <a:gd name="T13" fmla="*/ 2147483647 h 470"/>
                <a:gd name="T14" fmla="*/ 2147483647 w 1549"/>
                <a:gd name="T15" fmla="*/ 2147483647 h 470"/>
                <a:gd name="T16" fmla="*/ 2147483647 w 1549"/>
                <a:gd name="T17" fmla="*/ 2147483647 h 470"/>
                <a:gd name="T18" fmla="*/ 2147483647 w 1549"/>
                <a:gd name="T19" fmla="*/ 2147483647 h 470"/>
                <a:gd name="T20" fmla="*/ 2147483647 w 1549"/>
                <a:gd name="T21" fmla="*/ 2147483647 h 4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49"/>
                <a:gd name="T34" fmla="*/ 0 h 470"/>
                <a:gd name="T35" fmla="*/ 1549 w 1549"/>
                <a:gd name="T36" fmla="*/ 470 h 4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49" h="470">
                  <a:moveTo>
                    <a:pt x="801" y="53"/>
                  </a:moveTo>
                  <a:cubicBezTo>
                    <a:pt x="718" y="76"/>
                    <a:pt x="650" y="151"/>
                    <a:pt x="574" y="144"/>
                  </a:cubicBezTo>
                  <a:cubicBezTo>
                    <a:pt x="498" y="137"/>
                    <a:pt x="438" y="8"/>
                    <a:pt x="347" y="8"/>
                  </a:cubicBezTo>
                  <a:cubicBezTo>
                    <a:pt x="256" y="8"/>
                    <a:pt x="60" y="84"/>
                    <a:pt x="30" y="144"/>
                  </a:cubicBezTo>
                  <a:cubicBezTo>
                    <a:pt x="0" y="204"/>
                    <a:pt x="45" y="348"/>
                    <a:pt x="166" y="371"/>
                  </a:cubicBezTo>
                  <a:cubicBezTo>
                    <a:pt x="287" y="394"/>
                    <a:pt x="597" y="265"/>
                    <a:pt x="756" y="280"/>
                  </a:cubicBezTo>
                  <a:cubicBezTo>
                    <a:pt x="915" y="295"/>
                    <a:pt x="998" y="454"/>
                    <a:pt x="1119" y="462"/>
                  </a:cubicBezTo>
                  <a:cubicBezTo>
                    <a:pt x="1240" y="470"/>
                    <a:pt x="1421" y="387"/>
                    <a:pt x="1481" y="326"/>
                  </a:cubicBezTo>
                  <a:cubicBezTo>
                    <a:pt x="1541" y="265"/>
                    <a:pt x="1549" y="152"/>
                    <a:pt x="1481" y="99"/>
                  </a:cubicBezTo>
                  <a:cubicBezTo>
                    <a:pt x="1413" y="46"/>
                    <a:pt x="1186" y="16"/>
                    <a:pt x="1073" y="8"/>
                  </a:cubicBezTo>
                  <a:cubicBezTo>
                    <a:pt x="960" y="0"/>
                    <a:pt x="884" y="30"/>
                    <a:pt x="801" y="53"/>
                  </a:cubicBezTo>
                  <a:close/>
                </a:path>
              </a:pathLst>
            </a:custGeom>
            <a:solidFill>
              <a:srgbClr val="657A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9607B341-1B02-417B-803D-CAD27838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6763" y="4719638"/>
              <a:ext cx="33178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57" name="Text Box 11">
              <a:extLst>
                <a:ext uri="{FF2B5EF4-FFF2-40B4-BE49-F238E27FC236}">
                  <a16:creationId xmlns:a16="http://schemas.microsoft.com/office/drawing/2014/main" id="{CA4BA44C-07AB-46A6-BFB3-06E28E75D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5059" y="5013325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H</a:t>
              </a:r>
              <a:r>
                <a:rPr kumimoji="1" lang="en-US" altLang="ko-KR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58" name="Line 12">
              <a:extLst>
                <a:ext uri="{FF2B5EF4-FFF2-40B4-BE49-F238E27FC236}">
                  <a16:creationId xmlns:a16="http://schemas.microsoft.com/office/drawing/2014/main" id="{A98F82D4-216A-4E45-823D-CD1B301D4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0425" y="4292600"/>
              <a:ext cx="0" cy="12239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333244BD-C6A1-405B-81C0-E0CAB67DA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4221163"/>
              <a:ext cx="0" cy="1368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0" name="Line 14">
              <a:extLst>
                <a:ext uri="{FF2B5EF4-FFF2-40B4-BE49-F238E27FC236}">
                  <a16:creationId xmlns:a16="http://schemas.microsoft.com/office/drawing/2014/main" id="{D456BE50-67CA-4559-AE66-934AD4FCF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4388" y="4221163"/>
              <a:ext cx="0" cy="13684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1" name="Line 15">
              <a:extLst>
                <a:ext uri="{FF2B5EF4-FFF2-40B4-BE49-F238E27FC236}">
                  <a16:creationId xmlns:a16="http://schemas.microsoft.com/office/drawing/2014/main" id="{70542EF9-728A-4429-AFDB-3FE55BA8A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0650" y="4292600"/>
              <a:ext cx="0" cy="1152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62" name="Text Box 16">
              <a:extLst>
                <a:ext uri="{FF2B5EF4-FFF2-40B4-BE49-F238E27FC236}">
                  <a16:creationId xmlns:a16="http://schemas.microsoft.com/office/drawing/2014/main" id="{9850868A-D16A-4C2D-97C1-5463DA129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347" y="5157788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H</a:t>
              </a:r>
              <a:r>
                <a:rPr kumimoji="1" lang="en-US" altLang="ko-KR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63" name="Text Box 17">
              <a:extLst>
                <a:ext uri="{FF2B5EF4-FFF2-40B4-BE49-F238E27FC236}">
                  <a16:creationId xmlns:a16="http://schemas.microsoft.com/office/drawing/2014/main" id="{98F2293F-63DF-4B11-BA6A-970750C87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022" y="5157789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H</a:t>
              </a:r>
              <a:r>
                <a:rPr kumimoji="1" lang="en-US" altLang="ko-KR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64" name="Text Box 18">
              <a:extLst>
                <a:ext uri="{FF2B5EF4-FFF2-40B4-BE49-F238E27FC236}">
                  <a16:creationId xmlns:a16="http://schemas.microsoft.com/office/drawing/2014/main" id="{51941723-7E71-49BC-A017-7956985DC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5284" y="5157788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H</a:t>
              </a:r>
              <a:r>
                <a:rPr kumimoji="1" lang="en-US" altLang="ko-KR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65" name="Text Box 19">
              <a:extLst>
                <a:ext uri="{FF2B5EF4-FFF2-40B4-BE49-F238E27FC236}">
                  <a16:creationId xmlns:a16="http://schemas.microsoft.com/office/drawing/2014/main" id="{DC11448D-C276-4CBF-A138-52832582E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7447" y="4724400"/>
              <a:ext cx="560182" cy="527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H</a:t>
              </a:r>
              <a:r>
                <a:rPr kumimoji="1" lang="en-US" altLang="ko-KR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5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72E6CD-C957-45FE-B2C7-6C067CEC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4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B89B906-521A-4C5D-9854-1B620C41BE9D}"/>
              </a:ext>
            </a:extLst>
          </p:cNvPr>
          <p:cNvSpPr/>
          <p:nvPr/>
        </p:nvSpPr>
        <p:spPr>
          <a:xfrm>
            <a:off x="675117" y="912898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Conditional Probability(</a:t>
            </a:r>
            <a:r>
              <a:rPr lang="ko-KR" altLang="en-US" sz="2000" dirty="0">
                <a:solidFill>
                  <a:srgbClr val="002060"/>
                </a:solidFill>
              </a:rPr>
              <a:t>조건부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확률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3729B94B-B4D2-45AE-A371-4CB3CAB232A4}"/>
              </a:ext>
            </a:extLst>
          </p:cNvPr>
          <p:cNvGrpSpPr>
            <a:grpSpLocks/>
          </p:cNvGrpSpPr>
          <p:nvPr/>
        </p:nvGrpSpPr>
        <p:grpSpPr bwMode="auto">
          <a:xfrm>
            <a:off x="2039936" y="1740508"/>
            <a:ext cx="2447925" cy="854075"/>
            <a:chOff x="3016" y="1298"/>
            <a:chExt cx="1542" cy="538"/>
          </a:xfrm>
          <a:solidFill>
            <a:srgbClr val="FFFFFF"/>
          </a:solidFill>
        </p:grpSpPr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74D18D59-DCE1-4936-BD0D-28EE771E24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439"/>
              <a:ext cx="841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P(A|B) =</a:t>
              </a:r>
            </a:p>
          </p:txBody>
        </p:sp>
        <p:sp>
          <p:nvSpPr>
            <p:cNvPr id="21" name="Text Box 5">
              <a:extLst>
                <a:ext uri="{FF2B5EF4-FFF2-40B4-BE49-F238E27FC236}">
                  <a16:creationId xmlns:a16="http://schemas.microsoft.com/office/drawing/2014/main" id="{05EC1306-DA79-45A9-AD1D-E76E91426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298"/>
              <a:ext cx="771" cy="5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P(A,B)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P(B)</a:t>
              </a: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173F3C4A-57B7-4A7A-BAA9-E3B2772AF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570"/>
              <a:ext cx="68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pic>
        <p:nvPicPr>
          <p:cNvPr id="27" name="Picture 3">
            <a:extLst>
              <a:ext uri="{FF2B5EF4-FFF2-40B4-BE49-F238E27FC236}">
                <a16:creationId xmlns:a16="http://schemas.microsoft.com/office/drawing/2014/main" id="{3F044EE5-A9C6-4E13-A9A3-B23C7D28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17" y="4386444"/>
            <a:ext cx="34210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7">
            <a:extLst>
              <a:ext uri="{FF2B5EF4-FFF2-40B4-BE49-F238E27FC236}">
                <a16:creationId xmlns:a16="http://schemas.microsoft.com/office/drawing/2014/main" id="{A3D2A30D-65DF-49ED-8EBB-73162B163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197" y="3162308"/>
            <a:ext cx="1582737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C46BAE-C41C-4393-A167-FE6F510A84AA}"/>
                  </a:ext>
                </a:extLst>
              </p:cNvPr>
              <p:cNvSpPr txBox="1"/>
              <p:nvPr/>
            </p:nvSpPr>
            <p:spPr>
              <a:xfrm>
                <a:off x="3699453" y="3306324"/>
                <a:ext cx="27357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𝐴</m:t>
                    </m:r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 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: 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두 주사위의 합이 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8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이다</a:t>
                </a:r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𝐵</m:t>
                    </m:r>
                    <m:r>
                      <a:rPr kumimoji="0" lang="en-US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</a:rPr>
                      <m:t> </m:t>
                    </m:r>
                  </m:oMath>
                </a14:m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: 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첫 번째 주사위는 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3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이다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C46BAE-C41C-4393-A167-FE6F510A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53" y="3306324"/>
                <a:ext cx="2735749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860FFC-B419-4116-A4BA-A56DC92A5253}"/>
                  </a:ext>
                </a:extLst>
              </p:cNvPr>
              <p:cNvSpPr txBox="1"/>
              <p:nvPr/>
            </p:nvSpPr>
            <p:spPr>
              <a:xfrm>
                <a:off x="4419533" y="4674476"/>
                <a:ext cx="3691075" cy="1399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𝑃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(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𝐴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,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𝐵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𝑃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(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𝐵</m:t>
                          </m:r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1/36</m:t>
                          </m:r>
                        </m:num>
                        <m:den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6/36</m:t>
                          </m:r>
                        </m:den>
                      </m:f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kern="0" dirty="0">
                  <a:solidFill>
                    <a:prstClr val="black"/>
                  </a:solidFill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 </a:t>
                </a:r>
                <a:r>
                  <a:rPr kumimoji="0" lang="en-US" altLang="ko-KR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or</a:t>
                </a:r>
                <a:r>
                  <a:rPr lang="ko-KR" altLang="en-US" kern="0" dirty="0">
                    <a:solidFill>
                      <a:prstClr val="black"/>
                    </a:solidFill>
                  </a:rPr>
                  <a:t>    </a:t>
                </a:r>
                <a:r>
                  <a:rPr lang="en-US" altLang="ko-KR" kern="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(3,5)</m:t>
                        </m:r>
                      </m:num>
                      <m:den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3,4</m:t>
                            </m:r>
                          </m:e>
                        </m:d>
                        <m:d>
                          <m:dPr>
                            <m:ctrlP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  <m:r>
                          <a:rPr lang="en-US" altLang="ko-KR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(3,6)</m:t>
                        </m:r>
                      </m:den>
                    </m:f>
                  </m:oMath>
                </a14:m>
                <a:r>
                  <a:rPr lang="ko-KR" altLang="en-US" kern="0" dirty="0">
                    <a:solidFill>
                      <a:prstClr val="black"/>
                    </a:solidFill>
                  </a:rPr>
                  <a:t>  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860FFC-B419-4116-A4BA-A56DC92A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533" y="4674476"/>
                <a:ext cx="3691075" cy="1399486"/>
              </a:xfrm>
              <a:prstGeom prst="rect">
                <a:avLst/>
              </a:prstGeom>
              <a:blipFill>
                <a:blip r:embed="rId5"/>
                <a:stretch>
                  <a:fillRect b="-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0E44C12-F446-4D53-86FC-3F2A63D6A06C}"/>
              </a:ext>
            </a:extLst>
          </p:cNvPr>
          <p:cNvSpPr txBox="1"/>
          <p:nvPr/>
        </p:nvSpPr>
        <p:spPr>
          <a:xfrm>
            <a:off x="5160558" y="1879920"/>
            <a:ext cx="6976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가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일어났다는 가정하에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가 발생할 확률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또는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가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Universal Set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이라는 </a:t>
            </a:r>
            <a:b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가정하에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의 확률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직사각형 17">
            <a:extLst>
              <a:ext uri="{FF2B5EF4-FFF2-40B4-BE49-F238E27FC236}">
                <a16:creationId xmlns:a16="http://schemas.microsoft.com/office/drawing/2014/main" id="{05660991-8020-4D99-B047-6175DF278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667" y="2825879"/>
            <a:ext cx="3671887" cy="16573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9" name="직사각형 18">
            <a:extLst>
              <a:ext uri="{FF2B5EF4-FFF2-40B4-BE49-F238E27FC236}">
                <a16:creationId xmlns:a16="http://schemas.microsoft.com/office/drawing/2014/main" id="{113EF116-9790-49B7-8DCF-16BA5F619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904" y="3043367"/>
            <a:ext cx="1439863" cy="790575"/>
          </a:xfrm>
          <a:prstGeom prst="rect">
            <a:avLst/>
          </a:prstGeom>
          <a:solidFill>
            <a:srgbClr val="91BBB6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0" name="직사각형 19">
            <a:extLst>
              <a:ext uri="{FF2B5EF4-FFF2-40B4-BE49-F238E27FC236}">
                <a16:creationId xmlns:a16="http://schemas.microsoft.com/office/drawing/2014/main" id="{996E1EF4-F13B-4AAA-8920-919095558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967" y="3330704"/>
            <a:ext cx="1439862" cy="8636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7F23A054-FBCC-4416-949E-DC0C66EC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804" y="3186242"/>
            <a:ext cx="334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2" name="TextBox 21">
            <a:extLst>
              <a:ext uri="{FF2B5EF4-FFF2-40B4-BE49-F238E27FC236}">
                <a16:creationId xmlns:a16="http://schemas.microsoft.com/office/drawing/2014/main" id="{71A62AAA-E5A2-461F-A75F-9064E817D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3654" y="3618042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3" name="TextBox 22">
            <a:extLst>
              <a:ext uri="{FF2B5EF4-FFF2-40B4-BE49-F238E27FC236}">
                <a16:creationId xmlns:a16="http://schemas.microsoft.com/office/drawing/2014/main" id="{1D82B8EB-4E01-46E4-8EC4-465B0346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3754" y="2898904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6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U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085394-4CE8-4D9F-9440-6FCB7088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3C2011-CFB6-4CF9-B1EC-9B97CB115982}"/>
                  </a:ext>
                </a:extLst>
              </p:cNvPr>
              <p:cNvSpPr txBox="1"/>
              <p:nvPr/>
            </p:nvSpPr>
            <p:spPr>
              <a:xfrm>
                <a:off x="2627784" y="2141486"/>
                <a:ext cx="2747483" cy="7442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A3C2011-CFB6-4CF9-B1EC-9B97CB115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141486"/>
                <a:ext cx="2747483" cy="744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B3C5B6-C44E-4F27-AA85-FD0FF8547301}"/>
              </a:ext>
            </a:extLst>
          </p:cNvPr>
          <p:cNvGrpSpPr/>
          <p:nvPr/>
        </p:nvGrpSpPr>
        <p:grpSpPr>
          <a:xfrm>
            <a:off x="2596498" y="1586908"/>
            <a:ext cx="1077539" cy="698594"/>
            <a:chOff x="2596498" y="1866310"/>
            <a:chExt cx="1077539" cy="69859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B330BA-5A1A-4E65-BDC8-94143E931080}"/>
                </a:ext>
              </a:extLst>
            </p:cNvPr>
            <p:cNvSpPr txBox="1"/>
            <p:nvPr/>
          </p:nvSpPr>
          <p:spPr>
            <a:xfrm>
              <a:off x="2596498" y="1866310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FF"/>
                  </a:solidFill>
                </a:rPr>
                <a:t>사후</a:t>
              </a:r>
              <a:r>
                <a:rPr lang="en-US" altLang="ko-KR" sz="1600" b="1" dirty="0">
                  <a:solidFill>
                    <a:srgbClr val="0000FF"/>
                  </a:solidFill>
                </a:rPr>
                <a:t> </a:t>
              </a:r>
              <a:r>
                <a:rPr lang="ko-KR" altLang="en-US" sz="1600" b="1" dirty="0">
                  <a:solidFill>
                    <a:srgbClr val="0000FF"/>
                  </a:solidFill>
                </a:rPr>
                <a:t>확률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641AF3E-5EB1-4BA7-9B17-457170A10762}"/>
                </a:ext>
              </a:extLst>
            </p:cNvPr>
            <p:cNvCxnSpPr/>
            <p:nvPr/>
          </p:nvCxnSpPr>
          <p:spPr>
            <a:xfrm>
              <a:off x="3131840" y="2204864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A87CC58-1FFD-43AB-AE81-EF88FE628521}"/>
              </a:ext>
            </a:extLst>
          </p:cNvPr>
          <p:cNvGrpSpPr/>
          <p:nvPr/>
        </p:nvGrpSpPr>
        <p:grpSpPr>
          <a:xfrm>
            <a:off x="3771781" y="1586908"/>
            <a:ext cx="800219" cy="592101"/>
            <a:chOff x="3771781" y="1866310"/>
            <a:chExt cx="800219" cy="59210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814E42-D4DA-4E63-8844-045881D111DC}"/>
                </a:ext>
              </a:extLst>
            </p:cNvPr>
            <p:cNvSpPr txBox="1"/>
            <p:nvPr/>
          </p:nvSpPr>
          <p:spPr>
            <a:xfrm>
              <a:off x="3771781" y="186631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FF"/>
                  </a:solidFill>
                </a:rPr>
                <a:t>가능도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E08F9A7-FF12-40B3-853C-16C1537AD120}"/>
                </a:ext>
              </a:extLst>
            </p:cNvPr>
            <p:cNvCxnSpPr/>
            <p:nvPr/>
          </p:nvCxnSpPr>
          <p:spPr>
            <a:xfrm>
              <a:off x="4162530" y="2212498"/>
              <a:ext cx="0" cy="245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24210AE-D925-4548-9017-A91B29F5CC43}"/>
              </a:ext>
            </a:extLst>
          </p:cNvPr>
          <p:cNvGrpSpPr/>
          <p:nvPr/>
        </p:nvGrpSpPr>
        <p:grpSpPr>
          <a:xfrm>
            <a:off x="4572000" y="1586908"/>
            <a:ext cx="1077539" cy="584467"/>
            <a:chOff x="4572000" y="1866310"/>
            <a:chExt cx="1077539" cy="58446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8D6082-3FFA-403A-A00D-14F0ACD04663}"/>
                </a:ext>
              </a:extLst>
            </p:cNvPr>
            <p:cNvSpPr txBox="1"/>
            <p:nvPr/>
          </p:nvSpPr>
          <p:spPr>
            <a:xfrm>
              <a:off x="4572000" y="1866310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FF"/>
                  </a:solidFill>
                </a:rPr>
                <a:t>사전</a:t>
              </a:r>
              <a:r>
                <a:rPr lang="en-US" altLang="ko-KR" sz="1600" b="1" dirty="0">
                  <a:solidFill>
                    <a:srgbClr val="0000FF"/>
                  </a:solidFill>
                </a:rPr>
                <a:t> </a:t>
              </a:r>
              <a:r>
                <a:rPr lang="ko-KR" altLang="en-US" sz="1600" b="1" dirty="0">
                  <a:solidFill>
                    <a:srgbClr val="0000FF"/>
                  </a:solidFill>
                </a:rPr>
                <a:t>확률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A952C019-77FE-41E7-87B3-8A4AA238BE3D}"/>
                </a:ext>
              </a:extLst>
            </p:cNvPr>
            <p:cNvCxnSpPr/>
            <p:nvPr/>
          </p:nvCxnSpPr>
          <p:spPr>
            <a:xfrm>
              <a:off x="5076056" y="2204864"/>
              <a:ext cx="0" cy="245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202D450-F9D6-416D-99E3-864C63945008}"/>
              </a:ext>
            </a:extLst>
          </p:cNvPr>
          <p:cNvGrpSpPr/>
          <p:nvPr/>
        </p:nvGrpSpPr>
        <p:grpSpPr>
          <a:xfrm>
            <a:off x="4238415" y="2768181"/>
            <a:ext cx="667170" cy="622312"/>
            <a:chOff x="4253581" y="3068960"/>
            <a:chExt cx="667170" cy="6223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6713D8-7A02-484B-B224-979752F56BAE}"/>
                </a:ext>
              </a:extLst>
            </p:cNvPr>
            <p:cNvSpPr txBox="1"/>
            <p:nvPr/>
          </p:nvSpPr>
          <p:spPr>
            <a:xfrm>
              <a:off x="4253581" y="3352718"/>
              <a:ext cx="667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00FF"/>
                  </a:solidFill>
                </a:rPr>
                <a:t>증거 </a:t>
              </a:r>
              <a:endParaRPr lang="en-US" sz="16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CB1A25B-B2BB-43F4-9937-CBFE683EE6DF}"/>
                </a:ext>
              </a:extLst>
            </p:cNvPr>
            <p:cNvCxnSpPr/>
            <p:nvPr/>
          </p:nvCxnSpPr>
          <p:spPr>
            <a:xfrm>
              <a:off x="4572000" y="306896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3C8225-7CEA-47C7-9789-A162E8CFD922}"/>
                  </a:ext>
                </a:extLst>
              </p:cNvPr>
              <p:cNvSpPr txBox="1"/>
              <p:nvPr/>
            </p:nvSpPr>
            <p:spPr>
              <a:xfrm>
                <a:off x="6096000" y="2375107"/>
                <a:ext cx="38143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= P(A,B)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3C8225-7CEA-47C7-9789-A162E8CFD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75107"/>
                <a:ext cx="3814354" cy="276999"/>
              </a:xfrm>
              <a:prstGeom prst="rect">
                <a:avLst/>
              </a:prstGeom>
              <a:blipFill>
                <a:blip r:embed="rId3"/>
                <a:stretch>
                  <a:fillRect l="-2077" t="-28889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D0E18048-BFBF-4AB1-BA0A-EE349CD0CBBB}"/>
              </a:ext>
            </a:extLst>
          </p:cNvPr>
          <p:cNvSpPr/>
          <p:nvPr/>
        </p:nvSpPr>
        <p:spPr>
          <a:xfrm>
            <a:off x="1006042" y="1065002"/>
            <a:ext cx="10271558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Bayesian Theorem</a:t>
            </a: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8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8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8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000" dirty="0">
              <a:solidFill>
                <a:srgbClr val="002060"/>
              </a:solidFill>
            </a:endParaRPr>
          </a:p>
          <a:p>
            <a:pPr algn="just" fontAlgn="base"/>
            <a:r>
              <a:rPr lang="en-US" altLang="ko-KR" sz="2000" dirty="0">
                <a:solidFill>
                  <a:srgbClr val="002060"/>
                </a:solidFill>
              </a:rPr>
              <a:t>    - Posterior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Probability : </a:t>
            </a:r>
            <a:r>
              <a:rPr lang="ko-KR" altLang="en-US" sz="2000" dirty="0">
                <a:solidFill>
                  <a:srgbClr val="002060"/>
                </a:solidFill>
              </a:rPr>
              <a:t>새로운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증거가 주어졌을 때 어떤 이벤트의 확률</a:t>
            </a:r>
            <a:r>
              <a:rPr lang="en-US" altLang="ko-KR" sz="2000" dirty="0">
                <a:solidFill>
                  <a:srgbClr val="002060"/>
                </a:solidFill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</a:rPr>
              <a:t>어떤 정보가</a:t>
            </a:r>
            <a:br>
              <a:rPr lang="en-US" altLang="ko-KR" sz="2000" dirty="0">
                <a:solidFill>
                  <a:srgbClr val="002060"/>
                </a:solidFill>
              </a:rPr>
            </a:br>
            <a:r>
              <a:rPr lang="en-US" altLang="ko-KR" sz="2000" dirty="0">
                <a:solidFill>
                  <a:srgbClr val="002060"/>
                </a:solidFill>
              </a:rPr>
              <a:t>     </a:t>
            </a:r>
            <a:r>
              <a:rPr lang="ko-KR" altLang="en-US" sz="2000" dirty="0">
                <a:solidFill>
                  <a:srgbClr val="002060"/>
                </a:solidFill>
              </a:rPr>
              <a:t> 주어졌을 때 어떤 이벤트가 발생할 확률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EECBBCD-1D0D-46A4-9496-6D966D16761E}"/>
              </a:ext>
            </a:extLst>
          </p:cNvPr>
          <p:cNvSpPr/>
          <p:nvPr/>
        </p:nvSpPr>
        <p:spPr>
          <a:xfrm>
            <a:off x="1006042" y="4182487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Chain Rule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A5CA8D6B-B368-41C6-A935-ACFE8B41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49" y="5248485"/>
            <a:ext cx="5256213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P(A,B,C,D) = P(A|B,C,D)*P(B,C,D)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P(B,C,D) = P(B|C,D)*P(C,D)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P(C,D) = P(C|D)*P(D)</a:t>
            </a:r>
          </a:p>
        </p:txBody>
      </p:sp>
      <p:sp>
        <p:nvSpPr>
          <p:cNvPr id="50" name="Rectangle 5">
            <a:extLst>
              <a:ext uri="{FF2B5EF4-FFF2-40B4-BE49-F238E27FC236}">
                <a16:creationId xmlns:a16="http://schemas.microsoft.com/office/drawing/2014/main" id="{DCC15A49-D3B1-4B92-9B22-177C91E9C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512" y="4816685"/>
            <a:ext cx="6480175" cy="369887"/>
          </a:xfrm>
          <a:prstGeom prst="rect">
            <a:avLst/>
          </a:prstGeom>
          <a:solidFill>
            <a:srgbClr val="91BB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4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P(A,B,C,D) = P(A|B,C,D)P(B|C,D)P(C|D)P(D)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8A5FCB-6701-480D-9ADA-66B179CD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7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05A3325-4325-4B4E-8A8E-BFB4B90F50C7}"/>
              </a:ext>
            </a:extLst>
          </p:cNvPr>
          <p:cNvSpPr/>
          <p:nvPr/>
        </p:nvSpPr>
        <p:spPr>
          <a:xfrm>
            <a:off x="675117" y="912898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Properties</a:t>
            </a:r>
            <a:r>
              <a:rPr lang="ko-KR" altLang="en-US" sz="2000" dirty="0">
                <a:solidFill>
                  <a:srgbClr val="002060"/>
                </a:solidFill>
              </a:rPr>
              <a:t> </a:t>
            </a:r>
            <a:r>
              <a:rPr lang="en-US" altLang="ko-KR" sz="2000" dirty="0">
                <a:solidFill>
                  <a:srgbClr val="002060"/>
                </a:solidFill>
              </a:rPr>
              <a:t>of Conditional Probability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45" name="직사각형 17">
            <a:extLst>
              <a:ext uri="{FF2B5EF4-FFF2-40B4-BE49-F238E27FC236}">
                <a16:creationId xmlns:a16="http://schemas.microsoft.com/office/drawing/2014/main" id="{645917AD-A37D-48C0-8FDF-D1E1D3FB7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092" y="3334358"/>
            <a:ext cx="3095625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6" name="직사각형 18">
            <a:extLst>
              <a:ext uri="{FF2B5EF4-FFF2-40B4-BE49-F238E27FC236}">
                <a16:creationId xmlns:a16="http://schemas.microsoft.com/office/drawing/2014/main" id="{7945AB6D-4B2B-44B2-8E66-3EF9ADF9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092" y="4223359"/>
            <a:ext cx="5795599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7" name="직사각형 19">
            <a:extLst>
              <a:ext uri="{FF2B5EF4-FFF2-40B4-BE49-F238E27FC236}">
                <a16:creationId xmlns:a16="http://schemas.microsoft.com/office/drawing/2014/main" id="{E5D08815-ACCE-400E-9967-51F3AC46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504" y="5159984"/>
            <a:ext cx="5400675" cy="431800"/>
          </a:xfrm>
          <a:prstGeom prst="rect">
            <a:avLst/>
          </a:prstGeom>
          <a:solidFill>
            <a:srgbClr val="91BBB6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BF3BEDCE-A578-4751-A8B1-7C865E6EC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714" y="1266216"/>
                <a:ext cx="8578850" cy="4852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0" fontAlgn="base" latinLnBrk="1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Char char=""/>
                  <a:tabLst/>
                  <a:defRPr/>
                </a:pPr>
                <a:endParaRPr lang="en-US" altLang="ko-KR" sz="2200" kern="0" dirty="0">
                  <a:solidFill>
                    <a:srgbClr val="000000"/>
                  </a:solidFill>
                  <a:latin typeface="굴림"/>
                  <a:ea typeface="굴림"/>
                </a:endParaRP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Char char=""/>
                  <a:tabLst/>
                  <a:defRPr/>
                </a:pP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Variations</a:t>
                </a: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Char char=""/>
                  <a:tabLst/>
                  <a:defRPr/>
                </a:pPr>
                <a:endParaRPr kumimoji="1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/>
                  <a:ea typeface="굴림"/>
                </a:endParaRP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Char char=""/>
                  <a:tabLst/>
                  <a:defRPr/>
                </a:pPr>
                <a:endParaRPr kumimoji="1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/>
                  <a:ea typeface="굴림"/>
                </a:endParaRP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Char char=""/>
                  <a:tabLst/>
                  <a:defRPr/>
                </a:pP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If A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Í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B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Í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U, then </a:t>
                </a: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			0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£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 P(A|C)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£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 P(B|C)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£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 1</a:t>
                </a: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Char char=""/>
                  <a:tabLst/>
                  <a:defRPr/>
                </a:pP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If A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,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B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Í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U, then </a:t>
                </a: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			P(A,B|C) + P(A,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Ø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B|C) = P(A|C)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  <m:t>𝐵</m:t>
                        </m:r>
                      </m:sub>
                      <m:sup/>
                      <m:e>
                        <m: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  <m:t>𝑃</m:t>
                        </m:r>
                        <m: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  <m:t>(</m:t>
                        </m:r>
                        <m: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  <m:t>𝐴</m:t>
                        </m:r>
                        <m: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  <m:t>,</m:t>
                        </m:r>
                        <m: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  <m:t>𝐵</m:t>
                        </m:r>
                        <m: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  <m:t>|</m:t>
                        </m:r>
                        <m: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  <m:t>𝐶</m:t>
                        </m:r>
                        <m:r>
                          <a:rPr kumimoji="1" lang="en-US" altLang="ko-KR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굴림"/>
                          </a:rPr>
                          <m:t>)</m:t>
                        </m:r>
                      </m:e>
                    </m:nary>
                  </m:oMath>
                </a14:m>
                <a:endParaRPr kumimoji="1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/>
                  <a:ea typeface="굴림"/>
                </a:endParaRP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Char char=""/>
                  <a:tabLst/>
                  <a:defRPr/>
                </a:pP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If A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,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B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굴림"/>
                  </a:rPr>
                  <a:t>Í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U, then </a:t>
                </a: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None/>
                  <a:tabLst/>
                  <a:defRPr/>
                </a:pP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			P(A or B|C) = P(A|C) + P(B|C) 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굴림"/>
                  </a:rPr>
                  <a:t>–</a:t>
                </a:r>
                <a:r>
                  <a:rPr kumimoji="1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</a:rPr>
                  <a:t> P(A,B|C)</a:t>
                </a: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Char char=""/>
                  <a:tabLst/>
                  <a:defRPr/>
                </a:pPr>
                <a:endParaRPr kumimoji="1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/>
                  <a:ea typeface="굴림"/>
                </a:endParaRPr>
              </a:p>
              <a:p>
                <a:pPr marL="669925" marR="0" lvl="1" indent="-325438" algn="l" defTabSz="914400" rtl="0" eaLnBrk="1" fontAlgn="base" latinLnBrk="1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598779"/>
                  </a:buClr>
                  <a:buSzPct val="60000"/>
                  <a:buFont typeface="Wingdings 2" panose="05020102010507070707" pitchFamily="18" charset="2"/>
                  <a:buChar char=""/>
                  <a:tabLst/>
                  <a:defRPr/>
                </a:pPr>
                <a:endParaRPr kumimoji="1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/>
                  <a:ea typeface="굴림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BF3BEDCE-A578-4751-A8B1-7C865E6E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714" y="1266216"/>
                <a:ext cx="8578850" cy="4852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7">
            <a:extLst>
              <a:ext uri="{FF2B5EF4-FFF2-40B4-BE49-F238E27FC236}">
                <a16:creationId xmlns:a16="http://schemas.microsoft.com/office/drawing/2014/main" id="{D6D70B9B-1CEB-4A62-B9AC-1CE3F88B1EEA}"/>
              </a:ext>
            </a:extLst>
          </p:cNvPr>
          <p:cNvGrpSpPr>
            <a:grpSpLocks/>
          </p:cNvGrpSpPr>
          <p:nvPr/>
        </p:nvGrpSpPr>
        <p:grpSpPr bwMode="auto">
          <a:xfrm>
            <a:off x="5178017" y="2064359"/>
            <a:ext cx="2592387" cy="800100"/>
            <a:chOff x="3016" y="1343"/>
            <a:chExt cx="1542" cy="496"/>
          </a:xfrm>
        </p:grpSpPr>
        <p:sp>
          <p:nvSpPr>
            <p:cNvPr id="50" name="Text Box 4">
              <a:extLst>
                <a:ext uri="{FF2B5EF4-FFF2-40B4-BE49-F238E27FC236}">
                  <a16:creationId xmlns:a16="http://schemas.microsoft.com/office/drawing/2014/main" id="{926B7028-4D70-4F6B-8220-9DE9EC7C5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439"/>
              <a:ext cx="84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P(A|B,C) =</a:t>
              </a:r>
            </a:p>
          </p:txBody>
        </p:sp>
        <p:sp>
          <p:nvSpPr>
            <p:cNvPr id="51" name="Text Box 5">
              <a:extLst>
                <a:ext uri="{FF2B5EF4-FFF2-40B4-BE49-F238E27FC236}">
                  <a16:creationId xmlns:a16="http://schemas.microsoft.com/office/drawing/2014/main" id="{7ACB2498-3455-40D2-B13F-E534EF2FF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343"/>
              <a:ext cx="771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P(A,B|C)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P(B|C)</a:t>
              </a:r>
            </a:p>
          </p:txBody>
        </p:sp>
        <p:sp>
          <p:nvSpPr>
            <p:cNvPr id="52" name="Line 6">
              <a:extLst>
                <a:ext uri="{FF2B5EF4-FFF2-40B4-BE49-F238E27FC236}">
                  <a16:creationId xmlns:a16="http://schemas.microsoft.com/office/drawing/2014/main" id="{1A0594DB-0D07-4E8C-BFCB-3C52DFBB9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570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53" name="Group 7">
            <a:extLst>
              <a:ext uri="{FF2B5EF4-FFF2-40B4-BE49-F238E27FC236}">
                <a16:creationId xmlns:a16="http://schemas.microsoft.com/office/drawing/2014/main" id="{B2060561-BF08-4664-AC09-40FCFD410DB7}"/>
              </a:ext>
            </a:extLst>
          </p:cNvPr>
          <p:cNvGrpSpPr>
            <a:grpSpLocks/>
          </p:cNvGrpSpPr>
          <p:nvPr/>
        </p:nvGrpSpPr>
        <p:grpSpPr bwMode="auto">
          <a:xfrm>
            <a:off x="2296704" y="2064359"/>
            <a:ext cx="2736850" cy="800100"/>
            <a:chOff x="3016" y="1343"/>
            <a:chExt cx="1542" cy="496"/>
          </a:xfrm>
        </p:grpSpPr>
        <p:sp>
          <p:nvSpPr>
            <p:cNvPr id="54" name="Text Box 4">
              <a:extLst>
                <a:ext uri="{FF2B5EF4-FFF2-40B4-BE49-F238E27FC236}">
                  <a16:creationId xmlns:a16="http://schemas.microsoft.com/office/drawing/2014/main" id="{CDD6D5C8-4E10-4C22-859C-9F8A96440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439"/>
              <a:ext cx="841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P(A|B,C) =</a:t>
              </a:r>
            </a:p>
          </p:txBody>
        </p:sp>
        <p:sp>
          <p:nvSpPr>
            <p:cNvPr id="55" name="Text Box 5">
              <a:extLst>
                <a:ext uri="{FF2B5EF4-FFF2-40B4-BE49-F238E27FC236}">
                  <a16:creationId xmlns:a16="http://schemas.microsoft.com/office/drawing/2014/main" id="{BD84E66A-5790-42C9-BBA4-29ED6E089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343"/>
              <a:ext cx="771" cy="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P(A,B,C)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P(B,C)</a:t>
              </a:r>
            </a:p>
          </p:txBody>
        </p:sp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1ACD46B4-7526-4FEE-8B84-13638A24D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566"/>
              <a:ext cx="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8" name="Text Box 4">
            <a:extLst>
              <a:ext uri="{FF2B5EF4-FFF2-40B4-BE49-F238E27FC236}">
                <a16:creationId xmlns:a16="http://schemas.microsoft.com/office/drawing/2014/main" id="{7DB9A9ED-213C-4A2E-BC75-CE80F3C32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6715" y="2219213"/>
            <a:ext cx="1389183" cy="36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P(A,B|C) =</a:t>
            </a: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252F6769-FC2F-40B1-A461-5B63EB4EC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6414" y="2214558"/>
            <a:ext cx="2189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P(A|B,C)XP(B|C)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3CEF1F-BE79-49E0-BF9B-9C6F8B33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3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74FFC88-2550-43F3-BE8D-6B073F2C866D}"/>
              </a:ext>
            </a:extLst>
          </p:cNvPr>
          <p:cNvSpPr/>
          <p:nvPr/>
        </p:nvSpPr>
        <p:spPr>
          <a:xfrm>
            <a:off x="854767" y="824726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Independence(</a:t>
            </a:r>
            <a:r>
              <a:rPr lang="ko-KR" altLang="en-US" sz="2000" dirty="0">
                <a:solidFill>
                  <a:srgbClr val="002060"/>
                </a:solidFill>
              </a:rPr>
              <a:t>확률의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독립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  <a:endParaRPr lang="ko-KR" altLang="en-US" sz="2000" dirty="0">
              <a:solidFill>
                <a:srgbClr val="002060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FD14520-E335-44FF-BD79-85A6413FC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1480608"/>
            <a:ext cx="2206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P(A,B) = P(A)P(B) 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301B652-5163-49C4-9E97-0F3709E6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3475" y="1850496"/>
            <a:ext cx="2897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P(A|B) = P(A|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굴림" panose="020B0600000101010101" pitchFamily="50" charset="-127"/>
              </a:rPr>
              <a:t>Ø</a:t>
            </a: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B) = P(A)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49BFF8-A36A-4294-A4B1-609D6DB88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467" y="2446868"/>
            <a:ext cx="3671887" cy="1657350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96C9CA-3D45-4DB7-90E9-B76CB0EE2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704" y="2664356"/>
            <a:ext cx="1439863" cy="790575"/>
          </a:xfrm>
          <a:prstGeom prst="rect">
            <a:avLst/>
          </a:prstGeom>
          <a:solidFill>
            <a:srgbClr val="91BBB6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C2422E-8C0E-490A-9DF9-21EB4FA6A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767" y="2951693"/>
            <a:ext cx="1439862" cy="863600"/>
          </a:xfrm>
          <a:prstGeom prst="rect">
            <a:avLst/>
          </a:prstGeom>
          <a:solidFill>
            <a:srgbClr val="0070C0">
              <a:alpha val="50195"/>
            </a:srgb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72B42-77F6-40C2-822F-372F2FDAC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604" y="2807231"/>
            <a:ext cx="334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6D1595-6A39-4C3C-ADF4-C9982906C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454" y="3239031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23A5B5-66C2-431E-8FED-BC510771C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554" y="2519893"/>
            <a:ext cx="349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U</a:t>
            </a:r>
            <a:endParaRPr kumimoji="1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94354-2A74-42F8-BC9C-1337DF59AD66}"/>
              </a:ext>
            </a:extLst>
          </p:cNvPr>
          <p:cNvSpPr txBox="1"/>
          <p:nvPr/>
        </p:nvSpPr>
        <p:spPr>
          <a:xfrm>
            <a:off x="7044267" y="2446868"/>
            <a:ext cx="2175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n(U)=10</a:t>
            </a:r>
          </a:p>
          <a:p>
            <a:r>
              <a:rPr lang="en-US" altLang="ko-KR" dirty="0"/>
              <a:t>n(A)= 5</a:t>
            </a:r>
          </a:p>
          <a:p>
            <a:r>
              <a:rPr lang="en-US" altLang="ko-KR" dirty="0"/>
              <a:t>n(B)= 2</a:t>
            </a:r>
          </a:p>
          <a:p>
            <a:r>
              <a:rPr lang="en-US" altLang="ko-KR" dirty="0"/>
              <a:t>n(A∩B)=1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866CABE-DBF1-4ED7-8205-FA349F6F3D4C}"/>
                  </a:ext>
                </a:extLst>
              </p:cNvPr>
              <p:cNvSpPr/>
              <p:nvPr/>
            </p:nvSpPr>
            <p:spPr>
              <a:xfrm>
                <a:off x="3286504" y="4247093"/>
                <a:ext cx="7076616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P</m:t>
                      </m:r>
                      <m:d>
                        <m:d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b="0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A</m:t>
                          </m:r>
                        </m:e>
                      </m:d>
                      <m:r>
                        <a:rPr kumimoji="1" lang="en-US" altLang="ko-KR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10</m:t>
                          </m:r>
                        </m:den>
                      </m:f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 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𝐵</m:t>
                          </m:r>
                        </m:e>
                      </m:d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10</m:t>
                          </m:r>
                        </m:den>
                      </m:f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 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0866CABE-DBF1-4ED7-8205-FA349F6F3D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504" y="4247093"/>
                <a:ext cx="7076616" cy="6183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2B4D6A-93FD-4537-AC88-074BC83CA6B1}"/>
                  </a:ext>
                </a:extLst>
              </p:cNvPr>
              <p:cNvSpPr/>
              <p:nvPr/>
            </p:nvSpPr>
            <p:spPr>
              <a:xfrm>
                <a:off x="3275467" y="4923896"/>
                <a:ext cx="7231147" cy="618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P</m:t>
                      </m:r>
                      <m:d>
                        <m:d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ko-KR" b="0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A</m:t>
                          </m:r>
                          <m:r>
                            <a:rPr kumimoji="1" lang="en-US" altLang="ko-KR" b="0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kumimoji="1" lang="en-US" altLang="ko-KR" b="0" i="0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B</m:t>
                          </m:r>
                        </m:e>
                      </m:d>
                      <m:r>
                        <a:rPr kumimoji="1" lang="en-US" altLang="ko-KR" b="0" i="0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kumimoji="1" lang="en-US" altLang="ko-KR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2</m:t>
                          </m:r>
                        </m:den>
                      </m:f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 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|¬</m:t>
                          </m:r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𝐵</m:t>
                          </m:r>
                        </m:e>
                      </m:d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fPr>
                        <m:num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8</m:t>
                          </m:r>
                        </m:den>
                      </m:f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, 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굴림" panose="020B0600000101010101" pitchFamily="50" charset="-127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</m:ctrlPr>
                        </m:dPr>
                        <m:e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굴림" panose="020B0600000101010101" pitchFamily="50" charset="-127"/>
                            </a:rPr>
                            <m:t>𝐴</m:t>
                          </m:r>
                        </m:e>
                      </m:d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kumimoji="1" lang="en-US" altLang="ko-KR" b="0" i="1" kern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R" b="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2B4D6A-93FD-4537-AC88-074BC83CA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67" y="4923896"/>
                <a:ext cx="7231147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F65051-3A59-4168-BF62-117C2F9B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9B22C-61E4-4010-87C8-F6CB78B5DA2A}"/>
              </a:ext>
            </a:extLst>
          </p:cNvPr>
          <p:cNvSpPr txBox="1"/>
          <p:nvPr/>
        </p:nvSpPr>
        <p:spPr>
          <a:xfrm>
            <a:off x="1613043" y="5784351"/>
            <a:ext cx="875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주사위 한번 던져서 </a:t>
            </a:r>
            <a:r>
              <a:rPr lang="en-US" altLang="ko-KR" dirty="0"/>
              <a:t>4</a:t>
            </a:r>
            <a:r>
              <a:rPr lang="ko-KR" altLang="en-US" dirty="0"/>
              <a:t>이하가 나오는 사건 </a:t>
            </a:r>
            <a:r>
              <a:rPr lang="en-US" altLang="ko-KR" dirty="0"/>
              <a:t>A, </a:t>
            </a:r>
            <a:r>
              <a:rPr lang="ko-KR" altLang="en-US" dirty="0"/>
              <a:t>짝수가</a:t>
            </a:r>
            <a:r>
              <a:rPr lang="en-US" altLang="ko-KR" dirty="0"/>
              <a:t> </a:t>
            </a:r>
            <a:r>
              <a:rPr lang="ko-KR" altLang="en-US" dirty="0"/>
              <a:t>나오는 사건 </a:t>
            </a:r>
            <a:r>
              <a:rPr lang="en-US" altLang="ko-KR" dirty="0"/>
              <a:t>B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주사위 한번 던져서 </a:t>
            </a:r>
            <a:r>
              <a:rPr lang="en-US" altLang="ko-KR" dirty="0"/>
              <a:t>3</a:t>
            </a:r>
            <a:r>
              <a:rPr lang="ko-KR" altLang="en-US" dirty="0"/>
              <a:t>이하가 나오는 사건 </a:t>
            </a:r>
            <a:r>
              <a:rPr lang="en-US" altLang="ko-KR" dirty="0"/>
              <a:t>A, </a:t>
            </a:r>
            <a:r>
              <a:rPr lang="ko-KR" altLang="en-US" dirty="0"/>
              <a:t>짝수가</a:t>
            </a:r>
            <a:r>
              <a:rPr lang="en-US" altLang="ko-KR" dirty="0"/>
              <a:t> </a:t>
            </a:r>
            <a:r>
              <a:rPr lang="ko-KR" altLang="en-US" dirty="0"/>
              <a:t>나오는 사건 </a:t>
            </a:r>
            <a:r>
              <a:rPr lang="en-US" altLang="ko-KR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8356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D71152-1390-407D-B934-F785443F0CB9}"/>
              </a:ext>
            </a:extLst>
          </p:cNvPr>
          <p:cNvSpPr/>
          <p:nvPr/>
        </p:nvSpPr>
        <p:spPr>
          <a:xfrm>
            <a:off x="854767" y="824726"/>
            <a:ext cx="9721373" cy="8638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solidFill>
                  <a:srgbClr val="002060"/>
                </a:solidFill>
              </a:rPr>
              <a:t>Conditional Independence(</a:t>
            </a:r>
            <a:r>
              <a:rPr lang="ko-KR" altLang="en-US" sz="2000" dirty="0">
                <a:solidFill>
                  <a:srgbClr val="002060"/>
                </a:solidFill>
              </a:rPr>
              <a:t>조건부</a:t>
            </a:r>
            <a:r>
              <a:rPr lang="en-US" altLang="ko-KR" sz="2000" dirty="0">
                <a:solidFill>
                  <a:srgbClr val="002060"/>
                </a:solidFill>
              </a:rPr>
              <a:t> </a:t>
            </a:r>
            <a:r>
              <a:rPr lang="ko-KR" altLang="en-US" sz="2000" dirty="0">
                <a:solidFill>
                  <a:srgbClr val="002060"/>
                </a:solidFill>
              </a:rPr>
              <a:t>독립</a:t>
            </a:r>
            <a:r>
              <a:rPr lang="en-US" altLang="ko-KR" sz="2000" dirty="0">
                <a:solidFill>
                  <a:srgbClr val="002060"/>
                </a:solidFill>
              </a:rPr>
              <a:t>)</a:t>
            </a:r>
          </a:p>
          <a:p>
            <a:pPr algn="just" fontAlgn="base">
              <a:lnSpc>
                <a:spcPct val="150000"/>
              </a:lnSpc>
            </a:pPr>
            <a:r>
              <a:rPr lang="en-US" altLang="ko-KR" sz="2000" dirty="0">
                <a:solidFill>
                  <a:srgbClr val="002060"/>
                </a:solidFill>
              </a:rPr>
              <a:t>   - C</a:t>
            </a:r>
            <a:r>
              <a:rPr lang="ko-KR" altLang="en-US" sz="2000" dirty="0">
                <a:solidFill>
                  <a:srgbClr val="002060"/>
                </a:solidFill>
              </a:rPr>
              <a:t>가 주어졌을 때 아래 식이 만족되면 </a:t>
            </a:r>
            <a:r>
              <a:rPr lang="en-US" altLang="ko-KR" sz="2000" dirty="0">
                <a:solidFill>
                  <a:srgbClr val="002060"/>
                </a:solidFill>
              </a:rPr>
              <a:t>A</a:t>
            </a:r>
            <a:r>
              <a:rPr lang="ko-KR" altLang="en-US" sz="2000" dirty="0">
                <a:solidFill>
                  <a:srgbClr val="002060"/>
                </a:solidFill>
              </a:rPr>
              <a:t>와 </a:t>
            </a:r>
            <a:r>
              <a:rPr lang="en-US" altLang="ko-KR" sz="2000" dirty="0">
                <a:solidFill>
                  <a:srgbClr val="002060"/>
                </a:solidFill>
              </a:rPr>
              <a:t>B</a:t>
            </a:r>
            <a:r>
              <a:rPr lang="ko-KR" altLang="en-US" sz="2000" dirty="0">
                <a:solidFill>
                  <a:srgbClr val="002060"/>
                </a:solidFill>
              </a:rPr>
              <a:t>는 조건부 독립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AC45D7-27BD-47E6-9C37-D1E8F5E02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839" y="1914526"/>
            <a:ext cx="29722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P(A,B|C) = P(A|C)P(B|C)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EC28EAB-1BA0-4DF9-BBDF-540AADA0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687" y="1914526"/>
            <a:ext cx="22156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P(A|B,C) = P(A|C)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147B4F-B968-43EE-BFBF-19BAFBABC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66" y="2541398"/>
            <a:ext cx="5716528" cy="1894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125CFCA-C86E-4F9E-9C2C-9F863209899D}"/>
                  </a:ext>
                </a:extLst>
              </p:cNvPr>
              <p:cNvSpPr/>
              <p:nvPr/>
            </p:nvSpPr>
            <p:spPr>
              <a:xfrm>
                <a:off x="976960" y="4573587"/>
                <a:ext cx="10982087" cy="184665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1. Commander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의 지시를 모르는 상태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002060"/>
                    </a:solidFill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ko-KR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2. Commander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의 지시 </a:t>
                </a:r>
                <a:r>
                  <a:rPr lang="en-US" altLang="ko-KR" sz="2000" dirty="0">
                    <a:solidFill>
                      <a:srgbClr val="002060"/>
                    </a:solidFill>
                  </a:rPr>
                  <a:t>‘Go’</a:t>
                </a:r>
                <a:r>
                  <a:rPr lang="ko-KR" altLang="en-US" sz="2000" dirty="0">
                    <a:solidFill>
                      <a:srgbClr val="002060"/>
                    </a:solidFill>
                  </a:rPr>
                  <a:t>를 알고 있는 상태</a:t>
                </a:r>
                <a:endParaRPr lang="en-US" altLang="ko-KR" sz="2000" dirty="0">
                  <a:solidFill>
                    <a:srgbClr val="002060"/>
                  </a:solidFill>
                </a:endParaRPr>
              </a:p>
              <a:p>
                <a:pPr algn="just" fontAlgn="base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ko-KR" sz="20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125CFCA-C86E-4F9E-9C2C-9F86320989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60" y="4573587"/>
                <a:ext cx="10982087" cy="1846659"/>
              </a:xfrm>
              <a:prstGeom prst="rect">
                <a:avLst/>
              </a:prstGeom>
              <a:blipFill>
                <a:blip r:embed="rId4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B229E2D-8DBA-498A-8F21-B791E5AB5FFC}"/>
              </a:ext>
            </a:extLst>
          </p:cNvPr>
          <p:cNvSpPr txBox="1"/>
          <p:nvPr/>
        </p:nvSpPr>
        <p:spPr>
          <a:xfrm>
            <a:off x="8673041" y="2819400"/>
            <a:ext cx="3286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P(A) : Officer A Go</a:t>
            </a:r>
          </a:p>
          <a:p>
            <a:r>
              <a:rPr lang="en-US" altLang="ko-KR" dirty="0"/>
              <a:t>P(B) : Officer B Go</a:t>
            </a:r>
          </a:p>
          <a:p>
            <a:r>
              <a:rPr lang="en-US" altLang="ko-KR" dirty="0"/>
              <a:t>P(C) : Commander Order Go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CD6952D-84A3-465D-B1BB-0932840E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3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57FE647-3FB7-4F3A-A414-47F9B9CF4ABC}"/>
              </a:ext>
            </a:extLst>
          </p:cNvPr>
          <p:cNvSpPr/>
          <p:nvPr/>
        </p:nvSpPr>
        <p:spPr>
          <a:xfrm>
            <a:off x="854767" y="824726"/>
            <a:ext cx="9721373" cy="4021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 algn="just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dirty="0">
                <a:solidFill>
                  <a:srgbClr val="002060"/>
                </a:solidFill>
              </a:rPr>
              <a:t>잘못된 이해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65B45B3-ACA6-4605-B2EC-EC8B85CFCF8F}"/>
              </a:ext>
            </a:extLst>
          </p:cNvPr>
          <p:cNvGrpSpPr/>
          <p:nvPr/>
        </p:nvGrpSpPr>
        <p:grpSpPr>
          <a:xfrm>
            <a:off x="1193800" y="1226887"/>
            <a:ext cx="8229600" cy="4525963"/>
            <a:chOff x="457200" y="1600200"/>
            <a:chExt cx="8229600" cy="4525963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D0FD9535-3AD8-46B4-8E08-D53D1D0D48B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57200" y="1600200"/>
              <a:ext cx="8229600" cy="452596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dirty="0"/>
            </a:p>
            <a:p>
              <a:pPr lvl="1"/>
              <a:r>
                <a:rPr lang="en-US" altLang="ko-KR" dirty="0"/>
                <a:t>A</a:t>
              </a:r>
              <a:r>
                <a:rPr lang="ko-KR" altLang="en-US" dirty="0"/>
                <a:t>와</a:t>
              </a:r>
              <a:r>
                <a:rPr lang="en-US" altLang="ko-KR" dirty="0"/>
                <a:t> B</a:t>
              </a:r>
              <a:r>
                <a:rPr lang="ko-KR" altLang="en-US" dirty="0"/>
                <a:t>가 독립이면</a:t>
              </a:r>
              <a:r>
                <a:rPr lang="en-US" altLang="ko-KR" dirty="0"/>
                <a:t>, A</a:t>
              </a:r>
              <a:r>
                <a:rPr lang="en-US" altLang="ko-KR" dirty="0">
                  <a:latin typeface="Symbol" panose="05050102010706020507" pitchFamily="18" charset="2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∩</a:t>
              </a:r>
              <a:r>
                <a:rPr lang="en-US" altLang="ko-KR" dirty="0">
                  <a:latin typeface="Symbol" panose="05050102010706020507" pitchFamily="18" charset="2"/>
                </a:rPr>
                <a:t> </a:t>
              </a:r>
              <a:r>
                <a:rPr lang="en-US" altLang="ko-KR" dirty="0"/>
                <a:t>B=</a:t>
              </a:r>
              <a:r>
                <a:rPr lang="en-US" altLang="ko-KR" dirty="0">
                  <a:latin typeface="Symbol" panose="05050102010706020507" pitchFamily="18" charset="2"/>
                </a:rPr>
                <a:t> Æ</a:t>
              </a:r>
              <a:r>
                <a:rPr lang="en-US" altLang="ko-KR" dirty="0"/>
                <a:t> ?</a:t>
              </a:r>
            </a:p>
            <a:p>
              <a:pPr lvl="1"/>
              <a:endParaRPr lang="en-US" altLang="ko-KR" dirty="0"/>
            </a:p>
            <a:p>
              <a:pPr lvl="1"/>
              <a:endParaRPr lang="en-US" altLang="ko-KR" dirty="0"/>
            </a:p>
            <a:p>
              <a:pPr lvl="1"/>
              <a:endParaRPr lang="en-US" altLang="ko-KR" dirty="0"/>
            </a:p>
            <a:p>
              <a:pPr lvl="1"/>
              <a:endParaRPr lang="en-US" altLang="ko-KR" dirty="0"/>
            </a:p>
            <a:p>
              <a:pPr lvl="1"/>
              <a:endParaRPr lang="en-US" altLang="ko-KR" dirty="0"/>
            </a:p>
            <a:p>
              <a:pPr lvl="1"/>
              <a:r>
                <a:rPr lang="ko-KR" altLang="en-US" dirty="0"/>
                <a:t>다음 중 옳은 경우</a:t>
              </a:r>
              <a:r>
                <a:rPr lang="en-US" altLang="ko-KR" dirty="0"/>
                <a:t>?</a:t>
              </a:r>
            </a:p>
            <a:p>
              <a:pPr lvl="2"/>
              <a:r>
                <a:rPr lang="en-US" altLang="ko-KR" dirty="0"/>
                <a:t>P(A,B) = P(A)P(B)       </a:t>
              </a:r>
              <a:r>
                <a:rPr lang="ko-KR" altLang="en-US" dirty="0"/>
                <a:t> </a:t>
              </a:r>
              <a:r>
                <a:rPr lang="en-US" altLang="ko-KR" dirty="0"/>
                <a:t>P(A,B|C)=P(A|C)P(B|C) for any C</a:t>
              </a:r>
            </a:p>
            <a:p>
              <a:pPr lvl="2"/>
              <a:r>
                <a:rPr lang="en-US" altLang="ko-KR" dirty="0"/>
                <a:t>P(A,B|C)=P(A|C)P(B|C) for given C        P(A,B) = P(A)P(B) </a:t>
              </a:r>
            </a:p>
            <a:p>
              <a:pPr lvl="2"/>
              <a:r>
                <a:rPr lang="en-US" altLang="ko-KR" dirty="0"/>
                <a:t>P(A,B|C)=P(A|C)P(B|C) for given C        </a:t>
              </a:r>
              <a:br>
                <a:rPr lang="en-US" altLang="ko-KR" dirty="0"/>
              </a:br>
              <a:r>
                <a:rPr lang="en-US" altLang="ko-KR" dirty="0"/>
                <a:t>                                 P(A,B|D) = P(A|D)P(B|D) for any D</a:t>
              </a:r>
            </a:p>
          </p:txBody>
        </p:sp>
        <p:sp>
          <p:nvSpPr>
            <p:cNvPr id="22" name="직사각형 11">
              <a:extLst>
                <a:ext uri="{FF2B5EF4-FFF2-40B4-BE49-F238E27FC236}">
                  <a16:creationId xmlns:a16="http://schemas.microsoft.com/office/drawing/2014/main" id="{6A7CC9FD-F95F-4F51-9C4D-66C082F8C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838" y="2565400"/>
              <a:ext cx="2808287" cy="143986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3" name="직사각형 12">
              <a:extLst>
                <a:ext uri="{FF2B5EF4-FFF2-40B4-BE49-F238E27FC236}">
                  <a16:creationId xmlns:a16="http://schemas.microsoft.com/office/drawing/2014/main" id="{0EB44DDC-93C5-427F-AE51-3E5BEBE93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3713" y="2781300"/>
              <a:ext cx="1512887" cy="792163"/>
            </a:xfrm>
            <a:prstGeom prst="rect">
              <a:avLst/>
            </a:prstGeom>
            <a:solidFill>
              <a:srgbClr val="91BBB6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4" name="직사각형 13">
              <a:extLst>
                <a:ext uri="{FF2B5EF4-FFF2-40B4-BE49-F238E27FC236}">
                  <a16:creationId xmlns:a16="http://schemas.microsoft.com/office/drawing/2014/main" id="{DDA5B07F-5B3F-4A73-9C62-709F08541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0" y="2997200"/>
              <a:ext cx="1366838" cy="863600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591657A1-2B44-4DDE-9090-BF173C181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613" y="2925763"/>
              <a:ext cx="3349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A</a:t>
              </a: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66BC4752-8CF0-43C0-AE5C-C44C5C4D1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3213100"/>
              <a:ext cx="3492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B</a:t>
              </a: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27" name="TextBox 16">
              <a:extLst>
                <a:ext uri="{FF2B5EF4-FFF2-40B4-BE49-F238E27FC236}">
                  <a16:creationId xmlns:a16="http://schemas.microsoft.com/office/drawing/2014/main" id="{37951198-9FB3-4AF5-AEAB-0B67694E7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8763" y="2565400"/>
              <a:ext cx="3492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U</a:t>
              </a: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grpSp>
          <p:nvGrpSpPr>
            <p:cNvPr id="28" name="그룹 29">
              <a:extLst>
                <a:ext uri="{FF2B5EF4-FFF2-40B4-BE49-F238E27FC236}">
                  <a16:creationId xmlns:a16="http://schemas.microsoft.com/office/drawing/2014/main" id="{EDF2A603-0BC1-4B59-9B67-A772DC26E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4313" y="2636838"/>
              <a:ext cx="1295400" cy="1152525"/>
              <a:chOff x="3635896" y="1988840"/>
              <a:chExt cx="2952328" cy="2520280"/>
            </a:xfrm>
          </p:grpSpPr>
          <p:sp>
            <p:nvSpPr>
              <p:cNvPr id="29" name="직사각형 19">
                <a:extLst>
                  <a:ext uri="{FF2B5EF4-FFF2-40B4-BE49-F238E27FC236}">
                    <a16:creationId xmlns:a16="http://schemas.microsoft.com/office/drawing/2014/main" id="{0C1E5D85-95B3-4F55-901B-44B858702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7904" y="3068960"/>
                <a:ext cx="2808312" cy="1440160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30" name="직사각형 20">
                <a:extLst>
                  <a:ext uri="{FF2B5EF4-FFF2-40B4-BE49-F238E27FC236}">
                    <a16:creationId xmlns:a16="http://schemas.microsoft.com/office/drawing/2014/main" id="{24D1E9AE-AA52-4314-BA3D-CA087C0D3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976" y="1988840"/>
                <a:ext cx="1512168" cy="792088"/>
              </a:xfrm>
              <a:prstGeom prst="rect">
                <a:avLst/>
              </a:prstGeom>
              <a:solidFill>
                <a:srgbClr val="91BBB6">
                  <a:alpha val="50195"/>
                </a:srgbClr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2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cxnSp>
            <p:nvCxnSpPr>
              <p:cNvPr id="31" name="직선 연결선 25">
                <a:extLst>
                  <a:ext uri="{FF2B5EF4-FFF2-40B4-BE49-F238E27FC236}">
                    <a16:creationId xmlns:a16="http://schemas.microsoft.com/office/drawing/2014/main" id="{B92652E7-7564-4CFC-A673-DB326938B8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35896" y="2924944"/>
                <a:ext cx="2952328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" name="그룹 30">
              <a:extLst>
                <a:ext uri="{FF2B5EF4-FFF2-40B4-BE49-F238E27FC236}">
                  <a16:creationId xmlns:a16="http://schemas.microsoft.com/office/drawing/2014/main" id="{0CE0924C-595A-4F6E-A88E-A53EF313D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94538" y="2708275"/>
              <a:ext cx="790575" cy="330200"/>
              <a:chOff x="7164288" y="2204864"/>
              <a:chExt cx="1800200" cy="720080"/>
            </a:xfrm>
          </p:grpSpPr>
          <p:grpSp>
            <p:nvGrpSpPr>
              <p:cNvPr id="33" name="그룹 22">
                <a:extLst>
                  <a:ext uri="{FF2B5EF4-FFF2-40B4-BE49-F238E27FC236}">
                    <a16:creationId xmlns:a16="http://schemas.microsoft.com/office/drawing/2014/main" id="{DDFBCC5B-58C3-461F-BF0A-4015D8DDA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12360" y="2204864"/>
                <a:ext cx="432048" cy="576064"/>
                <a:chOff x="7668344" y="2276872"/>
                <a:chExt cx="432048" cy="576064"/>
              </a:xfrm>
            </p:grpSpPr>
            <p:sp>
              <p:nvSpPr>
                <p:cNvPr id="35" name="직사각형 17">
                  <a:extLst>
                    <a:ext uri="{FF2B5EF4-FFF2-40B4-BE49-F238E27FC236}">
                      <a16:creationId xmlns:a16="http://schemas.microsoft.com/office/drawing/2014/main" id="{3B8A7A1A-7496-4918-8A1E-894E420288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8344" y="2276872"/>
                  <a:ext cx="432048" cy="576064"/>
                </a:xfrm>
                <a:prstGeom prst="rect">
                  <a:avLst/>
                </a:prstGeom>
                <a:solidFill>
                  <a:srgbClr val="91BBB6">
                    <a:alpha val="50195"/>
                  </a:srgbClr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marR="0" lvl="0" indent="0" algn="ctr" defTabSz="91440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36" name="직사각형 21">
                  <a:extLst>
                    <a:ext uri="{FF2B5EF4-FFF2-40B4-BE49-F238E27FC236}">
                      <a16:creationId xmlns:a16="http://schemas.microsoft.com/office/drawing/2014/main" id="{10084F6B-4119-4474-A1AF-A848FCD94E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8344" y="2276872"/>
                  <a:ext cx="432048" cy="576064"/>
                </a:xfrm>
                <a:prstGeom prst="rect">
                  <a:avLst/>
                </a:prstGeom>
                <a:solidFill>
                  <a:srgbClr val="3366CC"/>
                </a:solidFill>
                <a:ln w="9525" algn="ctr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latinLnBrk="1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2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latinLnBrk="1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latinLnBrk="1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latinLnBrk="1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marR="0" lvl="0" indent="0" algn="ctr" defTabSz="91440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  <p:cxnSp>
            <p:nvCxnSpPr>
              <p:cNvPr id="34" name="직선 연결선 27">
                <a:extLst>
                  <a:ext uri="{FF2B5EF4-FFF2-40B4-BE49-F238E27FC236}">
                    <a16:creationId xmlns:a16="http://schemas.microsoft.com/office/drawing/2014/main" id="{184B69ED-4D03-4FB8-BCF8-F6ABC6B38A7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4288" y="2924944"/>
                <a:ext cx="1800200" cy="0"/>
              </a:xfrm>
              <a:prstGeom prst="line">
                <a:avLst/>
              </a:prstGeom>
              <a:noFill/>
              <a:ln w="254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" name="TextBox 31">
              <a:extLst>
                <a:ext uri="{FF2B5EF4-FFF2-40B4-BE49-F238E27FC236}">
                  <a16:creationId xmlns:a16="http://schemas.microsoft.com/office/drawing/2014/main" id="{7577F612-3568-436A-8A3B-9E8565D9D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4175" y="2852738"/>
              <a:ext cx="3286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rPr>
                <a:t>=</a:t>
              </a: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직사각형 21">
              <a:extLst>
                <a:ext uri="{FF2B5EF4-FFF2-40B4-BE49-F238E27FC236}">
                  <a16:creationId xmlns:a16="http://schemas.microsoft.com/office/drawing/2014/main" id="{CC81292B-922E-411E-A496-783B19CB9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0" y="2997200"/>
              <a:ext cx="431800" cy="576263"/>
            </a:xfrm>
            <a:prstGeom prst="rect">
              <a:avLst/>
            </a:prstGeom>
            <a:solidFill>
              <a:srgbClr val="3366CC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직사각형 13">
              <a:extLst>
                <a:ext uri="{FF2B5EF4-FFF2-40B4-BE49-F238E27FC236}">
                  <a16:creationId xmlns:a16="http://schemas.microsoft.com/office/drawing/2014/main" id="{BEF74873-99F2-4F87-B6D0-B3431E5EE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3141663"/>
              <a:ext cx="647700" cy="358775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2" name="오른쪽 화살표 34">
              <a:extLst>
                <a:ext uri="{FF2B5EF4-FFF2-40B4-BE49-F238E27FC236}">
                  <a16:creationId xmlns:a16="http://schemas.microsoft.com/office/drawing/2014/main" id="{F56824DE-87AC-41D5-9DA6-224BAD628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846" y="5817374"/>
              <a:ext cx="288925" cy="215900"/>
            </a:xfrm>
            <a:prstGeom prst="rightArrow">
              <a:avLst>
                <a:gd name="adj1" fmla="val 50000"/>
                <a:gd name="adj2" fmla="val 50184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2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800"/>
            </a:p>
          </p:txBody>
        </p:sp>
      </p:grpSp>
      <p:sp>
        <p:nvSpPr>
          <p:cNvPr id="44" name="오른쪽 화살표 34">
            <a:extLst>
              <a:ext uri="{FF2B5EF4-FFF2-40B4-BE49-F238E27FC236}">
                <a16:creationId xmlns:a16="http://schemas.microsoft.com/office/drawing/2014/main" id="{D54EC016-2DB4-4435-8E17-B12AB8989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2163" y="4489200"/>
            <a:ext cx="288925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45" name="오른쪽 화살표 34">
            <a:extLst>
              <a:ext uri="{FF2B5EF4-FFF2-40B4-BE49-F238E27FC236}">
                <a16:creationId xmlns:a16="http://schemas.microsoft.com/office/drawing/2014/main" id="{92FFAC8D-8378-4BFB-BF8E-8B31F1AB9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4150" y="4836333"/>
            <a:ext cx="288925" cy="215900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5633BA-D9BE-4409-9D4B-8D266B51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3789-F7AC-43EA-BDBF-E0E2088987B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65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2273</Words>
  <Application>Microsoft Office PowerPoint</Application>
  <PresentationFormat>와이드스크린</PresentationFormat>
  <Paragraphs>420</Paragraphs>
  <Slides>23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굴림</vt:lpstr>
      <vt:lpstr>맑은 고딕</vt:lpstr>
      <vt:lpstr>Arial</vt:lpstr>
      <vt:lpstr>Cambria Math</vt:lpstr>
      <vt:lpstr>Symbol</vt:lpstr>
      <vt:lpstr>Wingdings</vt:lpstr>
      <vt:lpstr>Wingdings 2</vt:lpstr>
      <vt:lpstr>Office 테마</vt:lpstr>
      <vt:lpstr>수식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Kwangsu</dc:creator>
  <cp:lastModifiedBy>Kim Kwangsu</cp:lastModifiedBy>
  <cp:revision>5</cp:revision>
  <dcterms:created xsi:type="dcterms:W3CDTF">2020-04-02T11:17:32Z</dcterms:created>
  <dcterms:modified xsi:type="dcterms:W3CDTF">2022-09-22T09:29:14Z</dcterms:modified>
</cp:coreProperties>
</file>