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0"/>
  </p:notesMasterIdLst>
  <p:sldIdLst>
    <p:sldId id="257" r:id="rId3"/>
    <p:sldId id="261" r:id="rId4"/>
    <p:sldId id="258" r:id="rId5"/>
    <p:sldId id="262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34D79-919A-473D-BA10-B19358CBB246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664C7-31F5-4637-87D5-44558EE5A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86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75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9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34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781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77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FD13-43D9-4C85-AA77-E21E85B5C4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54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C403-05A5-447B-AE84-1364CB4D3E33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89A-4E07-4907-84E3-C536C7317F00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C403-05A5-447B-AE84-1364CB4D3E33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0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A22A-31B6-4164-B880-A65872E56DAA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6221F3-6E7F-4401-8568-7D1B1B99CA63}"/>
              </a:ext>
            </a:extLst>
          </p:cNvPr>
          <p:cNvSpPr/>
          <p:nvPr/>
        </p:nvSpPr>
        <p:spPr>
          <a:xfrm>
            <a:off x="0" y="-27384"/>
            <a:ext cx="12192000" cy="573325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2000">
                <a:srgbClr val="4375B2"/>
              </a:gs>
              <a:gs pos="31000">
                <a:srgbClr val="507FB8"/>
              </a:gs>
              <a:gs pos="0">
                <a:srgbClr val="5D88BD"/>
              </a:gs>
              <a:gs pos="0">
                <a:srgbClr val="90AED2"/>
              </a:gs>
              <a:gs pos="80000">
                <a:srgbClr val="285EA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dirty="0"/>
              <a:t>Application Of Reinforcement Learning For Agent-based Production Scheduling</a:t>
            </a:r>
            <a:r>
              <a:rPr lang="en-US" altLang="ko-KR" sz="4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sz="4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62D8A-4D6B-46A1-93FC-D17E57837B69}"/>
              </a:ext>
            </a:extLst>
          </p:cNvPr>
          <p:cNvSpPr txBox="1"/>
          <p:nvPr/>
        </p:nvSpPr>
        <p:spPr>
          <a:xfrm>
            <a:off x="563724" y="5731806"/>
            <a:ext cx="1106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3B6EA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한국공학대 이건원</a:t>
            </a:r>
          </a:p>
        </p:txBody>
      </p:sp>
    </p:spTree>
    <p:extLst>
      <p:ext uri="{BB962C8B-B14F-4D97-AF65-F5344CB8AC3E}">
        <p14:creationId xmlns:p14="http://schemas.microsoft.com/office/powerpoint/2010/main" val="215899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55C17B-0A7B-00DA-7A41-DC569AFA97AC}"/>
              </a:ext>
            </a:extLst>
          </p:cNvPr>
          <p:cNvSpPr/>
          <p:nvPr/>
        </p:nvSpPr>
        <p:spPr>
          <a:xfrm>
            <a:off x="335360" y="1301182"/>
            <a:ext cx="11520372" cy="462797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buClr>
                <a:srgbClr val="3B6EAD"/>
              </a:buClr>
            </a:pPr>
            <a:endParaRPr lang="en-US" altLang="ko-KR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CC1A72-F2FF-A1CB-1FAF-001E3A1CA5E5}"/>
              </a:ext>
            </a:extLst>
          </p:cNvPr>
          <p:cNvSpPr/>
          <p:nvPr/>
        </p:nvSpPr>
        <p:spPr>
          <a:xfrm>
            <a:off x="335360" y="617123"/>
            <a:ext cx="11520372" cy="684060"/>
          </a:xfrm>
          <a:prstGeom prst="rect">
            <a:avLst/>
          </a:prstGeom>
          <a:solidFill>
            <a:schemeClr val="accent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2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15C74-84DF-B360-4F56-EDDAB2B92301}"/>
              </a:ext>
            </a:extLst>
          </p:cNvPr>
          <p:cNvSpPr txBox="1"/>
          <p:nvPr/>
        </p:nvSpPr>
        <p:spPr>
          <a:xfrm>
            <a:off x="644892" y="68499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91DCD8-56A2-825F-5BF5-8B821B3A77DB}"/>
              </a:ext>
            </a:extLst>
          </p:cNvPr>
          <p:cNvSpPr/>
          <p:nvPr/>
        </p:nvSpPr>
        <p:spPr>
          <a:xfrm>
            <a:off x="469560" y="1624796"/>
            <a:ext cx="666121" cy="38054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A2B52-AEE5-B38D-AAD8-CBD47EE3400D}"/>
              </a:ext>
            </a:extLst>
          </p:cNvPr>
          <p:cNvSpPr txBox="1"/>
          <p:nvPr/>
        </p:nvSpPr>
        <p:spPr>
          <a:xfrm>
            <a:off x="644892" y="1784803"/>
            <a:ext cx="601578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3B6EAD"/>
              </a:buClr>
              <a:buAutoNum type="arabicPeriod"/>
            </a:pPr>
            <a:r>
              <a:rPr lang="ko-KR" altLang="en-US" sz="2400" dirty="0">
                <a:solidFill>
                  <a:schemeClr val="tx2">
                    <a:lumMod val="1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논문 내용</a:t>
            </a:r>
            <a:endParaRPr lang="en-US" altLang="ko-KR" sz="2400" dirty="0">
              <a:solidFill>
                <a:schemeClr val="tx2">
                  <a:lumMod val="1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14350" indent="-514350">
              <a:buClr>
                <a:srgbClr val="3B6EAD"/>
              </a:buClr>
              <a:buAutoNum type="arabicPeriod"/>
            </a:pPr>
            <a:endParaRPr lang="en-US" altLang="ko-KR" sz="2400" dirty="0">
              <a:solidFill>
                <a:schemeClr val="tx2">
                  <a:lumMod val="1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14350" indent="-514350">
              <a:buClr>
                <a:srgbClr val="3B6EAD"/>
              </a:buClr>
              <a:buFontTx/>
              <a:buAutoNum type="arabicPeriod"/>
            </a:pPr>
            <a:r>
              <a:rPr lang="ko-KR" altLang="en-US" sz="2400" dirty="0">
                <a:solidFill>
                  <a:schemeClr val="tx2">
                    <a:lumMod val="1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논문 기술 요약</a:t>
            </a:r>
            <a:endParaRPr lang="en-US" altLang="ko-KR" sz="2400" dirty="0">
              <a:solidFill>
                <a:schemeClr val="tx2">
                  <a:lumMod val="1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14350" indent="-514350">
              <a:buClr>
                <a:srgbClr val="3B6EAD"/>
              </a:buClr>
              <a:buFontTx/>
              <a:buAutoNum type="arabicPeriod"/>
            </a:pPr>
            <a:endParaRPr lang="en-US" altLang="ko-KR" sz="2400" dirty="0">
              <a:solidFill>
                <a:schemeClr val="tx2">
                  <a:lumMod val="1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14350" indent="-514350">
              <a:buClr>
                <a:srgbClr val="3B6EAD"/>
              </a:buClr>
              <a:buFontTx/>
              <a:buAutoNum type="arabicPeriod"/>
            </a:pPr>
            <a:r>
              <a:rPr lang="ko-KR" altLang="en-US" sz="2400" dirty="0">
                <a:solidFill>
                  <a:schemeClr val="tx2">
                    <a:lumMod val="1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논문 의의</a:t>
            </a:r>
            <a:endParaRPr lang="en-US" altLang="ko-KR" sz="2400" dirty="0">
              <a:solidFill>
                <a:schemeClr val="tx2">
                  <a:lumMod val="1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14350" indent="-514350">
              <a:buClr>
                <a:srgbClr val="3B6EAD"/>
              </a:buClr>
              <a:buFontTx/>
              <a:buAutoNum type="arabicPeriod"/>
            </a:pPr>
            <a:endParaRPr lang="en-US" altLang="ko-KR" sz="2400" dirty="0">
              <a:solidFill>
                <a:schemeClr val="tx2">
                  <a:lumMod val="1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14350" indent="-514350">
              <a:buClr>
                <a:srgbClr val="3B6EAD"/>
              </a:buClr>
              <a:buAutoNum type="arabicPeriod"/>
            </a:pPr>
            <a:r>
              <a:rPr lang="ko-KR" altLang="en-US" sz="2400" dirty="0">
                <a:solidFill>
                  <a:schemeClr val="tx2">
                    <a:lumMod val="1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논문 장점</a:t>
            </a:r>
            <a:endParaRPr lang="en-US" altLang="ko-KR" sz="2400" dirty="0">
              <a:solidFill>
                <a:schemeClr val="tx2">
                  <a:lumMod val="1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14350" indent="-514350">
              <a:buClr>
                <a:srgbClr val="3B6EAD"/>
              </a:buClr>
              <a:buAutoNum type="arabicPeriod"/>
            </a:pPr>
            <a:endParaRPr lang="en-US" altLang="ko-KR" sz="2400" dirty="0">
              <a:solidFill>
                <a:schemeClr val="tx2">
                  <a:lumMod val="1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14350" indent="-514350">
              <a:buClr>
                <a:srgbClr val="3B6EAD"/>
              </a:buClr>
              <a:buAutoNum type="arabicPeriod"/>
            </a:pPr>
            <a:r>
              <a:rPr lang="ko-KR" altLang="en-US" sz="2400" dirty="0">
                <a:solidFill>
                  <a:schemeClr val="tx2">
                    <a:lumMod val="1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논문 약점</a:t>
            </a:r>
            <a:endParaRPr lang="en-US" altLang="ko-KR" sz="2400" dirty="0">
              <a:solidFill>
                <a:schemeClr val="tx2">
                  <a:lumMod val="1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514350" indent="-514350">
              <a:buClr>
                <a:srgbClr val="3B6EAD"/>
              </a:buClr>
              <a:buAutoNum type="arabicPeriod"/>
            </a:pPr>
            <a:endParaRPr lang="en-US" altLang="ko-KR" sz="30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78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47525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B6EAD"/>
              </a:buClr>
            </a:pPr>
            <a:endParaRPr lang="en-US" altLang="ko-KR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buClr>
                <a:srgbClr val="3B6EAD"/>
              </a:buClr>
            </a:pPr>
            <a:endParaRPr lang="en-US" altLang="ko-KR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814" y="754655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논문 요약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15C74-84DF-B360-4F56-EDDAB2B92301}"/>
              </a:ext>
            </a:extLst>
          </p:cNvPr>
          <p:cNvSpPr txBox="1"/>
          <p:nvPr/>
        </p:nvSpPr>
        <p:spPr>
          <a:xfrm>
            <a:off x="335360" y="150725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/>
              <a:t>논문 내용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AA28F4-3E33-0692-DCC6-326C01979CCF}"/>
              </a:ext>
            </a:extLst>
          </p:cNvPr>
          <p:cNvSpPr/>
          <p:nvPr/>
        </p:nvSpPr>
        <p:spPr>
          <a:xfrm>
            <a:off x="1297808" y="1666049"/>
            <a:ext cx="742750" cy="704684"/>
          </a:xfrm>
          <a:prstGeom prst="round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pic>
        <p:nvPicPr>
          <p:cNvPr id="10" name="그래픽 9" descr="종 윤곽선">
            <a:extLst>
              <a:ext uri="{FF2B5EF4-FFF2-40B4-BE49-F238E27FC236}">
                <a16:creationId xmlns:a16="http://schemas.microsoft.com/office/drawing/2014/main" id="{FE84BCE0-1FDB-EDF9-FDF7-A0CA73018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809" y="1645298"/>
            <a:ext cx="742749" cy="7046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82EDD8-D2DE-D407-BDAE-3D0D56539DDC}"/>
              </a:ext>
            </a:extLst>
          </p:cNvPr>
          <p:cNvSpPr txBox="1"/>
          <p:nvPr/>
        </p:nvSpPr>
        <p:spPr>
          <a:xfrm>
            <a:off x="895149" y="2446402"/>
            <a:ext cx="1530417" cy="377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F54937-224A-7017-DFF5-BB11C976B54B}"/>
              </a:ext>
            </a:extLst>
          </p:cNvPr>
          <p:cNvSpPr/>
          <p:nvPr/>
        </p:nvSpPr>
        <p:spPr>
          <a:xfrm>
            <a:off x="720987" y="2833399"/>
            <a:ext cx="1878742" cy="255674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92D30D-292D-9D84-E726-D1DF09E79967}"/>
              </a:ext>
            </a:extLst>
          </p:cNvPr>
          <p:cNvSpPr txBox="1"/>
          <p:nvPr/>
        </p:nvSpPr>
        <p:spPr>
          <a:xfrm>
            <a:off x="729812" y="3045993"/>
            <a:ext cx="1878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스케줄링 문제는 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NP-</a:t>
            </a:r>
            <a:r>
              <a:rPr lang="ko-KR" altLang="en-US" dirty="0">
                <a:solidFill>
                  <a:srgbClr val="FF0000"/>
                </a:solidFill>
              </a:rPr>
              <a:t>완전 문제</a:t>
            </a:r>
            <a:r>
              <a:rPr lang="ko-KR" altLang="en-US" dirty="0"/>
              <a:t>에 해당하며</a:t>
            </a:r>
            <a:r>
              <a:rPr lang="en-US" altLang="ko-KR" dirty="0"/>
              <a:t>,</a:t>
            </a:r>
            <a:r>
              <a:rPr lang="ko-KR" altLang="en-US" dirty="0"/>
              <a:t> 기업들이 경쟁력을 갖추기 위한 </a:t>
            </a:r>
            <a:r>
              <a:rPr lang="ko-KR" altLang="en-US" dirty="0">
                <a:solidFill>
                  <a:srgbClr val="FF0000"/>
                </a:solidFill>
              </a:rPr>
              <a:t>중요한 요소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1AE67D-D2A6-5D2E-8919-C527B2632FB0}"/>
              </a:ext>
            </a:extLst>
          </p:cNvPr>
          <p:cNvSpPr txBox="1"/>
          <p:nvPr/>
        </p:nvSpPr>
        <p:spPr>
          <a:xfrm>
            <a:off x="3906305" y="2449520"/>
            <a:ext cx="1050656" cy="377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241799-C72C-953D-EE12-82F7F54F56B2}"/>
              </a:ext>
            </a:extLst>
          </p:cNvPr>
          <p:cNvSpPr/>
          <p:nvPr/>
        </p:nvSpPr>
        <p:spPr>
          <a:xfrm>
            <a:off x="3483437" y="2833399"/>
            <a:ext cx="1878742" cy="255674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15DDE-AB32-5268-A58C-479981C655F5}"/>
              </a:ext>
            </a:extLst>
          </p:cNvPr>
          <p:cNvSpPr txBox="1"/>
          <p:nvPr/>
        </p:nvSpPr>
        <p:spPr>
          <a:xfrm>
            <a:off x="3492262" y="3045993"/>
            <a:ext cx="1878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기술의</a:t>
            </a:r>
            <a:r>
              <a:rPr lang="en-US" altLang="ko-KR" dirty="0"/>
              <a:t> </a:t>
            </a:r>
            <a:r>
              <a:rPr lang="ko-KR" altLang="en-US" dirty="0"/>
              <a:t>발전으로 라우팅 유연성이 주목 받았고</a:t>
            </a:r>
            <a:r>
              <a:rPr lang="en-US" altLang="ko-KR" dirty="0"/>
              <a:t>, </a:t>
            </a:r>
            <a:r>
              <a:rPr lang="ko-KR" altLang="en-US" dirty="0"/>
              <a:t>이로 인해 스케줄링 문제가 </a:t>
            </a:r>
            <a:r>
              <a:rPr lang="ko-KR" altLang="en-US" dirty="0" err="1"/>
              <a:t>어려워짐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F671F2-E79E-EBD3-2E66-67B646EAE930}"/>
              </a:ext>
            </a:extLst>
          </p:cNvPr>
          <p:cNvSpPr txBox="1"/>
          <p:nvPr/>
        </p:nvSpPr>
        <p:spPr>
          <a:xfrm>
            <a:off x="6856549" y="2443365"/>
            <a:ext cx="105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Solution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B1556F-92F2-1FCC-A2F6-A279217660C0}"/>
              </a:ext>
            </a:extLst>
          </p:cNvPr>
          <p:cNvSpPr/>
          <p:nvPr/>
        </p:nvSpPr>
        <p:spPr>
          <a:xfrm>
            <a:off x="6433683" y="2833399"/>
            <a:ext cx="1878742" cy="255674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4EA71B-8CDE-41A7-0910-81D1F9019528}"/>
              </a:ext>
            </a:extLst>
          </p:cNvPr>
          <p:cNvSpPr txBox="1"/>
          <p:nvPr/>
        </p:nvSpPr>
        <p:spPr>
          <a:xfrm>
            <a:off x="6442508" y="2847535"/>
            <a:ext cx="187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스케줄링 문제를</a:t>
            </a:r>
            <a:r>
              <a:rPr lang="ko-KR" altLang="en-US" dirty="0">
                <a:solidFill>
                  <a:srgbClr val="FF0000"/>
                </a:solidFill>
              </a:rPr>
              <a:t> 해결</a:t>
            </a:r>
            <a:r>
              <a:rPr lang="ko-KR" altLang="en-US" dirty="0"/>
              <a:t>하기 위해 </a:t>
            </a:r>
            <a:r>
              <a:rPr lang="en-US" altLang="ko-KR" dirty="0"/>
              <a:t>100</a:t>
            </a:r>
            <a:r>
              <a:rPr lang="ko-KR" altLang="en-US" dirty="0"/>
              <a:t>가지 이상의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디스패칭</a:t>
            </a:r>
            <a:r>
              <a:rPr lang="ko-KR" altLang="en-US" dirty="0">
                <a:solidFill>
                  <a:srgbClr val="FF0000"/>
                </a:solidFill>
              </a:rPr>
              <a:t> 룰</a:t>
            </a:r>
            <a:r>
              <a:rPr lang="ko-KR" altLang="en-US" dirty="0"/>
              <a:t>이 제안됨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디스패칭</a:t>
            </a:r>
            <a:r>
              <a:rPr lang="ko-KR" altLang="en-US" dirty="0"/>
              <a:t> 룰은 </a:t>
            </a:r>
            <a:r>
              <a:rPr lang="ko-KR" altLang="en-US" dirty="0">
                <a:solidFill>
                  <a:srgbClr val="FF0000"/>
                </a:solidFill>
              </a:rPr>
              <a:t>하나의 성과에 집중</a:t>
            </a:r>
            <a:r>
              <a:rPr lang="ko-KR" altLang="en-US" dirty="0"/>
              <a:t>되는 문제가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777F8BC-3910-3ADB-F178-EE9B21AEC2CC}"/>
              </a:ext>
            </a:extLst>
          </p:cNvPr>
          <p:cNvSpPr/>
          <p:nvPr/>
        </p:nvSpPr>
        <p:spPr>
          <a:xfrm>
            <a:off x="9788625" y="1668614"/>
            <a:ext cx="742749" cy="708711"/>
          </a:xfrm>
          <a:prstGeom prst="round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12DE06F-CAAE-2D33-9632-DAC9AD926FD3}"/>
              </a:ext>
            </a:extLst>
          </p:cNvPr>
          <p:cNvGrpSpPr/>
          <p:nvPr/>
        </p:nvGrpSpPr>
        <p:grpSpPr>
          <a:xfrm>
            <a:off x="4023360" y="1662021"/>
            <a:ext cx="742749" cy="708712"/>
            <a:chOff x="4023360" y="1662021"/>
            <a:chExt cx="742749" cy="708712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96B025D-FCE7-E1A4-202D-7E4FD4C810A6}"/>
                </a:ext>
              </a:extLst>
            </p:cNvPr>
            <p:cNvSpPr/>
            <p:nvPr/>
          </p:nvSpPr>
          <p:spPr>
            <a:xfrm>
              <a:off x="4023360" y="1662021"/>
              <a:ext cx="742749" cy="708712"/>
            </a:xfrm>
            <a:prstGeom prst="roundRect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pic>
          <p:nvPicPr>
            <p:cNvPr id="41" name="그래픽 40" descr="물음표 단색으로 채워진">
              <a:extLst>
                <a:ext uri="{FF2B5EF4-FFF2-40B4-BE49-F238E27FC236}">
                  <a16:creationId xmlns:a16="http://schemas.microsoft.com/office/drawing/2014/main" id="{FD65B38D-4227-03F7-4071-582F0B564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73872" y="1694166"/>
              <a:ext cx="641724" cy="641724"/>
            </a:xfrm>
            <a:prstGeom prst="rect">
              <a:avLst/>
            </a:prstGeom>
          </p:spPr>
        </p:pic>
      </p:grpSp>
      <p:pic>
        <p:nvPicPr>
          <p:cNvPr id="50" name="그래픽 49" descr="뒤로 단색으로 채워진">
            <a:extLst>
              <a:ext uri="{FF2B5EF4-FFF2-40B4-BE49-F238E27FC236}">
                <a16:creationId xmlns:a16="http://schemas.microsoft.com/office/drawing/2014/main" id="{83AC8E83-16FD-484C-5A1C-677886D070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44860" y="1682502"/>
            <a:ext cx="630276" cy="63027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49AE3E-2F71-8213-103E-F97222B8A7D2}"/>
              </a:ext>
            </a:extLst>
          </p:cNvPr>
          <p:cNvSpPr/>
          <p:nvPr/>
        </p:nvSpPr>
        <p:spPr>
          <a:xfrm>
            <a:off x="9181712" y="2824073"/>
            <a:ext cx="1878742" cy="255674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3F6325-BC98-5C40-A212-F83A1CDFBDFD}"/>
              </a:ext>
            </a:extLst>
          </p:cNvPr>
          <p:cNvSpPr txBox="1"/>
          <p:nvPr/>
        </p:nvSpPr>
        <p:spPr>
          <a:xfrm>
            <a:off x="9479516" y="2462317"/>
            <a:ext cx="136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</a:t>
            </a:r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1EB6CE1-8C0F-1834-77D8-598AB0D07512}"/>
              </a:ext>
            </a:extLst>
          </p:cNvPr>
          <p:cNvGrpSpPr/>
          <p:nvPr/>
        </p:nvGrpSpPr>
        <p:grpSpPr>
          <a:xfrm>
            <a:off x="7010504" y="1662021"/>
            <a:ext cx="742749" cy="708712"/>
            <a:chOff x="7010504" y="1662021"/>
            <a:chExt cx="742749" cy="708712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CE829A6-76B5-7CF8-1C89-92593B06D479}"/>
                </a:ext>
              </a:extLst>
            </p:cNvPr>
            <p:cNvSpPr/>
            <p:nvPr/>
          </p:nvSpPr>
          <p:spPr>
            <a:xfrm>
              <a:off x="7010504" y="1662021"/>
              <a:ext cx="742749" cy="708712"/>
            </a:xfrm>
            <a:prstGeom prst="roundRect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pic>
          <p:nvPicPr>
            <p:cNvPr id="52" name="그래픽 51" descr="브레인스토밍 단색으로 채워진">
              <a:extLst>
                <a:ext uri="{FF2B5EF4-FFF2-40B4-BE49-F238E27FC236}">
                  <a16:creationId xmlns:a16="http://schemas.microsoft.com/office/drawing/2014/main" id="{DA9CAF2D-06E9-8149-BA0D-9579289DE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69058" y="1694166"/>
              <a:ext cx="625640" cy="62564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23B75B0-4E97-37E5-5A2C-CBAD8C0938DE}"/>
              </a:ext>
            </a:extLst>
          </p:cNvPr>
          <p:cNvSpPr txBox="1"/>
          <p:nvPr/>
        </p:nvSpPr>
        <p:spPr>
          <a:xfrm>
            <a:off x="9220627" y="3083947"/>
            <a:ext cx="1878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제조 시스템에 </a:t>
            </a:r>
            <a:r>
              <a:rPr lang="en-US" altLang="ko-KR" dirty="0"/>
              <a:t>RL </a:t>
            </a:r>
            <a:r>
              <a:rPr lang="ko-KR" altLang="en-US" dirty="0"/>
              <a:t>적용 사례</a:t>
            </a:r>
            <a:endParaRPr lang="en-US" altLang="ko-KR" dirty="0"/>
          </a:p>
          <a:p>
            <a:r>
              <a:rPr lang="ko-KR" altLang="en-US" dirty="0"/>
              <a:t>첫 번째 </a:t>
            </a:r>
            <a:r>
              <a:rPr lang="ko-KR" altLang="en-US" dirty="0">
                <a:solidFill>
                  <a:srgbClr val="FF0000"/>
                </a:solidFill>
              </a:rPr>
              <a:t>생산 재고 시스템</a:t>
            </a:r>
            <a:r>
              <a:rPr lang="ko-KR" altLang="en-US" dirty="0"/>
              <a:t>의 유지 보수에 사용</a:t>
            </a:r>
            <a:endParaRPr lang="en-US" altLang="ko-KR" dirty="0"/>
          </a:p>
          <a:p>
            <a:r>
              <a:rPr lang="ko-KR" altLang="en-US" dirty="0"/>
              <a:t>두 번째 </a:t>
            </a:r>
            <a:r>
              <a:rPr lang="ko-KR" altLang="en-US" dirty="0">
                <a:solidFill>
                  <a:srgbClr val="FF0000"/>
                </a:solidFill>
              </a:rPr>
              <a:t>우주 왕복선</a:t>
            </a:r>
            <a:r>
              <a:rPr lang="ko-KR" altLang="en-US" dirty="0"/>
              <a:t>에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069B14-2983-DA2A-78E8-1800FF47178C}"/>
              </a:ext>
            </a:extLst>
          </p:cNvPr>
          <p:cNvGrpSpPr/>
          <p:nvPr/>
        </p:nvGrpSpPr>
        <p:grpSpPr>
          <a:xfrm>
            <a:off x="7445674" y="5692732"/>
            <a:ext cx="2320388" cy="742785"/>
            <a:chOff x="7445674" y="5692732"/>
            <a:chExt cx="2320388" cy="74278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4BC96C6-D4B6-05C7-9E86-506A96774515}"/>
                </a:ext>
              </a:extLst>
            </p:cNvPr>
            <p:cNvSpPr/>
            <p:nvPr/>
          </p:nvSpPr>
          <p:spPr>
            <a:xfrm>
              <a:off x="7445674" y="5692732"/>
              <a:ext cx="2320388" cy="74278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72E20A3-49F8-8BB2-5EB9-6A50CFCD8042}"/>
                </a:ext>
              </a:extLst>
            </p:cNvPr>
            <p:cNvSpPr txBox="1"/>
            <p:nvPr/>
          </p:nvSpPr>
          <p:spPr>
            <a:xfrm>
              <a:off x="7509471" y="5712268"/>
              <a:ext cx="21927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FF0000"/>
                  </a:solidFill>
                </a:rPr>
                <a:t>위와 같은 이유로 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r>
                <a:rPr lang="ko-KR" altLang="en-US" sz="2000" dirty="0">
                  <a:solidFill>
                    <a:srgbClr val="FF0000"/>
                  </a:solidFill>
                </a:rPr>
                <a:t>강화 학습 필요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0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4"/>
            <a:ext cx="11520372" cy="47625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B6EAD"/>
              </a:buClr>
            </a:pPr>
            <a:r>
              <a:rPr lang="en-US" altLang="ko-KR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정책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환경 모델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가치 함수</a:t>
            </a:r>
            <a:r>
              <a:rPr lang="en-US" altLang="ko-KR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보상 함수</a:t>
            </a:r>
            <a:endParaRPr lang="en-US" altLang="ko-KR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814" y="754655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논문 기술 요약 </a:t>
            </a:r>
            <a:r>
              <a:rPr lang="en-US" altLang="ko-KR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강화 학습</a:t>
            </a:r>
            <a:r>
              <a:rPr lang="en-US" altLang="ko-KR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2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9127"/>
            <a:ext cx="28448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15C74-84DF-B360-4F56-EDDAB2B92301}"/>
              </a:ext>
            </a:extLst>
          </p:cNvPr>
          <p:cNvSpPr txBox="1"/>
          <p:nvPr/>
        </p:nvSpPr>
        <p:spPr>
          <a:xfrm>
            <a:off x="335360" y="150725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/>
              <a:t>논문 내용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36324-951C-78FC-1821-895B46191BEE}"/>
              </a:ext>
            </a:extLst>
          </p:cNvPr>
          <p:cNvSpPr txBox="1"/>
          <p:nvPr/>
        </p:nvSpPr>
        <p:spPr>
          <a:xfrm>
            <a:off x="604509" y="1962166"/>
            <a:ext cx="340734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환경 모델 </a:t>
            </a:r>
            <a:endParaRPr lang="en-US" altLang="ko-KR" sz="2200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machine </a:t>
            </a:r>
            <a:r>
              <a:rPr lang="ko-KR" altLang="en-US" dirty="0"/>
              <a:t>환경으로 구성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상태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행동</a:t>
            </a:r>
            <a:r>
              <a:rPr lang="ko-KR" altLang="en-US" dirty="0"/>
              <a:t> 쌍 </a:t>
            </a:r>
            <a:r>
              <a:rPr lang="en-US" altLang="ko-KR" dirty="0"/>
              <a:t>Q(s, a) </a:t>
            </a:r>
            <a:r>
              <a:rPr lang="ko-KR" altLang="en-US" dirty="0"/>
              <a:t>테이블로 환경이 구성되어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상태</a:t>
            </a:r>
            <a:r>
              <a:rPr lang="ko-KR" altLang="en-US" dirty="0"/>
              <a:t>는 버퍼에 있는 작업 수</a:t>
            </a:r>
            <a:r>
              <a:rPr lang="en-US" altLang="ko-KR" dirty="0"/>
              <a:t>, </a:t>
            </a:r>
            <a:r>
              <a:rPr lang="ko-KR" altLang="en-US" dirty="0"/>
              <a:t>그 작업들의 총 지각률로 정의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행동</a:t>
            </a:r>
            <a:r>
              <a:rPr lang="ko-KR" altLang="en-US" dirty="0"/>
              <a:t>은 </a:t>
            </a:r>
            <a:r>
              <a:rPr lang="en-US" altLang="ko-KR" dirty="0"/>
              <a:t>(EDD, SPT, FIFO)</a:t>
            </a:r>
            <a:r>
              <a:rPr lang="ko-KR" altLang="en-US" dirty="0"/>
              <a:t>로 결정  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B7DBD-A86E-D99D-D757-5F003AFC00B5}"/>
              </a:ext>
            </a:extLst>
          </p:cNvPr>
          <p:cNvSpPr txBox="1"/>
          <p:nvPr/>
        </p:nvSpPr>
        <p:spPr>
          <a:xfrm>
            <a:off x="8180148" y="1962166"/>
            <a:ext cx="35383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보상 함수</a:t>
            </a:r>
            <a:endParaRPr lang="en-US" altLang="ko-KR" sz="2200" b="1" dirty="0"/>
          </a:p>
          <a:p>
            <a:endParaRPr lang="en-US" altLang="ko-KR" dirty="0"/>
          </a:p>
          <a:p>
            <a:r>
              <a:rPr lang="ko-KR" altLang="en-US" dirty="0"/>
              <a:t>세 가지 보상 체계로 구성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lphaLcPeriod"/>
            </a:pPr>
            <a:r>
              <a:rPr lang="ko-KR" altLang="en-US" dirty="0"/>
              <a:t>최대 지연 시간 값과 방금 완료된 작업의 지연시간을 비교하여 크면 </a:t>
            </a:r>
            <a:r>
              <a:rPr lang="en-US" altLang="ko-KR" dirty="0"/>
              <a:t>-1 </a:t>
            </a:r>
            <a:r>
              <a:rPr lang="ko-KR" altLang="en-US" dirty="0"/>
              <a:t>그렇지 않으면 </a:t>
            </a:r>
            <a:r>
              <a:rPr lang="en-US" altLang="ko-KR" dirty="0"/>
              <a:t>+1</a:t>
            </a:r>
            <a:r>
              <a:rPr lang="ko-KR" altLang="en-US" dirty="0"/>
              <a:t>의 보상을 받습니다</a:t>
            </a:r>
            <a:r>
              <a:rPr lang="en-US" altLang="ko-KR" dirty="0"/>
              <a:t>.</a:t>
            </a:r>
          </a:p>
          <a:p>
            <a:pPr marL="342900" indent="-342900">
              <a:buAutoNum type="alphaLcPeriod"/>
            </a:pPr>
            <a:r>
              <a:rPr lang="ko-KR" altLang="en-US" dirty="0"/>
              <a:t>완료된 작업이 지각이면 </a:t>
            </a:r>
            <a:r>
              <a:rPr lang="en-US" altLang="ko-KR" dirty="0"/>
              <a:t>-1 </a:t>
            </a:r>
            <a:r>
              <a:rPr lang="ko-KR" altLang="en-US" dirty="0"/>
              <a:t>지각이 아니면 </a:t>
            </a:r>
            <a:r>
              <a:rPr lang="en-US" altLang="ko-KR" dirty="0"/>
              <a:t>+1</a:t>
            </a:r>
            <a:r>
              <a:rPr lang="ko-KR" altLang="en-US" dirty="0"/>
              <a:t>의 보상을 얻습니다</a:t>
            </a:r>
            <a:r>
              <a:rPr lang="en-US" altLang="ko-KR" dirty="0"/>
              <a:t>.</a:t>
            </a:r>
          </a:p>
          <a:p>
            <a:pPr marL="342900" indent="-342900">
              <a:buAutoNum type="alphaLcPeriod"/>
            </a:pPr>
            <a:r>
              <a:rPr lang="ko-KR" altLang="en-US" dirty="0"/>
              <a:t>작업이 늦게 완료될수록 음의 보상이 커지고 일찍 완료될수록 보상이 커집니다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63BDE-4789-6A21-0050-7179A20469F1}"/>
              </a:ext>
            </a:extLst>
          </p:cNvPr>
          <p:cNvSpPr txBox="1"/>
          <p:nvPr/>
        </p:nvSpPr>
        <p:spPr>
          <a:xfrm>
            <a:off x="4392328" y="1956312"/>
            <a:ext cx="340734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세 가지 목적</a:t>
            </a:r>
            <a:endParaRPr lang="en-US" altLang="ko-KR" sz="2200" b="1" dirty="0"/>
          </a:p>
          <a:p>
            <a:endParaRPr lang="en-US" altLang="ko-KR" dirty="0"/>
          </a:p>
          <a:p>
            <a:pPr marL="342900" indent="-342900">
              <a:buAutoNum type="alphaLcPeriod"/>
            </a:pPr>
            <a:r>
              <a:rPr lang="ko-KR" altLang="en-US" dirty="0">
                <a:solidFill>
                  <a:srgbClr val="FF0000"/>
                </a:solidFill>
              </a:rPr>
              <a:t>최대 지연 시간</a:t>
            </a:r>
            <a:r>
              <a:rPr lang="ko-KR" altLang="en-US" dirty="0"/>
              <a:t>을 최소화합니다</a:t>
            </a:r>
            <a:r>
              <a:rPr lang="en-US" altLang="ko-KR" dirty="0"/>
              <a:t>.</a:t>
            </a:r>
          </a:p>
          <a:p>
            <a:pPr marL="342900" indent="-342900">
              <a:buAutoNum type="alphaLcPeriod"/>
            </a:pPr>
            <a:r>
              <a:rPr lang="ko-KR" altLang="en-US" dirty="0">
                <a:solidFill>
                  <a:srgbClr val="FF0000"/>
                </a:solidFill>
              </a:rPr>
              <a:t>지각하는 작업 수</a:t>
            </a:r>
            <a:r>
              <a:rPr lang="ko-KR" altLang="en-US" dirty="0"/>
              <a:t>를 최소화합니다</a:t>
            </a:r>
            <a:r>
              <a:rPr lang="en-US" altLang="ko-KR" dirty="0"/>
              <a:t>.</a:t>
            </a:r>
          </a:p>
          <a:p>
            <a:pPr marL="342900" indent="-342900">
              <a:buAutoNum type="alphaLcPeriod"/>
            </a:pPr>
            <a:r>
              <a:rPr lang="ko-KR" altLang="en-US" dirty="0">
                <a:solidFill>
                  <a:srgbClr val="FF0000"/>
                </a:solidFill>
              </a:rPr>
              <a:t>평균 지연 시간</a:t>
            </a:r>
            <a:r>
              <a:rPr lang="ko-KR" altLang="en-US" dirty="0"/>
              <a:t>을 최소화합니다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32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47525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B6EAD"/>
              </a:buClr>
            </a:pPr>
            <a:endParaRPr lang="en-US" altLang="ko-KR" sz="20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buClr>
                <a:srgbClr val="3B6EAD"/>
              </a:buClr>
            </a:pPr>
            <a:endParaRPr lang="en-US" altLang="ko-KR" sz="20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buClr>
                <a:srgbClr val="3B6EAD"/>
              </a:buClr>
            </a:pPr>
            <a:endParaRPr lang="en-US" altLang="ko-KR" sz="20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현대 제조 산업 스케줄링에서 기존에 사용되었던 연구되었던 </a:t>
            </a:r>
            <a:r>
              <a:rPr lang="ko-KR" altLang="en-US" sz="2000" dirty="0" err="1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디스패칭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룰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경우 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한계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있다</a:t>
            </a:r>
            <a:r>
              <a:rPr lang="en-US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복잡한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현대 제조 산업 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스케줄링에서도 좋은 성능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보일 수 있는 강화학습을 이용한 스케줄링 방법을 제안하였다</a:t>
            </a:r>
            <a:r>
              <a:rPr lang="en-US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marL="285750" indent="-285750">
              <a:buClr>
                <a:srgbClr val="3B6EAD"/>
              </a:buClr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논문의 결과에서 강화학습이 실제로 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성능이 좋은 </a:t>
            </a:r>
            <a:r>
              <a:rPr lang="ko-KR" altLang="en-US" sz="2000" dirty="0" err="1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디스패칭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룰을 선택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하는 경향이 있다는 것을 증명하여 강화학습을 이용해서 스케줄링 했을 때 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좋은 결과를 보일 수 있다는 가능성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보여주었다</a:t>
            </a:r>
            <a:r>
              <a:rPr lang="en-US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814" y="754655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논문의 의의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15C74-84DF-B360-4F56-EDDAB2B92301}"/>
              </a:ext>
            </a:extLst>
          </p:cNvPr>
          <p:cNvSpPr txBox="1"/>
          <p:nvPr/>
        </p:nvSpPr>
        <p:spPr>
          <a:xfrm>
            <a:off x="335360" y="150725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/>
              <a:t>논문의 의의 </a:t>
            </a:r>
          </a:p>
        </p:txBody>
      </p:sp>
    </p:spTree>
    <p:extLst>
      <p:ext uri="{BB962C8B-B14F-4D97-AF65-F5344CB8AC3E}">
        <p14:creationId xmlns:p14="http://schemas.microsoft.com/office/powerpoint/2010/main" val="22681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47525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3B6EAD"/>
              </a:buClr>
            </a:pPr>
            <a:endParaRPr lang="en-US" altLang="ko-KR" sz="20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buClr>
                <a:srgbClr val="3B6EAD"/>
              </a:buClr>
            </a:pPr>
            <a:endParaRPr lang="en-US" altLang="ko-KR" sz="20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20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강화 학습을 이용하여 복수 개의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디스패칭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룰을 적절히 조합하여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스케줄링하는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방식은 기존의 단일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디스패칭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룰에 비해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여러 가지 성과를 동시에 고려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할 수 있는 장점을 가지고 있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방식은 한 개의 성과에만 집중하는 </a:t>
            </a:r>
            <a:r>
              <a:rPr lang="ko-KR" altLang="en-US" sz="2000" b="0" i="0" dirty="0" err="1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디스패칭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룰의 한계를 극복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할 수 있다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복잡한 제조 공정에서는 기존의 방법으로는 성능을 향상시키기 어려운 경우가 많다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이는 제조 공정의 복잡성으로 인해 인간의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직관적인 접근이 한계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가지기 때문이다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하지만 강화 학습을 이용하면 사람들이 성능을 높이는 방법을 몰라도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에이전트가 직접 환경에서 학습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함으로써 복잡한 문제에 대처할 수 있다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2000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814" y="754655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논문 장점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15C74-84DF-B360-4F56-EDDAB2B92301}"/>
              </a:ext>
            </a:extLst>
          </p:cNvPr>
          <p:cNvSpPr txBox="1"/>
          <p:nvPr/>
        </p:nvSpPr>
        <p:spPr>
          <a:xfrm>
            <a:off x="335360" y="150725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/>
              <a:t>논문 장점 </a:t>
            </a:r>
          </a:p>
        </p:txBody>
      </p:sp>
    </p:spTree>
    <p:extLst>
      <p:ext uri="{BB962C8B-B14F-4D97-AF65-F5344CB8AC3E}">
        <p14:creationId xmlns:p14="http://schemas.microsoft.com/office/powerpoint/2010/main" val="211364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BFE034-ACE9-425E-A456-EEA0884D50BF}"/>
              </a:ext>
            </a:extLst>
          </p:cNvPr>
          <p:cNvSpPr/>
          <p:nvPr/>
        </p:nvSpPr>
        <p:spPr>
          <a:xfrm>
            <a:off x="335360" y="1340763"/>
            <a:ext cx="11520372" cy="47525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Clr>
                <a:srgbClr val="3B6EAD"/>
              </a:buClr>
              <a:buAutoNum type="arabicPeriod"/>
            </a:pPr>
            <a:endParaRPr lang="en-US" altLang="ko-KR" sz="20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Clr>
                <a:srgbClr val="3B6EAD"/>
              </a:buClr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보상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제대로 설정하지 않은 것 같다</a:t>
            </a:r>
            <a:r>
              <a:rPr lang="en-US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>
              <a:buClr>
                <a:srgbClr val="3B6EAD"/>
              </a:buClr>
            </a:pPr>
            <a:r>
              <a:rPr lang="en-US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a. 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문제의 보상의 경우 매번 최대 지연 시간과 현재 지연 시간을 비교해서 크면 </a:t>
            </a:r>
            <a:r>
              <a:rPr lang="en-US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-1, 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작으면 </a:t>
            </a:r>
            <a:r>
              <a:rPr lang="en-US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+1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endParaRPr lang="en-US" altLang="ko-KR" sz="20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buClr>
                <a:srgbClr val="3B6EAD"/>
              </a:buClr>
            </a:pPr>
            <a:r>
              <a:rPr lang="en-US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보상을 주고 있는데</a:t>
            </a:r>
            <a:r>
              <a:rPr lang="en-US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이럴 경우</a:t>
            </a:r>
            <a:r>
              <a:rPr lang="en-US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몇 개의 문제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최대한 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지연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시키고 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다른 문제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지연되지 않게 </a:t>
            </a:r>
            <a:endParaRPr lang="en-US" altLang="ko-KR" sz="2000" dirty="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buClr>
                <a:srgbClr val="3B6EAD"/>
              </a:buClr>
            </a:pPr>
            <a:r>
              <a:rPr lang="en-US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스케줄링 하면 보상이 커지게 될 수 있기 때문이다</a:t>
            </a:r>
            <a:r>
              <a:rPr lang="en-US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buClr>
                <a:srgbClr val="3B6EAD"/>
              </a:buClr>
            </a:pPr>
            <a:endParaRPr lang="en-US" altLang="ko-KR" sz="20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Clr>
                <a:srgbClr val="3B6EAD"/>
              </a:buClr>
              <a:buAutoNum type="arabicPeriod" startAt="2"/>
            </a:pP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결론 부분을 보았을 때 강화학습이 실제로 성능이 좋은 </a:t>
            </a:r>
            <a:r>
              <a:rPr lang="ko-KR" altLang="en-US" sz="20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디스패칭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룰을 선택하는 경향이 </a:t>
            </a:r>
            <a:r>
              <a:rPr lang="ko-KR" altLang="en-US" sz="20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있다라는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언급만 있을 뿐 강화학습이 얼마나 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성능 증가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이뤄냈는지에 대한 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언급이 없어</a:t>
            </a:r>
            <a:r>
              <a:rPr lang="en-US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강화학습을 이용한 방법론이 실제로 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유의미한 지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알기 어렵다</a:t>
            </a:r>
            <a:r>
              <a:rPr lang="en-US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457200" indent="-457200">
              <a:buClr>
                <a:srgbClr val="3B6EAD"/>
              </a:buClr>
              <a:buAutoNum type="arabicPeriod" startAt="2"/>
            </a:pPr>
            <a:endParaRPr lang="en-US" altLang="ko-KR" sz="20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Clr>
                <a:srgbClr val="3B6EAD"/>
              </a:buClr>
              <a:buAutoNum type="arabicPeriod" startAt="2"/>
            </a:pP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서론 부분에서 </a:t>
            </a:r>
            <a:r>
              <a:rPr lang="ko-KR" altLang="en-US" sz="2000" dirty="0" err="1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디스패칭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룰의 단점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하나의 성과에만 집중되는 문제가 있고 그 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대안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으로써 강화학습이 제안되었는데</a:t>
            </a:r>
            <a:r>
              <a:rPr lang="en-US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결론 부분에 이에 대한 </a:t>
            </a:r>
            <a:r>
              <a:rPr lang="ko-KR" altLang="en-US" sz="20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분석이 언급되어 있지 않다</a:t>
            </a:r>
            <a:r>
              <a:rPr lang="en-US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   </a:t>
            </a:r>
            <a:r>
              <a:rPr lang="ko-KR" altLang="en-US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Clr>
                <a:srgbClr val="3B6EAD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buClr>
                <a:srgbClr val="3B6EAD"/>
              </a:buClr>
            </a:pPr>
            <a:endParaRPr lang="en-US" altLang="ko-KR" b="1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05091-7B22-4443-AC84-39E89A1DCC8B}"/>
              </a:ext>
            </a:extLst>
          </p:cNvPr>
          <p:cNvCxnSpPr>
            <a:cxnSpLocks/>
          </p:cNvCxnSpPr>
          <p:nvPr/>
        </p:nvCxnSpPr>
        <p:spPr>
          <a:xfrm>
            <a:off x="335814" y="754655"/>
            <a:ext cx="115203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1307-0E2E-48CE-A782-864AE9FEACCF}"/>
              </a:ext>
            </a:extLst>
          </p:cNvPr>
          <p:cNvSpPr/>
          <p:nvPr/>
        </p:nvSpPr>
        <p:spPr>
          <a:xfrm>
            <a:off x="336268" y="863961"/>
            <a:ext cx="11520372" cy="47680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논문 약점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3BB-FB30-495A-94E2-B1138BCB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15C74-84DF-B360-4F56-EDDAB2B92301}"/>
              </a:ext>
            </a:extLst>
          </p:cNvPr>
          <p:cNvSpPr txBox="1"/>
          <p:nvPr/>
        </p:nvSpPr>
        <p:spPr>
          <a:xfrm>
            <a:off x="335360" y="150725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/>
              <a:t>논문 약점 </a:t>
            </a:r>
          </a:p>
        </p:txBody>
      </p:sp>
    </p:spTree>
    <p:extLst>
      <p:ext uri="{BB962C8B-B14F-4D97-AF65-F5344CB8AC3E}">
        <p14:creationId xmlns:p14="http://schemas.microsoft.com/office/powerpoint/2010/main" val="309098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510</Words>
  <Application>Microsoft Office PowerPoint</Application>
  <PresentationFormat>와이드스크린</PresentationFormat>
  <Paragraphs>95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KoPubWorld돋움체 Bold</vt:lpstr>
      <vt:lpstr>KoPubWorld돋움체 Medium</vt:lpstr>
      <vt:lpstr>Söhne</vt:lpstr>
      <vt:lpstr>맑은 고딕</vt:lpstr>
      <vt:lpstr>Arial</vt:lpstr>
      <vt:lpstr>Lato</vt:lpstr>
      <vt:lpstr>Raleway</vt:lpstr>
      <vt:lpstr>Wingdings</vt:lpstr>
      <vt:lpstr>Office 테마</vt:lpstr>
      <vt:lpstr>Antonio template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이건원(2018132027)</dc:creator>
  <cp:lastModifiedBy>이건원(2018132027)</cp:lastModifiedBy>
  <cp:revision>2</cp:revision>
  <dcterms:created xsi:type="dcterms:W3CDTF">2023-05-17T10:08:49Z</dcterms:created>
  <dcterms:modified xsi:type="dcterms:W3CDTF">2023-05-18T18:38:38Z</dcterms:modified>
</cp:coreProperties>
</file>