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4C33-3D42-43DD-AFFF-221124E7870D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A9477-728C-41B4-8458-3D587EE7C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7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98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92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86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92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3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4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55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C403-05A5-447B-AE84-1364CB4D3E3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89A-4E07-4907-84E3-C536C7317F00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A22A-31B6-4164-B880-A65872E56DAA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6221F3-6E7F-4401-8568-7D1B1B99CA63}"/>
              </a:ext>
            </a:extLst>
          </p:cNvPr>
          <p:cNvSpPr/>
          <p:nvPr/>
        </p:nvSpPr>
        <p:spPr>
          <a:xfrm>
            <a:off x="0" y="-27384"/>
            <a:ext cx="12192000" cy="57332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2000">
                <a:srgbClr val="4375B2"/>
              </a:gs>
              <a:gs pos="31000">
                <a:srgbClr val="507FB8"/>
              </a:gs>
              <a:gs pos="0">
                <a:srgbClr val="5D88BD"/>
              </a:gs>
              <a:gs pos="0">
                <a:srgbClr val="90AED2"/>
              </a:gs>
              <a:gs pos="80000">
                <a:srgbClr val="285EA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WORLD</a:t>
            </a:r>
            <a:endParaRPr lang="ko-KR" altLang="en-US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62D8A-4D6B-46A1-93FC-D17E57837B69}"/>
              </a:ext>
            </a:extLst>
          </p:cNvPr>
          <p:cNvSpPr txBox="1"/>
          <p:nvPr/>
        </p:nvSpPr>
        <p:spPr>
          <a:xfrm>
            <a:off x="563724" y="5731806"/>
            <a:ext cx="1106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한국산업기술대학교</a:t>
            </a:r>
            <a:endParaRPr lang="en-US" altLang="ko-KR" sz="32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이건원</a:t>
            </a:r>
          </a:p>
        </p:txBody>
      </p:sp>
    </p:spTree>
    <p:extLst>
      <p:ext uri="{BB962C8B-B14F-4D97-AF65-F5344CB8AC3E}">
        <p14:creationId xmlns:p14="http://schemas.microsoft.com/office/powerpoint/2010/main" val="21589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buClr>
                <a:srgbClr val="3B6EAD"/>
              </a:buClr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buClr>
                <a:srgbClr val="3B6EAD"/>
              </a:buClr>
            </a:pP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에이전트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(Agent),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환경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(Environment),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상태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(State),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행동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(Action),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(Reward),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정책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(Policy)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구성됨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환경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좌측으로 이동이 가능한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 공간  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행동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 이동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좌측 이동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번의 행동을 진행하면 한 개의 시나리오 종료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상태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(state)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에이전트의 이동 동선을 상태로서 표현 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우측으로 이동 시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+1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좌측으로 이동 시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-1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(0, 1, 0, 1, 0, 0)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이동 시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+1000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보상 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어떻게 구성했는지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D6526-FCCB-96EB-F9EF-DDE4B0DF319A}"/>
              </a:ext>
            </a:extLst>
          </p:cNvPr>
          <p:cNvSpPr txBox="1"/>
          <p:nvPr/>
        </p:nvSpPr>
        <p:spPr>
          <a:xfrm>
            <a:off x="7426849" y="4058673"/>
            <a:ext cx="273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</a:t>
            </a:r>
            <a:r>
              <a:rPr lang="ko-KR" altLang="en-US" dirty="0"/>
              <a:t>는 총 </a:t>
            </a:r>
            <a:r>
              <a:rPr lang="en-US" altLang="ko-KR" dirty="0"/>
              <a:t>127</a:t>
            </a:r>
            <a:r>
              <a:rPr lang="ko-KR" altLang="en-US" dirty="0"/>
              <a:t>개로 구성 </a:t>
            </a:r>
            <a:r>
              <a:rPr lang="en-US" altLang="ko-KR" dirty="0"/>
              <a:t>ex) (0, 1) , (0, 1, 1,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00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2EE9D26-7814-0931-D570-1EA69B3B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44" y="1603818"/>
            <a:ext cx="8109888" cy="37940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MC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F42B0-08F2-16C7-2DA2-81D7D72E1EAD}"/>
              </a:ext>
            </a:extLst>
          </p:cNvPr>
          <p:cNvSpPr txBox="1"/>
          <p:nvPr/>
        </p:nvSpPr>
        <p:spPr>
          <a:xfrm>
            <a:off x="629470" y="1720840"/>
            <a:ext cx="2964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Q-learning, SARSA</a:t>
            </a:r>
          </a:p>
          <a:p>
            <a:endParaRPr lang="en-US" altLang="ko-KR" dirty="0"/>
          </a:p>
          <a:p>
            <a:r>
              <a:rPr lang="en-US" altLang="ko-KR" dirty="0" err="1"/>
              <a:t>Update_table</a:t>
            </a:r>
            <a:r>
              <a:rPr lang="en-US" altLang="ko-KR" dirty="0"/>
              <a:t> </a:t>
            </a:r>
            <a:r>
              <a:rPr lang="ko-KR" altLang="en-US" dirty="0"/>
              <a:t>함수에서 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MC – </a:t>
            </a:r>
            <a:r>
              <a:rPr lang="ko-KR" altLang="en-US" dirty="0"/>
              <a:t>한 시나리오가 끝났을 때 누적보상을 이용하여 </a:t>
            </a:r>
            <a:r>
              <a:rPr lang="en-US" altLang="ko-KR" dirty="0"/>
              <a:t>state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update_table</a:t>
            </a:r>
            <a:r>
              <a:rPr lang="en-US" altLang="ko-KR" dirty="0"/>
              <a:t> </a:t>
            </a:r>
            <a:r>
              <a:rPr lang="ko-KR" altLang="en-US" dirty="0"/>
              <a:t>함수를 한 시나리오가 끝났을 때 호출하게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5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48264CA-62EA-8B89-4056-0E038DBA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84" y="1817565"/>
            <a:ext cx="7815591" cy="36054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Reinforcement Learning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5360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Q-learning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726B8-7543-2666-1163-71FEF1A9BF42}"/>
              </a:ext>
            </a:extLst>
          </p:cNvPr>
          <p:cNvSpPr txBox="1"/>
          <p:nvPr/>
        </p:nvSpPr>
        <p:spPr>
          <a:xfrm>
            <a:off x="609033" y="2084254"/>
            <a:ext cx="3038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Q-learning – </a:t>
            </a:r>
            <a:r>
              <a:rPr lang="ko-KR" altLang="en-US" dirty="0"/>
              <a:t>매 행동마다 바로바로 </a:t>
            </a:r>
            <a:r>
              <a:rPr lang="en-US" altLang="ko-KR" dirty="0"/>
              <a:t>reward</a:t>
            </a:r>
            <a:r>
              <a:rPr lang="ko-KR" altLang="en-US" dirty="0"/>
              <a:t>를 반영하여 </a:t>
            </a:r>
            <a:r>
              <a:rPr lang="en-US" altLang="ko-KR" dirty="0"/>
              <a:t>state value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MC</a:t>
            </a:r>
            <a:r>
              <a:rPr lang="ko-KR" altLang="en-US" dirty="0"/>
              <a:t>와는 달리 매 행동마다 </a:t>
            </a:r>
            <a:r>
              <a:rPr lang="en-US" altLang="ko-KR" dirty="0"/>
              <a:t>update</a:t>
            </a:r>
            <a:r>
              <a:rPr lang="ko-KR" altLang="en-US" dirty="0"/>
              <a:t>하므로 </a:t>
            </a:r>
            <a:r>
              <a:rPr lang="en-US" altLang="ko-KR" dirty="0" err="1"/>
              <a:t>update_table</a:t>
            </a:r>
            <a:r>
              <a:rPr lang="ko-KR" altLang="en-US" dirty="0"/>
              <a:t>함수가 </a:t>
            </a:r>
            <a:r>
              <a:rPr lang="en-US" altLang="ko-KR" dirty="0"/>
              <a:t>step</a:t>
            </a:r>
            <a:r>
              <a:rPr lang="ko-KR" altLang="en-US" dirty="0"/>
              <a:t>함수가 호출될 때마다 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83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Reinforcement Learning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SARSA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E82DC4-5303-311B-2E64-D1CD663C1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65" y="2084254"/>
            <a:ext cx="7771421" cy="2335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F4AD3-E5A9-8A56-0F1D-1DB474658BFC}"/>
              </a:ext>
            </a:extLst>
          </p:cNvPr>
          <p:cNvSpPr txBox="1"/>
          <p:nvPr/>
        </p:nvSpPr>
        <p:spPr>
          <a:xfrm>
            <a:off x="609033" y="2084254"/>
            <a:ext cx="3038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Q-learning – </a:t>
            </a:r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에서 </a:t>
            </a:r>
            <a:r>
              <a:rPr lang="en-US" altLang="ko-KR" dirty="0" err="1"/>
              <a:t>np.amax</a:t>
            </a:r>
            <a:r>
              <a:rPr lang="en-US" altLang="ko-KR" dirty="0"/>
              <a:t> </a:t>
            </a:r>
            <a:r>
              <a:rPr lang="ko-KR" altLang="en-US" dirty="0"/>
              <a:t>함수를 통해</a:t>
            </a:r>
            <a:r>
              <a:rPr lang="en-US" altLang="ko-KR" dirty="0"/>
              <a:t> </a:t>
            </a:r>
            <a:r>
              <a:rPr lang="ko-KR" altLang="en-US" dirty="0"/>
              <a:t>액션을 통해 얻는 </a:t>
            </a:r>
            <a:r>
              <a:rPr lang="en-US" altLang="ko-KR" dirty="0"/>
              <a:t>value</a:t>
            </a:r>
            <a:r>
              <a:rPr lang="ko-KR" altLang="en-US" dirty="0"/>
              <a:t>중 가장 큰 값으로 </a:t>
            </a:r>
            <a:r>
              <a:rPr lang="en-US" altLang="ko-KR" dirty="0"/>
              <a:t>update </a:t>
            </a:r>
            <a:r>
              <a:rPr lang="ko-KR" altLang="en-US" dirty="0"/>
              <a:t>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SARSA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에서 실제로 취하는 액션의 </a:t>
            </a:r>
            <a:r>
              <a:rPr lang="en-US" altLang="ko-KR" dirty="0"/>
              <a:t>value</a:t>
            </a:r>
            <a:r>
              <a:rPr lang="ko-KR" altLang="en-US" dirty="0"/>
              <a:t>로 </a:t>
            </a:r>
            <a:r>
              <a:rPr lang="en-US" altLang="ko-KR" dirty="0"/>
              <a:t>update </a:t>
            </a:r>
            <a:r>
              <a:rPr lang="ko-KR" altLang="en-US" dirty="0"/>
              <a:t>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08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F93A0FE7-178D-8C60-3860-00CD62A46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"/>
          <a:stretch/>
        </p:blipFill>
        <p:spPr>
          <a:xfrm>
            <a:off x="9734470" y="2091221"/>
            <a:ext cx="1717958" cy="32651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E3E7C82-D8DF-9E48-02EA-D938E575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07987"/>
              </p:ext>
            </p:extLst>
          </p:nvPr>
        </p:nvGraphicFramePr>
        <p:xfrm>
          <a:off x="602099" y="2579302"/>
          <a:ext cx="5418668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59940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6666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591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0568723"/>
                    </a:ext>
                  </a:extLst>
                </a:gridCol>
              </a:tblGrid>
              <a:tr h="419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Q-learning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SARSA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31186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[2.5, 5.9]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[1.9, 5.3]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530</a:t>
                      </a:r>
                      <a:r>
                        <a:rPr lang="en-US" altLang="ko-KR" dirty="0"/>
                        <a:t>, 3.6]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552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[-0.4, 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[0, 3.1]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[0.6, 564]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530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[-0.3, 3.4]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[-0.3, 3.1]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[595, 1.3]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517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[-0.1, 1.2]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[-0.1, 0.5]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[0.06, 628]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104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[6.5, 0.3]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[5.7, 0.2]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[657, 0.4]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5025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[74, 0.09]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[120, 0.01]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[693, 0.2]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98518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0410AC72-93A6-11AA-2118-D977B2AB0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2"/>
          <a:stretch/>
        </p:blipFill>
        <p:spPr>
          <a:xfrm>
            <a:off x="6163282" y="2055241"/>
            <a:ext cx="1717958" cy="32787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9B437F-9F14-431B-0EB7-CE1CBBB85DD9}"/>
              </a:ext>
            </a:extLst>
          </p:cNvPr>
          <p:cNvSpPr txBox="1"/>
          <p:nvPr/>
        </p:nvSpPr>
        <p:spPr>
          <a:xfrm>
            <a:off x="6162374" y="2055241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29DB2C2-21D1-CBBF-BFB7-5873883D9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240" y="2068810"/>
            <a:ext cx="1717958" cy="326518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629E72-D8B1-9C3F-8329-0A8F3EDEA21B}"/>
              </a:ext>
            </a:extLst>
          </p:cNvPr>
          <p:cNvCxnSpPr>
            <a:cxnSpLocks/>
          </p:cNvCxnSpPr>
          <p:nvPr/>
        </p:nvCxnSpPr>
        <p:spPr>
          <a:xfrm>
            <a:off x="7745968" y="4988719"/>
            <a:ext cx="39840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7F6CC3-60CE-6082-9726-C4406DD3F805}"/>
              </a:ext>
            </a:extLst>
          </p:cNvPr>
          <p:cNvCxnSpPr>
            <a:cxnSpLocks/>
          </p:cNvCxnSpPr>
          <p:nvPr/>
        </p:nvCxnSpPr>
        <p:spPr>
          <a:xfrm>
            <a:off x="6021221" y="3742531"/>
            <a:ext cx="216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583C2-7425-36D7-37CB-36F1E06A9529}"/>
              </a:ext>
            </a:extLst>
          </p:cNvPr>
          <p:cNvSpPr txBox="1"/>
          <p:nvPr/>
        </p:nvSpPr>
        <p:spPr>
          <a:xfrm>
            <a:off x="6128106" y="5539300"/>
            <a:ext cx="19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 선은 </a:t>
            </a:r>
            <a:r>
              <a:rPr lang="ko-KR" altLang="en-US" dirty="0">
                <a:solidFill>
                  <a:srgbClr val="FF0000"/>
                </a:solidFill>
              </a:rPr>
              <a:t>영점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A17D61-61D2-5493-FEDC-E1C4AC4F976D}"/>
              </a:ext>
            </a:extLst>
          </p:cNvPr>
          <p:cNvSpPr txBox="1"/>
          <p:nvPr/>
        </p:nvSpPr>
        <p:spPr>
          <a:xfrm>
            <a:off x="9733562" y="207843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1C0C7-39A3-9F57-8056-CBC177AD9BBA}"/>
              </a:ext>
            </a:extLst>
          </p:cNvPr>
          <p:cNvSpPr txBox="1"/>
          <p:nvPr/>
        </p:nvSpPr>
        <p:spPr>
          <a:xfrm>
            <a:off x="7984502" y="2091221"/>
            <a:ext cx="9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F7EE99-6644-147D-F967-C3503B1D89DE}"/>
              </a:ext>
            </a:extLst>
          </p:cNvPr>
          <p:cNvSpPr/>
          <p:nvPr/>
        </p:nvSpPr>
        <p:spPr>
          <a:xfrm>
            <a:off x="602099" y="1518875"/>
            <a:ext cx="3539443" cy="905698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: eps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– 0.9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 eps</a:t>
            </a:r>
            <a:r>
              <a:rPr lang="ko-KR" altLang="en-US" sz="1500" dirty="0">
                <a:solidFill>
                  <a:schemeClr val="tx1"/>
                </a:solidFill>
              </a:rPr>
              <a:t>감소 값 </a:t>
            </a:r>
            <a:r>
              <a:rPr lang="en-US" altLang="ko-KR" sz="1500" dirty="0">
                <a:solidFill>
                  <a:schemeClr val="tx1"/>
                </a:solidFill>
              </a:rPr>
              <a:t>0.01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에피소드 반복횟수 </a:t>
            </a:r>
            <a:r>
              <a:rPr lang="en-US" altLang="ko-KR" sz="1500" dirty="0">
                <a:solidFill>
                  <a:schemeClr val="tx1"/>
                </a:solidFill>
              </a:rPr>
              <a:t>1000</a:t>
            </a:r>
            <a:r>
              <a:rPr lang="ko-KR" altLang="en-US" sz="1500" dirty="0">
                <a:solidFill>
                  <a:schemeClr val="tx1"/>
                </a:solidFill>
              </a:rPr>
              <a:t>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EE9675-FC7A-7DBE-E746-8820CEBB5FE8}"/>
              </a:ext>
            </a:extLst>
          </p:cNvPr>
          <p:cNvSpPr txBox="1"/>
          <p:nvPr/>
        </p:nvSpPr>
        <p:spPr>
          <a:xfrm>
            <a:off x="4251152" y="1895315"/>
            <a:ext cx="16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회 반복 후 </a:t>
            </a:r>
            <a:r>
              <a:rPr lang="ko-KR" altLang="en-US" dirty="0">
                <a:solidFill>
                  <a:srgbClr val="FF0000"/>
                </a:solidFill>
              </a:rPr>
              <a:t>평균값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90589-0AB5-0F4E-F1DA-1F0F092F63A5}"/>
              </a:ext>
            </a:extLst>
          </p:cNvPr>
          <p:cNvSpPr txBox="1"/>
          <p:nvPr/>
        </p:nvSpPr>
        <p:spPr>
          <a:xfrm>
            <a:off x="8699448" y="5446965"/>
            <a:ext cx="272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음수일 경우 </a:t>
            </a:r>
            <a:r>
              <a:rPr lang="en-US" altLang="ko-KR" dirty="0"/>
              <a:t>action 1</a:t>
            </a:r>
          </a:p>
          <a:p>
            <a:r>
              <a:rPr lang="ko-KR" altLang="en-US" dirty="0"/>
              <a:t>양수일 경우 </a:t>
            </a:r>
            <a:r>
              <a:rPr lang="en-US" altLang="ko-KR" dirty="0"/>
              <a:t>action 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35AEC-039A-05B2-6AA8-5EF88F7C87EB}"/>
              </a:ext>
            </a:extLst>
          </p:cNvPr>
          <p:cNvSpPr txBox="1"/>
          <p:nvPr/>
        </p:nvSpPr>
        <p:spPr>
          <a:xfrm>
            <a:off x="602099" y="5733390"/>
            <a:ext cx="42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[action</a:t>
            </a:r>
            <a:r>
              <a:rPr lang="ko-KR" altLang="en-US" dirty="0"/>
              <a:t> </a:t>
            </a:r>
            <a:r>
              <a:rPr lang="en-US" altLang="ko-KR" dirty="0"/>
              <a:t>“left” value, action</a:t>
            </a:r>
            <a:r>
              <a:rPr lang="ko-KR" altLang="en-US" dirty="0"/>
              <a:t> </a:t>
            </a:r>
            <a:r>
              <a:rPr lang="en-US" altLang="ko-KR" dirty="0"/>
              <a:t>“right” value] 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A48242-349B-20A0-DEF3-9524C81597F6}"/>
              </a:ext>
            </a:extLst>
          </p:cNvPr>
          <p:cNvSpPr/>
          <p:nvPr/>
        </p:nvSpPr>
        <p:spPr>
          <a:xfrm>
            <a:off x="1998482" y="5133957"/>
            <a:ext cx="1055802" cy="31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BCC84D-47ED-69E5-8E8F-9EECE5D1BB74}"/>
              </a:ext>
            </a:extLst>
          </p:cNvPr>
          <p:cNvCxnSpPr>
            <a:stCxn id="41" idx="2"/>
          </p:cNvCxnSpPr>
          <p:nvPr/>
        </p:nvCxnSpPr>
        <p:spPr>
          <a:xfrm>
            <a:off x="2526383" y="5446965"/>
            <a:ext cx="0" cy="277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720CF0-FE9D-DF3B-0784-84CC0630074B}"/>
              </a:ext>
            </a:extLst>
          </p:cNvPr>
          <p:cNvSpPr/>
          <p:nvPr/>
        </p:nvSpPr>
        <p:spPr>
          <a:xfrm>
            <a:off x="9480675" y="1431320"/>
            <a:ext cx="2225548" cy="436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MC</a:t>
            </a:r>
            <a:r>
              <a:rPr lang="ko-KR" altLang="en-US" sz="1500" b="1" dirty="0">
                <a:solidFill>
                  <a:schemeClr val="tx1"/>
                </a:solidFill>
              </a:rPr>
              <a:t>가 가장 먼저 수렴함</a:t>
            </a:r>
          </a:p>
        </p:txBody>
      </p:sp>
    </p:spTree>
    <p:extLst>
      <p:ext uri="{BB962C8B-B14F-4D97-AF65-F5344CB8AC3E}">
        <p14:creationId xmlns:p14="http://schemas.microsoft.com/office/powerpoint/2010/main" val="257858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CA75B1E3-F739-0610-232E-A97BB7CD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081" y="2241045"/>
            <a:ext cx="1717958" cy="31948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C28EAC-08E7-BDB5-04C4-8D6F66BD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448" y="2218474"/>
            <a:ext cx="1717958" cy="3194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DB155B-4EEA-AFB4-13FC-CD29CB039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506" y="2218474"/>
            <a:ext cx="1639587" cy="31948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E3E7C82-D8DF-9E48-02EA-D938E575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8025"/>
              </p:ext>
            </p:extLst>
          </p:nvPr>
        </p:nvGraphicFramePr>
        <p:xfrm>
          <a:off x="602099" y="2579302"/>
          <a:ext cx="5418668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59940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6666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591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0568723"/>
                    </a:ext>
                  </a:extLst>
                </a:gridCol>
              </a:tblGrid>
              <a:tr h="419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Q-learning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SARSA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31186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[202, 5.9]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[82, 5.4]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[693, 4.5]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552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[0.2, 203]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[0, 81]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[1.7, 737]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530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[200, 3.9]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[88, 3.6]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[772, 2.7]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517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[-0.1, 205]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[-0.3, 104]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[0.5, 811]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104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[227, 0.7]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[127, 0.8]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[855, 1.2]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5025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[330, 0.2]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[208, 0.1]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[899, 0.6]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985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D9B437F-9F14-431B-0EB7-CE1CBBB85DD9}"/>
              </a:ext>
            </a:extLst>
          </p:cNvPr>
          <p:cNvSpPr txBox="1"/>
          <p:nvPr/>
        </p:nvSpPr>
        <p:spPr>
          <a:xfrm>
            <a:off x="6420266" y="2299568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629E72-D8B1-9C3F-8329-0A8F3EDEA21B}"/>
              </a:ext>
            </a:extLst>
          </p:cNvPr>
          <p:cNvCxnSpPr>
            <a:cxnSpLocks/>
          </p:cNvCxnSpPr>
          <p:nvPr/>
        </p:nvCxnSpPr>
        <p:spPr>
          <a:xfrm>
            <a:off x="7927093" y="4267560"/>
            <a:ext cx="17179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7F6CC3-60CE-6082-9726-C4406DD3F805}"/>
              </a:ext>
            </a:extLst>
          </p:cNvPr>
          <p:cNvCxnSpPr>
            <a:cxnSpLocks/>
          </p:cNvCxnSpPr>
          <p:nvPr/>
        </p:nvCxnSpPr>
        <p:spPr>
          <a:xfrm>
            <a:off x="6238533" y="3869784"/>
            <a:ext cx="1688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A17D61-61D2-5493-FEDC-E1C4AC4F976D}"/>
              </a:ext>
            </a:extLst>
          </p:cNvPr>
          <p:cNvSpPr txBox="1"/>
          <p:nvPr/>
        </p:nvSpPr>
        <p:spPr>
          <a:xfrm>
            <a:off x="9929822" y="231012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1C0C7-39A3-9F57-8056-CBC177AD9BBA}"/>
              </a:ext>
            </a:extLst>
          </p:cNvPr>
          <p:cNvSpPr txBox="1"/>
          <p:nvPr/>
        </p:nvSpPr>
        <p:spPr>
          <a:xfrm>
            <a:off x="8142114" y="2331021"/>
            <a:ext cx="9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F7EE99-6644-147D-F967-C3503B1D89DE}"/>
              </a:ext>
            </a:extLst>
          </p:cNvPr>
          <p:cNvSpPr/>
          <p:nvPr/>
        </p:nvSpPr>
        <p:spPr>
          <a:xfrm>
            <a:off x="602099" y="1518875"/>
            <a:ext cx="3539443" cy="905698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: eps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– 0.9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 eps</a:t>
            </a:r>
            <a:r>
              <a:rPr lang="ko-KR" altLang="en-US" sz="1500" dirty="0">
                <a:solidFill>
                  <a:schemeClr val="tx1"/>
                </a:solidFill>
              </a:rPr>
              <a:t>감소 값 </a:t>
            </a:r>
            <a:r>
              <a:rPr lang="en-US" altLang="ko-KR" sz="1500" dirty="0">
                <a:solidFill>
                  <a:schemeClr val="tx1"/>
                </a:solidFill>
              </a:rPr>
              <a:t>0.005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에피소드 반복횟수 </a:t>
            </a:r>
            <a:r>
              <a:rPr lang="en-US" altLang="ko-KR" sz="1500" dirty="0">
                <a:solidFill>
                  <a:schemeClr val="tx1"/>
                </a:solidFill>
              </a:rPr>
              <a:t>3000</a:t>
            </a:r>
            <a:r>
              <a:rPr lang="ko-KR" altLang="en-US" sz="1500" dirty="0">
                <a:solidFill>
                  <a:schemeClr val="tx1"/>
                </a:solidFill>
              </a:rPr>
              <a:t>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9A8607-1EB1-F6F3-FC4D-A691DDCEAAEF}"/>
              </a:ext>
            </a:extLst>
          </p:cNvPr>
          <p:cNvCxnSpPr>
            <a:cxnSpLocks/>
          </p:cNvCxnSpPr>
          <p:nvPr/>
        </p:nvCxnSpPr>
        <p:spPr>
          <a:xfrm>
            <a:off x="9900552" y="4109856"/>
            <a:ext cx="17179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943BCD-F2B5-4A4D-C08E-32B1D545FA7F}"/>
              </a:ext>
            </a:extLst>
          </p:cNvPr>
          <p:cNvCxnSpPr/>
          <p:nvPr/>
        </p:nvCxnSpPr>
        <p:spPr>
          <a:xfrm>
            <a:off x="8060661" y="5186884"/>
            <a:ext cx="358220" cy="602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03A3423-92DF-4257-082D-54C01477CF7B}"/>
              </a:ext>
            </a:extLst>
          </p:cNvPr>
          <p:cNvSpPr txBox="1"/>
          <p:nvPr/>
        </p:nvSpPr>
        <p:spPr>
          <a:xfrm>
            <a:off x="8121237" y="5757058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-100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32EDC7F-3626-DDFE-BE22-67AEA4F7A42F}"/>
              </a:ext>
            </a:extLst>
          </p:cNvPr>
          <p:cNvCxnSpPr/>
          <p:nvPr/>
        </p:nvCxnSpPr>
        <p:spPr>
          <a:xfrm>
            <a:off x="9900552" y="5168455"/>
            <a:ext cx="358220" cy="602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25955F-8713-5925-3889-90E83D2017C4}"/>
              </a:ext>
            </a:extLst>
          </p:cNvPr>
          <p:cNvSpPr txBox="1"/>
          <p:nvPr/>
        </p:nvSpPr>
        <p:spPr>
          <a:xfrm>
            <a:off x="9919329" y="5763816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-200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9C87880-514A-8A3E-B999-B148881F8BAA}"/>
              </a:ext>
            </a:extLst>
          </p:cNvPr>
          <p:cNvCxnSpPr>
            <a:cxnSpLocks/>
          </p:cNvCxnSpPr>
          <p:nvPr/>
        </p:nvCxnSpPr>
        <p:spPr>
          <a:xfrm flipH="1" flipV="1">
            <a:off x="9762799" y="2218474"/>
            <a:ext cx="150374" cy="272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3638295-9DEF-AE14-2BB9-EEBC98661E5E}"/>
              </a:ext>
            </a:extLst>
          </p:cNvPr>
          <p:cNvCxnSpPr>
            <a:cxnSpLocks/>
          </p:cNvCxnSpPr>
          <p:nvPr/>
        </p:nvCxnSpPr>
        <p:spPr>
          <a:xfrm flipH="1" flipV="1">
            <a:off x="7902305" y="2218474"/>
            <a:ext cx="112548" cy="233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4FA2DA-D0A6-038C-E8DC-6B119701809C}"/>
              </a:ext>
            </a:extLst>
          </p:cNvPr>
          <p:cNvSpPr txBox="1"/>
          <p:nvPr/>
        </p:nvSpPr>
        <p:spPr>
          <a:xfrm>
            <a:off x="9490486" y="1939629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82E8F-1475-D508-7944-DAF31EA6567D}"/>
              </a:ext>
            </a:extLst>
          </p:cNvPr>
          <p:cNvSpPr txBox="1"/>
          <p:nvPr/>
        </p:nvSpPr>
        <p:spPr>
          <a:xfrm>
            <a:off x="7589596" y="1916701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58EFB9-8D28-7EE6-0D0D-33B5B81DA72C}"/>
              </a:ext>
            </a:extLst>
          </p:cNvPr>
          <p:cNvSpPr/>
          <p:nvPr/>
        </p:nvSpPr>
        <p:spPr>
          <a:xfrm>
            <a:off x="9393856" y="1456299"/>
            <a:ext cx="2405432" cy="520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Q-learning</a:t>
            </a:r>
            <a:r>
              <a:rPr lang="ko-KR" altLang="en-US" sz="1500" b="1" dirty="0">
                <a:solidFill>
                  <a:schemeClr val="tx1"/>
                </a:solidFill>
              </a:rPr>
              <a:t>이 </a:t>
            </a:r>
            <a:r>
              <a:rPr lang="en-US" altLang="ko-KR" sz="1500" b="1" dirty="0">
                <a:solidFill>
                  <a:schemeClr val="tx1"/>
                </a:solidFill>
              </a:rPr>
              <a:t>SARSA</a:t>
            </a:r>
            <a:r>
              <a:rPr lang="ko-KR" altLang="en-US" sz="1500" b="1" dirty="0">
                <a:solidFill>
                  <a:schemeClr val="tx1"/>
                </a:solidFill>
              </a:rPr>
              <a:t>보다 더 수렴을 빨리함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A7ABF5F-5231-1610-C398-EA91B0BE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22" y="2299568"/>
            <a:ext cx="1509721" cy="3056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E87718-1462-9E2E-C694-3C08D938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680" y="2243428"/>
            <a:ext cx="1699673" cy="31127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AE3183-CBB8-3BB3-5426-00B0C0930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121" y="2279636"/>
            <a:ext cx="1717958" cy="3076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E3E7C82-D8DF-9E48-02EA-D938E575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09468"/>
              </p:ext>
            </p:extLst>
          </p:nvPr>
        </p:nvGraphicFramePr>
        <p:xfrm>
          <a:off x="602099" y="2579302"/>
          <a:ext cx="5418668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59940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6666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591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0568723"/>
                    </a:ext>
                  </a:extLst>
                </a:gridCol>
              </a:tblGrid>
              <a:tr h="419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Q-learning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SARSA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31186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[998, 5.9]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792</a:t>
                      </a:r>
                      <a:r>
                        <a:rPr lang="en-US" altLang="ko-KR" dirty="0"/>
                        <a:t>, 5.3]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[770, 5.2]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552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[2.9, 999]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[0, 828]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[2.4, 817]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530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[998, 3.9]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[847, 3.6]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[858, 3.5]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517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[0.9, 999]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[7.6, 889]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[0.6, 905]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104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[998, 1.9]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[935, 1.8]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[946, 1.8]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5025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[999, 0.9]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[999, 0.9]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[999, 0.9]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985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D9B437F-9F14-431B-0EB7-CE1CBBB85DD9}"/>
              </a:ext>
            </a:extLst>
          </p:cNvPr>
          <p:cNvSpPr txBox="1"/>
          <p:nvPr/>
        </p:nvSpPr>
        <p:spPr>
          <a:xfrm>
            <a:off x="6420266" y="2299568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629E72-D8B1-9C3F-8329-0A8F3EDEA21B}"/>
              </a:ext>
            </a:extLst>
          </p:cNvPr>
          <p:cNvCxnSpPr>
            <a:cxnSpLocks/>
          </p:cNvCxnSpPr>
          <p:nvPr/>
        </p:nvCxnSpPr>
        <p:spPr>
          <a:xfrm>
            <a:off x="8044841" y="3877035"/>
            <a:ext cx="17179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7F6CC3-60CE-6082-9726-C4406DD3F805}"/>
              </a:ext>
            </a:extLst>
          </p:cNvPr>
          <p:cNvCxnSpPr>
            <a:cxnSpLocks/>
          </p:cNvCxnSpPr>
          <p:nvPr/>
        </p:nvCxnSpPr>
        <p:spPr>
          <a:xfrm>
            <a:off x="6238533" y="3837601"/>
            <a:ext cx="1688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A17D61-61D2-5493-FEDC-E1C4AC4F976D}"/>
              </a:ext>
            </a:extLst>
          </p:cNvPr>
          <p:cNvSpPr txBox="1"/>
          <p:nvPr/>
        </p:nvSpPr>
        <p:spPr>
          <a:xfrm>
            <a:off x="10039803" y="209055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1C0C7-39A3-9F57-8056-CBC177AD9BBA}"/>
              </a:ext>
            </a:extLst>
          </p:cNvPr>
          <p:cNvSpPr txBox="1"/>
          <p:nvPr/>
        </p:nvSpPr>
        <p:spPr>
          <a:xfrm>
            <a:off x="8142114" y="2331021"/>
            <a:ext cx="9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F7EE99-6644-147D-F967-C3503B1D89DE}"/>
              </a:ext>
            </a:extLst>
          </p:cNvPr>
          <p:cNvSpPr/>
          <p:nvPr/>
        </p:nvSpPr>
        <p:spPr>
          <a:xfrm>
            <a:off x="602099" y="1518875"/>
            <a:ext cx="3539443" cy="905698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: eps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– 0.9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 eps</a:t>
            </a:r>
            <a:r>
              <a:rPr lang="ko-KR" altLang="en-US" sz="1500" dirty="0">
                <a:solidFill>
                  <a:schemeClr val="tx1"/>
                </a:solidFill>
              </a:rPr>
              <a:t>감소 값 </a:t>
            </a:r>
            <a:r>
              <a:rPr lang="en-US" altLang="ko-KR" sz="1500" dirty="0">
                <a:solidFill>
                  <a:schemeClr val="tx1"/>
                </a:solidFill>
              </a:rPr>
              <a:t>0.0001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에피소드 반복횟수 </a:t>
            </a:r>
            <a:r>
              <a:rPr lang="en-US" altLang="ko-KR" sz="1500" dirty="0">
                <a:solidFill>
                  <a:schemeClr val="tx1"/>
                </a:solidFill>
              </a:rPr>
              <a:t>10000</a:t>
            </a:r>
            <a:r>
              <a:rPr lang="ko-KR" altLang="en-US" sz="1500" dirty="0">
                <a:solidFill>
                  <a:schemeClr val="tx1"/>
                </a:solidFill>
              </a:rPr>
              <a:t>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9A8607-1EB1-F6F3-FC4D-A691DDCEAAEF}"/>
              </a:ext>
            </a:extLst>
          </p:cNvPr>
          <p:cNvCxnSpPr>
            <a:cxnSpLocks/>
          </p:cNvCxnSpPr>
          <p:nvPr/>
        </p:nvCxnSpPr>
        <p:spPr>
          <a:xfrm>
            <a:off x="9919329" y="3779656"/>
            <a:ext cx="17179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25955F-8713-5925-3889-90E83D2017C4}"/>
              </a:ext>
            </a:extLst>
          </p:cNvPr>
          <p:cNvSpPr txBox="1"/>
          <p:nvPr/>
        </p:nvSpPr>
        <p:spPr>
          <a:xfrm>
            <a:off x="7634775" y="5486299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-1000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82E8F-1475-D508-7944-DAF31EA6567D}"/>
              </a:ext>
            </a:extLst>
          </p:cNvPr>
          <p:cNvSpPr txBox="1"/>
          <p:nvPr/>
        </p:nvSpPr>
        <p:spPr>
          <a:xfrm>
            <a:off x="7623489" y="1842075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58EFB9-8D28-7EE6-0D0D-33B5B81DA72C}"/>
              </a:ext>
            </a:extLst>
          </p:cNvPr>
          <p:cNvSpPr/>
          <p:nvPr/>
        </p:nvSpPr>
        <p:spPr>
          <a:xfrm>
            <a:off x="8839200" y="1456299"/>
            <a:ext cx="2960088" cy="520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Q-learning</a:t>
            </a:r>
            <a:r>
              <a:rPr lang="ko-KR" altLang="en-US" sz="1500" b="1" dirty="0">
                <a:solidFill>
                  <a:schemeClr val="tx1"/>
                </a:solidFill>
              </a:rPr>
              <a:t>의 경우 일정 학습량을 넘어가면 </a:t>
            </a:r>
            <a:r>
              <a:rPr lang="ko-KR" altLang="en-US" sz="1500" b="1" dirty="0" err="1">
                <a:solidFill>
                  <a:schemeClr val="tx1"/>
                </a:solidFill>
              </a:rPr>
              <a:t>과적합된다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4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706</Words>
  <Application>Microsoft Office PowerPoint</Application>
  <PresentationFormat>와이드스크린</PresentationFormat>
  <Paragraphs>176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KoPubWorld돋움체 Bold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이건원(2018132027)</dc:creator>
  <cp:lastModifiedBy>이건원(2018132027)</cp:lastModifiedBy>
  <cp:revision>2</cp:revision>
  <dcterms:created xsi:type="dcterms:W3CDTF">2023-05-18T10:56:26Z</dcterms:created>
  <dcterms:modified xsi:type="dcterms:W3CDTF">2023-05-18T18:48:52Z</dcterms:modified>
</cp:coreProperties>
</file>