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6"/>
  </p:notesMasterIdLst>
  <p:sldIdLst>
    <p:sldId id="256" r:id="rId5"/>
    <p:sldId id="279" r:id="rId6"/>
    <p:sldId id="259" r:id="rId7"/>
    <p:sldId id="261" r:id="rId8"/>
    <p:sldId id="263" r:id="rId9"/>
    <p:sldId id="262" r:id="rId10"/>
    <p:sldId id="264" r:id="rId11"/>
    <p:sldId id="272" r:id="rId12"/>
    <p:sldId id="265" r:id="rId13"/>
    <p:sldId id="266" r:id="rId14"/>
    <p:sldId id="267" r:id="rId15"/>
    <p:sldId id="268" r:id="rId16"/>
    <p:sldId id="270" r:id="rId17"/>
    <p:sldId id="271" r:id="rId18"/>
    <p:sldId id="278" r:id="rId19"/>
    <p:sldId id="277" r:id="rId20"/>
    <p:sldId id="276" r:id="rId21"/>
    <p:sldId id="275" r:id="rId22"/>
    <p:sldId id="274" r:id="rId23"/>
    <p:sldId id="273" r:id="rId24"/>
    <p:sldId id="25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2AE"/>
    <a:srgbClr val="067C7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56" autoAdjust="0"/>
  </p:normalViewPr>
  <p:slideViewPr>
    <p:cSldViewPr snapToGrid="0">
      <p:cViewPr>
        <p:scale>
          <a:sx n="75" d="100"/>
          <a:sy n="75" d="100"/>
        </p:scale>
        <p:origin x="-2676" y="-8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8AC7-252C-452F-801C-3C3A2112F30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68DB-8B2B-41A6-9D6B-0EA9D38D4D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22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6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630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460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889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282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9290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273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0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761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265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960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120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9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754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5161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>
            <a:lvl1pPr>
              <a:defRPr sz="34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252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20002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1026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5753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89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12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94727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592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3562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006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403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721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1480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787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7203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34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4129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169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2873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0233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4995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1012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765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04947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3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7705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067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98496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1889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85824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80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91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902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22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92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65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71"/>
            <a:ext cx="9143999" cy="68855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39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1507" y="340599"/>
            <a:ext cx="78867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625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89292" y="2767280"/>
            <a:ext cx="4750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rgbClr val="067C7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  <a:endParaRPr lang="ko-KR" altLang="en-US" sz="8000" dirty="0">
              <a:solidFill>
                <a:srgbClr val="067C7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92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17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04055" y="4719020"/>
            <a:ext cx="451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M&amp;H </a:t>
            </a:r>
            <a:r>
              <a:rPr lang="ko-KR" altLang="en-US" sz="5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고속버스</a:t>
            </a:r>
            <a:endParaRPr lang="ko-KR" altLang="en-US" sz="5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6500" y="1143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71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907" y="315199"/>
            <a:ext cx="7886700" cy="823070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4-4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프로그램  구조 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물리적  모델링 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8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207" y="327899"/>
            <a:ext cx="7886700" cy="823070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4-5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프로그램 구조 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: MVC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파일구조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미완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66700" y="1397000"/>
          <a:ext cx="8394699" cy="2194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233"/>
                <a:gridCol w="2798233"/>
                <a:gridCol w="2798233"/>
              </a:tblGrid>
              <a:tr h="444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rgbClr val="2CA2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>
                    <a:solidFill>
                      <a:srgbClr val="2CA2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>
                    <a:solidFill>
                      <a:srgbClr val="2CA2AE"/>
                    </a:solidFill>
                  </a:tcPr>
                </a:tc>
              </a:tr>
              <a:tr h="17496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81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807" y="3278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</a:rPr>
              <a:t>4-6 </a:t>
            </a:r>
            <a:r>
              <a:rPr lang="ko-KR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프로그램 </a:t>
            </a:r>
            <a:r>
              <a:rPr lang="ko-KR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구조 </a:t>
            </a:r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</a:rPr>
              <a:t>: Class  Diagram</a:t>
            </a:r>
            <a:endParaRPr lang="ko-KR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77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707" y="1754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5-1.  UI,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기능  안내  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: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로그인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800" y="939800"/>
            <a:ext cx="5410199" cy="57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5200" y="6223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33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8607" y="3151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5-2.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회원가입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9100" y="1155700"/>
            <a:ext cx="5384800" cy="534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6707" y="315199"/>
            <a:ext cx="7886700" cy="823070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5-3  :  ID  /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비밀번호 찾기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0" y="1117600"/>
            <a:ext cx="54229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307" y="3405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5-4  :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예매 창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6700" y="1208088"/>
            <a:ext cx="5714999" cy="549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307" y="3278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5-5  :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배차 표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400" y="1143000"/>
            <a:ext cx="51562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907" y="3278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5-6  :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좌석 선택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&amp;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결제 창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1460500"/>
            <a:ext cx="758190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2107" y="3151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5-7  :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결제정보 입력 창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700" y="1384300"/>
            <a:ext cx="5410200" cy="528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6072" y="1460500"/>
            <a:ext cx="5211528" cy="403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8607" y="3278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5-8  :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결제완료 창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612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440" y="1707306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1.  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개요</a:t>
            </a:r>
            <a:endParaRPr lang="en-US" altLang="ko-KR" sz="3600" b="1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440" y="2429338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2.  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역할분담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440" y="3151370"/>
            <a:ext cx="412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3.  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프로그램  개발 일정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440" y="3873402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4.  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프로그램 구조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00" y="4648200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UI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기능안내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왼쪽 중괄호 8"/>
          <p:cNvSpPr/>
          <p:nvPr/>
        </p:nvSpPr>
        <p:spPr>
          <a:xfrm>
            <a:off x="4635500" y="2286000"/>
            <a:ext cx="647700" cy="375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133600"/>
            <a:ext cx="28575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4-1  </a:t>
            </a:r>
            <a:r>
              <a:rPr lang="ko-KR" altLang="en-US" b="1" dirty="0" smtClean="0">
                <a:solidFill>
                  <a:srgbClr val="002060"/>
                </a:solidFill>
              </a:rPr>
              <a:t>프로그램 개발 환경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4-2  </a:t>
            </a:r>
            <a:r>
              <a:rPr lang="ko-KR" altLang="en-US" b="1" dirty="0" smtClean="0">
                <a:solidFill>
                  <a:srgbClr val="002060"/>
                </a:solidFill>
              </a:rPr>
              <a:t>프로그램 구조</a:t>
            </a:r>
            <a:r>
              <a:rPr lang="en-US" altLang="ko-KR" b="1" dirty="0" smtClean="0">
                <a:solidFill>
                  <a:srgbClr val="002060"/>
                </a:solidFill>
              </a:rPr>
              <a:t>:</a:t>
            </a:r>
            <a:r>
              <a:rPr lang="ko-KR" altLang="en-US" b="1" dirty="0" smtClean="0">
                <a:solidFill>
                  <a:srgbClr val="002060"/>
                </a:solidFill>
              </a:rPr>
              <a:t>스토리보드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4-3 </a:t>
            </a:r>
            <a:r>
              <a:rPr lang="ko-KR" altLang="en-US" b="1" dirty="0" smtClean="0">
                <a:solidFill>
                  <a:srgbClr val="002060"/>
                </a:solidFill>
              </a:rPr>
              <a:t>프로그램 구조</a:t>
            </a:r>
            <a:r>
              <a:rPr lang="en-US" altLang="ko-KR" b="1" dirty="0" smtClean="0">
                <a:solidFill>
                  <a:srgbClr val="002060"/>
                </a:solidFill>
              </a:rPr>
              <a:t>:</a:t>
            </a:r>
            <a:r>
              <a:rPr lang="ko-KR" altLang="en-US" b="1" dirty="0" smtClean="0">
                <a:solidFill>
                  <a:srgbClr val="002060"/>
                </a:solidFill>
              </a:rPr>
              <a:t>개체 관계도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4-4 </a:t>
            </a:r>
            <a:r>
              <a:rPr lang="ko-KR" altLang="en-US" b="1" dirty="0" smtClean="0">
                <a:solidFill>
                  <a:srgbClr val="002060"/>
                </a:solidFill>
              </a:rPr>
              <a:t>프로그램 구조</a:t>
            </a:r>
            <a:r>
              <a:rPr lang="en-US" altLang="ko-KR" b="1" dirty="0" smtClean="0">
                <a:solidFill>
                  <a:srgbClr val="002060"/>
                </a:solidFill>
              </a:rPr>
              <a:t>:</a:t>
            </a:r>
            <a:r>
              <a:rPr lang="ko-KR" altLang="en-US" b="1" dirty="0" smtClean="0">
                <a:solidFill>
                  <a:srgbClr val="002060"/>
                </a:solidFill>
              </a:rPr>
              <a:t>물리적 모델링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4-5 </a:t>
            </a:r>
            <a:r>
              <a:rPr lang="ko-KR" altLang="en-US" b="1" dirty="0" smtClean="0">
                <a:solidFill>
                  <a:srgbClr val="002060"/>
                </a:solidFill>
              </a:rPr>
              <a:t>프로그램 구조</a:t>
            </a:r>
            <a:r>
              <a:rPr lang="en-US" altLang="ko-KR" b="1" dirty="0" smtClean="0">
                <a:solidFill>
                  <a:srgbClr val="002060"/>
                </a:solidFill>
              </a:rPr>
              <a:t>:MVC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파일구조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4-6 </a:t>
            </a:r>
            <a:r>
              <a:rPr lang="ko-KR" altLang="en-US" b="1" dirty="0" smtClean="0">
                <a:solidFill>
                  <a:srgbClr val="002060"/>
                </a:solidFill>
              </a:rPr>
              <a:t>프로그램 구조</a:t>
            </a:r>
            <a:r>
              <a:rPr lang="en-US" altLang="ko-KR" b="1" dirty="0" smtClean="0">
                <a:solidFill>
                  <a:srgbClr val="002060"/>
                </a:solidFill>
              </a:rPr>
              <a:t>:Class Diagram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0339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607" y="1627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1.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  개요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000" y="800100"/>
            <a:ext cx="7569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로그인  및  회원가입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①고객은  회원가입  후  로그인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②아이디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비밀번호 분실  시  아이디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비밀번호 찾기  기능을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이용하여  처리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예매  및  결제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① 고객은  출발지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도착지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출발날짜  정보를  입력</a:t>
            </a:r>
          </a:p>
          <a:p>
            <a:pPr fontAlgn="base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② 버스유형 선택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일반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우등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후  배차  조회</a:t>
            </a:r>
          </a:p>
          <a:p>
            <a:pPr fontAlgn="base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③ 고객이  입력한  출발지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도착지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버스유형에 맞춰  출발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날짜  당일  시간 별  배차 표가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조회되고  선택가능</a:t>
            </a:r>
          </a:p>
          <a:p>
            <a:pPr fontAlgn="base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④ 좌석  선택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연령  구분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매수  선택  후  결제방식  지정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성인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:10000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청소년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:7000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영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유아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만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세 이하 아동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):5000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우등  선택  시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+2000</a:t>
            </a:r>
          </a:p>
          <a:p>
            <a:pPr fontAlgn="base">
              <a:buFontTx/>
              <a:buChar char="-"/>
            </a:pP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3.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조회</a:t>
            </a:r>
            <a:endParaRPr lang="ko-KR" altLang="en-US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① 고객은  자신의  버스예매정보를  조회버튼을  이용하여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조회 할 수 있다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② 고객은  자신의  버스예매정보를  수정  및  취소할  수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base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있다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7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8107" y="3405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2.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역할분담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100" y="1841500"/>
            <a:ext cx="6972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박정민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팀장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):</a:t>
            </a:r>
          </a:p>
          <a:p>
            <a:endParaRPr lang="en-US" altLang="ko-KR" sz="3600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김다훈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endParaRPr lang="en-US" altLang="ko-KR" sz="3600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김세훈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9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097031" y="2570184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69432" y="2570184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2008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220015" y="2570184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74120" y="4306330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800" y="315199"/>
            <a:ext cx="7887607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3.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프로그램 개발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일정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73097" y="1033780"/>
          <a:ext cx="7721602" cy="569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086"/>
                <a:gridCol w="1103086"/>
                <a:gridCol w="1103086"/>
                <a:gridCol w="1103086"/>
                <a:gridCol w="1103086"/>
                <a:gridCol w="1103086"/>
                <a:gridCol w="1103086"/>
              </a:tblGrid>
              <a:tr h="418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05/27</a:t>
                      </a:r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05/28</a:t>
                      </a:r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05/29</a:t>
                      </a:r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05/30</a:t>
                      </a:r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05/31</a:t>
                      </a:r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06/01</a:t>
                      </a:r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06/02</a:t>
                      </a:r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</a:tr>
              <a:tr h="11109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6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06/03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06/04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06/05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06/06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06/07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06/08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06/09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</a:tr>
              <a:tr h="11266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6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06/10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06/11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06/14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</a:tr>
              <a:tr h="10874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6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67C7E"/>
                    </a:solidFill>
                  </a:tcPr>
                </a:tc>
              </a:tr>
              <a:tr h="824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862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307" y="327899"/>
            <a:ext cx="7886700" cy="82307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4-1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프로그램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구조 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개발 환경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미완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460500"/>
            <a:ext cx="7200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운영체제 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 Windows7 64bit</a:t>
            </a:r>
          </a:p>
          <a:p>
            <a:pPr algn="ctr"/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DBMS  :</a:t>
            </a:r>
          </a:p>
          <a:p>
            <a:pPr algn="ctr"/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개발도구 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 Eclipse,</a:t>
            </a:r>
          </a:p>
          <a:p>
            <a:pPr algn="ctr"/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데이터베이스 모델링 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pPr algn="ctr"/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UML  :  </a:t>
            </a:r>
          </a:p>
          <a:p>
            <a:pPr algn="ctr"/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언어 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 Java, Java </a:t>
            </a:r>
            <a:r>
              <a:rPr lang="en-US" altLang="ko-KR" sz="2400" b="1" dirty="0" err="1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Fx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View Tool  :  Java </a:t>
            </a:r>
            <a:r>
              <a:rPr lang="en-US" altLang="ko-KR" sz="2400" b="1" dirty="0" err="1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Fx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2400" b="1" dirty="0" err="1" smtClean="0">
                <a:solidFill>
                  <a:schemeClr val="accent5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SceneBuilder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80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207" y="315199"/>
            <a:ext cx="7886700" cy="82307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4-2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프로그램 구조 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스토리보드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미완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9407" y="213599"/>
            <a:ext cx="7886700" cy="823070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4-3  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프로그램  구조</a:t>
            </a:r>
            <a:r>
              <a:rPr lang="en-US" altLang="ko-KR" sz="44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</a:rPr>
              <a:t>개체 관계도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4000" y="2019300"/>
            <a:ext cx="1041400" cy="6350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예매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5900" y="2197100"/>
            <a:ext cx="1041400" cy="6350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배차 표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0600" y="4292600"/>
            <a:ext cx="1041400" cy="6350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고객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31900" y="5346700"/>
            <a:ext cx="1041400" cy="6350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터미널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48400" y="4495800"/>
            <a:ext cx="1041400" cy="63500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바른고딕" pitchFamily="50" charset="-127"/>
                <a:ea typeface="나눔바른고딕" pitchFamily="50" charset="-127"/>
              </a:rPr>
              <a:t>조회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9100" y="8763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예매번호</a:t>
            </a:r>
            <a:endParaRPr lang="ko-KR" altLang="en-US" b="1" dirty="0"/>
          </a:p>
        </p:txBody>
      </p:sp>
      <p:sp>
        <p:nvSpPr>
          <p:cNvPr id="34" name="타원 33"/>
          <p:cNvSpPr/>
          <p:nvPr/>
        </p:nvSpPr>
        <p:spPr>
          <a:xfrm>
            <a:off x="2235200" y="33274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지역</a:t>
            </a:r>
            <a:endParaRPr lang="ko-KR" altLang="en-US" b="1" dirty="0"/>
          </a:p>
        </p:txBody>
      </p:sp>
      <p:sp>
        <p:nvSpPr>
          <p:cNvPr id="35" name="타원 34"/>
          <p:cNvSpPr/>
          <p:nvPr/>
        </p:nvSpPr>
        <p:spPr>
          <a:xfrm>
            <a:off x="3670300" y="11303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출발지</a:t>
            </a:r>
            <a:endParaRPr lang="ko-KR" altLang="en-US" b="1" dirty="0"/>
          </a:p>
        </p:txBody>
      </p:sp>
      <p:sp>
        <p:nvSpPr>
          <p:cNvPr id="36" name="타원 35"/>
          <p:cNvSpPr/>
          <p:nvPr/>
        </p:nvSpPr>
        <p:spPr>
          <a:xfrm>
            <a:off x="3810000" y="18923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도착지</a:t>
            </a:r>
            <a:endParaRPr lang="ko-KR" altLang="en-US" b="1" dirty="0"/>
          </a:p>
        </p:txBody>
      </p:sp>
      <p:sp>
        <p:nvSpPr>
          <p:cNvPr id="37" name="타원 36"/>
          <p:cNvSpPr/>
          <p:nvPr/>
        </p:nvSpPr>
        <p:spPr>
          <a:xfrm>
            <a:off x="1549400" y="8255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출발날짜</a:t>
            </a:r>
            <a:endParaRPr lang="ko-KR" altLang="en-US" b="1" dirty="0"/>
          </a:p>
        </p:txBody>
      </p:sp>
      <p:sp>
        <p:nvSpPr>
          <p:cNvPr id="38" name="타원 37"/>
          <p:cNvSpPr/>
          <p:nvPr/>
        </p:nvSpPr>
        <p:spPr>
          <a:xfrm>
            <a:off x="3784600" y="26162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출발유형</a:t>
            </a:r>
            <a:endParaRPr lang="ko-KR" altLang="en-US" b="1" dirty="0"/>
          </a:p>
        </p:txBody>
      </p:sp>
      <p:sp>
        <p:nvSpPr>
          <p:cNvPr id="39" name="타원 38"/>
          <p:cNvSpPr/>
          <p:nvPr/>
        </p:nvSpPr>
        <p:spPr>
          <a:xfrm>
            <a:off x="2641600" y="8763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복귀날짜</a:t>
            </a:r>
            <a:endParaRPr lang="ko-KR" altLang="en-US" b="1" dirty="0"/>
          </a:p>
        </p:txBody>
      </p:sp>
      <p:sp>
        <p:nvSpPr>
          <p:cNvPr id="41" name="타원 40"/>
          <p:cNvSpPr/>
          <p:nvPr/>
        </p:nvSpPr>
        <p:spPr>
          <a:xfrm>
            <a:off x="3302000" y="32639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버스유형</a:t>
            </a:r>
            <a:endParaRPr lang="ko-KR" altLang="en-US" b="1" dirty="0"/>
          </a:p>
        </p:txBody>
      </p:sp>
      <p:sp>
        <p:nvSpPr>
          <p:cNvPr id="42" name="타원 41"/>
          <p:cNvSpPr/>
          <p:nvPr/>
        </p:nvSpPr>
        <p:spPr>
          <a:xfrm>
            <a:off x="1168400" y="32639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좌석선택</a:t>
            </a:r>
            <a:endParaRPr lang="ko-KR" altLang="en-US" b="1" dirty="0"/>
          </a:p>
        </p:txBody>
      </p:sp>
      <p:sp>
        <p:nvSpPr>
          <p:cNvPr id="43" name="타원 42"/>
          <p:cNvSpPr/>
          <p:nvPr/>
        </p:nvSpPr>
        <p:spPr>
          <a:xfrm>
            <a:off x="0" y="23495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연령구분</a:t>
            </a:r>
            <a:endParaRPr lang="ko-KR" altLang="en-US" b="1" dirty="0"/>
          </a:p>
        </p:txBody>
      </p:sp>
      <p:sp>
        <p:nvSpPr>
          <p:cNvPr id="44" name="타원 43"/>
          <p:cNvSpPr/>
          <p:nvPr/>
        </p:nvSpPr>
        <p:spPr>
          <a:xfrm>
            <a:off x="152400" y="30734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매수</a:t>
            </a:r>
            <a:endParaRPr lang="ko-KR" altLang="en-US" b="1" dirty="0"/>
          </a:p>
        </p:txBody>
      </p:sp>
      <p:sp>
        <p:nvSpPr>
          <p:cNvPr id="45" name="타원 44"/>
          <p:cNvSpPr/>
          <p:nvPr/>
        </p:nvSpPr>
        <p:spPr>
          <a:xfrm>
            <a:off x="0" y="1612900"/>
            <a:ext cx="1041400" cy="698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결제방식</a:t>
            </a:r>
            <a:endParaRPr lang="ko-KR" altLang="en-US" b="1" dirty="0"/>
          </a:p>
        </p:txBody>
      </p:sp>
      <p:sp>
        <p:nvSpPr>
          <p:cNvPr id="46" name="타원 45"/>
          <p:cNvSpPr/>
          <p:nvPr/>
        </p:nvSpPr>
        <p:spPr>
          <a:xfrm>
            <a:off x="4762500" y="1079500"/>
            <a:ext cx="1041400" cy="6985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배차번호</a:t>
            </a:r>
            <a:endParaRPr lang="ko-KR" altLang="en-US" b="1" dirty="0"/>
          </a:p>
        </p:txBody>
      </p:sp>
      <p:sp>
        <p:nvSpPr>
          <p:cNvPr id="47" name="타원 46"/>
          <p:cNvSpPr/>
          <p:nvPr/>
        </p:nvSpPr>
        <p:spPr>
          <a:xfrm>
            <a:off x="6870700" y="1054100"/>
            <a:ext cx="1041400" cy="6985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출발시간</a:t>
            </a:r>
            <a:endParaRPr lang="ko-KR" altLang="en-US" b="1" dirty="0"/>
          </a:p>
        </p:txBody>
      </p:sp>
      <p:sp>
        <p:nvSpPr>
          <p:cNvPr id="48" name="타원 47"/>
          <p:cNvSpPr/>
          <p:nvPr/>
        </p:nvSpPr>
        <p:spPr>
          <a:xfrm>
            <a:off x="7937500" y="1054100"/>
            <a:ext cx="1041400" cy="6985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잔여좌석</a:t>
            </a:r>
            <a:endParaRPr lang="ko-KR" altLang="en-US" b="1" dirty="0"/>
          </a:p>
        </p:txBody>
      </p:sp>
      <p:sp>
        <p:nvSpPr>
          <p:cNvPr id="49" name="타원 48"/>
          <p:cNvSpPr/>
          <p:nvPr/>
        </p:nvSpPr>
        <p:spPr>
          <a:xfrm>
            <a:off x="5816600" y="1054100"/>
            <a:ext cx="1041400" cy="6985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버스유형</a:t>
            </a:r>
            <a:endParaRPr lang="ko-KR" altLang="en-US" b="1" dirty="0"/>
          </a:p>
        </p:txBody>
      </p:sp>
      <p:sp>
        <p:nvSpPr>
          <p:cNvPr id="50" name="타원 49"/>
          <p:cNvSpPr/>
          <p:nvPr/>
        </p:nvSpPr>
        <p:spPr>
          <a:xfrm>
            <a:off x="241300" y="3822700"/>
            <a:ext cx="1041400" cy="698500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이름</a:t>
            </a:r>
            <a:endParaRPr lang="ko-KR" altLang="en-US" b="1" dirty="0"/>
          </a:p>
        </p:txBody>
      </p:sp>
      <p:sp>
        <p:nvSpPr>
          <p:cNvPr id="51" name="타원 50"/>
          <p:cNvSpPr/>
          <p:nvPr/>
        </p:nvSpPr>
        <p:spPr>
          <a:xfrm>
            <a:off x="3454400" y="5194300"/>
            <a:ext cx="1041400" cy="698500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연락처</a:t>
            </a:r>
            <a:endParaRPr lang="ko-KR" altLang="en-US" b="1" dirty="0"/>
          </a:p>
        </p:txBody>
      </p:sp>
      <p:sp>
        <p:nvSpPr>
          <p:cNvPr id="52" name="타원 51"/>
          <p:cNvSpPr/>
          <p:nvPr/>
        </p:nvSpPr>
        <p:spPr>
          <a:xfrm>
            <a:off x="241300" y="4546600"/>
            <a:ext cx="1041400" cy="698500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ID</a:t>
            </a:r>
            <a:endParaRPr lang="ko-KR" altLang="en-US" b="1" dirty="0"/>
          </a:p>
        </p:txBody>
      </p:sp>
      <p:sp>
        <p:nvSpPr>
          <p:cNvPr id="53" name="타원 52"/>
          <p:cNvSpPr/>
          <p:nvPr/>
        </p:nvSpPr>
        <p:spPr>
          <a:xfrm>
            <a:off x="2374900" y="5194300"/>
            <a:ext cx="1041400" cy="698500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고객번호</a:t>
            </a:r>
            <a:endParaRPr lang="ko-KR" altLang="en-US" b="1" dirty="0"/>
          </a:p>
        </p:txBody>
      </p:sp>
      <p:sp>
        <p:nvSpPr>
          <p:cNvPr id="54" name="타원 53"/>
          <p:cNvSpPr/>
          <p:nvPr/>
        </p:nvSpPr>
        <p:spPr>
          <a:xfrm>
            <a:off x="0" y="5295900"/>
            <a:ext cx="1041400" cy="698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고유번호</a:t>
            </a:r>
            <a:endParaRPr lang="ko-KR" altLang="en-US" b="1" dirty="0"/>
          </a:p>
        </p:txBody>
      </p:sp>
      <p:sp>
        <p:nvSpPr>
          <p:cNvPr id="55" name="타원 54"/>
          <p:cNvSpPr/>
          <p:nvPr/>
        </p:nvSpPr>
        <p:spPr>
          <a:xfrm>
            <a:off x="1257300" y="6159500"/>
            <a:ext cx="1041400" cy="698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지역</a:t>
            </a:r>
            <a:endParaRPr lang="ko-KR" altLang="en-US" b="1" dirty="0"/>
          </a:p>
        </p:txBody>
      </p:sp>
      <p:sp>
        <p:nvSpPr>
          <p:cNvPr id="56" name="타원 55"/>
          <p:cNvSpPr/>
          <p:nvPr/>
        </p:nvSpPr>
        <p:spPr>
          <a:xfrm>
            <a:off x="0" y="6159500"/>
            <a:ext cx="1041400" cy="698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터미널</a:t>
            </a:r>
            <a:endParaRPr lang="ko-KR" altLang="en-US" b="1" dirty="0"/>
          </a:p>
        </p:txBody>
      </p:sp>
      <p:sp>
        <p:nvSpPr>
          <p:cNvPr id="57" name="타원 56"/>
          <p:cNvSpPr/>
          <p:nvPr/>
        </p:nvSpPr>
        <p:spPr>
          <a:xfrm>
            <a:off x="4635500" y="34163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일련번호</a:t>
            </a:r>
            <a:endParaRPr lang="ko-KR" altLang="en-US" b="1" dirty="0"/>
          </a:p>
        </p:txBody>
      </p:sp>
      <p:sp>
        <p:nvSpPr>
          <p:cNvPr id="58" name="타원 57"/>
          <p:cNvSpPr/>
          <p:nvPr/>
        </p:nvSpPr>
        <p:spPr>
          <a:xfrm>
            <a:off x="6756400" y="31877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고객번호</a:t>
            </a:r>
            <a:endParaRPr lang="ko-KR" altLang="en-US" b="1" dirty="0"/>
          </a:p>
        </p:txBody>
      </p:sp>
      <p:sp>
        <p:nvSpPr>
          <p:cNvPr id="59" name="타원 58"/>
          <p:cNvSpPr/>
          <p:nvPr/>
        </p:nvSpPr>
        <p:spPr>
          <a:xfrm>
            <a:off x="7797800" y="34671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예약날짜</a:t>
            </a:r>
            <a:endParaRPr lang="ko-KR" altLang="en-US" b="1" dirty="0"/>
          </a:p>
        </p:txBody>
      </p:sp>
      <p:sp>
        <p:nvSpPr>
          <p:cNvPr id="60" name="타원 59"/>
          <p:cNvSpPr/>
          <p:nvPr/>
        </p:nvSpPr>
        <p:spPr>
          <a:xfrm>
            <a:off x="4318000" y="46482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버스유형</a:t>
            </a:r>
            <a:endParaRPr lang="ko-KR" altLang="en-US" b="1" dirty="0"/>
          </a:p>
        </p:txBody>
      </p:sp>
      <p:sp>
        <p:nvSpPr>
          <p:cNvPr id="61" name="타원 60"/>
          <p:cNvSpPr/>
          <p:nvPr/>
        </p:nvSpPr>
        <p:spPr>
          <a:xfrm>
            <a:off x="7950200" y="42037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출발날짜</a:t>
            </a:r>
            <a:endParaRPr lang="ko-KR" altLang="en-US" b="1" dirty="0"/>
          </a:p>
        </p:txBody>
      </p:sp>
      <p:sp>
        <p:nvSpPr>
          <p:cNvPr id="62" name="타원 61"/>
          <p:cNvSpPr/>
          <p:nvPr/>
        </p:nvSpPr>
        <p:spPr>
          <a:xfrm>
            <a:off x="7950200" y="49530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복귀날짜</a:t>
            </a:r>
            <a:endParaRPr lang="ko-KR" altLang="en-US" b="1" dirty="0"/>
          </a:p>
        </p:txBody>
      </p:sp>
      <p:sp>
        <p:nvSpPr>
          <p:cNvPr id="63" name="타원 62"/>
          <p:cNvSpPr/>
          <p:nvPr/>
        </p:nvSpPr>
        <p:spPr>
          <a:xfrm>
            <a:off x="7048500" y="53594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출발지</a:t>
            </a:r>
            <a:endParaRPr lang="ko-KR" altLang="en-US" b="1" dirty="0"/>
          </a:p>
        </p:txBody>
      </p:sp>
      <p:sp>
        <p:nvSpPr>
          <p:cNvPr id="64" name="타원 63"/>
          <p:cNvSpPr/>
          <p:nvPr/>
        </p:nvSpPr>
        <p:spPr>
          <a:xfrm>
            <a:off x="5676900" y="32131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예매 수</a:t>
            </a:r>
            <a:endParaRPr lang="ko-KR" altLang="en-US" b="1" dirty="0"/>
          </a:p>
        </p:txBody>
      </p:sp>
      <p:sp>
        <p:nvSpPr>
          <p:cNvPr id="65" name="타원 64"/>
          <p:cNvSpPr/>
          <p:nvPr/>
        </p:nvSpPr>
        <p:spPr>
          <a:xfrm>
            <a:off x="5956300" y="53594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도착지</a:t>
            </a:r>
            <a:endParaRPr lang="ko-KR" altLang="en-US" b="1" dirty="0"/>
          </a:p>
        </p:txBody>
      </p:sp>
      <p:sp>
        <p:nvSpPr>
          <p:cNvPr id="66" name="타원 65"/>
          <p:cNvSpPr/>
          <p:nvPr/>
        </p:nvSpPr>
        <p:spPr>
          <a:xfrm>
            <a:off x="4889500" y="52578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출발시간</a:t>
            </a:r>
            <a:endParaRPr lang="ko-KR" altLang="en-US" b="1" dirty="0"/>
          </a:p>
        </p:txBody>
      </p:sp>
      <p:sp>
        <p:nvSpPr>
          <p:cNvPr id="67" name="타원 66"/>
          <p:cNvSpPr/>
          <p:nvPr/>
        </p:nvSpPr>
        <p:spPr>
          <a:xfrm>
            <a:off x="3949700" y="3975100"/>
            <a:ext cx="1041400" cy="6985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금액</a:t>
            </a:r>
            <a:endParaRPr lang="ko-KR" altLang="en-US" b="1" dirty="0"/>
          </a:p>
        </p:txBody>
      </p:sp>
      <p:cxnSp>
        <p:nvCxnSpPr>
          <p:cNvPr id="77" name="직선 연결선 76"/>
          <p:cNvCxnSpPr>
            <a:stCxn id="46" idx="4"/>
            <a:endCxn id="24" idx="0"/>
          </p:cNvCxnSpPr>
          <p:nvPr/>
        </p:nvCxnSpPr>
        <p:spPr>
          <a:xfrm>
            <a:off x="5283200" y="1778000"/>
            <a:ext cx="1803400" cy="4191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4" idx="6"/>
            <a:endCxn id="27" idx="1"/>
          </p:cNvCxnSpPr>
          <p:nvPr/>
        </p:nvCxnSpPr>
        <p:spPr>
          <a:xfrm>
            <a:off x="1041400" y="5645150"/>
            <a:ext cx="190500" cy="190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56" idx="7"/>
          </p:cNvCxnSpPr>
          <p:nvPr/>
        </p:nvCxnSpPr>
        <p:spPr>
          <a:xfrm flipH="1">
            <a:off x="888890" y="5994400"/>
            <a:ext cx="343010" cy="2673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27" idx="2"/>
            <a:endCxn id="55" idx="0"/>
          </p:cNvCxnSpPr>
          <p:nvPr/>
        </p:nvCxnSpPr>
        <p:spPr>
          <a:xfrm>
            <a:off x="1752600" y="5981700"/>
            <a:ext cx="25400" cy="1778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8" idx="4"/>
            <a:endCxn id="32" idx="0"/>
          </p:cNvCxnSpPr>
          <p:nvPr/>
        </p:nvCxnSpPr>
        <p:spPr>
          <a:xfrm flipH="1">
            <a:off x="6769100" y="3886200"/>
            <a:ext cx="508000" cy="609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9" idx="3"/>
            <a:endCxn id="32" idx="0"/>
          </p:cNvCxnSpPr>
          <p:nvPr/>
        </p:nvCxnSpPr>
        <p:spPr>
          <a:xfrm flipH="1">
            <a:off x="6769100" y="4063307"/>
            <a:ext cx="1181210" cy="4324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2" idx="3"/>
            <a:endCxn id="61" idx="2"/>
          </p:cNvCxnSpPr>
          <p:nvPr/>
        </p:nvCxnSpPr>
        <p:spPr>
          <a:xfrm flipV="1">
            <a:off x="7289800" y="4552950"/>
            <a:ext cx="660400" cy="2603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32" idx="3"/>
            <a:endCxn id="62" idx="2"/>
          </p:cNvCxnSpPr>
          <p:nvPr/>
        </p:nvCxnSpPr>
        <p:spPr>
          <a:xfrm>
            <a:off x="7289800" y="4813300"/>
            <a:ext cx="660400" cy="4889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32" idx="2"/>
            <a:endCxn id="63" idx="1"/>
          </p:cNvCxnSpPr>
          <p:nvPr/>
        </p:nvCxnSpPr>
        <p:spPr>
          <a:xfrm>
            <a:off x="6769100" y="5130800"/>
            <a:ext cx="431910" cy="3308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32" idx="2"/>
            <a:endCxn id="65" idx="0"/>
          </p:cNvCxnSpPr>
          <p:nvPr/>
        </p:nvCxnSpPr>
        <p:spPr>
          <a:xfrm flipH="1">
            <a:off x="6477000" y="5130800"/>
            <a:ext cx="292100" cy="228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32" idx="1"/>
            <a:endCxn id="66" idx="0"/>
          </p:cNvCxnSpPr>
          <p:nvPr/>
        </p:nvCxnSpPr>
        <p:spPr>
          <a:xfrm flipH="1">
            <a:off x="5410200" y="4813300"/>
            <a:ext cx="838200" cy="4445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60" idx="6"/>
            <a:endCxn id="32" idx="1"/>
          </p:cNvCxnSpPr>
          <p:nvPr/>
        </p:nvCxnSpPr>
        <p:spPr>
          <a:xfrm flipV="1">
            <a:off x="5359400" y="4813300"/>
            <a:ext cx="889000" cy="184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64" idx="4"/>
            <a:endCxn id="32" idx="0"/>
          </p:cNvCxnSpPr>
          <p:nvPr/>
        </p:nvCxnSpPr>
        <p:spPr>
          <a:xfrm>
            <a:off x="6197600" y="3911600"/>
            <a:ext cx="571500" cy="5842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57" idx="5"/>
            <a:endCxn id="32" idx="1"/>
          </p:cNvCxnSpPr>
          <p:nvPr/>
        </p:nvCxnSpPr>
        <p:spPr>
          <a:xfrm>
            <a:off x="5524390" y="4012507"/>
            <a:ext cx="724010" cy="8007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67" idx="6"/>
            <a:endCxn id="32" idx="1"/>
          </p:cNvCxnSpPr>
          <p:nvPr/>
        </p:nvCxnSpPr>
        <p:spPr>
          <a:xfrm>
            <a:off x="4991100" y="4324350"/>
            <a:ext cx="1257300" cy="4889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37" idx="4"/>
            <a:endCxn id="22" idx="0"/>
          </p:cNvCxnSpPr>
          <p:nvPr/>
        </p:nvCxnSpPr>
        <p:spPr>
          <a:xfrm flipH="1">
            <a:off x="2044700" y="1524000"/>
            <a:ext cx="25400" cy="4953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39" idx="3"/>
            <a:endCxn id="22" idx="0"/>
          </p:cNvCxnSpPr>
          <p:nvPr/>
        </p:nvCxnSpPr>
        <p:spPr>
          <a:xfrm flipH="1">
            <a:off x="2044700" y="1472507"/>
            <a:ext cx="749410" cy="5467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22" idx="3"/>
            <a:endCxn id="35" idx="2"/>
          </p:cNvCxnSpPr>
          <p:nvPr/>
        </p:nvCxnSpPr>
        <p:spPr>
          <a:xfrm flipV="1">
            <a:off x="2565400" y="1479550"/>
            <a:ext cx="1104900" cy="8572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22" idx="3"/>
            <a:endCxn id="36" idx="2"/>
          </p:cNvCxnSpPr>
          <p:nvPr/>
        </p:nvCxnSpPr>
        <p:spPr>
          <a:xfrm flipV="1">
            <a:off x="2565400" y="2241550"/>
            <a:ext cx="1244600" cy="952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22" idx="3"/>
            <a:endCxn id="38" idx="2"/>
          </p:cNvCxnSpPr>
          <p:nvPr/>
        </p:nvCxnSpPr>
        <p:spPr>
          <a:xfrm>
            <a:off x="2565400" y="2336800"/>
            <a:ext cx="1219200" cy="6286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22" idx="2"/>
            <a:endCxn id="41" idx="0"/>
          </p:cNvCxnSpPr>
          <p:nvPr/>
        </p:nvCxnSpPr>
        <p:spPr>
          <a:xfrm>
            <a:off x="2044700" y="2654300"/>
            <a:ext cx="1778000" cy="609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22" idx="2"/>
            <a:endCxn id="34" idx="0"/>
          </p:cNvCxnSpPr>
          <p:nvPr/>
        </p:nvCxnSpPr>
        <p:spPr>
          <a:xfrm>
            <a:off x="2044700" y="2654300"/>
            <a:ext cx="711200" cy="6731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22" idx="2"/>
            <a:endCxn id="42" idx="0"/>
          </p:cNvCxnSpPr>
          <p:nvPr/>
        </p:nvCxnSpPr>
        <p:spPr>
          <a:xfrm flipH="1">
            <a:off x="1689100" y="2654300"/>
            <a:ext cx="355600" cy="609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22" idx="1"/>
            <a:endCxn id="44" idx="7"/>
          </p:cNvCxnSpPr>
          <p:nvPr/>
        </p:nvCxnSpPr>
        <p:spPr>
          <a:xfrm flipH="1">
            <a:off x="1041290" y="2336800"/>
            <a:ext cx="482710" cy="83889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43" idx="6"/>
            <a:endCxn id="22" idx="1"/>
          </p:cNvCxnSpPr>
          <p:nvPr/>
        </p:nvCxnSpPr>
        <p:spPr>
          <a:xfrm flipV="1">
            <a:off x="1041400" y="2336800"/>
            <a:ext cx="482600" cy="3619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45" idx="6"/>
            <a:endCxn id="22" idx="1"/>
          </p:cNvCxnSpPr>
          <p:nvPr/>
        </p:nvCxnSpPr>
        <p:spPr>
          <a:xfrm>
            <a:off x="1041400" y="1962150"/>
            <a:ext cx="482600" cy="3746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33" idx="4"/>
            <a:endCxn id="22" idx="0"/>
          </p:cNvCxnSpPr>
          <p:nvPr/>
        </p:nvCxnSpPr>
        <p:spPr>
          <a:xfrm>
            <a:off x="939800" y="1574800"/>
            <a:ext cx="1104900" cy="4445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49" idx="4"/>
            <a:endCxn id="24" idx="0"/>
          </p:cNvCxnSpPr>
          <p:nvPr/>
        </p:nvCxnSpPr>
        <p:spPr>
          <a:xfrm>
            <a:off x="6337300" y="1752600"/>
            <a:ext cx="749300" cy="4445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47" idx="4"/>
            <a:endCxn id="24" idx="0"/>
          </p:cNvCxnSpPr>
          <p:nvPr/>
        </p:nvCxnSpPr>
        <p:spPr>
          <a:xfrm flipH="1">
            <a:off x="7086600" y="1752600"/>
            <a:ext cx="304800" cy="4445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48" idx="4"/>
            <a:endCxn id="24" idx="0"/>
          </p:cNvCxnSpPr>
          <p:nvPr/>
        </p:nvCxnSpPr>
        <p:spPr>
          <a:xfrm flipH="1">
            <a:off x="7086600" y="1752600"/>
            <a:ext cx="1371600" cy="4445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50" idx="6"/>
            <a:endCxn id="25" idx="1"/>
          </p:cNvCxnSpPr>
          <p:nvPr/>
        </p:nvCxnSpPr>
        <p:spPr>
          <a:xfrm>
            <a:off x="1282700" y="4171950"/>
            <a:ext cx="977900" cy="438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5" idx="1"/>
            <a:endCxn id="52" idx="6"/>
          </p:cNvCxnSpPr>
          <p:nvPr/>
        </p:nvCxnSpPr>
        <p:spPr>
          <a:xfrm flipH="1">
            <a:off x="1282700" y="4610100"/>
            <a:ext cx="977900" cy="2857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5" idx="2"/>
            <a:endCxn id="53" idx="0"/>
          </p:cNvCxnSpPr>
          <p:nvPr/>
        </p:nvCxnSpPr>
        <p:spPr>
          <a:xfrm>
            <a:off x="2781300" y="4927600"/>
            <a:ext cx="114300" cy="2667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5" idx="2"/>
            <a:endCxn id="51" idx="0"/>
          </p:cNvCxnSpPr>
          <p:nvPr/>
        </p:nvCxnSpPr>
        <p:spPr>
          <a:xfrm>
            <a:off x="2781300" y="4927600"/>
            <a:ext cx="1193800" cy="2667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77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392</Words>
  <Application>Microsoft Office PowerPoint</Application>
  <PresentationFormat>화면 슬라이드 쇼(4:3)</PresentationFormat>
  <Paragraphs>152</Paragraphs>
  <Slides>21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Office 테마</vt:lpstr>
      <vt:lpstr>디자인 사용자 지정</vt:lpstr>
      <vt:lpstr>1_디자인 사용자 지정</vt:lpstr>
      <vt:lpstr>2_디자인 사용자 지정</vt:lpstr>
      <vt:lpstr>슬라이드 1</vt:lpstr>
      <vt:lpstr>슬라이드 2</vt:lpstr>
      <vt:lpstr>슬라이드 3</vt:lpstr>
      <vt:lpstr>1.  개요</vt:lpstr>
      <vt:lpstr>2.  역할분담</vt:lpstr>
      <vt:lpstr>3.  프로그램 개발 일정</vt:lpstr>
      <vt:lpstr>4-1  프로그램 구조 : 개발 환경(미완)</vt:lpstr>
      <vt:lpstr>4-2  프로그램 구조 : 스토리보드(미완)</vt:lpstr>
      <vt:lpstr>4-3  프로그램  구조:개체 관계도</vt:lpstr>
      <vt:lpstr>4-4  프로그램  구조 : 물리적  모델링 </vt:lpstr>
      <vt:lpstr>4-5 프로그램 구조 : MVC  파일구조(미완)</vt:lpstr>
      <vt:lpstr>4-6 프로그램 구조 : Class  Diagram</vt:lpstr>
      <vt:lpstr>5-1.  UI,  기능  안내  :  로그인</vt:lpstr>
      <vt:lpstr>5-2.  회원가입</vt:lpstr>
      <vt:lpstr>5-3  :  ID  /  비밀번호 찾기 </vt:lpstr>
      <vt:lpstr>5-4  :  예매 창</vt:lpstr>
      <vt:lpstr>5-5  :  배차 표</vt:lpstr>
      <vt:lpstr>5-6  :  좌석 선택&amp;결제 창</vt:lpstr>
      <vt:lpstr>5-7  :  결제정보 입력 창</vt:lpstr>
      <vt:lpstr>5-8  :  결제완료 창</vt:lpstr>
      <vt:lpstr>슬라이드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alfo-08</cp:lastModifiedBy>
  <cp:revision>99</cp:revision>
  <dcterms:created xsi:type="dcterms:W3CDTF">2016-06-30T05:51:56Z</dcterms:created>
  <dcterms:modified xsi:type="dcterms:W3CDTF">2019-06-03T08:10:53Z</dcterms:modified>
</cp:coreProperties>
</file>