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739" r:id="rId2"/>
    <p:sldId id="741" r:id="rId3"/>
    <p:sldId id="742" r:id="rId4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8" autoAdjust="0"/>
    <p:restoredTop sz="94331" autoAdjust="0"/>
  </p:normalViewPr>
  <p:slideViewPr>
    <p:cSldViewPr snapToGrid="0" showGuides="1">
      <p:cViewPr>
        <p:scale>
          <a:sx n="119" d="100"/>
          <a:sy n="119" d="100"/>
        </p:scale>
        <p:origin x="0" y="-35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2024. 3. 30.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6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86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2024. 3. 30.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Circular Queue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1744307"/>
            <a:ext cx="1196847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= </a:t>
            </a:r>
            <a:r>
              <a:rPr lang="en-US" altLang="ko-KR" sz="1400" dirty="0" err="1">
                <a:latin typeface="Consolas" panose="020B0609020204030204" pitchFamily="49" charset="0"/>
              </a:rPr>
              <a:t>newQueue</a:t>
            </a:r>
            <a:r>
              <a:rPr lang="en-US" altLang="ko-KR" sz="14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25);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30);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return(0);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CFAB41-E87B-DCE3-71CC-70353061D3CF}"/>
              </a:ext>
            </a:extLst>
          </p:cNvPr>
          <p:cNvGrpSpPr/>
          <p:nvPr/>
        </p:nvGrpSpPr>
        <p:grpSpPr>
          <a:xfrm>
            <a:off x="4114996" y="2474144"/>
            <a:ext cx="2898194" cy="1261820"/>
            <a:chOff x="6612825" y="5451814"/>
            <a:chExt cx="2898194" cy="126182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CF6F-95C3-500B-A6A8-EEA50D6E7741}"/>
                </a:ext>
              </a:extLst>
            </p:cNvPr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F4DA70-6CCD-367B-A64F-9A3BFB42046C}"/>
                  </a:ext>
                </a:extLst>
              </p:cNvPr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30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E599085-36D8-1201-46C1-37C5CC19B173}"/>
                  </a:ext>
                </a:extLst>
              </p:cNvPr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B5A495-B7BD-3672-2515-4B4E09FA7536}"/>
                  </a:ext>
                </a:extLst>
              </p:cNvPr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3BE221-B6E4-5D8C-1CA7-B15839063C4C}"/>
                  </a:ext>
                </a:extLst>
              </p:cNvPr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25</a:t>
                </a:r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E503EF-6280-D4AF-717C-46859079ECD1}"/>
                  </a:ext>
                </a:extLst>
              </p:cNvPr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11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2D9C5E-134B-B875-044F-CAEF5F779A0C}"/>
                </a:ext>
              </a:extLst>
            </p:cNvPr>
            <p:cNvSpPr/>
            <p:nvPr/>
          </p:nvSpPr>
          <p:spPr>
            <a:xfrm>
              <a:off x="6612825" y="5647290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78095D-4889-FA49-C108-EC73DA1393DA}"/>
                </a:ext>
              </a:extLst>
            </p:cNvPr>
            <p:cNvSpPr/>
            <p:nvPr/>
          </p:nvSpPr>
          <p:spPr>
            <a:xfrm>
              <a:off x="7798211" y="5671163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71821-2E8F-5983-C227-B40C26721EF9}"/>
                </a:ext>
              </a:extLst>
            </p:cNvPr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12FCCC-917D-3706-1FA0-476AC51D84A1}"/>
                </a:ext>
              </a:extLst>
            </p:cNvPr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780C4E-14E6-881E-ABFD-4668FE2E86BC}"/>
                </a:ext>
              </a:extLst>
            </p:cNvPr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018EEB-1BE3-FE86-6EFA-B6A5072DF88B}"/>
                </a:ext>
              </a:extLst>
            </p:cNvPr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F48B8C-1641-B87B-4623-4FDBB633C831}"/>
                </a:ext>
              </a:extLst>
            </p:cNvPr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E5D07C-6C1B-D675-0EB8-C08E01271007}"/>
                </a:ext>
              </a:extLst>
            </p:cNvPr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66E3AF-39B2-77CE-C3CB-DE72FD480B5F}"/>
              </a:ext>
            </a:extLst>
          </p:cNvPr>
          <p:cNvSpPr/>
          <p:nvPr/>
        </p:nvSpPr>
        <p:spPr>
          <a:xfrm>
            <a:off x="518161" y="950132"/>
            <a:ext cx="1196847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Times New Roman"/>
              </a:rPr>
              <a:t>In the diagram, draw the final status of the queue including where the [front] and [rear] are located after executing the following code snippet. </a:t>
            </a:r>
          </a:p>
        </p:txBody>
      </p:sp>
    </p:spTree>
    <p:extLst>
      <p:ext uri="{BB962C8B-B14F-4D97-AF65-F5344CB8AC3E}">
        <p14:creationId xmlns:p14="http://schemas.microsoft.com/office/powerpoint/2010/main" val="29851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Circular Queue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= </a:t>
            </a:r>
            <a:r>
              <a:rPr lang="en-US" altLang="ko-KR" sz="1400" dirty="0" err="1">
                <a:latin typeface="Consolas" panose="020B0609020204030204" pitchFamily="49" charset="0"/>
              </a:rPr>
              <a:t>newQueue</a:t>
            </a:r>
            <a:r>
              <a:rPr lang="en-US" altLang="ko-KR" sz="14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dequeue</a:t>
            </a:r>
            <a:r>
              <a:rPr lang="en-US" altLang="ko-KR" sz="14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!= -1)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400" dirty="0" err="1">
                <a:latin typeface="Consolas" panose="020B0609020204030204" pitchFamily="49" charset="0"/>
              </a:rPr>
              <a:t>dequeued</a:t>
            </a:r>
            <a:r>
              <a:rPr lang="en-US" altLang="ko-KR" sz="1400" dirty="0">
                <a:latin typeface="Consolas" panose="020B0609020204030204" pitchFamily="49" charset="0"/>
              </a:rPr>
              <a:t>: " &lt;&lt;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8);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526198" y="3075303"/>
            <a:ext cx="2857500" cy="1261820"/>
            <a:chOff x="6653519" y="5451814"/>
            <a:chExt cx="2857500" cy="1261820"/>
          </a:xfrm>
        </p:grpSpPr>
        <p:grpSp>
          <p:nvGrpSpPr>
            <p:cNvPr id="7" name="그룹 6"/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682593" y="5683097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96519" y="5647415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6023-4343-60BE-47CB-C3011EE35FFB}"/>
              </a:ext>
            </a:extLst>
          </p:cNvPr>
          <p:cNvSpPr/>
          <p:nvPr/>
        </p:nvSpPr>
        <p:spPr>
          <a:xfrm>
            <a:off x="4373591" y="5449433"/>
            <a:ext cx="811304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How many failures of enqueuing and dequeuing an element occurred?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At the end of running this main(), draw a diagram that shows the status of queue items and the locations of </a:t>
            </a:r>
            <a:r>
              <a:rPr lang="en-US" altLang="ko-KR" sz="1600" dirty="0">
                <a:solidFill>
                  <a:srgbClr val="C00000"/>
                </a:solidFill>
              </a:rPr>
              <a:t>front and rear.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Complete the Circular Queue program. </a:t>
            </a:r>
          </a:p>
          <a:p>
            <a:pPr lvl="1" indent="0"/>
            <a:r>
              <a:rPr lang="en-US" altLang="ko-KR" sz="1600" dirty="0"/>
              <a:t>      - Debug display() function.</a:t>
            </a:r>
          </a:p>
          <a:p>
            <a:pPr lvl="1" indent="0"/>
            <a:r>
              <a:rPr lang="en-US" altLang="ko-KR" sz="1600" dirty="0"/>
              <a:t>      - Remove the magic number SIZE, and make the default size = 4.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B6696A-6869-C0F0-7C51-FF2BD827E978}"/>
              </a:ext>
            </a:extLst>
          </p:cNvPr>
          <p:cNvSpPr/>
          <p:nvPr/>
        </p:nvSpPr>
        <p:spPr>
          <a:xfrm>
            <a:off x="5666203" y="1011681"/>
            <a:ext cx="29833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highlight>
                  <a:srgbClr val="FFFF00"/>
                </a:highlight>
                <a:latin typeface="Consolas" panose="020B0609020204030204" pitchFamily="49" charset="0"/>
              </a:rPr>
              <a:t>Expected Output (SIZE = 5):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Queue is empty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3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4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enqueued: 5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Queue is full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Front[0], Rear[4]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Items[1, 2, 3, 4, 5]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dequeued: 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Front[1], Rear[4]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Front[1], Rear[0]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Items[2, 3, 4, 5, 7]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CB2B4-C1A0-31F4-0A6F-42AA1CAC4215}"/>
              </a:ext>
            </a:extLst>
          </p:cNvPr>
          <p:cNvSpPr txBox="1"/>
          <p:nvPr/>
        </p:nvSpPr>
        <p:spPr>
          <a:xfrm>
            <a:off x="9176273" y="2996840"/>
            <a:ext cx="29833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번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다음 페이지에 있습니다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0646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40431-62E8-8F6A-ECAC-213D8FA8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Display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function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9A743-3DE6-E28A-6151-45D28A9D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void display(queue q) { // display queue status </a:t>
            </a:r>
          </a:p>
          <a:p>
            <a:pPr marL="0" indent="0">
              <a:buNone/>
            </a:pPr>
            <a:r>
              <a:rPr lang="ko-KR" altLang="en-US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   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int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ko-KR" altLang="en-US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   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if(empty(q))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cout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&lt;&lt;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endl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&lt;&lt; "Empty Queue" &lt;&lt;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endl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ko-KR" altLang="en-US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   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else {</a:t>
            </a:r>
            <a:b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</a:br>
            <a:r>
              <a:rPr lang="ko-KR" altLang="en-US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      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cout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&lt;&lt; "Front[" &lt;&lt; q-&gt;front &lt;&lt; "], Rear["&lt;&lt; q-&gt;rear &lt;&lt; "]\n"; </a:t>
            </a:r>
          </a:p>
          <a:p>
            <a:pPr marL="0" indent="0">
              <a:buNone/>
            </a:pPr>
            <a:r>
              <a:rPr lang="ko-KR" altLang="en-US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      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cout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&lt;&lt; "Items[ ";</a:t>
            </a:r>
          </a:p>
          <a:p>
            <a:pPr marL="0" indent="0">
              <a:buNone/>
            </a:pPr>
            <a:b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</a:br>
            <a:r>
              <a:rPr lang="ko-KR" altLang="en-US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       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for(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= q-&gt;front;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&lt;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= q-&gt;rear;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=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+ 1) </a:t>
            </a:r>
            <a:endParaRPr lang="en" altLang="ko-Kore-KR" dirty="0">
              <a:effectLst/>
              <a:highlight>
                <a:srgbClr val="EFEFEF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          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cout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&lt;&lt; q-&gt;items[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] &lt;&lt; ' ‘; </a:t>
            </a:r>
          </a:p>
          <a:p>
            <a:pPr marL="0" indent="0">
              <a:buNone/>
            </a:pPr>
            <a:r>
              <a:rPr lang="ko-KR" altLang="en-US" sz="1800" dirty="0">
                <a:highlight>
                  <a:srgbClr val="EFEFEF"/>
                </a:highlight>
                <a:latin typeface="Consolas" panose="020B0609020204030204" pitchFamily="49" charset="0"/>
              </a:rPr>
              <a:t>       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cout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&lt;&lt; q-&gt;items[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i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ko-KR" altLang="en-US" sz="1800" dirty="0">
                <a:highlight>
                  <a:srgbClr val="EFEFEF"/>
                </a:highlight>
                <a:latin typeface="Consolas" panose="020B0609020204030204" pitchFamily="49" charset="0"/>
              </a:rPr>
              <a:t>        </a:t>
            </a:r>
            <a:r>
              <a:rPr lang="en" altLang="ko-Kore-KR" sz="1800" dirty="0" err="1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cout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&lt;&lt; "]\n"; </a:t>
            </a:r>
          </a:p>
          <a:p>
            <a:pPr marL="0" indent="0">
              <a:buNone/>
            </a:pPr>
            <a:r>
              <a:rPr lang="ko-KR" altLang="en-US" sz="1800" dirty="0">
                <a:highlight>
                  <a:srgbClr val="EFEFEF"/>
                </a:highlight>
                <a:latin typeface="Consolas" panose="020B0609020204030204" pitchFamily="49" charset="0"/>
              </a:rPr>
              <a:t>        </a:t>
            </a:r>
            <a:endParaRPr lang="en" altLang="ko-Kore-KR" sz="1800" dirty="0">
              <a:effectLst/>
              <a:highlight>
                <a:srgbClr val="EFEFE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800" dirty="0">
                <a:highlight>
                  <a:srgbClr val="EFEFEF"/>
                </a:highlight>
                <a:latin typeface="Consolas" panose="020B0609020204030204" pitchFamily="49" charset="0"/>
              </a:rPr>
              <a:t>    </a:t>
            </a: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" altLang="ko-Kore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800" dirty="0">
                <a:effectLst/>
                <a:highlight>
                  <a:srgbClr val="EFEFEF"/>
                </a:highlight>
                <a:latin typeface="Consolas" panose="020B0609020204030204" pitchFamily="49" charset="0"/>
              </a:rPr>
              <a:t> </a:t>
            </a:r>
            <a:endParaRPr lang="en" altLang="ko-Kore-KR" dirty="0">
              <a:effectLst/>
              <a:highlight>
                <a:srgbClr val="EFEFEF"/>
              </a:highlight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AF295-DBB2-E638-350F-B966D2FE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695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11513</TotalTime>
  <Words>560</Words>
  <Application>Microsoft Macintosh PowerPoint</Application>
  <PresentationFormat>사용자 지정</PresentationFormat>
  <Paragraphs>101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바탕체</vt:lpstr>
      <vt:lpstr>맑은 고딕</vt:lpstr>
      <vt:lpstr>나눔고딕</vt:lpstr>
      <vt:lpstr>Arial Nova</vt:lpstr>
      <vt:lpstr>Arial Rounded MT Bold</vt:lpstr>
      <vt:lpstr>Candara</vt:lpstr>
      <vt:lpstr>Century Gothic</vt:lpstr>
      <vt:lpstr>Consolas</vt:lpstr>
      <vt:lpstr>Times New Roman</vt:lpstr>
      <vt:lpstr>Wingdings</vt:lpstr>
      <vt:lpstr>1_고려청자</vt:lpstr>
      <vt:lpstr>Circular Queue 1</vt:lpstr>
      <vt:lpstr>Circular Queue 2</vt:lpstr>
      <vt:lpstr>Display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이한결/22100594</cp:lastModifiedBy>
  <cp:revision>613</cp:revision>
  <dcterms:modified xsi:type="dcterms:W3CDTF">2024-03-30T12:49:51Z</dcterms:modified>
</cp:coreProperties>
</file>