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4"/>
  </p:notesMasterIdLst>
  <p:handoutMasterIdLst>
    <p:handoutMasterId r:id="rId5"/>
  </p:handoutMasterIdLst>
  <p:sldIdLst>
    <p:sldId id="739" r:id="rId2"/>
    <p:sldId id="741" r:id="rId3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8" autoAdjust="0"/>
    <p:restoredTop sz="94331" autoAdjust="0"/>
  </p:normalViewPr>
  <p:slideViewPr>
    <p:cSldViewPr snapToGrid="0" showGuides="1">
      <p:cViewPr varScale="1">
        <p:scale>
          <a:sx n="97" d="100"/>
          <a:sy n="97" d="100"/>
        </p:scale>
        <p:origin x="960" y="184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1338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2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2024. 4. 3.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969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867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mailto:idebtor@gmail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651" y="5214305"/>
            <a:ext cx="10598430" cy="710552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17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024255" y="2261937"/>
            <a:ext cx="4788824" cy="996675"/>
          </a:xfrm>
        </p:spPr>
        <p:txBody>
          <a:bodyPr>
            <a:normAutofit/>
          </a:bodyPr>
          <a:lstStyle>
            <a:lvl1pPr>
              <a:defRPr sz="240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234787" y="6790174"/>
            <a:ext cx="11250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  <a:hlinkClick r:id="rId3"/>
              </a:rPr>
              <a:t>idebtor@gmail.com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, Data Structures, CSEE Dept., Handong Global University</a:t>
            </a:r>
            <a:endParaRPr lang="ko-KR" altLang="en-US" sz="1600" b="0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024255" y="3377184"/>
            <a:ext cx="4788824" cy="295046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 marL="1463085" indent="0">
              <a:buNone/>
              <a:defRPr sz="1800">
                <a:latin typeface="Century Gothic" panose="020B0502020202020204" pitchFamily="34" charset="0"/>
              </a:defRPr>
            </a:lvl4pPr>
            <a:lvl5pPr marL="1950781" indent="0">
              <a:buNone/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31937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92500" lnSpcReduction="20000"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Data   Structures </a:t>
            </a:r>
          </a:p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C++ for C Coders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kumimoji="0" lang="en-US" altLang="ko-KR" sz="1600" b="0" i="0" u="none" strike="noStrike" kern="1200" cap="none" spc="-200" normalizeH="0" baseline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ea typeface="나눔고딕" panose="020D0604000000000000" pitchFamily="50" charset="-127"/>
              <a:cs typeface="+mj-cs"/>
              <a:sym typeface="맑은 고딕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김영섭 교수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8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8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400" y="1209191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Arial Nova" panose="020B0504020202020204" pitchFamily="34" charset="0"/>
              </a:defRPr>
            </a:lvl1pPr>
            <a:lvl2pPr>
              <a:defRPr sz="2000">
                <a:latin typeface="Arial Nova" panose="020B0504020202020204" pitchFamily="34" charset="0"/>
              </a:defRPr>
            </a:lvl2pPr>
            <a:lvl3pPr>
              <a:defRPr sz="1800">
                <a:latin typeface="Arial Nova" panose="020B0504020202020204" pitchFamily="34" charset="0"/>
              </a:defRPr>
            </a:lvl3pPr>
            <a:lvl4pPr>
              <a:defRPr sz="1800">
                <a:latin typeface="Arial Nova" panose="020B0504020202020204" pitchFamily="34" charset="0"/>
              </a:defRPr>
            </a:lvl4pPr>
            <a:lvl5pPr>
              <a:defRPr sz="1800">
                <a:latin typeface="Arial Nova" panose="020B05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ACAF60F-A660-4621-9565-63F5DA6F7B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267" y="380978"/>
            <a:ext cx="11900268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Century Gothic" panose="020B0502020202020204" pitchFamily="34" charset="0"/>
                <a:ea typeface="나눔고딕" panose="020D0604000000000000" pitchFamily="50" charset="-127"/>
              </a:defRPr>
            </a:lvl1pPr>
          </a:lstStyle>
          <a:p>
            <a:r>
              <a:rPr kumimoji="0" lang="en-US" altLang="ko-KR" dirty="0"/>
              <a:t>Master Slide Title Editing </a:t>
            </a:r>
            <a:r>
              <a:rPr kumimoji="0" lang="ko-KR" altLang="en-US" dirty="0"/>
              <a:t>편집</a:t>
            </a:r>
            <a:endParaRPr kumimoji="0" 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07AD4E-1A1C-4C4B-9A3E-768DA3F72FBD}"/>
              </a:ext>
            </a:extLst>
          </p:cNvPr>
          <p:cNvCxnSpPr>
            <a:cxnSpLocks/>
          </p:cNvCxnSpPr>
          <p:nvPr userDrawn="1"/>
        </p:nvCxnSpPr>
        <p:spPr>
          <a:xfrm>
            <a:off x="552266" y="1088571"/>
            <a:ext cx="11900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722D5-B1F4-4BC8-B1ED-9E1FF147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1" y="292947"/>
            <a:ext cx="11968478" cy="550035"/>
          </a:xfrm>
        </p:spPr>
        <p:txBody>
          <a:bodyPr>
            <a:normAutofit/>
          </a:bodyPr>
          <a:lstStyle>
            <a:lvl1pPr algn="l">
              <a:defRPr sz="2800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19E9C-AE58-46E3-99AA-53D46DD1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1" y="910789"/>
            <a:ext cx="11968478" cy="586931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AE486-03AD-4948-A7E0-08D9D11C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4E6CC-59F1-4218-9B67-3A1E2197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67F2F-E1FE-466A-B0C8-E86656B7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5292DF6F-3DA5-4765-A844-0D90919D9092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876885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0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AC778754-33AA-481A-B885-58843B94B2EC}" type="datetime1">
              <a:rPr lang="ko-KR" altLang="en-US" smtClean="0"/>
              <a:t>2024. 4. 3.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 b="1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2" r:id="rId8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Circular Queue 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DF6F-3DA5-4765-A844-0D90919D9092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518161" y="1744307"/>
            <a:ext cx="11968478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queue q = </a:t>
            </a:r>
            <a:r>
              <a:rPr lang="en-US" altLang="ko-KR" sz="1400" dirty="0" err="1">
                <a:latin typeface="Consolas" panose="020B0609020204030204" pitchFamily="49" charset="0"/>
              </a:rPr>
              <a:t>newQueue</a:t>
            </a:r>
            <a:r>
              <a:rPr lang="en-US" altLang="ko-KR" sz="1400" dirty="0">
                <a:latin typeface="Consolas" panose="020B0609020204030204" pitchFamily="49" charset="0"/>
              </a:rPr>
              <a:t>(5);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enqueue(q, 12);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enqueue(q, 17);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enqueue(q, 25);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enqueue(q, 11);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dequeue(q);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dequeue(q);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enqueue(q, 30);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return(0);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CCFAB41-E87B-DCE3-71CC-70353061D3CF}"/>
              </a:ext>
            </a:extLst>
          </p:cNvPr>
          <p:cNvGrpSpPr/>
          <p:nvPr/>
        </p:nvGrpSpPr>
        <p:grpSpPr>
          <a:xfrm>
            <a:off x="4155690" y="2474144"/>
            <a:ext cx="2857500" cy="1261820"/>
            <a:chOff x="6653519" y="5451814"/>
            <a:chExt cx="2857500" cy="126182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4B0CF6F-95C3-500B-A6A8-EEA50D6E7741}"/>
                </a:ext>
              </a:extLst>
            </p:cNvPr>
            <p:cNvGrpSpPr/>
            <p:nvPr/>
          </p:nvGrpSpPr>
          <p:grpSpPr>
            <a:xfrm>
              <a:off x="6653519" y="6026609"/>
              <a:ext cx="2857500" cy="411105"/>
              <a:chOff x="4987636" y="5868782"/>
              <a:chExt cx="2857500" cy="571500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99F4DA70-6CCD-367B-A64F-9A3BFB42046C}"/>
                  </a:ext>
                </a:extLst>
              </p:cNvPr>
              <p:cNvSpPr/>
              <p:nvPr/>
            </p:nvSpPr>
            <p:spPr>
              <a:xfrm>
                <a:off x="61306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25</a:t>
                </a:r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AE599085-36D8-1201-46C1-37C5CC19B173}"/>
                  </a:ext>
                </a:extLst>
              </p:cNvPr>
              <p:cNvSpPr/>
              <p:nvPr/>
            </p:nvSpPr>
            <p:spPr>
              <a:xfrm>
                <a:off x="67021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11</a:t>
                </a:r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AB5A495-B7BD-3672-2515-4B4E09FA7536}"/>
                  </a:ext>
                </a:extLst>
              </p:cNvPr>
              <p:cNvSpPr/>
              <p:nvPr/>
            </p:nvSpPr>
            <p:spPr>
              <a:xfrm>
                <a:off x="72736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30</a:t>
                </a:r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03BE221-B6E4-5D8C-1CA7-B15839063C4C}"/>
                  </a:ext>
                </a:extLst>
              </p:cNvPr>
              <p:cNvSpPr/>
              <p:nvPr/>
            </p:nvSpPr>
            <p:spPr>
              <a:xfrm>
                <a:off x="49876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rgbClr val="C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FE503EF-6280-D4AF-717C-46859079ECD1}"/>
                  </a:ext>
                </a:extLst>
              </p:cNvPr>
              <p:cNvSpPr/>
              <p:nvPr/>
            </p:nvSpPr>
            <p:spPr>
              <a:xfrm>
                <a:off x="55591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E2D9C5E-134B-B875-044F-CAEF5F779A0C}"/>
                </a:ext>
              </a:extLst>
            </p:cNvPr>
            <p:cNvSpPr/>
            <p:nvPr/>
          </p:nvSpPr>
          <p:spPr>
            <a:xfrm>
              <a:off x="7819892" y="5694626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front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078095D-4889-FA49-C108-EC73DA1393DA}"/>
                </a:ext>
              </a:extLst>
            </p:cNvPr>
            <p:cNvSpPr/>
            <p:nvPr/>
          </p:nvSpPr>
          <p:spPr>
            <a:xfrm>
              <a:off x="8958208" y="5683097"/>
              <a:ext cx="5341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rear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2B71821-2E8F-5983-C227-B40C26721EF9}"/>
                </a:ext>
              </a:extLst>
            </p:cNvPr>
            <p:cNvSpPr/>
            <p:nvPr/>
          </p:nvSpPr>
          <p:spPr>
            <a:xfrm>
              <a:off x="7682283" y="5451814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400" i="1" dirty="0">
                <a:solidFill>
                  <a:srgbClr val="C00000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F12FCCC-917D-3706-1FA0-476AC51D84A1}"/>
                </a:ext>
              </a:extLst>
            </p:cNvPr>
            <p:cNvSpPr/>
            <p:nvPr/>
          </p:nvSpPr>
          <p:spPr>
            <a:xfrm>
              <a:off x="6712212" y="6405857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[0]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2780C4E-14E6-881E-ABFD-4668FE2E86BC}"/>
                </a:ext>
              </a:extLst>
            </p:cNvPr>
            <p:cNvSpPr/>
            <p:nvPr/>
          </p:nvSpPr>
          <p:spPr>
            <a:xfrm>
              <a:off x="7264804" y="6405857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[1]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5018EEB-1BE3-FE86-6EFA-B6A5072DF88B}"/>
                </a:ext>
              </a:extLst>
            </p:cNvPr>
            <p:cNvSpPr/>
            <p:nvPr/>
          </p:nvSpPr>
          <p:spPr>
            <a:xfrm>
              <a:off x="7819892" y="640585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[2]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EF48B8C-1641-B87B-4623-4FDBB633C831}"/>
                </a:ext>
              </a:extLst>
            </p:cNvPr>
            <p:cNvSpPr/>
            <p:nvPr/>
          </p:nvSpPr>
          <p:spPr>
            <a:xfrm>
              <a:off x="8379355" y="640585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[3]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EE5D07C-6C1B-D675-0EB8-C08E01271007}"/>
                </a:ext>
              </a:extLst>
            </p:cNvPr>
            <p:cNvSpPr/>
            <p:nvPr/>
          </p:nvSpPr>
          <p:spPr>
            <a:xfrm>
              <a:off x="8949281" y="640585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[4]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366E3AF-39B2-77CE-C3CB-DE72FD480B5F}"/>
              </a:ext>
            </a:extLst>
          </p:cNvPr>
          <p:cNvSpPr/>
          <p:nvPr/>
        </p:nvSpPr>
        <p:spPr>
          <a:xfrm>
            <a:off x="518161" y="950132"/>
            <a:ext cx="11968478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cs typeface="Times New Roman"/>
              </a:rPr>
              <a:t>In the diagram, draw the final status of the queue including where the [front] and [rear] are located after executing the following code snippet. </a:t>
            </a:r>
          </a:p>
        </p:txBody>
      </p:sp>
    </p:spTree>
    <p:extLst>
      <p:ext uri="{BB962C8B-B14F-4D97-AF65-F5344CB8AC3E}">
        <p14:creationId xmlns:p14="http://schemas.microsoft.com/office/powerpoint/2010/main" val="298515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Circular Queue 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DF6F-3DA5-4765-A844-0D90919D9092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518161" y="933733"/>
            <a:ext cx="11968478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queue q = </a:t>
            </a:r>
            <a:r>
              <a:rPr lang="en-US" altLang="ko-KR" sz="1400" dirty="0" err="1">
                <a:latin typeface="Consolas" panose="020B0609020204030204" pitchFamily="49" charset="0"/>
              </a:rPr>
              <a:t>newQueue</a:t>
            </a:r>
            <a:r>
              <a:rPr lang="en-US" altLang="ko-KR" sz="1400" dirty="0">
                <a:latin typeface="Consolas" panose="020B0609020204030204" pitchFamily="49" charset="0"/>
              </a:rPr>
              <a:t>(5);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dequeue(q);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enqueue(q, 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enqueue</a:t>
            </a:r>
            <a:r>
              <a:rPr lang="en-US" altLang="ko-KR" sz="1400" dirty="0">
                <a:latin typeface="Consolas" panose="020B0609020204030204" pitchFamily="49" charset="0"/>
              </a:rPr>
              <a:t>(q, 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enqueue</a:t>
            </a:r>
            <a:r>
              <a:rPr lang="en-US" altLang="ko-KR" sz="1400" dirty="0">
                <a:latin typeface="Consolas" panose="020B0609020204030204" pitchFamily="49" charset="0"/>
              </a:rPr>
              <a:t>(q, 3);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enqueue</a:t>
            </a:r>
            <a:r>
              <a:rPr lang="en-US" altLang="ko-KR" sz="1400" dirty="0">
                <a:latin typeface="Consolas" panose="020B0609020204030204" pitchFamily="49" charset="0"/>
              </a:rPr>
              <a:t>(q, 4);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enqueue</a:t>
            </a:r>
            <a:r>
              <a:rPr lang="en-US" altLang="ko-KR" sz="1400" dirty="0">
                <a:latin typeface="Consolas" panose="020B0609020204030204" pitchFamily="49" charset="0"/>
              </a:rPr>
              <a:t>(q, 5);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enqueue(q, 6);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display(q);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int </a:t>
            </a:r>
            <a:r>
              <a:rPr lang="en-US" altLang="ko-KR" sz="1400" dirty="0" err="1">
                <a:latin typeface="Consolas" panose="020B0609020204030204" pitchFamily="49" charset="0"/>
              </a:rPr>
              <a:t>elem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dequeue</a:t>
            </a:r>
            <a:r>
              <a:rPr lang="en-US" altLang="ko-KR" sz="1400" dirty="0">
                <a:latin typeface="Consolas" panose="020B0609020204030204" pitchFamily="49" charset="0"/>
              </a:rPr>
              <a:t>(q);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if (</a:t>
            </a:r>
            <a:r>
              <a:rPr lang="en-US" altLang="ko-KR" sz="1400" dirty="0" err="1">
                <a:latin typeface="Consolas" panose="020B0609020204030204" pitchFamily="49" charset="0"/>
              </a:rPr>
              <a:t>elem</a:t>
            </a:r>
            <a:r>
              <a:rPr lang="en-US" altLang="ko-KR" sz="1400" dirty="0">
                <a:latin typeface="Consolas" panose="020B0609020204030204" pitchFamily="49" charset="0"/>
              </a:rPr>
              <a:t> != -1)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cout &lt;&lt; "</a:t>
            </a:r>
            <a:r>
              <a:rPr lang="en-US" altLang="ko-KR" sz="1400" dirty="0" err="1">
                <a:latin typeface="Consolas" panose="020B0609020204030204" pitchFamily="49" charset="0"/>
              </a:rPr>
              <a:t>dequeued</a:t>
            </a:r>
            <a:r>
              <a:rPr lang="en-US" altLang="ko-KR" sz="1400" dirty="0">
                <a:latin typeface="Consolas" panose="020B0609020204030204" pitchFamily="49" charset="0"/>
              </a:rPr>
              <a:t>: " &lt;&lt; </a:t>
            </a:r>
            <a:r>
              <a:rPr lang="en-US" altLang="ko-KR" sz="1400" dirty="0" err="1">
                <a:latin typeface="Consolas" panose="020B0609020204030204" pitchFamily="49" charset="0"/>
              </a:rPr>
              <a:t>elem</a:t>
            </a:r>
            <a:r>
              <a:rPr lang="en-US" altLang="ko-KR" sz="1400" dirty="0">
                <a:latin typeface="Consolas" panose="020B0609020204030204" pitchFamily="49" charset="0"/>
              </a:rPr>
              <a:t> &lt;&lt; endl;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display(q);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enqueue</a:t>
            </a:r>
            <a:r>
              <a:rPr lang="en-US" altLang="ko-KR" sz="1400" dirty="0">
                <a:latin typeface="Consolas" panose="020B0609020204030204" pitchFamily="49" charset="0"/>
              </a:rPr>
              <a:t>(q, 7);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display(q);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enqueue(q, 8);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dequeue(q);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dequeue(q);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display(q);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526198" y="3075303"/>
            <a:ext cx="2857500" cy="1261820"/>
            <a:chOff x="6653519" y="5451814"/>
            <a:chExt cx="2857500" cy="1261820"/>
          </a:xfrm>
        </p:grpSpPr>
        <p:grpSp>
          <p:nvGrpSpPr>
            <p:cNvPr id="7" name="그룹 6"/>
            <p:cNvGrpSpPr/>
            <p:nvPr/>
          </p:nvGrpSpPr>
          <p:grpSpPr>
            <a:xfrm>
              <a:off x="6653519" y="6026609"/>
              <a:ext cx="2857500" cy="411105"/>
              <a:chOff x="4987636" y="5868782"/>
              <a:chExt cx="2857500" cy="571500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61306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7021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72736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</a:t>
                </a:r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49876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7</a:t>
                </a:r>
                <a:endParaRPr lang="ko-KR" altLang="en-US" sz="2000" dirty="0">
                  <a:solidFill>
                    <a:srgbClr val="C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5591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8899587" y="5683097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front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686563" y="5699717"/>
              <a:ext cx="5341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rear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682283" y="5451814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400" i="1" dirty="0">
                <a:solidFill>
                  <a:srgbClr val="C0000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12212" y="6405857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[0]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264804" y="6405857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[1]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819892" y="640585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[2]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379355" y="640585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[3]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949281" y="640585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[4]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4D6023-4343-60BE-47CB-C3011EE35FFB}"/>
              </a:ext>
            </a:extLst>
          </p:cNvPr>
          <p:cNvSpPr/>
          <p:nvPr/>
        </p:nvSpPr>
        <p:spPr>
          <a:xfrm>
            <a:off x="4373591" y="5449433"/>
            <a:ext cx="8113048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How many failures of enqueuing and dequeuing an element occurred?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At the end of running this main(), draw a diagram that shows the status of queue items and the locations of </a:t>
            </a:r>
            <a:r>
              <a:rPr lang="en-US" altLang="ko-KR" sz="1600" dirty="0">
                <a:solidFill>
                  <a:srgbClr val="C00000"/>
                </a:solidFill>
              </a:rPr>
              <a:t>front and rear.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Complete the Circular Queue program. </a:t>
            </a:r>
          </a:p>
          <a:p>
            <a:pPr lvl="1" indent="0"/>
            <a:r>
              <a:rPr lang="en-US" altLang="ko-KR" sz="1600" dirty="0"/>
              <a:t>      - Debug display() function.</a:t>
            </a:r>
          </a:p>
          <a:p>
            <a:pPr lvl="1" indent="0"/>
            <a:r>
              <a:rPr lang="en-US" altLang="ko-KR" sz="1600" dirty="0"/>
              <a:t>      - Remove the magic number SIZE, and make the default size = 4.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7B6696A-6869-C0F0-7C51-FF2BD827E978}"/>
              </a:ext>
            </a:extLst>
          </p:cNvPr>
          <p:cNvSpPr/>
          <p:nvPr/>
        </p:nvSpPr>
        <p:spPr>
          <a:xfrm>
            <a:off x="5666203" y="1011681"/>
            <a:ext cx="2983345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highlight>
                  <a:srgbClr val="FFFF00"/>
                </a:highlight>
                <a:latin typeface="Consolas" panose="020B0609020204030204" pitchFamily="49" charset="0"/>
              </a:rPr>
              <a:t>Expected Output (SIZE = 5):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Queue is empty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enqueued: 1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enqueued: 2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enqueued: 3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enqueued: 4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enqueued: 5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Queue is full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Front[0], Rear[4]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Items[1, 2, 3, 4, 5]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dequeued: 1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Front[1], Rear[4]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Front[1], Rear[0]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Items[2, 3, 4, 5, 7]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...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5CB2B4-C1A0-31F4-0A6F-42AA1CAC4215}"/>
              </a:ext>
            </a:extLst>
          </p:cNvPr>
          <p:cNvSpPr txBox="1"/>
          <p:nvPr/>
        </p:nvSpPr>
        <p:spPr>
          <a:xfrm>
            <a:off x="9248020" y="2959821"/>
            <a:ext cx="298334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</a:t>
            </a:r>
            <a:endParaRPr kumimoji="1" lang="en-US" altLang="ko-KR" dirty="0"/>
          </a:p>
          <a:p>
            <a:r>
              <a:rPr kumimoji="1" lang="en-US" altLang="ko-KR" dirty="0"/>
              <a:t>2.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3</a:t>
            </a:r>
            <a:r>
              <a:rPr kumimoji="1" lang="ko-Kore-KR" altLang="en-US" dirty="0"/>
              <a:t>번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코드파일 추가로 첨부하였습니다</a:t>
            </a:r>
            <a:r>
              <a:rPr kumimoji="1" lang="en-US" altLang="ko-KR" dirty="0"/>
              <a:t> (</a:t>
            </a:r>
            <a:r>
              <a:rPr kumimoji="1" lang="en-US" altLang="ko-KR" dirty="0" err="1"/>
              <a:t>queue.cpp</a:t>
            </a:r>
            <a:r>
              <a:rPr kumimoji="1" lang="en-US" altLang="ko-KR" dirty="0"/>
              <a:t>)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206463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8">
      <a:majorFont>
        <a:latin typeface="Century Gothic"/>
        <a:ea typeface="굴림"/>
        <a:cs typeface=""/>
      </a:majorFont>
      <a:minorFont>
        <a:latin typeface="Century Gothic"/>
        <a:ea typeface="굴림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11615</TotalTime>
  <Words>442</Words>
  <Application>Microsoft Macintosh PowerPoint</Application>
  <PresentationFormat>사용자 지정</PresentationFormat>
  <Paragraphs>86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3" baseType="lpstr">
      <vt:lpstr>바탕체</vt:lpstr>
      <vt:lpstr>맑은 고딕</vt:lpstr>
      <vt:lpstr>나눔고딕</vt:lpstr>
      <vt:lpstr>Arial Nova</vt:lpstr>
      <vt:lpstr>Arial Rounded MT Bold</vt:lpstr>
      <vt:lpstr>Candara</vt:lpstr>
      <vt:lpstr>Century Gothic</vt:lpstr>
      <vt:lpstr>Consolas</vt:lpstr>
      <vt:lpstr>Times New Roman</vt:lpstr>
      <vt:lpstr>Wingdings</vt:lpstr>
      <vt:lpstr>1_고려청자</vt:lpstr>
      <vt:lpstr>Circular Queue 1</vt:lpstr>
      <vt:lpstr>Circular Queue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dc:creator>Youngsup Kim</dc:creator>
  <cp:lastModifiedBy>이한결/22100594</cp:lastModifiedBy>
  <cp:revision>616</cp:revision>
  <dcterms:modified xsi:type="dcterms:W3CDTF">2024-04-03T14:12:59Z</dcterms:modified>
</cp:coreProperties>
</file>