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01" r:id="rId2"/>
    <p:sldId id="273" r:id="rId3"/>
    <p:sldId id="274" r:id="rId4"/>
    <p:sldId id="299" r:id="rId5"/>
    <p:sldId id="300" r:id="rId6"/>
    <p:sldId id="276" r:id="rId7"/>
    <p:sldId id="277" r:id="rId8"/>
    <p:sldId id="306" r:id="rId9"/>
    <p:sldId id="307" r:id="rId10"/>
    <p:sldId id="308" r:id="rId11"/>
    <p:sldId id="311" r:id="rId12"/>
    <p:sldId id="280" r:id="rId13"/>
    <p:sldId id="281" r:id="rId14"/>
    <p:sldId id="302" r:id="rId15"/>
    <p:sldId id="303" r:id="rId16"/>
    <p:sldId id="289" r:id="rId17"/>
    <p:sldId id="290" r:id="rId18"/>
    <p:sldId id="291" r:id="rId19"/>
    <p:sldId id="293" r:id="rId20"/>
    <p:sldId id="294" r:id="rId21"/>
    <p:sldId id="295" r:id="rId22"/>
    <p:sldId id="296" r:id="rId23"/>
    <p:sldId id="297" r:id="rId24"/>
    <p:sldId id="310" r:id="rId25"/>
    <p:sldId id="285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sz="22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ea"/>
                <a:sym typeface="+mj-ea"/>
              </a:defRPr>
            </a:pPr>
            <a:r>
              <a:rPr lang="en-US" sz="22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ea"/>
                <a:sym typeface="+mj-ea"/>
              </a:rPr>
              <a:t>X</a:t>
            </a:r>
            <a:r>
              <a:rPr lang="ko-KR" altLang="en-US" sz="22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ea"/>
                <a:sym typeface="+mj-ea"/>
              </a:rPr>
              <a:t>월 판매액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15"/>
      <c:rotY val="2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 w="9525"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E6CA-459A-A604-C80F29DFAA3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E6CA-459A-A604-C80F29DFAA3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E6CA-459A-A604-C80F29DFAA36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E6CA-459A-A604-C80F29DFAA36}"/>
              </c:ext>
            </c:extLst>
          </c:dPt>
          <c:cat>
            <c:strRef>
              <c:f>Sheet1!$A$2:$A$5</c:f>
              <c:strCache>
                <c:ptCount val="4"/>
                <c:pt idx="0">
                  <c:v>패키지 </c:v>
                </c:pt>
                <c:pt idx="1">
                  <c:v>항공 </c:v>
                </c:pt>
                <c:pt idx="2">
                  <c:v>나만의패키지</c:v>
                </c:pt>
                <c:pt idx="3">
                  <c:v>호텔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100000</c:v>
                </c:pt>
                <c:pt idx="1">
                  <c:v>200000</c:v>
                </c:pt>
                <c:pt idx="2">
                  <c:v>150000</c:v>
                </c:pt>
                <c:pt idx="3">
                  <c:v>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6CA-459A-A604-C80F29DFAA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/>
            </a:solidFill>
            <a:ln w="9525"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패키지 </c:v>
                </c:pt>
                <c:pt idx="1">
                  <c:v>항공 </c:v>
                </c:pt>
                <c:pt idx="2">
                  <c:v>나만의패키지</c:v>
                </c:pt>
                <c:pt idx="3">
                  <c:v>호텔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9-E6CA-459A-A604-C80F29DFAA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3"/>
            </a:solidFill>
            <a:ln w="9525"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패키지 </c:v>
                </c:pt>
                <c:pt idx="1">
                  <c:v>항공 </c:v>
                </c:pt>
                <c:pt idx="2">
                  <c:v>나만의패키지</c:v>
                </c:pt>
                <c:pt idx="3">
                  <c:v>호텔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A-E6CA-459A-A604-C80F29DFA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66391200"/>
        <c:axId val="466377472"/>
        <c:axId val="0"/>
      </c:bar3DChart>
      <c:catAx>
        <c:axId val="46639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197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466377472"/>
        <c:crosses val="autoZero"/>
        <c:auto val="1"/>
        <c:lblAlgn val="ctr"/>
        <c:lblOffset val="100"/>
        <c:tickMarkSkip val="1"/>
        <c:noMultiLvlLbl val="0"/>
      </c:catAx>
      <c:valAx>
        <c:axId val="46637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197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466391200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gap"/>
    <c:showDLblsOverMax val="1"/>
  </c:chart>
  <c:spPr>
    <a:noFill/>
    <a:ln w="9525">
      <a:noFill/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sz="22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ea"/>
                <a:sym typeface="+mj-ea"/>
              </a:defRPr>
            </a:pPr>
            <a:r>
              <a:rPr lang="en-US" altLang="ko-KR" sz="22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ea"/>
                <a:sym typeface="+mj-ea"/>
              </a:rPr>
              <a:t>X</a:t>
            </a:r>
            <a:r>
              <a:rPr lang="ko-KR" altLang="en-US" sz="22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ea"/>
                <a:sym typeface="+mj-ea"/>
              </a:rPr>
              <a:t>월 </a:t>
            </a:r>
            <a:r>
              <a:rPr lang="en-US" altLang="ko-KR" sz="22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ea"/>
                <a:sym typeface="+mj-ea"/>
              </a:rPr>
              <a:t>X</a:t>
            </a:r>
            <a:r>
              <a:rPr lang="ko-KR" altLang="en-US" sz="22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ea"/>
                <a:sym typeface="+mj-ea"/>
              </a:rPr>
              <a:t>째주 판매액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15"/>
      <c:rotY val="2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 w="9525"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264F-4D84-B52B-A0B86B4E2C4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264F-4D84-B52B-A0B86B4E2C4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264F-4D84-B52B-A0B86B4E2C42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264F-4D84-B52B-A0B86B4E2C42}"/>
              </c:ext>
            </c:extLst>
          </c:dPt>
          <c:cat>
            <c:strRef>
              <c:f>Sheet1!$A$2:$A$5</c:f>
              <c:strCache>
                <c:ptCount val="4"/>
                <c:pt idx="0">
                  <c:v>패키지 </c:v>
                </c:pt>
                <c:pt idx="1">
                  <c:v>항공 </c:v>
                </c:pt>
                <c:pt idx="2">
                  <c:v>나만의패키지</c:v>
                </c:pt>
                <c:pt idx="3">
                  <c:v>호텔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50000</c:v>
                </c:pt>
                <c:pt idx="1">
                  <c:v>10000</c:v>
                </c:pt>
                <c:pt idx="2">
                  <c:v>40000</c:v>
                </c:pt>
                <c:pt idx="3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64F-4D84-B52B-A0B86B4E2C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/>
            </a:solidFill>
            <a:ln w="9525"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패키지 </c:v>
                </c:pt>
                <c:pt idx="1">
                  <c:v>항공 </c:v>
                </c:pt>
                <c:pt idx="2">
                  <c:v>나만의패키지</c:v>
                </c:pt>
                <c:pt idx="3">
                  <c:v>호텔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9-264F-4D84-B52B-A0B86B4E2C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3"/>
            </a:solidFill>
            <a:ln w="9525"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패키지 </c:v>
                </c:pt>
                <c:pt idx="1">
                  <c:v>항공 </c:v>
                </c:pt>
                <c:pt idx="2">
                  <c:v>나만의패키지</c:v>
                </c:pt>
                <c:pt idx="3">
                  <c:v>호텔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A-264F-4D84-B52B-A0B86B4E2C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66391200"/>
        <c:axId val="466377472"/>
        <c:axId val="0"/>
      </c:bar3DChart>
      <c:catAx>
        <c:axId val="46639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197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466377472"/>
        <c:crosses val="autoZero"/>
        <c:auto val="1"/>
        <c:lblAlgn val="ctr"/>
        <c:lblOffset val="100"/>
        <c:tickMarkSkip val="1"/>
        <c:noMultiLvlLbl val="0"/>
      </c:catAx>
      <c:valAx>
        <c:axId val="46637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197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466391200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gap"/>
    <c:showDLblsOverMax val="1"/>
  </c:chart>
  <c:spPr>
    <a:noFill/>
    <a:ln w="9525">
      <a:noFill/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sz="22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ea"/>
                <a:sym typeface="+mj-ea"/>
              </a:defRPr>
            </a:pPr>
            <a:r>
              <a:rPr lang="ko-KR" altLang="en-US" sz="22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ea"/>
                <a:sym typeface="+mj-ea"/>
              </a:rPr>
              <a:t>요일별 판매액</a:t>
            </a:r>
            <a:endParaRPr lang="ko-KR" altLang="en-US"/>
          </a:p>
        </c:rich>
      </c:tx>
      <c:layout>
        <c:manualLayout>
          <c:xMode val="edge"/>
          <c:yMode val="edge"/>
          <c:x val="0.35668003559112549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 w="9525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292-41B8-887C-8D668ABCCEC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292-41B8-887C-8D668ABCCEC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292-41B8-887C-8D668ABCCEC0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292-41B8-887C-8D668ABCCEC0}"/>
              </c:ext>
            </c:extLst>
          </c:dPt>
          <c:cat>
            <c:strRef>
              <c:f>Sheet1!$A$2:$A$8</c:f>
              <c:strCache>
                <c:ptCount val="7"/>
                <c:pt idx="0">
                  <c:v>월 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150000</c:v>
                </c:pt>
                <c:pt idx="4">
                  <c:v>400000</c:v>
                </c:pt>
                <c:pt idx="5">
                  <c:v>600000</c:v>
                </c:pt>
                <c:pt idx="6">
                  <c:v>400000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292-41B8-887C-8D668ABCCE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6391200"/>
        <c:axId val="466377472"/>
      </c:barChart>
      <c:catAx>
        <c:axId val="46639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197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466377472"/>
        <c:crosses val="autoZero"/>
        <c:auto val="1"/>
        <c:lblAlgn val="ctr"/>
        <c:lblOffset val="100"/>
        <c:tickMarkSkip val="1"/>
        <c:noMultiLvlLbl val="0"/>
      </c:catAx>
      <c:valAx>
        <c:axId val="46637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197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466391200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gap"/>
    <c:showDLblsOverMax val="1"/>
  </c:chart>
  <c:spPr>
    <a:noFill/>
    <a:ln w="9525">
      <a:noFill/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 w="9525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도시1</c:v>
                </c:pt>
                <c:pt idx="1">
                  <c:v>도시2</c:v>
                </c:pt>
                <c:pt idx="2">
                  <c:v>도시3</c:v>
                </c:pt>
                <c:pt idx="3">
                  <c:v>도시4</c:v>
                </c:pt>
                <c:pt idx="4">
                  <c:v>도시5</c:v>
                </c:pt>
                <c:pt idx="5">
                  <c:v>도시6</c:v>
                </c:pt>
                <c:pt idx="6">
                  <c:v>도시7</c:v>
                </c:pt>
                <c:pt idx="7">
                  <c:v>도시8</c:v>
                </c:pt>
                <c:pt idx="8">
                  <c:v>도시9</c:v>
                </c:pt>
                <c:pt idx="9">
                  <c:v>도시10</c:v>
                </c:pt>
                <c:pt idx="10">
                  <c:v>도시11</c:v>
                </c:pt>
                <c:pt idx="11">
                  <c:v>도시12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150000</c:v>
                </c:pt>
                <c:pt idx="4">
                  <c:v>400000</c:v>
                </c:pt>
                <c:pt idx="5">
                  <c:v>600000</c:v>
                </c:pt>
                <c:pt idx="6">
                  <c:v>400000</c:v>
                </c:pt>
                <c:pt idx="7">
                  <c:v>20000</c:v>
                </c:pt>
                <c:pt idx="8">
                  <c:v>400000</c:v>
                </c:pt>
                <c:pt idx="9">
                  <c:v>400000</c:v>
                </c:pt>
                <c:pt idx="10">
                  <c:v>200000</c:v>
                </c:pt>
                <c:pt idx="11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1D-47A9-B66E-DF6B537A08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/>
            </a:solidFill>
            <a:ln w="9525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도시1</c:v>
                </c:pt>
                <c:pt idx="1">
                  <c:v>도시2</c:v>
                </c:pt>
                <c:pt idx="2">
                  <c:v>도시3</c:v>
                </c:pt>
                <c:pt idx="3">
                  <c:v>도시4</c:v>
                </c:pt>
                <c:pt idx="4">
                  <c:v>도시5</c:v>
                </c:pt>
                <c:pt idx="5">
                  <c:v>도시6</c:v>
                </c:pt>
                <c:pt idx="6">
                  <c:v>도시7</c:v>
                </c:pt>
                <c:pt idx="7">
                  <c:v>도시8</c:v>
                </c:pt>
                <c:pt idx="8">
                  <c:v>도시9</c:v>
                </c:pt>
                <c:pt idx="9">
                  <c:v>도시10</c:v>
                </c:pt>
                <c:pt idx="10">
                  <c:v>도시11</c:v>
                </c:pt>
                <c:pt idx="11">
                  <c:v>도시12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1-BC1D-47A9-B66E-DF6B537A08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6391200"/>
        <c:axId val="46637747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ln w="38100" cap="rnd" cmpd="sng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도시1</c:v>
                </c:pt>
                <c:pt idx="1">
                  <c:v>도시2</c:v>
                </c:pt>
                <c:pt idx="2">
                  <c:v>도시3</c:v>
                </c:pt>
                <c:pt idx="3">
                  <c:v>도시4</c:v>
                </c:pt>
                <c:pt idx="4">
                  <c:v>도시5</c:v>
                </c:pt>
                <c:pt idx="5">
                  <c:v>도시6</c:v>
                </c:pt>
                <c:pt idx="6">
                  <c:v>도시7</c:v>
                </c:pt>
                <c:pt idx="7">
                  <c:v>도시8</c:v>
                </c:pt>
                <c:pt idx="8">
                  <c:v>도시9</c:v>
                </c:pt>
                <c:pt idx="9">
                  <c:v>도시10</c:v>
                </c:pt>
                <c:pt idx="10">
                  <c:v>도시11</c:v>
                </c:pt>
                <c:pt idx="11">
                  <c:v>도시12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C1D-47A9-B66E-DF6B537A08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5148096"/>
        <c:axId val="885137280"/>
      </c:lineChart>
      <c:valAx>
        <c:axId val="46637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197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466391200"/>
        <c:crosses val="autoZero"/>
        <c:crossBetween val="between"/>
      </c:valAx>
      <c:catAx>
        <c:axId val="46639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197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466377472"/>
        <c:crosses val="autoZero"/>
        <c:auto val="1"/>
        <c:lblAlgn val="ctr"/>
        <c:lblOffset val="100"/>
        <c:tickMarkSkip val="1"/>
        <c:noMultiLvlLbl val="0"/>
      </c:catAx>
      <c:valAx>
        <c:axId val="88513728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197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885148096"/>
        <c:crosses val="max"/>
        <c:crossBetween val="between"/>
      </c:valAx>
      <c:catAx>
        <c:axId val="8851480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85137280"/>
        <c:crosses val="autoZero"/>
        <c:auto val="1"/>
        <c:lblAlgn val="ctr"/>
        <c:lblOffset val="100"/>
        <c:tickMarkSkip val="1"/>
        <c:noMultiLvlLbl val="0"/>
      </c:catAx>
      <c:spPr>
        <a:noFill/>
        <a:ln>
          <a:noFill/>
        </a:ln>
        <a:effectLst/>
      </c:spPr>
    </c:plotArea>
    <c:plotVisOnly val="0"/>
    <c:dispBlanksAs val="gap"/>
    <c:showDLblsOverMax val="1"/>
  </c:chart>
  <c:spPr>
    <a:noFill/>
    <a:ln w="9525">
      <a:noFill/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78820-D867-41C7-8685-9D8A95260B21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AE18-1FA8-4D94-8CC4-A1D249948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28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4F0FD-6DC3-4AC1-9329-EBF1715A91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881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4F0FD-6DC3-4AC1-9329-EBF1715A91D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159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4F0FD-6DC3-4AC1-9329-EBF1715A91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749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4F0FD-6DC3-4AC1-9329-EBF1715A91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688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4F0FD-6DC3-4AC1-9329-EBF1715A91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88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4F0FD-6DC3-4AC1-9329-EBF1715A91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80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4F0FD-6DC3-4AC1-9329-EBF1715A91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44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4F0FD-6DC3-4AC1-9329-EBF1715A91D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929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4F0FD-6DC3-4AC1-9329-EBF1715A91D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027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4F0FD-6DC3-4AC1-9329-EBF1715A91D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31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F54-CD50-4BDC-86C0-CAA9B741E9E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7024-8923-4D15-9481-5AE49C165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47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F54-CD50-4BDC-86C0-CAA9B741E9E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7024-8923-4D15-9481-5AE49C165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43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F54-CD50-4BDC-86C0-CAA9B741E9E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7024-8923-4D15-9481-5AE49C165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53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F54-CD50-4BDC-86C0-CAA9B741E9E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7024-8923-4D15-9481-5AE49C165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92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F54-CD50-4BDC-86C0-CAA9B741E9E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7024-8923-4D15-9481-5AE49C165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61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F54-CD50-4BDC-86C0-CAA9B741E9E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7024-8923-4D15-9481-5AE49C165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36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F54-CD50-4BDC-86C0-CAA9B741E9E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7024-8923-4D15-9481-5AE49C165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9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F54-CD50-4BDC-86C0-CAA9B741E9E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7024-8923-4D15-9481-5AE49C165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21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F54-CD50-4BDC-86C0-CAA9B741E9E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7024-8923-4D15-9481-5AE49C165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8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F54-CD50-4BDC-86C0-CAA9B741E9E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7024-8923-4D15-9481-5AE49C165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14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DF54-CD50-4BDC-86C0-CAA9B741E9E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7024-8923-4D15-9481-5AE49C165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22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1DF54-CD50-4BDC-86C0-CAA9B741E9E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07024-8923-4D15-9481-5AE49C165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9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Chala+Number6&amp;rlz=1C1CHBD_koKR993KR993&amp;oq=Chala+Number6&amp;aqs=chrome..69i57j46i10i175i199i512j0i10i512l3j0i10i30i625.534j0j15&amp;sourceid=chrome&amp;ie=UTF-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hk@nave.com" TargetMode="External"/><Relationship Id="rId2" Type="http://schemas.openxmlformats.org/officeDocument/2006/relationships/hyperlink" Target="sdfsdfsdf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hyperlink" Target="mailto:lk@nave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adfasdfsadf" TargetMode="External"/><Relationship Id="rId2" Type="http://schemas.openxmlformats.org/officeDocument/2006/relationships/hyperlink" Target="adfasd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adfdsa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lhk@nave.co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7942" y="116378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관리자 로그인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admin_login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13316" y="1920240"/>
            <a:ext cx="5478088" cy="2618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93723" y="1379912"/>
            <a:ext cx="311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관리자 로그인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02531" y="2848722"/>
            <a:ext cx="1230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아이디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5702531" y="3335601"/>
            <a:ext cx="1230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비밀번호</a:t>
            </a:r>
            <a:endParaRPr lang="ko-KR" altLang="en-US" sz="105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558742" y="2848722"/>
            <a:ext cx="2510443" cy="2616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아이디를 입력하세요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742" y="3350027"/>
            <a:ext cx="2510443" cy="2616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비밀번호를 입력하세요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508" y="5350717"/>
            <a:ext cx="2219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아이디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</a:rPr>
              <a:t>비밀번호가 빈 칸 일 때는 </a:t>
            </a:r>
            <a:r>
              <a:rPr lang="en-US" altLang="ko-KR" sz="1000" dirty="0" smtClean="0">
                <a:solidFill>
                  <a:srgbClr val="FF0000"/>
                </a:solidFill>
              </a:rPr>
              <a:t>“OO</a:t>
            </a:r>
            <a:r>
              <a:rPr lang="ko-KR" altLang="en-US" sz="1000" dirty="0" smtClean="0">
                <a:solidFill>
                  <a:srgbClr val="FF0000"/>
                </a:solidFill>
              </a:rPr>
              <a:t>을 입력하세요</a:t>
            </a:r>
            <a:r>
              <a:rPr lang="en-US" altLang="ko-KR" sz="1000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Alert </a:t>
            </a:r>
            <a:r>
              <a:rPr lang="ko-KR" altLang="en-US" sz="1000" dirty="0" smtClean="0">
                <a:solidFill>
                  <a:srgbClr val="FF0000"/>
                </a:solidFill>
              </a:rPr>
              <a:t>띄움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0945" y="6054344"/>
            <a:ext cx="2219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아이디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</a:rPr>
              <a:t>비밀번호가 틀릴 때는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“</a:t>
            </a:r>
            <a:r>
              <a:rPr lang="ko-KR" altLang="en-US" sz="1000" dirty="0" smtClean="0">
                <a:solidFill>
                  <a:srgbClr val="FF0000"/>
                </a:solidFill>
              </a:rPr>
              <a:t>아이디 </a:t>
            </a:r>
            <a:r>
              <a:rPr lang="en-US" altLang="ko-KR" sz="1000" dirty="0" smtClean="0">
                <a:solidFill>
                  <a:srgbClr val="FF0000"/>
                </a:solidFill>
              </a:rPr>
              <a:t>or </a:t>
            </a:r>
            <a:r>
              <a:rPr lang="ko-KR" altLang="en-US" sz="1000" dirty="0" smtClean="0">
                <a:solidFill>
                  <a:srgbClr val="FF0000"/>
                </a:solidFill>
              </a:rPr>
              <a:t>비밀번호가 틀렸습니다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Alert </a:t>
            </a:r>
            <a:r>
              <a:rPr lang="ko-KR" altLang="en-US" sz="1000" dirty="0" smtClean="0">
                <a:solidFill>
                  <a:srgbClr val="FF0000"/>
                </a:solidFill>
              </a:rPr>
              <a:t>띄움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941127" y="4038814"/>
            <a:ext cx="1105593" cy="2826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57942" y="5987134"/>
            <a:ext cx="25520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57942" y="5238989"/>
            <a:ext cx="25520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57942" y="490451"/>
            <a:ext cx="2552007" cy="3241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path : /admin/login</a:t>
            </a:r>
          </a:p>
        </p:txBody>
      </p:sp>
    </p:spTree>
    <p:extLst>
      <p:ext uri="{BB962C8B-B14F-4D97-AF65-F5344CB8AC3E}">
        <p14:creationId xmlns:p14="http://schemas.microsoft.com/office/powerpoint/2010/main" val="274255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2493" y="926589"/>
            <a:ext cx="2689645" cy="570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63037" y="329222"/>
            <a:ext cx="6846363" cy="589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패키지명</a:t>
            </a:r>
            <a:endParaRPr lang="ko-KR" altLang="en-US" sz="1000" spc="-1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8262851" y="329222"/>
            <a:ext cx="3446548" cy="597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>
                <a:solidFill>
                  <a:schemeClr val="tx1"/>
                </a:solidFill>
              </a:rPr>
              <a:t>키워드 입력란</a:t>
            </a:r>
          </a:p>
        </p:txBody>
      </p:sp>
      <p:graphicFrame>
        <p:nvGraphicFramePr>
          <p:cNvPr id="108" name="표 107"/>
          <p:cNvGraphicFramePr>
            <a:graphicFrameLocks noGrp="1"/>
          </p:cNvGraphicFramePr>
          <p:nvPr/>
        </p:nvGraphicFramePr>
        <p:xfrm>
          <a:off x="8262851" y="320838"/>
          <a:ext cx="3446547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6547">
                  <a:extLst>
                    <a:ext uri="{9D8B030D-6E8A-4147-A177-3AD203B41FA5}">
                      <a16:colId xmlns:a16="http://schemas.microsoft.com/office/drawing/2014/main" val="3784811146"/>
                    </a:ext>
                  </a:extLst>
                </a:gridCol>
              </a:tblGrid>
              <a:tr h="190511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6931518"/>
                  </a:ext>
                </a:extLst>
              </a:tr>
              <a:tr h="190511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393772"/>
                  </a:ext>
                </a:extLst>
              </a:tr>
              <a:tr h="190511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3889094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863037" y="315312"/>
            <a:ext cx="6846362" cy="5657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25209" y="377925"/>
            <a:ext cx="1260000" cy="249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일정표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925209" y="680486"/>
            <a:ext cx="1260000" cy="233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일차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25209" y="967334"/>
            <a:ext cx="6647666" cy="10519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5010934" y="1184324"/>
            <a:ext cx="180975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010933" y="1502793"/>
            <a:ext cx="180975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9919583" y="1798924"/>
            <a:ext cx="735693" cy="189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일정 추가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5268107" y="1386019"/>
            <a:ext cx="23804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5268107" y="1671980"/>
            <a:ext cx="23804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4925209" y="2103555"/>
            <a:ext cx="1260000" cy="233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일차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4925209" y="2390403"/>
            <a:ext cx="6647666" cy="10519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5019247" y="2648957"/>
            <a:ext cx="180975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5019246" y="2967426"/>
            <a:ext cx="180975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5276420" y="2850652"/>
            <a:ext cx="23804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5276420" y="3136613"/>
            <a:ext cx="23804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639832" y="1205686"/>
            <a:ext cx="2295075" cy="1504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>
                <a:solidFill>
                  <a:schemeClr val="tx1"/>
                </a:solidFill>
              </a:rPr>
              <a:t>패키지 생성 </a:t>
            </a:r>
            <a:r>
              <a:rPr lang="en-US" altLang="ko-KR" sz="1000" dirty="0">
                <a:solidFill>
                  <a:schemeClr val="tx1"/>
                </a:solidFill>
              </a:rPr>
              <a:t>submit 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alert(‘</a:t>
            </a:r>
            <a:r>
              <a:rPr lang="ko-KR" altLang="en-US" sz="1000" dirty="0" smtClean="0">
                <a:solidFill>
                  <a:schemeClr val="tx1"/>
                </a:solidFill>
              </a:rPr>
              <a:t>패키지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추가완료</a:t>
            </a:r>
            <a:r>
              <a:rPr lang="en-US" altLang="ko-KR" sz="1000" dirty="0" smtClean="0">
                <a:solidFill>
                  <a:schemeClr val="tx1"/>
                </a:solidFill>
              </a:rPr>
              <a:t>‘)</a:t>
            </a: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패키키</a:t>
            </a:r>
            <a:r>
              <a:rPr lang="ko-KR" altLang="en-US" sz="1000" dirty="0" smtClean="0">
                <a:solidFill>
                  <a:schemeClr val="tx1"/>
                </a:solidFill>
              </a:rPr>
              <a:t> 관리 리스트 페이지로 이동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Path/admin/</a:t>
            </a:r>
            <a:r>
              <a:rPr lang="en-US" altLang="ko-KR" sz="1000" dirty="0" err="1">
                <a:solidFill>
                  <a:schemeClr val="tx1"/>
                </a:solidFill>
              </a:rPr>
              <a:t>manage_pakage_list_admin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0723416" y="1798951"/>
            <a:ext cx="735693" cy="189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일정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380045" y="389834"/>
            <a:ext cx="1260000" cy="249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도착 공항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9073820" y="389834"/>
            <a:ext cx="1260000" cy="249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출발 공항</a:t>
            </a:r>
          </a:p>
        </p:txBody>
      </p:sp>
      <p:sp>
        <p:nvSpPr>
          <p:cNvPr id="166" name="직사각형 165"/>
          <p:cNvSpPr/>
          <p:nvPr/>
        </p:nvSpPr>
        <p:spPr>
          <a:xfrm>
            <a:off x="345673" y="242308"/>
            <a:ext cx="2689645" cy="382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패키지 관리 상세 페이지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7" name="직사각형 166"/>
          <p:cNvSpPr/>
          <p:nvPr/>
        </p:nvSpPr>
        <p:spPr>
          <a:xfrm>
            <a:off x="353403" y="629116"/>
            <a:ext cx="2689645" cy="298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Path/admin/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m_package_detail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14213" y="1257304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9711933" y="1818152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106" name="표 105"/>
          <p:cNvGraphicFramePr>
            <a:graphicFrameLocks noGrp="1"/>
          </p:cNvGraphicFramePr>
          <p:nvPr>
            <p:extLst/>
          </p:nvPr>
        </p:nvGraphicFramePr>
        <p:xfrm>
          <a:off x="8678487" y="1032109"/>
          <a:ext cx="2793738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246">
                  <a:extLst>
                    <a:ext uri="{9D8B030D-6E8A-4147-A177-3AD203B41FA5}">
                      <a16:colId xmlns:a16="http://schemas.microsoft.com/office/drawing/2014/main" val="4082016259"/>
                    </a:ext>
                  </a:extLst>
                </a:gridCol>
                <a:gridCol w="1862492">
                  <a:extLst>
                    <a:ext uri="{9D8B030D-6E8A-4147-A177-3AD203B41FA5}">
                      <a16:colId xmlns:a16="http://schemas.microsoft.com/office/drawing/2014/main" val="2843333154"/>
                    </a:ext>
                  </a:extLst>
                </a:gridCol>
              </a:tblGrid>
              <a:tr h="117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조식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Text</a:t>
                      </a:r>
                      <a:r>
                        <a:rPr lang="ko-KR" altLang="en-US" sz="900" dirty="0" smtClean="0"/>
                        <a:t>박스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807384"/>
                  </a:ext>
                </a:extLst>
              </a:tr>
            </a:tbl>
          </a:graphicData>
        </a:graphic>
      </p:graphicFrame>
      <p:graphicFrame>
        <p:nvGraphicFramePr>
          <p:cNvPr id="109" name="표 108"/>
          <p:cNvGraphicFramePr>
            <a:graphicFrameLocks noGrp="1"/>
          </p:cNvGraphicFramePr>
          <p:nvPr>
            <p:extLst/>
          </p:nvPr>
        </p:nvGraphicFramePr>
        <p:xfrm>
          <a:off x="8678487" y="1281318"/>
          <a:ext cx="2793738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246">
                  <a:extLst>
                    <a:ext uri="{9D8B030D-6E8A-4147-A177-3AD203B41FA5}">
                      <a16:colId xmlns:a16="http://schemas.microsoft.com/office/drawing/2014/main" val="4082016259"/>
                    </a:ext>
                  </a:extLst>
                </a:gridCol>
                <a:gridCol w="1862492">
                  <a:extLst>
                    <a:ext uri="{9D8B030D-6E8A-4147-A177-3AD203B41FA5}">
                      <a16:colId xmlns:a16="http://schemas.microsoft.com/office/drawing/2014/main" val="2843333154"/>
                    </a:ext>
                  </a:extLst>
                </a:gridCol>
              </a:tblGrid>
              <a:tr h="117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중식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807384"/>
                  </a:ext>
                </a:extLst>
              </a:tr>
            </a:tbl>
          </a:graphicData>
        </a:graphic>
      </p:graphicFrame>
      <p:graphicFrame>
        <p:nvGraphicFramePr>
          <p:cNvPr id="110" name="표 109"/>
          <p:cNvGraphicFramePr>
            <a:graphicFrameLocks noGrp="1"/>
          </p:cNvGraphicFramePr>
          <p:nvPr>
            <p:extLst/>
          </p:nvPr>
        </p:nvGraphicFramePr>
        <p:xfrm>
          <a:off x="8678487" y="1530527"/>
          <a:ext cx="2793738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246">
                  <a:extLst>
                    <a:ext uri="{9D8B030D-6E8A-4147-A177-3AD203B41FA5}">
                      <a16:colId xmlns:a16="http://schemas.microsoft.com/office/drawing/2014/main" val="4082016259"/>
                    </a:ext>
                  </a:extLst>
                </a:gridCol>
                <a:gridCol w="1862492">
                  <a:extLst>
                    <a:ext uri="{9D8B030D-6E8A-4147-A177-3AD203B41FA5}">
                      <a16:colId xmlns:a16="http://schemas.microsoft.com/office/drawing/2014/main" val="2843333154"/>
                    </a:ext>
                  </a:extLst>
                </a:gridCol>
              </a:tblGrid>
              <a:tr h="117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석식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807384"/>
                  </a:ext>
                </a:extLst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>
          <a:xfrm>
            <a:off x="9986662" y="3227852"/>
            <a:ext cx="735693" cy="189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일정 추가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10790495" y="3227879"/>
            <a:ext cx="735693" cy="189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일정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/>
          </p:nvPr>
        </p:nvGraphicFramePr>
        <p:xfrm>
          <a:off x="8745566" y="2461037"/>
          <a:ext cx="2793738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246">
                  <a:extLst>
                    <a:ext uri="{9D8B030D-6E8A-4147-A177-3AD203B41FA5}">
                      <a16:colId xmlns:a16="http://schemas.microsoft.com/office/drawing/2014/main" val="4082016259"/>
                    </a:ext>
                  </a:extLst>
                </a:gridCol>
                <a:gridCol w="1862492">
                  <a:extLst>
                    <a:ext uri="{9D8B030D-6E8A-4147-A177-3AD203B41FA5}">
                      <a16:colId xmlns:a16="http://schemas.microsoft.com/office/drawing/2014/main" val="2843333154"/>
                    </a:ext>
                  </a:extLst>
                </a:gridCol>
              </a:tblGrid>
              <a:tr h="117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조식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Text</a:t>
                      </a:r>
                      <a:r>
                        <a:rPr lang="ko-KR" altLang="en-US" sz="900" dirty="0" smtClean="0"/>
                        <a:t>박스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807384"/>
                  </a:ext>
                </a:extLst>
              </a:tr>
            </a:tbl>
          </a:graphicData>
        </a:graphic>
      </p:graphicFrame>
      <p:graphicFrame>
        <p:nvGraphicFramePr>
          <p:cNvPr id="114" name="표 113"/>
          <p:cNvGraphicFramePr>
            <a:graphicFrameLocks noGrp="1"/>
          </p:cNvGraphicFramePr>
          <p:nvPr>
            <p:extLst/>
          </p:nvPr>
        </p:nvGraphicFramePr>
        <p:xfrm>
          <a:off x="8745566" y="2710246"/>
          <a:ext cx="2793738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246">
                  <a:extLst>
                    <a:ext uri="{9D8B030D-6E8A-4147-A177-3AD203B41FA5}">
                      <a16:colId xmlns:a16="http://schemas.microsoft.com/office/drawing/2014/main" val="4082016259"/>
                    </a:ext>
                  </a:extLst>
                </a:gridCol>
                <a:gridCol w="1862492">
                  <a:extLst>
                    <a:ext uri="{9D8B030D-6E8A-4147-A177-3AD203B41FA5}">
                      <a16:colId xmlns:a16="http://schemas.microsoft.com/office/drawing/2014/main" val="2843333154"/>
                    </a:ext>
                  </a:extLst>
                </a:gridCol>
              </a:tblGrid>
              <a:tr h="117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중식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807384"/>
                  </a:ext>
                </a:extLst>
              </a:tr>
            </a:tbl>
          </a:graphicData>
        </a:graphic>
      </p:graphicFrame>
      <p:graphicFrame>
        <p:nvGraphicFramePr>
          <p:cNvPr id="120" name="표 119"/>
          <p:cNvGraphicFramePr>
            <a:graphicFrameLocks noGrp="1"/>
          </p:cNvGraphicFramePr>
          <p:nvPr>
            <p:extLst/>
          </p:nvPr>
        </p:nvGraphicFramePr>
        <p:xfrm>
          <a:off x="8745566" y="2959455"/>
          <a:ext cx="2793738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246">
                  <a:extLst>
                    <a:ext uri="{9D8B030D-6E8A-4147-A177-3AD203B41FA5}">
                      <a16:colId xmlns:a16="http://schemas.microsoft.com/office/drawing/2014/main" val="4082016259"/>
                    </a:ext>
                  </a:extLst>
                </a:gridCol>
                <a:gridCol w="1862492">
                  <a:extLst>
                    <a:ext uri="{9D8B030D-6E8A-4147-A177-3AD203B41FA5}">
                      <a16:colId xmlns:a16="http://schemas.microsoft.com/office/drawing/2014/main" val="2843333154"/>
                    </a:ext>
                  </a:extLst>
                </a:gridCol>
              </a:tblGrid>
              <a:tr h="117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석식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807384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4939018" y="4432119"/>
            <a:ext cx="1260000" cy="233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7</a:t>
            </a:r>
            <a:r>
              <a:rPr lang="ko-KR" altLang="en-US" sz="1000" dirty="0" smtClean="0">
                <a:solidFill>
                  <a:schemeClr val="tx1"/>
                </a:solidFill>
              </a:rPr>
              <a:t>일차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939018" y="4718967"/>
            <a:ext cx="6647666" cy="10519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033056" y="4977521"/>
            <a:ext cx="180975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033055" y="5295990"/>
            <a:ext cx="180975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5290229" y="5179216"/>
            <a:ext cx="23804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290229" y="5465177"/>
            <a:ext cx="23804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0000471" y="5556416"/>
            <a:ext cx="735693" cy="189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일정 추가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0804304" y="5556443"/>
            <a:ext cx="735693" cy="189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일정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8728463" y="4782312"/>
          <a:ext cx="2793738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246">
                  <a:extLst>
                    <a:ext uri="{9D8B030D-6E8A-4147-A177-3AD203B41FA5}">
                      <a16:colId xmlns:a16="http://schemas.microsoft.com/office/drawing/2014/main" val="4082016259"/>
                    </a:ext>
                  </a:extLst>
                </a:gridCol>
                <a:gridCol w="1862492">
                  <a:extLst>
                    <a:ext uri="{9D8B030D-6E8A-4147-A177-3AD203B41FA5}">
                      <a16:colId xmlns:a16="http://schemas.microsoft.com/office/drawing/2014/main" val="2843333154"/>
                    </a:ext>
                  </a:extLst>
                </a:gridCol>
              </a:tblGrid>
              <a:tr h="117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조식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Text</a:t>
                      </a:r>
                      <a:r>
                        <a:rPr lang="ko-KR" altLang="en-US" sz="900" dirty="0" smtClean="0"/>
                        <a:t>박스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807384"/>
                  </a:ext>
                </a:extLst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8728463" y="5031521"/>
          <a:ext cx="2793738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246">
                  <a:extLst>
                    <a:ext uri="{9D8B030D-6E8A-4147-A177-3AD203B41FA5}">
                      <a16:colId xmlns:a16="http://schemas.microsoft.com/office/drawing/2014/main" val="4082016259"/>
                    </a:ext>
                  </a:extLst>
                </a:gridCol>
                <a:gridCol w="1862492">
                  <a:extLst>
                    <a:ext uri="{9D8B030D-6E8A-4147-A177-3AD203B41FA5}">
                      <a16:colId xmlns:a16="http://schemas.microsoft.com/office/drawing/2014/main" val="2843333154"/>
                    </a:ext>
                  </a:extLst>
                </a:gridCol>
              </a:tblGrid>
              <a:tr h="117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중식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807384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/>
          </p:nvPr>
        </p:nvGraphicFramePr>
        <p:xfrm>
          <a:off x="8728463" y="5280730"/>
          <a:ext cx="2793738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246">
                  <a:extLst>
                    <a:ext uri="{9D8B030D-6E8A-4147-A177-3AD203B41FA5}">
                      <a16:colId xmlns:a16="http://schemas.microsoft.com/office/drawing/2014/main" val="4082016259"/>
                    </a:ext>
                  </a:extLst>
                </a:gridCol>
                <a:gridCol w="1862492">
                  <a:extLst>
                    <a:ext uri="{9D8B030D-6E8A-4147-A177-3AD203B41FA5}">
                      <a16:colId xmlns:a16="http://schemas.microsoft.com/office/drawing/2014/main" val="2843333154"/>
                    </a:ext>
                  </a:extLst>
                </a:gridCol>
              </a:tblGrid>
              <a:tr h="117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석식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807384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7930341" y="3667945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7930341" y="3884782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7930341" y="4101619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871667" y="4358274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42678" y="4535848"/>
            <a:ext cx="141867" cy="119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0449398" y="6107925"/>
            <a:ext cx="1260000" cy="249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패키지 생성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922358" y="6107925"/>
            <a:ext cx="1260000" cy="249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정보 초기화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0274433" y="600779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 rot="1484044">
            <a:off x="9323717" y="5472630"/>
            <a:ext cx="972974" cy="59357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E48562F1-780D-418C-223C-10079E719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16733"/>
              </p:ext>
            </p:extLst>
          </p:nvPr>
        </p:nvGraphicFramePr>
        <p:xfrm>
          <a:off x="3288675" y="315312"/>
          <a:ext cx="1401320" cy="2136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320">
                  <a:extLst>
                    <a:ext uri="{9D8B030D-6E8A-4147-A177-3AD203B41FA5}">
                      <a16:colId xmlns:a16="http://schemas.microsoft.com/office/drawing/2014/main" val="3401770478"/>
                    </a:ext>
                  </a:extLst>
                </a:gridCol>
              </a:tblGrid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433256"/>
                  </a:ext>
                </a:extLst>
              </a:tr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도시 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44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상품관리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b="1" dirty="0"/>
                        <a:t>  </a:t>
                      </a:r>
                      <a:r>
                        <a:rPr lang="en-US" altLang="ko-KR" sz="1050" b="1" dirty="0"/>
                        <a:t>  - </a:t>
                      </a:r>
                      <a:r>
                        <a:rPr lang="ko-KR" altLang="en-US" sz="1050" b="1" dirty="0"/>
                        <a:t>패키지 관리</a:t>
                      </a:r>
                      <a:endParaRPr lang="en-US" altLang="ko-KR" sz="1050" b="1" dirty="0"/>
                    </a:p>
                    <a:p>
                      <a:pPr latinLnBrk="1"/>
                      <a:r>
                        <a:rPr lang="en-US" altLang="ko-KR" sz="1050" dirty="0"/>
                        <a:t>    - </a:t>
                      </a:r>
                      <a:r>
                        <a:rPr lang="ko-KR" altLang="en-US" sz="1050" dirty="0"/>
                        <a:t>호텔 </a:t>
                      </a:r>
                      <a:r>
                        <a:rPr lang="ko-KR" altLang="en-US" sz="1050" dirty="0" smtClean="0"/>
                        <a:t>관리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b="0" dirty="0" smtClean="0"/>
                        <a:t>   </a:t>
                      </a:r>
                      <a:r>
                        <a:rPr lang="en-US" altLang="ko-KR" sz="1050" dirty="0" smtClean="0"/>
                        <a:t> - </a:t>
                      </a:r>
                      <a:r>
                        <a:rPr lang="ko-KR" altLang="en-US" sz="1050" dirty="0" smtClean="0"/>
                        <a:t>관광 상품 관리</a:t>
                      </a:r>
                      <a:endParaRPr lang="en-US" altLang="ko-KR" sz="105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11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고객센터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43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78528"/>
                  </a:ext>
                </a:extLst>
              </a:tr>
            </a:tbl>
          </a:graphicData>
        </a:graphic>
      </p:graphicFrame>
      <p:sp>
        <p:nvSpPr>
          <p:cNvPr id="61" name="모서리가 둥근 직사각형 60"/>
          <p:cNvSpPr/>
          <p:nvPr/>
        </p:nvSpPr>
        <p:spPr>
          <a:xfrm>
            <a:off x="5695773" y="1752914"/>
            <a:ext cx="946097" cy="2223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61610" y="1739050"/>
            <a:ext cx="500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가격 </a:t>
            </a:r>
            <a:r>
              <a:rPr lang="en-US" altLang="ko-KR" sz="1000" dirty="0" smtClean="0"/>
              <a:t>: </a:t>
            </a:r>
            <a:endParaRPr lang="ko-KR" altLang="en-US" sz="1000" dirty="0" err="1" smtClean="0"/>
          </a:p>
        </p:txBody>
      </p:sp>
      <p:sp>
        <p:nvSpPr>
          <p:cNvPr id="73" name="TextBox 72"/>
          <p:cNvSpPr txBox="1"/>
          <p:nvPr/>
        </p:nvSpPr>
        <p:spPr>
          <a:xfrm>
            <a:off x="6668823" y="1739050"/>
            <a:ext cx="500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원</a:t>
            </a:r>
            <a:r>
              <a:rPr lang="en-US" altLang="ko-KR" sz="1000" dirty="0" smtClean="0"/>
              <a:t> </a:t>
            </a:r>
            <a:endParaRPr lang="ko-KR" altLang="en-US" sz="1000" dirty="0" err="1" smtClean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5695773" y="3164513"/>
            <a:ext cx="946097" cy="2223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61610" y="3150649"/>
            <a:ext cx="500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가격 </a:t>
            </a:r>
            <a:r>
              <a:rPr lang="en-US" altLang="ko-KR" sz="1000" dirty="0" smtClean="0"/>
              <a:t>: </a:t>
            </a:r>
            <a:endParaRPr lang="ko-KR" altLang="en-US" sz="1000" dirty="0" err="1" smtClean="0"/>
          </a:p>
        </p:txBody>
      </p:sp>
      <p:sp>
        <p:nvSpPr>
          <p:cNvPr id="83" name="TextBox 82"/>
          <p:cNvSpPr txBox="1"/>
          <p:nvPr/>
        </p:nvSpPr>
        <p:spPr>
          <a:xfrm>
            <a:off x="6668823" y="3150649"/>
            <a:ext cx="500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원</a:t>
            </a:r>
            <a:r>
              <a:rPr lang="en-US" altLang="ko-KR" sz="1000" dirty="0" smtClean="0"/>
              <a:t> </a:t>
            </a:r>
            <a:endParaRPr lang="ko-KR" altLang="en-US" sz="1000" dirty="0" err="1" smtClean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5695773" y="5526917"/>
            <a:ext cx="946097" cy="2223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161610" y="5513053"/>
            <a:ext cx="500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가격 </a:t>
            </a:r>
            <a:r>
              <a:rPr lang="en-US" altLang="ko-KR" sz="1000" dirty="0" smtClean="0"/>
              <a:t>: </a:t>
            </a:r>
            <a:endParaRPr lang="ko-KR" altLang="en-US" sz="1000" dirty="0" err="1" smtClean="0"/>
          </a:p>
        </p:txBody>
      </p:sp>
      <p:sp>
        <p:nvSpPr>
          <p:cNvPr id="90" name="TextBox 89"/>
          <p:cNvSpPr txBox="1"/>
          <p:nvPr/>
        </p:nvSpPr>
        <p:spPr>
          <a:xfrm>
            <a:off x="6668823" y="5513053"/>
            <a:ext cx="500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원</a:t>
            </a:r>
            <a:r>
              <a:rPr lang="en-US" altLang="ko-KR" sz="1000" dirty="0" smtClean="0"/>
              <a:t> </a:t>
            </a:r>
            <a:endParaRPr lang="ko-KR" altLang="en-US" sz="1000" dirty="0" err="1" smtClean="0"/>
          </a:p>
        </p:txBody>
      </p:sp>
    </p:spTree>
    <p:extLst>
      <p:ext uri="{BB962C8B-B14F-4D97-AF65-F5344CB8AC3E}">
        <p14:creationId xmlns:p14="http://schemas.microsoft.com/office/powerpoint/2010/main" val="81454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2493" y="971195"/>
            <a:ext cx="2689645" cy="565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63037" y="329222"/>
            <a:ext cx="6846363" cy="5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상품코드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패키지명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  <a:endParaRPr lang="ko-KR" altLang="en-US" sz="1000" spc="-1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874893" y="1011076"/>
            <a:ext cx="939826" cy="1025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950999" y="1011076"/>
            <a:ext cx="939826" cy="1025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7029924" y="1011076"/>
            <a:ext cx="939826" cy="1025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099474" y="1011076"/>
            <a:ext cx="939826" cy="1025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9175580" y="1011076"/>
            <a:ext cx="939826" cy="1025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254505" y="1011076"/>
            <a:ext cx="939826" cy="1025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330611" y="1011077"/>
            <a:ext cx="378789" cy="2625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spc="-15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1330611" y="1348202"/>
            <a:ext cx="378788" cy="2625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spc="-150" dirty="0">
                <a:solidFill>
                  <a:schemeClr val="tx1"/>
                </a:solidFill>
              </a:rPr>
              <a:t>삭제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603739"/>
              </p:ext>
            </p:extLst>
          </p:nvPr>
        </p:nvGraphicFramePr>
        <p:xfrm>
          <a:off x="4867160" y="2663972"/>
          <a:ext cx="6834508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8627">
                  <a:extLst>
                    <a:ext uri="{9D8B030D-6E8A-4147-A177-3AD203B41FA5}">
                      <a16:colId xmlns:a16="http://schemas.microsoft.com/office/drawing/2014/main" val="3797115089"/>
                    </a:ext>
                  </a:extLst>
                </a:gridCol>
                <a:gridCol w="1708627">
                  <a:extLst>
                    <a:ext uri="{9D8B030D-6E8A-4147-A177-3AD203B41FA5}">
                      <a16:colId xmlns:a16="http://schemas.microsoft.com/office/drawing/2014/main" val="3314080951"/>
                    </a:ext>
                  </a:extLst>
                </a:gridCol>
                <a:gridCol w="1708627">
                  <a:extLst>
                    <a:ext uri="{9D8B030D-6E8A-4147-A177-3AD203B41FA5}">
                      <a16:colId xmlns:a16="http://schemas.microsoft.com/office/drawing/2014/main" val="1522132518"/>
                    </a:ext>
                  </a:extLst>
                </a:gridCol>
                <a:gridCol w="1708627">
                  <a:extLst>
                    <a:ext uri="{9D8B030D-6E8A-4147-A177-3AD203B41FA5}">
                      <a16:colId xmlns:a16="http://schemas.microsoft.com/office/drawing/2014/main" val="3632675997"/>
                    </a:ext>
                  </a:extLst>
                </a:gridCol>
              </a:tblGrid>
              <a:tr h="2343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항공편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수량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(text)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523517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85189"/>
              </p:ext>
            </p:extLst>
          </p:nvPr>
        </p:nvGraphicFramePr>
        <p:xfrm>
          <a:off x="4867160" y="2150029"/>
          <a:ext cx="6834508" cy="2576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4629">
                  <a:extLst>
                    <a:ext uri="{9D8B030D-6E8A-4147-A177-3AD203B41FA5}">
                      <a16:colId xmlns:a16="http://schemas.microsoft.com/office/drawing/2014/main" val="2227859057"/>
                    </a:ext>
                  </a:extLst>
                </a:gridCol>
                <a:gridCol w="2282625">
                  <a:extLst>
                    <a:ext uri="{9D8B030D-6E8A-4147-A177-3AD203B41FA5}">
                      <a16:colId xmlns:a16="http://schemas.microsoft.com/office/drawing/2014/main" val="296990927"/>
                    </a:ext>
                  </a:extLst>
                </a:gridCol>
                <a:gridCol w="942713">
                  <a:extLst>
                    <a:ext uri="{9D8B030D-6E8A-4147-A177-3AD203B41FA5}">
                      <a16:colId xmlns:a16="http://schemas.microsoft.com/office/drawing/2014/main" val="47371264"/>
                    </a:ext>
                  </a:extLst>
                </a:gridCol>
                <a:gridCol w="2474541">
                  <a:extLst>
                    <a:ext uri="{9D8B030D-6E8A-4147-A177-3AD203B41FA5}">
                      <a16:colId xmlns:a16="http://schemas.microsoft.com/office/drawing/2014/main" val="3967137527"/>
                    </a:ext>
                  </a:extLst>
                </a:gridCol>
              </a:tblGrid>
              <a:tr h="2576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도시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코타키나발루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호텔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수트라하버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06172"/>
                  </a:ext>
                </a:extLst>
              </a:tr>
            </a:tbl>
          </a:graphicData>
        </a:graphic>
      </p:graphicFrame>
      <p:sp>
        <p:nvSpPr>
          <p:cNvPr id="107" name="직사각형 106"/>
          <p:cNvSpPr/>
          <p:nvPr/>
        </p:nvSpPr>
        <p:spPr>
          <a:xfrm>
            <a:off x="8262851" y="329222"/>
            <a:ext cx="3446548" cy="574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>
                <a:solidFill>
                  <a:schemeClr val="tx1"/>
                </a:solidFill>
              </a:rPr>
              <a:t>키워드 입력란</a:t>
            </a:r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18205"/>
              </p:ext>
            </p:extLst>
          </p:nvPr>
        </p:nvGraphicFramePr>
        <p:xfrm>
          <a:off x="8262851" y="320838"/>
          <a:ext cx="3446547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6547">
                  <a:extLst>
                    <a:ext uri="{9D8B030D-6E8A-4147-A177-3AD203B41FA5}">
                      <a16:colId xmlns:a16="http://schemas.microsoft.com/office/drawing/2014/main" val="3784811146"/>
                    </a:ext>
                  </a:extLst>
                </a:gridCol>
              </a:tblGrid>
              <a:tr h="190425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6931518"/>
                  </a:ext>
                </a:extLst>
              </a:tr>
              <a:tr h="190425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393772"/>
                  </a:ext>
                </a:extLst>
              </a:tr>
              <a:tr h="190425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3889094"/>
                  </a:ext>
                </a:extLst>
              </a:tr>
            </a:tbl>
          </a:graphicData>
        </a:graphic>
      </p:graphicFrame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76779"/>
              </p:ext>
            </p:extLst>
          </p:nvPr>
        </p:nvGraphicFramePr>
        <p:xfrm>
          <a:off x="4868953" y="3689884"/>
          <a:ext cx="6840445" cy="1422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1772">
                  <a:extLst>
                    <a:ext uri="{9D8B030D-6E8A-4147-A177-3AD203B41FA5}">
                      <a16:colId xmlns:a16="http://schemas.microsoft.com/office/drawing/2014/main" val="3859950148"/>
                    </a:ext>
                  </a:extLst>
                </a:gridCol>
                <a:gridCol w="5538673">
                  <a:extLst>
                    <a:ext uri="{9D8B030D-6E8A-4147-A177-3AD203B41FA5}">
                      <a16:colId xmlns:a16="http://schemas.microsoft.com/office/drawing/2014/main" val="2657703369"/>
                    </a:ext>
                  </a:extLst>
                </a:gridCol>
              </a:tblGrid>
              <a:tr h="284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스페셜혜택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자유일정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기사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가이드 포함 등등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혜택 기입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093052"/>
                  </a:ext>
                </a:extLst>
              </a:tr>
              <a:tr h="284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관광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나이트 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160852"/>
                  </a:ext>
                </a:extLst>
              </a:tr>
              <a:tr h="284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식사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한식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씨푸드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644702"/>
                  </a:ext>
                </a:extLst>
              </a:tr>
              <a:tr h="284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보험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여행자보험</a:t>
                      </a:r>
                      <a:r>
                        <a:rPr lang="en-US" altLang="ko-KR" sz="1000" dirty="0"/>
                        <a:t>]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가입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637332"/>
                  </a:ext>
                </a:extLst>
              </a:tr>
              <a:tr h="284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인솔자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가이드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인솔자</a:t>
                      </a:r>
                      <a:r>
                        <a:rPr lang="en-US" altLang="ko-KR" sz="1000" dirty="0"/>
                        <a:t>]</a:t>
                      </a:r>
                      <a:r>
                        <a:rPr lang="ko-KR" altLang="en-US" sz="1000" dirty="0"/>
                        <a:t>인솔자는 동반하지 않습니다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974012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4862944" y="3384159"/>
            <a:ext cx="1344990" cy="293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 핵심 포인트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55198" y="314594"/>
            <a:ext cx="2689645" cy="386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패키지 관리 </a:t>
            </a:r>
            <a:r>
              <a:rPr lang="ko-KR" altLang="en-US" sz="1000" dirty="0" smtClean="0">
                <a:solidFill>
                  <a:schemeClr val="tx1"/>
                </a:solidFill>
              </a:rPr>
              <a:t>확인 페이지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53403" y="705316"/>
            <a:ext cx="2689645" cy="298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Path/admin/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m_package_view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747795" y="374079"/>
            <a:ext cx="187768" cy="18820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6064810" y="3597721"/>
            <a:ext cx="187768" cy="18820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8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9190"/>
              </p:ext>
            </p:extLst>
          </p:nvPr>
        </p:nvGraphicFramePr>
        <p:xfrm>
          <a:off x="4867160" y="2426520"/>
          <a:ext cx="6834508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085">
                  <a:extLst>
                    <a:ext uri="{9D8B030D-6E8A-4147-A177-3AD203B41FA5}">
                      <a16:colId xmlns:a16="http://schemas.microsoft.com/office/drawing/2014/main" val="2227859057"/>
                    </a:ext>
                  </a:extLst>
                </a:gridCol>
                <a:gridCol w="5695423">
                  <a:extLst>
                    <a:ext uri="{9D8B030D-6E8A-4147-A177-3AD203B41FA5}">
                      <a16:colId xmlns:a16="http://schemas.microsoft.com/office/drawing/2014/main" val="1611435840"/>
                    </a:ext>
                  </a:extLst>
                </a:gridCol>
              </a:tblGrid>
              <a:tr h="2343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패키지 기간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박 </a:t>
                      </a:r>
                      <a:r>
                        <a:rPr lang="en-US" altLang="ko-KR" sz="1000" dirty="0" smtClean="0"/>
                        <a:t>4</a:t>
                      </a:r>
                      <a:r>
                        <a:rPr lang="ko-KR" altLang="en-US" sz="1000" dirty="0" smtClean="0"/>
                        <a:t>일 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06172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616467"/>
              </p:ext>
            </p:extLst>
          </p:nvPr>
        </p:nvGraphicFramePr>
        <p:xfrm>
          <a:off x="4862944" y="3018987"/>
          <a:ext cx="6834510" cy="266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007">
                  <a:extLst>
                    <a:ext uri="{9D8B030D-6E8A-4147-A177-3AD203B41FA5}">
                      <a16:colId xmlns:a16="http://schemas.microsoft.com/office/drawing/2014/main" val="1285974367"/>
                    </a:ext>
                  </a:extLst>
                </a:gridCol>
                <a:gridCol w="2105012">
                  <a:extLst>
                    <a:ext uri="{9D8B030D-6E8A-4147-A177-3AD203B41FA5}">
                      <a16:colId xmlns:a16="http://schemas.microsoft.com/office/drawing/2014/main" val="4142640967"/>
                    </a:ext>
                  </a:extLst>
                </a:gridCol>
                <a:gridCol w="1263534">
                  <a:extLst>
                    <a:ext uri="{9D8B030D-6E8A-4147-A177-3AD203B41FA5}">
                      <a16:colId xmlns:a16="http://schemas.microsoft.com/office/drawing/2014/main" val="1764683150"/>
                    </a:ext>
                  </a:extLst>
                </a:gridCol>
                <a:gridCol w="2160957">
                  <a:extLst>
                    <a:ext uri="{9D8B030D-6E8A-4147-A177-3AD203B41FA5}">
                      <a16:colId xmlns:a16="http://schemas.microsoft.com/office/drawing/2014/main" val="3697059123"/>
                    </a:ext>
                  </a:extLst>
                </a:gridCol>
              </a:tblGrid>
              <a:tr h="2669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 smtClean="0"/>
                        <a:t>성인가격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/>
                        <a:t>800,000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 smtClean="0"/>
                        <a:t>아동가격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/>
                        <a:t>700,000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25737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9946" y="1348201"/>
            <a:ext cx="2357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패키지 상세 </a:t>
            </a:r>
            <a:r>
              <a:rPr lang="ko-KR" altLang="en-US" sz="1000" dirty="0" err="1" smtClean="0"/>
              <a:t>확인창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패키지 관리 정보 확인</a:t>
            </a:r>
            <a:endParaRPr lang="en-US" altLang="ko-KR" sz="1000" dirty="0" smtClean="0"/>
          </a:p>
        </p:txBody>
      </p:sp>
      <p:sp>
        <p:nvSpPr>
          <p:cNvPr id="54" name="직사각형 53"/>
          <p:cNvSpPr/>
          <p:nvPr/>
        </p:nvSpPr>
        <p:spPr>
          <a:xfrm>
            <a:off x="4875331" y="5210916"/>
            <a:ext cx="1260000" cy="224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일차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875330" y="5497764"/>
            <a:ext cx="6834067" cy="10111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961056" y="5714753"/>
            <a:ext cx="180975" cy="1730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961055" y="6033222"/>
            <a:ext cx="180975" cy="1730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5218229" y="5916448"/>
            <a:ext cx="23804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218229" y="6202409"/>
            <a:ext cx="23804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654966"/>
              </p:ext>
            </p:extLst>
          </p:nvPr>
        </p:nvGraphicFramePr>
        <p:xfrm>
          <a:off x="8744987" y="5653978"/>
          <a:ext cx="2793738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246">
                  <a:extLst>
                    <a:ext uri="{9D8B030D-6E8A-4147-A177-3AD203B41FA5}">
                      <a16:colId xmlns:a16="http://schemas.microsoft.com/office/drawing/2014/main" val="4082016259"/>
                    </a:ext>
                  </a:extLst>
                </a:gridCol>
                <a:gridCol w="1862492">
                  <a:extLst>
                    <a:ext uri="{9D8B030D-6E8A-4147-A177-3AD203B41FA5}">
                      <a16:colId xmlns:a16="http://schemas.microsoft.com/office/drawing/2014/main" val="2843333154"/>
                    </a:ext>
                  </a:extLst>
                </a:gridCol>
              </a:tblGrid>
              <a:tr h="219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조식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없음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807384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63834"/>
              </p:ext>
            </p:extLst>
          </p:nvPr>
        </p:nvGraphicFramePr>
        <p:xfrm>
          <a:off x="8744987" y="5903187"/>
          <a:ext cx="2793738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246">
                  <a:extLst>
                    <a:ext uri="{9D8B030D-6E8A-4147-A177-3AD203B41FA5}">
                      <a16:colId xmlns:a16="http://schemas.microsoft.com/office/drawing/2014/main" val="4082016259"/>
                    </a:ext>
                  </a:extLst>
                </a:gridCol>
                <a:gridCol w="1862492">
                  <a:extLst>
                    <a:ext uri="{9D8B030D-6E8A-4147-A177-3AD203B41FA5}">
                      <a16:colId xmlns:a16="http://schemas.microsoft.com/office/drawing/2014/main" val="2843333154"/>
                    </a:ext>
                  </a:extLst>
                </a:gridCol>
              </a:tblGrid>
              <a:tr h="219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중식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없음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807384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44409"/>
              </p:ext>
            </p:extLst>
          </p:nvPr>
        </p:nvGraphicFramePr>
        <p:xfrm>
          <a:off x="8744987" y="6152396"/>
          <a:ext cx="2793738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246">
                  <a:extLst>
                    <a:ext uri="{9D8B030D-6E8A-4147-A177-3AD203B41FA5}">
                      <a16:colId xmlns:a16="http://schemas.microsoft.com/office/drawing/2014/main" val="4082016259"/>
                    </a:ext>
                  </a:extLst>
                </a:gridCol>
                <a:gridCol w="1862492">
                  <a:extLst>
                    <a:ext uri="{9D8B030D-6E8A-4147-A177-3AD203B41FA5}">
                      <a16:colId xmlns:a16="http://schemas.microsoft.com/office/drawing/2014/main" val="2843333154"/>
                    </a:ext>
                  </a:extLst>
                </a:gridCol>
              </a:tblGrid>
              <a:tr h="219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석식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없음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807384"/>
                  </a:ext>
                </a:extLst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5111732" y="6269479"/>
            <a:ext cx="500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가격 </a:t>
            </a:r>
            <a:r>
              <a:rPr lang="en-US" altLang="ko-KR" sz="1000" dirty="0" smtClean="0"/>
              <a:t>: </a:t>
            </a:r>
            <a:endParaRPr lang="ko-KR" altLang="en-US" sz="1000" dirty="0" err="1" smtClean="0"/>
          </a:p>
        </p:txBody>
      </p:sp>
      <p:sp>
        <p:nvSpPr>
          <p:cNvPr id="92" name="TextBox 91"/>
          <p:cNvSpPr txBox="1"/>
          <p:nvPr/>
        </p:nvSpPr>
        <p:spPr>
          <a:xfrm>
            <a:off x="6618945" y="6269479"/>
            <a:ext cx="500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원</a:t>
            </a:r>
            <a:r>
              <a:rPr lang="en-US" altLang="ko-KR" sz="1000" dirty="0" smtClean="0"/>
              <a:t> </a:t>
            </a:r>
            <a:endParaRPr lang="ko-KR" altLang="en-US" sz="1000" dirty="0" err="1" smtClean="0"/>
          </a:p>
        </p:txBody>
      </p:sp>
      <p:sp>
        <p:nvSpPr>
          <p:cNvPr id="4" name="TextBox 3"/>
          <p:cNvSpPr txBox="1"/>
          <p:nvPr/>
        </p:nvSpPr>
        <p:spPr>
          <a:xfrm>
            <a:off x="5727469" y="6269479"/>
            <a:ext cx="964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0</a:t>
            </a:r>
            <a:endParaRPr lang="ko-KR" altLang="en-US" sz="1000" dirty="0" err="1" smtClean="0"/>
          </a:p>
        </p:txBody>
      </p:sp>
      <p:sp>
        <p:nvSpPr>
          <p:cNvPr id="6" name="TextBox 5"/>
          <p:cNvSpPr txBox="1"/>
          <p:nvPr/>
        </p:nvSpPr>
        <p:spPr>
          <a:xfrm>
            <a:off x="5320145" y="5653978"/>
            <a:ext cx="2278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여행 시작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비행기 탑승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10437454" y="6540269"/>
            <a:ext cx="1260000" cy="249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수정하기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134015" y="6540269"/>
            <a:ext cx="1260000" cy="249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목록으로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E48562F1-780D-418C-223C-10079E719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8837"/>
              </p:ext>
            </p:extLst>
          </p:nvPr>
        </p:nvGraphicFramePr>
        <p:xfrm>
          <a:off x="3288675" y="315312"/>
          <a:ext cx="1401320" cy="2136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320">
                  <a:extLst>
                    <a:ext uri="{9D8B030D-6E8A-4147-A177-3AD203B41FA5}">
                      <a16:colId xmlns:a16="http://schemas.microsoft.com/office/drawing/2014/main" val="3401770478"/>
                    </a:ext>
                  </a:extLst>
                </a:gridCol>
              </a:tblGrid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433256"/>
                  </a:ext>
                </a:extLst>
              </a:tr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도시 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44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상품관리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b="1" dirty="0"/>
                        <a:t>  </a:t>
                      </a:r>
                      <a:r>
                        <a:rPr lang="en-US" altLang="ko-KR" sz="1050" b="1" dirty="0"/>
                        <a:t>  - </a:t>
                      </a:r>
                      <a:r>
                        <a:rPr lang="ko-KR" altLang="en-US" sz="1050" b="1" dirty="0"/>
                        <a:t>패키지 관리</a:t>
                      </a:r>
                      <a:endParaRPr lang="en-US" altLang="ko-KR" sz="1050" b="1" dirty="0"/>
                    </a:p>
                    <a:p>
                      <a:pPr latinLnBrk="1"/>
                      <a:r>
                        <a:rPr lang="en-US" altLang="ko-KR" sz="1050" dirty="0"/>
                        <a:t>    - </a:t>
                      </a:r>
                      <a:r>
                        <a:rPr lang="ko-KR" altLang="en-US" sz="1050" dirty="0"/>
                        <a:t>호텔 </a:t>
                      </a:r>
                      <a:r>
                        <a:rPr lang="ko-KR" altLang="en-US" sz="1050" dirty="0" smtClean="0"/>
                        <a:t>관리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b="0" dirty="0" smtClean="0"/>
                        <a:t>   </a:t>
                      </a:r>
                      <a:r>
                        <a:rPr lang="en-US" altLang="ko-KR" sz="1050" dirty="0" smtClean="0"/>
                        <a:t> - </a:t>
                      </a:r>
                      <a:r>
                        <a:rPr lang="ko-KR" altLang="en-US" sz="1050" dirty="0" smtClean="0"/>
                        <a:t>관광 상품 관리</a:t>
                      </a:r>
                      <a:endParaRPr lang="en-US" altLang="ko-KR" sz="105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11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고객센터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43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7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89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031" y="967740"/>
            <a:ext cx="2222189" cy="5661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047754"/>
              </p:ext>
            </p:extLst>
          </p:nvPr>
        </p:nvGraphicFramePr>
        <p:xfrm>
          <a:off x="3972466" y="367322"/>
          <a:ext cx="7781381" cy="537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309">
                  <a:extLst>
                    <a:ext uri="{9D8B030D-6E8A-4147-A177-3AD203B41FA5}">
                      <a16:colId xmlns:a16="http://schemas.microsoft.com/office/drawing/2014/main" val="97924456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630636643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3622292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730626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7044562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381011759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64256799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9456292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60048775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789667441"/>
                    </a:ext>
                  </a:extLst>
                </a:gridCol>
                <a:gridCol w="380997">
                  <a:extLst>
                    <a:ext uri="{9D8B030D-6E8A-4147-A177-3AD203B41FA5}">
                      <a16:colId xmlns:a16="http://schemas.microsoft.com/office/drawing/2014/main" val="4003465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pc="-150" dirty="0" err="1"/>
                        <a:t>호텔코드</a:t>
                      </a:r>
                      <a:r>
                        <a:rPr lang="ko-KR" altLang="en-US" sz="800" spc="-150" dirty="0"/>
                        <a:t>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국가</a:t>
                      </a:r>
                      <a:r>
                        <a:rPr lang="ko-KR" altLang="en-US" sz="800" spc="-150" dirty="0"/>
                        <a:t>▽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도시</a:t>
                      </a:r>
                      <a:r>
                        <a:rPr lang="ko-KR" altLang="en-US" sz="800" spc="-150" dirty="0"/>
                        <a:t>▽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호텔명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룸</a:t>
                      </a:r>
                      <a:r>
                        <a:rPr lang="en-US" altLang="ko-KR" sz="800" dirty="0"/>
                        <a:t>&amp;</a:t>
                      </a:r>
                      <a:r>
                        <a:rPr lang="ko-KR" altLang="en-US" sz="800" dirty="0"/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800" dirty="0"/>
                        <a:t>연락처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800" dirty="0"/>
                        <a:t>가격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800" dirty="0"/>
                        <a:t>수정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ko-KR" altLang="en-US" sz="800" spc="-150" dirty="0"/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186963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HOTHACNX001</a:t>
                      </a:r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THA</a:t>
                      </a:r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CNX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빌라 </a:t>
                      </a:r>
                      <a:r>
                        <a:rPr lang="ko-KR" altLang="en-US" sz="800" dirty="0" err="1"/>
                        <a:t>두앙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참파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 err="1">
                          <a:solidFill>
                            <a:schemeClr val="tx1"/>
                          </a:solidFill>
                        </a:rPr>
                        <a:t>디럭스</a:t>
                      </a:r>
                      <a:endParaRPr lang="ko-KR" altLang="en-US" sz="80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 </a:t>
                      </a:r>
                      <a:r>
                        <a:rPr lang="en-US" altLang="ko-KR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Ratdamnern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Road Sri </a:t>
                      </a:r>
                      <a:r>
                        <a:rPr lang="en-US" altLang="ko-KR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Phoom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Muang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Chiang Mai 50200, Thailand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71,669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224488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HOTHACNX002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THA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CNX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빌라 두앙 참파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 err="1">
                          <a:solidFill>
                            <a:schemeClr val="tx1"/>
                          </a:solidFill>
                        </a:rPr>
                        <a:t>슈페리어</a:t>
                      </a:r>
                      <a:endParaRPr lang="ko-KR" altLang="en-US" sz="80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 </a:t>
                      </a:r>
                      <a:r>
                        <a:rPr lang="en-US" altLang="ko-KR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Ratdamnern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Road Sri </a:t>
                      </a:r>
                      <a:r>
                        <a:rPr lang="en-US" altLang="ko-KR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Phoom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Muang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Chiang Mai 50200, Thailand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71,669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37027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HOTHACNX003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THA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CNX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빌라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두앙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참파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 err="1">
                          <a:solidFill>
                            <a:schemeClr val="tx1"/>
                          </a:solidFill>
                        </a:rPr>
                        <a:t>디럭스</a:t>
                      </a:r>
                      <a:r>
                        <a:rPr lang="ko-KR" altLang="en-US" sz="800" spc="-100" baseline="0" dirty="0">
                          <a:solidFill>
                            <a:schemeClr val="tx1"/>
                          </a:solidFill>
                        </a:rPr>
                        <a:t> 더블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 </a:t>
                      </a:r>
                      <a:r>
                        <a:rPr lang="en-US" altLang="ko-KR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Ratdamnern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Road Sri </a:t>
                      </a:r>
                      <a:r>
                        <a:rPr lang="en-US" altLang="ko-KR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Phoom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Muang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Chiang Mai 50200, Thailand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79,670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098099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HOTHACNX004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THA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CNX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샬라</a:t>
                      </a:r>
                      <a:r>
                        <a:rPr lang="ko-KR" altLang="en-US" sz="800" dirty="0"/>
                        <a:t> 넘버 </a:t>
                      </a:r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 err="1">
                          <a:solidFill>
                            <a:schemeClr val="tx1"/>
                          </a:solidFill>
                        </a:rPr>
                        <a:t>디럭스</a:t>
                      </a:r>
                      <a:r>
                        <a:rPr lang="ko-KR" altLang="en-US" sz="800" spc="-100" baseline="0" dirty="0">
                          <a:solidFill>
                            <a:schemeClr val="tx1"/>
                          </a:solidFill>
                        </a:rPr>
                        <a:t>  더블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6/6 </a:t>
                      </a:r>
                      <a:r>
                        <a:rPr lang="en-US" altLang="ko-KR" sz="9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Prapokklao</a:t>
                      </a: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Road, Chiang Mai 50200, Thailand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+66 52 010 466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247,316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627678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HOTHACNX005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THA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CNX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샬라</a:t>
                      </a:r>
                      <a:r>
                        <a:rPr lang="ko-KR" altLang="en-US" sz="800" dirty="0"/>
                        <a:t> 넘버 </a:t>
                      </a:r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 err="1">
                          <a:solidFill>
                            <a:schemeClr val="tx1"/>
                          </a:solidFill>
                        </a:rPr>
                        <a:t>디럭스</a:t>
                      </a:r>
                      <a:r>
                        <a:rPr lang="ko-KR" altLang="en-US" sz="800" spc="-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spc="-100" baseline="0" dirty="0" err="1">
                          <a:solidFill>
                            <a:schemeClr val="tx1"/>
                          </a:solidFill>
                        </a:rPr>
                        <a:t>자쿠지</a:t>
                      </a:r>
                      <a:endParaRPr lang="ko-KR" altLang="en-US" sz="80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6/6 </a:t>
                      </a:r>
                      <a:r>
                        <a:rPr lang="en-US" altLang="ko-KR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Prapokklao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Road, Chiang Mai 50200, Thailand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+66 52 010 466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566,588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29749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HOTHACNX006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THA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CNX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샬라</a:t>
                      </a:r>
                      <a:r>
                        <a:rPr lang="ko-KR" altLang="en-US" sz="800" dirty="0"/>
                        <a:t> 넘버 </a:t>
                      </a:r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스위트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6/6 </a:t>
                      </a:r>
                      <a:r>
                        <a:rPr lang="en-US" altLang="ko-KR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Prapokklao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Road, Chiang Mai 50200, Thailand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+66 52 010 466</a:t>
                      </a:r>
                      <a:endParaRPr lang="ko-KR" altLang="en-US" sz="900" dirty="0"/>
                    </a:p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1,299,368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71581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501255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210097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330101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598617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98227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097999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311443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773463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6528"/>
                  </a:ext>
                </a:extLst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10897782" y="6119462"/>
            <a:ext cx="847722" cy="233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호텔 삭제</a:t>
            </a:r>
          </a:p>
        </p:txBody>
      </p:sp>
      <p:sp>
        <p:nvSpPr>
          <p:cNvPr id="109" name="오른쪽 화살표 108"/>
          <p:cNvSpPr/>
          <p:nvPr/>
        </p:nvSpPr>
        <p:spPr>
          <a:xfrm>
            <a:off x="7664225" y="5845337"/>
            <a:ext cx="159946" cy="1397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0" name="오른쪽 화살표 109"/>
          <p:cNvSpPr/>
          <p:nvPr/>
        </p:nvSpPr>
        <p:spPr>
          <a:xfrm rot="10800000">
            <a:off x="6748693" y="5845334"/>
            <a:ext cx="159946" cy="1397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977630" y="6111520"/>
            <a:ext cx="1394313" cy="2418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460516" y="6111518"/>
            <a:ext cx="474995" cy="2418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6198723" y="6111519"/>
            <a:ext cx="597034" cy="2418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호텔명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77630" y="5822122"/>
            <a:ext cx="67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1 2 3 4 </a:t>
            </a:r>
            <a:endParaRPr lang="ko-KR" altLang="en-US" sz="1000" dirty="0"/>
          </a:p>
        </p:txBody>
      </p:sp>
      <p:sp>
        <p:nvSpPr>
          <p:cNvPr id="114" name="직사각형 113"/>
          <p:cNvSpPr/>
          <p:nvPr/>
        </p:nvSpPr>
        <p:spPr>
          <a:xfrm>
            <a:off x="79030" y="275074"/>
            <a:ext cx="2224895" cy="406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호텔 관리 페이지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79941" y="676741"/>
            <a:ext cx="2222189" cy="298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Path/admin/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m_hotel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8600" y="1200150"/>
            <a:ext cx="1962150" cy="52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pc="-150" dirty="0">
                <a:solidFill>
                  <a:schemeClr val="tx1"/>
                </a:solidFill>
              </a:rPr>
              <a:t>▽</a:t>
            </a:r>
            <a:r>
              <a:rPr lang="ko-KR" altLang="en-US" sz="1000" dirty="0">
                <a:solidFill>
                  <a:schemeClr val="tx1"/>
                </a:solidFill>
              </a:rPr>
              <a:t>정렬 버튼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296009" y="1581690"/>
            <a:ext cx="1962150" cy="52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pc="-150" dirty="0">
                <a:solidFill>
                  <a:schemeClr val="tx1"/>
                </a:solidFill>
              </a:rPr>
              <a:t>클릭 시 호텔 관리 페이지 </a:t>
            </a:r>
            <a:r>
              <a:rPr lang="en-US" altLang="ko-KR" sz="1000" spc="-150" dirty="0">
                <a:solidFill>
                  <a:schemeClr val="tx1"/>
                </a:solidFill>
              </a:rPr>
              <a:t>2 </a:t>
            </a:r>
            <a:r>
              <a:rPr lang="ko-KR" altLang="en-US" sz="1000" spc="-150" dirty="0">
                <a:solidFill>
                  <a:schemeClr val="tx1"/>
                </a:solidFill>
              </a:rPr>
              <a:t>폼 출력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9974308" y="6114693"/>
            <a:ext cx="847722" cy="241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호텔 추가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319126" y="2514218"/>
            <a:ext cx="1962150" cy="52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pc="-150" dirty="0" err="1">
                <a:solidFill>
                  <a:schemeClr val="tx1"/>
                </a:solidFill>
              </a:rPr>
              <a:t>콤보박스</a:t>
            </a:r>
            <a:r>
              <a:rPr lang="en-US" altLang="ko-KR" sz="1000" spc="-150" dirty="0">
                <a:solidFill>
                  <a:schemeClr val="tx1"/>
                </a:solidFill>
              </a:rPr>
              <a:t>(</a:t>
            </a:r>
            <a:r>
              <a:rPr lang="ko-KR" altLang="en-US" sz="1000" spc="-150" dirty="0" err="1">
                <a:solidFill>
                  <a:schemeClr val="tx1"/>
                </a:solidFill>
              </a:rPr>
              <a:t>호텔코드</a:t>
            </a:r>
            <a:r>
              <a:rPr lang="en-US" altLang="ko-KR" sz="1000" spc="-150" dirty="0">
                <a:solidFill>
                  <a:schemeClr val="tx1"/>
                </a:solidFill>
              </a:rPr>
              <a:t>,</a:t>
            </a:r>
            <a:r>
              <a:rPr lang="ko-KR" altLang="en-US" sz="1000" spc="-150" dirty="0">
                <a:solidFill>
                  <a:schemeClr val="tx1"/>
                </a:solidFill>
              </a:rPr>
              <a:t>국가</a:t>
            </a:r>
            <a:r>
              <a:rPr lang="en-US" altLang="ko-KR" sz="1000" spc="-150" dirty="0">
                <a:solidFill>
                  <a:schemeClr val="tx1"/>
                </a:solidFill>
              </a:rPr>
              <a:t>,</a:t>
            </a:r>
            <a:r>
              <a:rPr lang="ko-KR" altLang="en-US" sz="1000" spc="-150" dirty="0">
                <a:solidFill>
                  <a:schemeClr val="tx1"/>
                </a:solidFill>
              </a:rPr>
              <a:t>도시</a:t>
            </a:r>
            <a:r>
              <a:rPr lang="en-US" altLang="ko-KR" sz="1000" spc="-150" dirty="0">
                <a:solidFill>
                  <a:schemeClr val="tx1"/>
                </a:solidFill>
              </a:rPr>
              <a:t>,</a:t>
            </a:r>
            <a:r>
              <a:rPr lang="ko-KR" altLang="en-US" sz="1000" spc="-150" dirty="0" err="1">
                <a:solidFill>
                  <a:schemeClr val="tx1"/>
                </a:solidFill>
              </a:rPr>
              <a:t>호텔명</a:t>
            </a:r>
            <a:r>
              <a:rPr lang="en-US" altLang="ko-KR" sz="1000" spc="-15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42DF476-106D-6FA3-D2A7-3C152C46A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734185"/>
              </p:ext>
            </p:extLst>
          </p:nvPr>
        </p:nvGraphicFramePr>
        <p:xfrm>
          <a:off x="2503737" y="1082655"/>
          <a:ext cx="1401320" cy="2136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320">
                  <a:extLst>
                    <a:ext uri="{9D8B030D-6E8A-4147-A177-3AD203B41FA5}">
                      <a16:colId xmlns:a16="http://schemas.microsoft.com/office/drawing/2014/main" val="3401770478"/>
                    </a:ext>
                  </a:extLst>
                </a:gridCol>
              </a:tblGrid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433256"/>
                  </a:ext>
                </a:extLst>
              </a:tr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도시 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65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상품관리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b="0" dirty="0"/>
                        <a:t>  </a:t>
                      </a:r>
                      <a:r>
                        <a:rPr lang="en-US" altLang="ko-KR" sz="1050" b="0" dirty="0"/>
                        <a:t>  - </a:t>
                      </a:r>
                      <a:r>
                        <a:rPr lang="ko-KR" altLang="en-US" sz="1050" b="0" dirty="0"/>
                        <a:t>패키지 관리</a:t>
                      </a:r>
                      <a:endParaRPr lang="en-US" altLang="ko-KR" sz="1050" b="0" dirty="0"/>
                    </a:p>
                    <a:p>
                      <a:pPr latinLnBrk="1"/>
                      <a:r>
                        <a:rPr lang="en-US" altLang="ko-KR" sz="1050" b="1" dirty="0"/>
                        <a:t>    - </a:t>
                      </a:r>
                      <a:r>
                        <a:rPr lang="ko-KR" altLang="en-US" sz="1050" b="1" dirty="0"/>
                        <a:t>호텔 </a:t>
                      </a:r>
                      <a:r>
                        <a:rPr lang="ko-KR" altLang="en-US" sz="1050" b="1" dirty="0" smtClean="0"/>
                        <a:t>관리</a:t>
                      </a:r>
                      <a:endParaRPr lang="en-US" altLang="ko-KR" sz="1050" b="1" dirty="0" smtClean="0"/>
                    </a:p>
                    <a:p>
                      <a:pPr latinLnBrk="1"/>
                      <a:r>
                        <a:rPr lang="en-US" altLang="ko-KR" sz="1050" dirty="0" smtClean="0"/>
                        <a:t>    - </a:t>
                      </a:r>
                      <a:r>
                        <a:rPr lang="ko-KR" altLang="en-US" sz="1050" dirty="0" smtClean="0"/>
                        <a:t>관광 상품 관리</a:t>
                      </a:r>
                      <a:endParaRPr lang="en-US" altLang="ko-KR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11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고객센터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43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78528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191190" y="1745720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1001637" y="728011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9958889" y="603813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91190" y="267824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101892" y="6024372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5696" y="2034818"/>
            <a:ext cx="1851680" cy="52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체크박스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94403" y="219305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1441584" y="728011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031" y="967740"/>
            <a:ext cx="2222189" cy="5661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57339" y="1101114"/>
            <a:ext cx="1833626" cy="462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>
                <a:solidFill>
                  <a:schemeClr val="tx1"/>
                </a:solidFill>
              </a:rPr>
              <a:t>분류</a:t>
            </a:r>
            <a:r>
              <a:rPr lang="en-US" altLang="ko-KR" sz="1000" dirty="0">
                <a:solidFill>
                  <a:schemeClr val="tx1"/>
                </a:solidFill>
              </a:rPr>
              <a:t> +</a:t>
            </a:r>
            <a:r>
              <a:rPr lang="ko-KR" altLang="en-US" sz="1000" dirty="0">
                <a:solidFill>
                  <a:schemeClr val="tx1"/>
                </a:solidFill>
              </a:rPr>
              <a:t>국가 </a:t>
            </a:r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도시 </a:t>
            </a:r>
            <a:r>
              <a:rPr lang="en-US" altLang="ko-KR" sz="1000" dirty="0">
                <a:solidFill>
                  <a:schemeClr val="tx1"/>
                </a:solidFill>
              </a:rPr>
              <a:t>+ NUM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자동생성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6356" y="367321"/>
            <a:ext cx="7788157" cy="60732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4038578" y="699566"/>
          <a:ext cx="7612227" cy="977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702">
                  <a:extLst>
                    <a:ext uri="{9D8B030D-6E8A-4147-A177-3AD203B41FA5}">
                      <a16:colId xmlns:a16="http://schemas.microsoft.com/office/drawing/2014/main" val="2630636643"/>
                    </a:ext>
                  </a:extLst>
                </a:gridCol>
                <a:gridCol w="469626">
                  <a:extLst>
                    <a:ext uri="{9D8B030D-6E8A-4147-A177-3AD203B41FA5}">
                      <a16:colId xmlns:a16="http://schemas.microsoft.com/office/drawing/2014/main" val="3622292099"/>
                    </a:ext>
                  </a:extLst>
                </a:gridCol>
                <a:gridCol w="308578">
                  <a:extLst>
                    <a:ext uri="{9D8B030D-6E8A-4147-A177-3AD203B41FA5}">
                      <a16:colId xmlns:a16="http://schemas.microsoft.com/office/drawing/2014/main" val="1273062695"/>
                    </a:ext>
                  </a:extLst>
                </a:gridCol>
                <a:gridCol w="1127906">
                  <a:extLst>
                    <a:ext uri="{9D8B030D-6E8A-4147-A177-3AD203B41FA5}">
                      <a16:colId xmlns:a16="http://schemas.microsoft.com/office/drawing/2014/main" val="3070445620"/>
                    </a:ext>
                  </a:extLst>
                </a:gridCol>
                <a:gridCol w="872530">
                  <a:extLst>
                    <a:ext uri="{9D8B030D-6E8A-4147-A177-3AD203B41FA5}">
                      <a16:colId xmlns:a16="http://schemas.microsoft.com/office/drawing/2014/main" val="3810117590"/>
                    </a:ext>
                  </a:extLst>
                </a:gridCol>
                <a:gridCol w="2436453">
                  <a:extLst>
                    <a:ext uri="{9D8B030D-6E8A-4147-A177-3AD203B41FA5}">
                      <a16:colId xmlns:a16="http://schemas.microsoft.com/office/drawing/2014/main" val="642567992"/>
                    </a:ext>
                  </a:extLst>
                </a:gridCol>
                <a:gridCol w="1057901">
                  <a:extLst>
                    <a:ext uri="{9D8B030D-6E8A-4147-A177-3AD203B41FA5}">
                      <a16:colId xmlns:a16="http://schemas.microsoft.com/office/drawing/2014/main" val="2094562926"/>
                    </a:ext>
                  </a:extLst>
                </a:gridCol>
                <a:gridCol w="896531">
                  <a:extLst>
                    <a:ext uri="{9D8B030D-6E8A-4147-A177-3AD203B41FA5}">
                      <a16:colId xmlns:a16="http://schemas.microsoft.com/office/drawing/2014/main" val="2600487755"/>
                    </a:ext>
                  </a:extLst>
                </a:gridCol>
              </a:tblGrid>
              <a:tr h="381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국가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도시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호텔명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룸</a:t>
                      </a:r>
                      <a:r>
                        <a:rPr lang="en-US" altLang="ko-KR" sz="800" dirty="0"/>
                        <a:t>&amp;</a:t>
                      </a:r>
                      <a:r>
                        <a:rPr lang="ko-KR" altLang="en-US" sz="800" dirty="0"/>
                        <a:t>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주소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800" dirty="0"/>
                        <a:t>연락처</a:t>
                      </a:r>
                      <a:endParaRPr lang="en-US" altLang="ko-KR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800" dirty="0"/>
                        <a:t>가격</a:t>
                      </a:r>
                      <a:endParaRPr lang="en-US" altLang="ko-KR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186963"/>
                  </a:ext>
                </a:extLst>
              </a:tr>
              <a:tr h="59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THA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CNX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22448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25346" y="406316"/>
            <a:ext cx="2423198" cy="25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호텔코드</a:t>
            </a:r>
            <a:r>
              <a:rPr lang="ko-KR" altLang="en-US" sz="1000" dirty="0"/>
              <a:t> </a:t>
            </a:r>
            <a:r>
              <a:rPr lang="en-US" altLang="ko-KR" sz="1000" dirty="0"/>
              <a:t>: HO + </a:t>
            </a:r>
            <a:r>
              <a:rPr lang="ko-KR" altLang="en-US" sz="1000" dirty="0"/>
              <a:t>국가 </a:t>
            </a:r>
            <a:r>
              <a:rPr lang="en-US" altLang="ko-KR" sz="1000" dirty="0"/>
              <a:t>+ </a:t>
            </a:r>
            <a:r>
              <a:rPr lang="ko-KR" altLang="en-US" sz="1000" dirty="0"/>
              <a:t>도시 </a:t>
            </a:r>
            <a:r>
              <a:rPr lang="en-US" altLang="ko-KR" sz="1000" dirty="0"/>
              <a:t>+ NUM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4038578" y="1751503"/>
            <a:ext cx="1174488" cy="1038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274056" y="1748202"/>
            <a:ext cx="1174488" cy="1038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6515188" y="1747826"/>
            <a:ext cx="1174488" cy="1038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7750666" y="1747826"/>
            <a:ext cx="1174488" cy="1038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10890015" y="5916922"/>
            <a:ext cx="760789" cy="233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69507" y="321575"/>
            <a:ext cx="2243944" cy="35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호텔 관리 페이지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79941" y="676741"/>
            <a:ext cx="2222189" cy="298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Path/admin/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m_hotel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0775633" y="2561655"/>
            <a:ext cx="875171" cy="233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 삭제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10775633" y="2276286"/>
            <a:ext cx="875171" cy="233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 추가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38578" y="2914650"/>
            <a:ext cx="7612226" cy="1364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호텔 소개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054129" y="4363055"/>
            <a:ext cx="7596675" cy="14471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안내 사항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986144" y="1747826"/>
            <a:ext cx="1174488" cy="1038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57339" y="1700876"/>
            <a:ext cx="1833626" cy="467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콤보박스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국가 선택 시 도시 입력 가능</a:t>
            </a:r>
          </a:p>
        </p:txBody>
      </p:sp>
      <p:sp>
        <p:nvSpPr>
          <p:cNvPr id="23" name="타원 22"/>
          <p:cNvSpPr/>
          <p:nvPr/>
        </p:nvSpPr>
        <p:spPr>
          <a:xfrm>
            <a:off x="142341" y="116818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62197" y="183685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967677" y="37061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974308" y="114638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326873" y="3499178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0482" y="2444723"/>
            <a:ext cx="1833626" cy="467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텍스트박스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62197" y="254359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A42DF476-106D-6FA3-D2A7-3C152C46A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88226"/>
              </p:ext>
            </p:extLst>
          </p:nvPr>
        </p:nvGraphicFramePr>
        <p:xfrm>
          <a:off x="2503737" y="1082655"/>
          <a:ext cx="1401320" cy="2136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320">
                  <a:extLst>
                    <a:ext uri="{9D8B030D-6E8A-4147-A177-3AD203B41FA5}">
                      <a16:colId xmlns:a16="http://schemas.microsoft.com/office/drawing/2014/main" val="3401770478"/>
                    </a:ext>
                  </a:extLst>
                </a:gridCol>
              </a:tblGrid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433256"/>
                  </a:ext>
                </a:extLst>
              </a:tr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도시 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65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상품관리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b="0" dirty="0"/>
                        <a:t>  </a:t>
                      </a:r>
                      <a:r>
                        <a:rPr lang="en-US" altLang="ko-KR" sz="1050" b="0" dirty="0"/>
                        <a:t>  - </a:t>
                      </a:r>
                      <a:r>
                        <a:rPr lang="ko-KR" altLang="en-US" sz="1050" b="0" dirty="0"/>
                        <a:t>패키지 관리</a:t>
                      </a:r>
                      <a:endParaRPr lang="en-US" altLang="ko-KR" sz="1050" b="0" dirty="0"/>
                    </a:p>
                    <a:p>
                      <a:pPr latinLnBrk="1"/>
                      <a:r>
                        <a:rPr lang="en-US" altLang="ko-KR" sz="1050" b="1" dirty="0"/>
                        <a:t>    - </a:t>
                      </a:r>
                      <a:r>
                        <a:rPr lang="ko-KR" altLang="en-US" sz="1050" b="1" dirty="0"/>
                        <a:t>호텔 </a:t>
                      </a:r>
                      <a:r>
                        <a:rPr lang="ko-KR" altLang="en-US" sz="1050" b="1" dirty="0" smtClean="0"/>
                        <a:t>관리</a:t>
                      </a:r>
                      <a:endParaRPr lang="en-US" altLang="ko-KR" sz="1050" b="1" dirty="0" smtClean="0"/>
                    </a:p>
                    <a:p>
                      <a:pPr latinLnBrk="1"/>
                      <a:r>
                        <a:rPr lang="en-US" altLang="ko-KR" sz="1050" dirty="0" smtClean="0"/>
                        <a:t>    - </a:t>
                      </a:r>
                      <a:r>
                        <a:rPr lang="ko-KR" altLang="en-US" sz="1050" dirty="0" smtClean="0"/>
                        <a:t>관광 상품 관리</a:t>
                      </a:r>
                      <a:endParaRPr lang="en-US" altLang="ko-KR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11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고객센터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43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7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26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031" y="967740"/>
            <a:ext cx="2222189" cy="5661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74752"/>
              </p:ext>
            </p:extLst>
          </p:nvPr>
        </p:nvGraphicFramePr>
        <p:xfrm>
          <a:off x="3972466" y="367322"/>
          <a:ext cx="7773037" cy="5392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967">
                  <a:extLst>
                    <a:ext uri="{9D8B030D-6E8A-4147-A177-3AD203B41FA5}">
                      <a16:colId xmlns:a16="http://schemas.microsoft.com/office/drawing/2014/main" val="2730044113"/>
                    </a:ext>
                  </a:extLst>
                </a:gridCol>
                <a:gridCol w="656705">
                  <a:extLst>
                    <a:ext uri="{9D8B030D-6E8A-4147-A177-3AD203B41FA5}">
                      <a16:colId xmlns:a16="http://schemas.microsoft.com/office/drawing/2014/main" val="2630636643"/>
                    </a:ext>
                  </a:extLst>
                </a:gridCol>
                <a:gridCol w="712186">
                  <a:extLst>
                    <a:ext uri="{9D8B030D-6E8A-4147-A177-3AD203B41FA5}">
                      <a16:colId xmlns:a16="http://schemas.microsoft.com/office/drawing/2014/main" val="3622292099"/>
                    </a:ext>
                  </a:extLst>
                </a:gridCol>
                <a:gridCol w="2147631">
                  <a:extLst>
                    <a:ext uri="{9D8B030D-6E8A-4147-A177-3AD203B41FA5}">
                      <a16:colId xmlns:a16="http://schemas.microsoft.com/office/drawing/2014/main" val="3070445620"/>
                    </a:ext>
                  </a:extLst>
                </a:gridCol>
                <a:gridCol w="2395359">
                  <a:extLst>
                    <a:ext uri="{9D8B030D-6E8A-4147-A177-3AD203B41FA5}">
                      <a16:colId xmlns:a16="http://schemas.microsoft.com/office/drawing/2014/main" val="2094562926"/>
                    </a:ext>
                  </a:extLst>
                </a:gridCol>
                <a:gridCol w="486645">
                  <a:extLst>
                    <a:ext uri="{9D8B030D-6E8A-4147-A177-3AD203B41FA5}">
                      <a16:colId xmlns:a16="http://schemas.microsoft.com/office/drawing/2014/main" val="2789667441"/>
                    </a:ext>
                  </a:extLst>
                </a:gridCol>
                <a:gridCol w="474772">
                  <a:extLst>
                    <a:ext uri="{9D8B030D-6E8A-4147-A177-3AD203B41FA5}">
                      <a16:colId xmlns:a16="http://schemas.microsoft.com/office/drawing/2014/main" val="4003465228"/>
                    </a:ext>
                  </a:extLst>
                </a:gridCol>
                <a:gridCol w="474772">
                  <a:extLst>
                    <a:ext uri="{9D8B030D-6E8A-4147-A177-3AD203B41FA5}">
                      <a16:colId xmlns:a16="http://schemas.microsoft.com/office/drawing/2014/main" val="1235840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국가</a:t>
                      </a:r>
                      <a:r>
                        <a:rPr lang="ko-KR" altLang="en-US" sz="800" spc="-150" dirty="0"/>
                        <a:t>▽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도시</a:t>
                      </a:r>
                      <a:r>
                        <a:rPr lang="ko-KR" altLang="en-US" sz="800" spc="-150" dirty="0"/>
                        <a:t>▽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관광 상품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주소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800" dirty="0"/>
                        <a:t>수정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ko-KR" altLang="en-US" sz="800" spc="-150" dirty="0"/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ko-KR" altLang="en-US" sz="800" spc="-150" dirty="0" smtClean="0"/>
                        <a:t>등록일</a:t>
                      </a:r>
                      <a:endParaRPr lang="ko-KR" altLang="en-US" sz="800" spc="-15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186963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THA</a:t>
                      </a:r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CNX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치앙마이 코끼리 보호소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119 10 </a:t>
                      </a:r>
                      <a:r>
                        <a:rPr lang="en-US" altLang="ko-KR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Phae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Road, </a:t>
                      </a:r>
                      <a:r>
                        <a:rPr lang="en-US" altLang="ko-KR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Tambon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Chang </a:t>
                      </a:r>
                      <a:r>
                        <a:rPr lang="en-US" altLang="ko-KR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Moi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Amphoe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Mueang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Chiang Mai, Chang Wat Chiang Mai 50100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2023-01-03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224488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THA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CNX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왓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수안독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2023-01-03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37027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THA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CNX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라차프록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 </a:t>
                      </a:r>
                      <a:r>
                        <a:rPr lang="en-US" altLang="ko-KR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Ratdamnern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Road Sri </a:t>
                      </a:r>
                      <a:r>
                        <a:rPr lang="en-US" altLang="ko-KR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Phoom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Muang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Chiang Mai 50200, Thailand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2023-01-03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098099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THA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CNX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위앙꿈깜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th-TH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149 หมู่ที่ 2 </a:t>
                      </a:r>
                      <a:r>
                        <a:rPr lang="en-US" altLang="ko-KR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Somphot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Chiang Mai 700 Pi Rd, </a:t>
                      </a:r>
                      <a:r>
                        <a:rPr lang="en-US" altLang="ko-KR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Tambon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Wang Tan, </a:t>
                      </a:r>
                      <a:r>
                        <a:rPr lang="en-US" altLang="ko-KR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Amphoe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Saraphi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Chang Wat Chiang Mai 50100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2023-01-03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627678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THA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CNX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도이수텝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Suthep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Suthep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Mueang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Chiang Mai District, Chiang Mai 50200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2023-01-03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29749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THA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CNX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롱아룬온천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 หมู่ที่ 7 </a:t>
                      </a:r>
                      <a:r>
                        <a:rPr lang="en-US" altLang="ko-KR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Tambon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Ban Sa Ha </a:t>
                      </a:r>
                      <a:r>
                        <a:rPr lang="en-US" altLang="ko-KR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Khon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Amphoe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Mae On, Chang Wat Chiang Mai 50130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■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2023-01-03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71581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501255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210097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330101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598617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98227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097999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311443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773463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6528"/>
                  </a:ext>
                </a:extLst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10897782" y="6119462"/>
            <a:ext cx="847722" cy="233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 </a:t>
            </a:r>
            <a:r>
              <a:rPr lang="ko-KR" altLang="en-US" sz="10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09" name="오른쪽 화살표 108"/>
          <p:cNvSpPr/>
          <p:nvPr/>
        </p:nvSpPr>
        <p:spPr>
          <a:xfrm>
            <a:off x="7664225" y="5845337"/>
            <a:ext cx="159946" cy="1397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0" name="오른쪽 화살표 109"/>
          <p:cNvSpPr/>
          <p:nvPr/>
        </p:nvSpPr>
        <p:spPr>
          <a:xfrm rot="10800000">
            <a:off x="6748693" y="5845334"/>
            <a:ext cx="159946" cy="1397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977630" y="6111520"/>
            <a:ext cx="1394313" cy="2418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460516" y="6111518"/>
            <a:ext cx="474995" cy="2418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6198723" y="6111519"/>
            <a:ext cx="597034" cy="2418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호텔명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77630" y="5822122"/>
            <a:ext cx="67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1 2 3 4 </a:t>
            </a:r>
            <a:endParaRPr lang="ko-KR" altLang="en-US" sz="1000" dirty="0"/>
          </a:p>
        </p:txBody>
      </p:sp>
      <p:sp>
        <p:nvSpPr>
          <p:cNvPr id="114" name="직사각형 113"/>
          <p:cNvSpPr/>
          <p:nvPr/>
        </p:nvSpPr>
        <p:spPr>
          <a:xfrm>
            <a:off x="79030" y="275074"/>
            <a:ext cx="2224895" cy="406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관광상품 </a:t>
            </a:r>
            <a:r>
              <a:rPr lang="ko-KR" altLang="en-US" sz="1000" dirty="0">
                <a:solidFill>
                  <a:schemeClr val="tx1"/>
                </a:solidFill>
              </a:rPr>
              <a:t>관리 페이지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79941" y="676741"/>
            <a:ext cx="2222189" cy="298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Path/admin/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m_tour_list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296009" y="1581690"/>
            <a:ext cx="1962150" cy="52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pc="-150" dirty="0">
                <a:solidFill>
                  <a:schemeClr val="tx1"/>
                </a:solidFill>
              </a:rPr>
              <a:t>클릭 시 </a:t>
            </a:r>
            <a:r>
              <a:rPr lang="ko-KR" altLang="en-US" sz="1000" spc="-150" dirty="0" smtClean="0">
                <a:solidFill>
                  <a:schemeClr val="tx1"/>
                </a:solidFill>
              </a:rPr>
              <a:t>관광 </a:t>
            </a:r>
            <a:r>
              <a:rPr lang="ko-KR" altLang="en-US" sz="1000" spc="-150" dirty="0">
                <a:solidFill>
                  <a:schemeClr val="tx1"/>
                </a:solidFill>
              </a:rPr>
              <a:t>관리 페이지 </a:t>
            </a:r>
            <a:r>
              <a:rPr lang="en-US" altLang="ko-KR" sz="1000" spc="-150" dirty="0">
                <a:solidFill>
                  <a:schemeClr val="tx1"/>
                </a:solidFill>
              </a:rPr>
              <a:t>2 </a:t>
            </a:r>
            <a:r>
              <a:rPr lang="ko-KR" altLang="en-US" sz="1000" spc="-150" dirty="0">
                <a:solidFill>
                  <a:schemeClr val="tx1"/>
                </a:solidFill>
              </a:rPr>
              <a:t>폼 출력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9974308" y="6114693"/>
            <a:ext cx="847722" cy="241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 추가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19126" y="2514218"/>
            <a:ext cx="1962150" cy="52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pc="-150" dirty="0" err="1">
                <a:solidFill>
                  <a:schemeClr val="tx1"/>
                </a:solidFill>
              </a:rPr>
              <a:t>콤보박스</a:t>
            </a:r>
            <a:r>
              <a:rPr lang="en-US" altLang="ko-KR" sz="1000" spc="-150" dirty="0">
                <a:solidFill>
                  <a:schemeClr val="tx1"/>
                </a:solidFill>
              </a:rPr>
              <a:t>(</a:t>
            </a:r>
            <a:r>
              <a:rPr lang="ko-KR" altLang="en-US" sz="1000" spc="-150" dirty="0" err="1">
                <a:solidFill>
                  <a:schemeClr val="tx1"/>
                </a:solidFill>
              </a:rPr>
              <a:t>호텔코드</a:t>
            </a:r>
            <a:r>
              <a:rPr lang="en-US" altLang="ko-KR" sz="1000" spc="-150" dirty="0">
                <a:solidFill>
                  <a:schemeClr val="tx1"/>
                </a:solidFill>
              </a:rPr>
              <a:t>,</a:t>
            </a:r>
            <a:r>
              <a:rPr lang="ko-KR" altLang="en-US" sz="1000" spc="-150" dirty="0">
                <a:solidFill>
                  <a:schemeClr val="tx1"/>
                </a:solidFill>
              </a:rPr>
              <a:t>국가</a:t>
            </a:r>
            <a:r>
              <a:rPr lang="en-US" altLang="ko-KR" sz="1000" spc="-150" dirty="0">
                <a:solidFill>
                  <a:schemeClr val="tx1"/>
                </a:solidFill>
              </a:rPr>
              <a:t>,</a:t>
            </a:r>
            <a:r>
              <a:rPr lang="ko-KR" altLang="en-US" sz="1000" spc="-150" dirty="0">
                <a:solidFill>
                  <a:schemeClr val="tx1"/>
                </a:solidFill>
              </a:rPr>
              <a:t>도시</a:t>
            </a:r>
            <a:r>
              <a:rPr lang="en-US" altLang="ko-KR" sz="1000" spc="-150" dirty="0">
                <a:solidFill>
                  <a:schemeClr val="tx1"/>
                </a:solidFill>
              </a:rPr>
              <a:t>,</a:t>
            </a:r>
            <a:r>
              <a:rPr lang="ko-KR" altLang="en-US" sz="1000" spc="-150" dirty="0" err="1">
                <a:solidFill>
                  <a:schemeClr val="tx1"/>
                </a:solidFill>
              </a:rPr>
              <a:t>호텔명</a:t>
            </a:r>
            <a:r>
              <a:rPr lang="en-US" altLang="ko-KR" sz="1000" spc="-15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42DF476-106D-6FA3-D2A7-3C152C46A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25497"/>
              </p:ext>
            </p:extLst>
          </p:nvPr>
        </p:nvGraphicFramePr>
        <p:xfrm>
          <a:off x="2503737" y="1082655"/>
          <a:ext cx="1401320" cy="2136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320">
                  <a:extLst>
                    <a:ext uri="{9D8B030D-6E8A-4147-A177-3AD203B41FA5}">
                      <a16:colId xmlns:a16="http://schemas.microsoft.com/office/drawing/2014/main" val="3401770478"/>
                    </a:ext>
                  </a:extLst>
                </a:gridCol>
              </a:tblGrid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433256"/>
                  </a:ext>
                </a:extLst>
              </a:tr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도시 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9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상품관리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b="0" dirty="0"/>
                        <a:t>  </a:t>
                      </a:r>
                      <a:r>
                        <a:rPr lang="en-US" altLang="ko-KR" sz="1050" b="0" dirty="0"/>
                        <a:t>  - </a:t>
                      </a:r>
                      <a:r>
                        <a:rPr lang="ko-KR" altLang="en-US" sz="1050" b="0" dirty="0"/>
                        <a:t>패키지 관리</a:t>
                      </a:r>
                      <a:endParaRPr lang="en-US" altLang="ko-KR" sz="1050" b="0" dirty="0"/>
                    </a:p>
                    <a:p>
                      <a:pPr latinLnBrk="1"/>
                      <a:r>
                        <a:rPr lang="en-US" altLang="ko-KR" sz="1050" b="1" dirty="0"/>
                        <a:t>    </a:t>
                      </a:r>
                      <a:r>
                        <a:rPr lang="en-US" altLang="ko-KR" sz="1050" b="0" dirty="0"/>
                        <a:t>- </a:t>
                      </a:r>
                      <a:r>
                        <a:rPr lang="ko-KR" altLang="en-US" sz="1050" b="0" dirty="0"/>
                        <a:t>호텔 </a:t>
                      </a:r>
                      <a:r>
                        <a:rPr lang="ko-KR" altLang="en-US" sz="1050" b="0" dirty="0" smtClean="0"/>
                        <a:t>관리</a:t>
                      </a:r>
                      <a:endParaRPr lang="en-US" altLang="ko-KR" sz="1050" b="0" dirty="0" smtClean="0"/>
                    </a:p>
                    <a:p>
                      <a:pPr latinLnBrk="1"/>
                      <a:r>
                        <a:rPr lang="en-US" altLang="ko-KR" sz="1050" dirty="0" smtClean="0"/>
                        <a:t>    </a:t>
                      </a:r>
                      <a:r>
                        <a:rPr lang="en-US" altLang="ko-KR" sz="1050" b="1" dirty="0" smtClean="0"/>
                        <a:t>- </a:t>
                      </a:r>
                      <a:r>
                        <a:rPr lang="ko-KR" altLang="en-US" sz="1050" b="1" dirty="0" smtClean="0"/>
                        <a:t>관광 상품 관리</a:t>
                      </a:r>
                      <a:endParaRPr lang="en-US" altLang="ko-KR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11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고객센터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43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78528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191190" y="1745720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0484341" y="78163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9958889" y="603813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91190" y="267824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101892" y="6024372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5696" y="2034818"/>
            <a:ext cx="1851680" cy="52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체크박스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94403" y="219305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1017072" y="79150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52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031" y="967740"/>
            <a:ext cx="2222189" cy="5661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57339" y="1101114"/>
            <a:ext cx="1833626" cy="462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주소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연락처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홈페이지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있을 경우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6356" y="367321"/>
            <a:ext cx="7788157" cy="60732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861434"/>
              </p:ext>
            </p:extLst>
          </p:nvPr>
        </p:nvGraphicFramePr>
        <p:xfrm>
          <a:off x="4038578" y="682940"/>
          <a:ext cx="7612226" cy="977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731">
                  <a:extLst>
                    <a:ext uri="{9D8B030D-6E8A-4147-A177-3AD203B41FA5}">
                      <a16:colId xmlns:a16="http://schemas.microsoft.com/office/drawing/2014/main" val="2630636643"/>
                    </a:ext>
                  </a:extLst>
                </a:gridCol>
                <a:gridCol w="407324">
                  <a:extLst>
                    <a:ext uri="{9D8B030D-6E8A-4147-A177-3AD203B41FA5}">
                      <a16:colId xmlns:a16="http://schemas.microsoft.com/office/drawing/2014/main" val="3622292099"/>
                    </a:ext>
                  </a:extLst>
                </a:gridCol>
                <a:gridCol w="1598878">
                  <a:extLst>
                    <a:ext uri="{9D8B030D-6E8A-4147-A177-3AD203B41FA5}">
                      <a16:colId xmlns:a16="http://schemas.microsoft.com/office/drawing/2014/main" val="3070445620"/>
                    </a:ext>
                  </a:extLst>
                </a:gridCol>
                <a:gridCol w="3538387">
                  <a:extLst>
                    <a:ext uri="{9D8B030D-6E8A-4147-A177-3AD203B41FA5}">
                      <a16:colId xmlns:a16="http://schemas.microsoft.com/office/drawing/2014/main" val="642567992"/>
                    </a:ext>
                  </a:extLst>
                </a:gridCol>
                <a:gridCol w="1658906">
                  <a:extLst>
                    <a:ext uri="{9D8B030D-6E8A-4147-A177-3AD203B41FA5}">
                      <a16:colId xmlns:a16="http://schemas.microsoft.com/office/drawing/2014/main" val="2600487755"/>
                    </a:ext>
                  </a:extLst>
                </a:gridCol>
              </a:tblGrid>
              <a:tr h="381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국가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도시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관광상품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주소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800" dirty="0" smtClean="0"/>
                        <a:t>홈페이지</a:t>
                      </a:r>
                      <a:endParaRPr lang="en-US" altLang="ko-KR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186963"/>
                  </a:ext>
                </a:extLst>
              </a:tr>
              <a:tr h="59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THA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CNX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22448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038578" y="1751503"/>
            <a:ext cx="1174488" cy="1038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274056" y="1748202"/>
            <a:ext cx="1174488" cy="1038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6515188" y="1747826"/>
            <a:ext cx="1174488" cy="1038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7750666" y="1747826"/>
            <a:ext cx="1174488" cy="1038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10890015" y="5916922"/>
            <a:ext cx="760789" cy="233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69507" y="321575"/>
            <a:ext cx="2243944" cy="35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관광상품 관리 페이지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79941" y="676741"/>
            <a:ext cx="2222189" cy="298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Path/admin/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m_tour_add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0775633" y="2561655"/>
            <a:ext cx="875171" cy="233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 삭제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10775633" y="2276286"/>
            <a:ext cx="875171" cy="233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 추가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38578" y="2914651"/>
            <a:ext cx="7612226" cy="7803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개요 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관광상품 간략 소개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054129" y="3763949"/>
            <a:ext cx="7596675" cy="2046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소개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안내사항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유의 사항 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986144" y="1747826"/>
            <a:ext cx="1174488" cy="1038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57339" y="1700876"/>
            <a:ext cx="1833626" cy="467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콤보박스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국가 선택 시 도시 입력 가능</a:t>
            </a:r>
          </a:p>
        </p:txBody>
      </p:sp>
      <p:sp>
        <p:nvSpPr>
          <p:cNvPr id="23" name="타원 22"/>
          <p:cNvSpPr/>
          <p:nvPr/>
        </p:nvSpPr>
        <p:spPr>
          <a:xfrm>
            <a:off x="142341" y="116818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62197" y="183685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974308" y="114638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326873" y="3194184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0482" y="2444723"/>
            <a:ext cx="1833626" cy="467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텍스트박스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62197" y="254359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595792" y="56538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A42DF476-106D-6FA3-D2A7-3C152C46A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685264"/>
              </p:ext>
            </p:extLst>
          </p:nvPr>
        </p:nvGraphicFramePr>
        <p:xfrm>
          <a:off x="2434243" y="373679"/>
          <a:ext cx="1401320" cy="2136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320">
                  <a:extLst>
                    <a:ext uri="{9D8B030D-6E8A-4147-A177-3AD203B41FA5}">
                      <a16:colId xmlns:a16="http://schemas.microsoft.com/office/drawing/2014/main" val="3401770478"/>
                    </a:ext>
                  </a:extLst>
                </a:gridCol>
              </a:tblGrid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433256"/>
                  </a:ext>
                </a:extLst>
              </a:tr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도시 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9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상품관리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b="0" dirty="0"/>
                        <a:t>  </a:t>
                      </a:r>
                      <a:r>
                        <a:rPr lang="en-US" altLang="ko-KR" sz="1050" b="0" dirty="0"/>
                        <a:t>  - </a:t>
                      </a:r>
                      <a:r>
                        <a:rPr lang="ko-KR" altLang="en-US" sz="1050" b="0" dirty="0"/>
                        <a:t>패키지 관리</a:t>
                      </a:r>
                      <a:endParaRPr lang="en-US" altLang="ko-KR" sz="1050" b="0" dirty="0"/>
                    </a:p>
                    <a:p>
                      <a:pPr latinLnBrk="1"/>
                      <a:r>
                        <a:rPr lang="en-US" altLang="ko-KR" sz="1050" b="1" dirty="0"/>
                        <a:t>    </a:t>
                      </a:r>
                      <a:r>
                        <a:rPr lang="en-US" altLang="ko-KR" sz="1050" b="0" dirty="0"/>
                        <a:t>- </a:t>
                      </a:r>
                      <a:r>
                        <a:rPr lang="ko-KR" altLang="en-US" sz="1050" b="0" dirty="0"/>
                        <a:t>호텔 </a:t>
                      </a:r>
                      <a:r>
                        <a:rPr lang="ko-KR" altLang="en-US" sz="1050" b="0" dirty="0" smtClean="0"/>
                        <a:t>관리</a:t>
                      </a:r>
                      <a:endParaRPr lang="en-US" altLang="ko-KR" sz="1050" b="0" dirty="0" smtClean="0"/>
                    </a:p>
                    <a:p>
                      <a:pPr latinLnBrk="1"/>
                      <a:r>
                        <a:rPr lang="en-US" altLang="ko-KR" sz="1050" dirty="0" smtClean="0"/>
                        <a:t>    </a:t>
                      </a:r>
                      <a:r>
                        <a:rPr lang="en-US" altLang="ko-KR" sz="1050" b="1" dirty="0" smtClean="0"/>
                        <a:t>- </a:t>
                      </a:r>
                      <a:r>
                        <a:rPr lang="ko-KR" altLang="en-US" sz="1050" b="1" dirty="0" smtClean="0"/>
                        <a:t>관광 상품 관리</a:t>
                      </a:r>
                      <a:endParaRPr lang="en-US" altLang="ko-KR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11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고객센터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43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7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146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어드민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-&gt;</a:t>
            </a:r>
            <a:r>
              <a:rPr lang="ko-KR" altLang="en-US" sz="1100" dirty="0">
                <a:solidFill>
                  <a:schemeClr val="tx1"/>
                </a:solidFill>
              </a:rPr>
              <a:t> 공지사항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4315" y="1584299"/>
            <a:ext cx="1224153" cy="271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200" dirty="0"/>
              <a:t>총 ??건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497083"/>
              </p:ext>
            </p:extLst>
          </p:nvPr>
        </p:nvGraphicFramePr>
        <p:xfrm>
          <a:off x="4818186" y="1855762"/>
          <a:ext cx="6994198" cy="2212140"/>
        </p:xfrm>
        <a:graphic>
          <a:graphicData uri="http://schemas.openxmlformats.org/drawingml/2006/table">
            <a:tbl>
              <a:tblPr firstRow="1" bandRow="1"/>
              <a:tblGrid>
                <a:gridCol w="491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2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738">
                  <a:extLst>
                    <a:ext uri="{9D8B030D-6E8A-4147-A177-3AD203B41FA5}">
                      <a16:colId xmlns:a16="http://schemas.microsoft.com/office/drawing/2014/main" val="2707435957"/>
                    </a:ext>
                  </a:extLst>
                </a:gridCol>
                <a:gridCol w="976738">
                  <a:extLst>
                    <a:ext uri="{9D8B030D-6E8A-4147-A177-3AD203B41FA5}">
                      <a16:colId xmlns:a16="http://schemas.microsoft.com/office/drawing/2014/main" val="3393845872"/>
                    </a:ext>
                  </a:extLst>
                </a:gridCol>
              </a:tblGrid>
              <a:tr h="45099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상시 여부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8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/>
                        <a:t>상시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dirty="0"/>
                        <a:t>[공지사항] 제목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2023-01-13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dirty="0"/>
                        <a:t>111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/>
                        <a:t>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28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상시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dirty="0" smtClean="0"/>
                        <a:t>[공지사항] </a:t>
                      </a:r>
                      <a:r>
                        <a:rPr lang="ko-KR" altLang="en-US" sz="1000" dirty="0"/>
                        <a:t>제목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2023-01-12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dirty="0"/>
                        <a:t>222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/>
                        <a:t>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28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123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dirty="0"/>
                        <a:t>[공지사항] 제목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/>
                        <a:t>2023-01-10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dirty="0"/>
                        <a:t>333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/>
                        <a:t>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28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/>
                        <a:t>122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dirty="0"/>
                        <a:t>[공지사항] 제목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/>
                        <a:t>2023-01-01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dirty="0"/>
                        <a:t>444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/>
                        <a:t>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59771" y="4690632"/>
            <a:ext cx="303157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dirty="0"/>
              <a:t>≪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8162" y="4690632"/>
            <a:ext cx="303156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09626" y="4690632"/>
            <a:ext cx="303155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＞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99690" y="4690632"/>
            <a:ext cx="303156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≫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60410" y="4689125"/>
            <a:ext cx="34585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" u="sng" dirty="0"/>
              <a:t>1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2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3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4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5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6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7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8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9</a:t>
            </a:r>
            <a:r>
              <a:rPr lang="ko-KR" altLang="en-US" sz="1000" dirty="0"/>
              <a:t> </a:t>
            </a:r>
            <a:r>
              <a:rPr lang="ko-KR" altLang="en-US" sz="1000" u="sng" dirty="0"/>
              <a:t>10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029F0FE-E94D-4B18-AC02-8E7869831FD2}"/>
              </a:ext>
            </a:extLst>
          </p:cNvPr>
          <p:cNvGrpSpPr/>
          <p:nvPr/>
        </p:nvGrpSpPr>
        <p:grpSpPr>
          <a:xfrm>
            <a:off x="7977801" y="4089932"/>
            <a:ext cx="299774" cy="584451"/>
            <a:chOff x="7440694" y="4634105"/>
            <a:chExt cx="299774" cy="584451"/>
          </a:xfrm>
        </p:grpSpPr>
        <p:sp>
          <p:nvSpPr>
            <p:cNvPr id="22" name="TextBox 21"/>
            <p:cNvSpPr txBox="1"/>
            <p:nvPr/>
          </p:nvSpPr>
          <p:spPr>
            <a:xfrm>
              <a:off x="7440694" y="4826890"/>
              <a:ext cx="299774" cy="195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dirty="0"/>
                <a:t>●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40694" y="5022723"/>
              <a:ext cx="299774" cy="195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dirty="0"/>
                <a:t>●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40694" y="4634105"/>
              <a:ext cx="299774" cy="196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/>
                <a:t>●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18185" y="404621"/>
            <a:ext cx="3591617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dirty="0"/>
              <a:t>공지사항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4814315" y="745319"/>
            <a:ext cx="6994199" cy="0"/>
          </a:xfrm>
          <a:prstGeom prst="line">
            <a:avLst/>
          </a:prstGeom>
          <a:ln w="28575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59772" y="5233767"/>
            <a:ext cx="4338754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0926364" y="5233766"/>
            <a:ext cx="882150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000" dirty="0"/>
              <a:t>검색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4814315" y="5224968"/>
            <a:ext cx="1224153" cy="246221"/>
            <a:chOff x="4814314" y="5295025"/>
            <a:chExt cx="1224153" cy="246221"/>
          </a:xfrm>
        </p:grpSpPr>
        <p:sp>
          <p:nvSpPr>
            <p:cNvPr id="30" name="TextBox 29"/>
            <p:cNvSpPr txBox="1"/>
            <p:nvPr/>
          </p:nvSpPr>
          <p:spPr>
            <a:xfrm>
              <a:off x="4814314" y="5295025"/>
              <a:ext cx="1224153" cy="246221"/>
            </a:xfrm>
            <a:prstGeom prst="rect">
              <a:avLst/>
            </a:prstGeom>
            <a:ln w="9525" cap="flat" cmpd="sng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defRPr lang="ko-KR" altLang="en-US"/>
              </a:pPr>
              <a:r>
                <a:rPr lang="ko-KR" altLang="en-US" sz="1000"/>
                <a:t>전체  </a:t>
              </a:r>
            </a:p>
          </p:txBody>
        </p:sp>
        <p:pic>
          <p:nvPicPr>
            <p:cNvPr id="33" name="Picture 97" descr="combo_box_btn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782080" y="5346419"/>
              <a:ext cx="176420" cy="1582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TextBox 34"/>
          <p:cNvSpPr txBox="1"/>
          <p:nvPr/>
        </p:nvSpPr>
        <p:spPr>
          <a:xfrm>
            <a:off x="11122429" y="4674383"/>
            <a:ext cx="664824" cy="246221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chemeClr val="bg1"/>
                </a:solidFill>
              </a:rPr>
              <a:t>글쓰기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42DF476-106D-6FA3-D2A7-3C152C46A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785768"/>
              </p:ext>
            </p:extLst>
          </p:nvPr>
        </p:nvGraphicFramePr>
        <p:xfrm>
          <a:off x="3069286" y="742616"/>
          <a:ext cx="1401320" cy="229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320">
                  <a:extLst>
                    <a:ext uri="{9D8B030D-6E8A-4147-A177-3AD203B41FA5}">
                      <a16:colId xmlns:a16="http://schemas.microsoft.com/office/drawing/2014/main" val="3401770478"/>
                    </a:ext>
                  </a:extLst>
                </a:gridCol>
              </a:tblGrid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433256"/>
                  </a:ext>
                </a:extLst>
              </a:tr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도시 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7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상품관리</a:t>
                      </a:r>
                      <a:endParaRPr lang="en-US" altLang="ko-KR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11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고객센터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b="1" dirty="0" smtClean="0"/>
                        <a:t>    - </a:t>
                      </a:r>
                      <a:r>
                        <a:rPr lang="ko-KR" altLang="en-US" sz="1050" b="1" dirty="0" smtClean="0"/>
                        <a:t>공지사항</a:t>
                      </a:r>
                      <a:endParaRPr lang="en-US" altLang="ko-KR" sz="1050" b="1" dirty="0" smtClean="0"/>
                    </a:p>
                    <a:p>
                      <a:pPr latinLnBrk="1"/>
                      <a:r>
                        <a:rPr lang="en-US" altLang="ko-KR" sz="1050" dirty="0" smtClean="0"/>
                        <a:t>    -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자주 찾는 질문</a:t>
                      </a:r>
                      <a:endParaRPr lang="en-US" altLang="ko-KR" sz="1050" baseline="0" dirty="0" smtClean="0"/>
                    </a:p>
                    <a:p>
                      <a:pPr latinLnBrk="1"/>
                      <a:r>
                        <a:rPr lang="en-US" altLang="ko-KR" sz="1050" baseline="0" dirty="0" smtClean="0"/>
                        <a:t>    - </a:t>
                      </a:r>
                      <a:r>
                        <a:rPr lang="ko-KR" altLang="en-US" sz="1050" baseline="0" dirty="0" smtClean="0"/>
                        <a:t>전체 문의</a:t>
                      </a:r>
                      <a:endParaRPr lang="en-US" altLang="ko-KR" sz="1050" baseline="0" dirty="0" smtClean="0"/>
                    </a:p>
                    <a:p>
                      <a:pPr latinLnBrk="1"/>
                      <a:r>
                        <a:rPr lang="en-US" altLang="ko-KR" sz="1050" baseline="0" dirty="0" smtClean="0"/>
                        <a:t>    - </a:t>
                      </a:r>
                      <a:r>
                        <a:rPr lang="ko-KR" altLang="en-US" sz="1050" baseline="0" dirty="0" smtClean="0"/>
                        <a:t>칭찬의 소리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43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78528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90712" y="1026768"/>
            <a:ext cx="218500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페이지에 총 </a:t>
            </a:r>
            <a:r>
              <a:rPr lang="en-US" altLang="ko-KR" sz="1000" dirty="0"/>
              <a:t>10</a:t>
            </a:r>
            <a:r>
              <a:rPr lang="ko-KR" altLang="en-US" sz="1000" dirty="0"/>
              <a:t>개의 게시물과 </a:t>
            </a:r>
            <a:r>
              <a:rPr lang="en-US" altLang="ko-KR" sz="1000" dirty="0"/>
              <a:t>10</a:t>
            </a:r>
            <a:r>
              <a:rPr lang="ko-KR" altLang="en-US" sz="1000" dirty="0"/>
              <a:t>개의 페이지 번호가 보이게 </a:t>
            </a:r>
            <a:r>
              <a:rPr lang="ko-KR" altLang="en-US" sz="1000" dirty="0" smtClean="0"/>
              <a:t>출력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390712" y="2036704"/>
            <a:ext cx="21342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공지 사항 중 </a:t>
            </a:r>
            <a:r>
              <a:rPr lang="en-US" altLang="ko-KR" sz="1000" dirty="0"/>
              <a:t>‘</a:t>
            </a:r>
            <a:r>
              <a:rPr lang="ko-KR" altLang="en-US" sz="1000" dirty="0"/>
              <a:t>상시</a:t>
            </a:r>
            <a:r>
              <a:rPr lang="en-US" altLang="ko-KR" sz="1000" dirty="0"/>
              <a:t>’</a:t>
            </a:r>
            <a:r>
              <a:rPr lang="ko-KR" altLang="en-US" sz="1000" dirty="0"/>
              <a:t> 머리말은 </a:t>
            </a:r>
            <a:endParaRPr lang="en-US" altLang="ko-KR" sz="1000" dirty="0" smtClean="0"/>
          </a:p>
          <a:p>
            <a:r>
              <a:rPr lang="en-US" altLang="ko-KR" sz="1000" dirty="0" smtClean="0"/>
              <a:t>1</a:t>
            </a:r>
            <a:r>
              <a:rPr lang="ko-KR" altLang="en-US" sz="1000" dirty="0"/>
              <a:t>페이지 맨 위부터 순서대로 </a:t>
            </a:r>
            <a:r>
              <a:rPr lang="ko-KR" altLang="en-US" sz="1000" dirty="0" smtClean="0"/>
              <a:t>출력</a:t>
            </a:r>
            <a:endParaRPr lang="ko-KR" altLang="en-US" sz="1000" dirty="0"/>
          </a:p>
        </p:txBody>
      </p:sp>
      <p:sp>
        <p:nvSpPr>
          <p:cNvPr id="38" name="타원 37"/>
          <p:cNvSpPr/>
          <p:nvPr/>
        </p:nvSpPr>
        <p:spPr>
          <a:xfrm>
            <a:off x="245505" y="1109964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63203" y="1624408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56314" y="2138852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722367" y="230478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630171" y="5148540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3273" y="1609541"/>
            <a:ext cx="2142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전체 분류에는</a:t>
            </a:r>
            <a:r>
              <a:rPr lang="en-US" altLang="ko-KR" sz="1000" dirty="0" smtClean="0"/>
              <a:t> (</a:t>
            </a:r>
            <a:r>
              <a:rPr lang="ko-KR" altLang="en-US" sz="1000" dirty="0"/>
              <a:t>내용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)</a:t>
            </a:r>
            <a:r>
              <a:rPr lang="ko-KR" altLang="en-US" sz="1000" dirty="0"/>
              <a:t>을 </a:t>
            </a:r>
            <a:r>
              <a:rPr lang="ko-KR" altLang="en-US" sz="1000" dirty="0" smtClean="0"/>
              <a:t>넣음</a:t>
            </a:r>
            <a:endParaRPr lang="ko-KR" altLang="en-US" sz="1000" dirty="0"/>
          </a:p>
        </p:txBody>
      </p:sp>
      <p:sp>
        <p:nvSpPr>
          <p:cNvPr id="46" name="타원 45"/>
          <p:cNvSpPr/>
          <p:nvPr/>
        </p:nvSpPr>
        <p:spPr>
          <a:xfrm>
            <a:off x="256314" y="2705592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3021" y="2629821"/>
            <a:ext cx="1985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글쓰기 클릭 시</a:t>
            </a:r>
            <a:endParaRPr lang="en-US" altLang="ko-KR" sz="1000" dirty="0" smtClean="0"/>
          </a:p>
          <a:p>
            <a:r>
              <a:rPr lang="ko-KR" altLang="en-US" sz="1000" dirty="0" smtClean="0"/>
              <a:t>공지사항 입력 폼으로 이동</a:t>
            </a:r>
            <a:endParaRPr lang="ko-KR" altLang="en-US" sz="1000" dirty="0"/>
          </a:p>
        </p:txBody>
      </p:sp>
      <p:sp>
        <p:nvSpPr>
          <p:cNvPr id="47" name="타원 46"/>
          <p:cNvSpPr/>
          <p:nvPr/>
        </p:nvSpPr>
        <p:spPr>
          <a:xfrm>
            <a:off x="10996017" y="457647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57942" y="523702"/>
            <a:ext cx="2552007" cy="298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Path/admin/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notice_list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494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어드민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-&gt;</a:t>
            </a:r>
            <a:r>
              <a:rPr lang="ko-KR" altLang="en-US" sz="1100" dirty="0">
                <a:solidFill>
                  <a:schemeClr val="tx1"/>
                </a:solidFill>
              </a:rPr>
              <a:t> 공지사항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18185" y="404621"/>
            <a:ext cx="3591617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dirty="0"/>
              <a:t>공지사항 </a:t>
            </a:r>
            <a:r>
              <a:rPr lang="en-US" altLang="ko-KR" sz="1000" dirty="0"/>
              <a:t>- </a:t>
            </a:r>
            <a:r>
              <a:rPr lang="ko-KR" altLang="en-US" sz="1000" dirty="0"/>
              <a:t>글쓰기 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4818185" y="905834"/>
          <a:ext cx="7110578" cy="2344442"/>
        </p:xfrm>
        <a:graphic>
          <a:graphicData uri="http://schemas.openxmlformats.org/drawingml/2006/table">
            <a:tbl>
              <a:tblPr firstRow="1" bandRow="1"/>
              <a:tblGrid>
                <a:gridCol w="1794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6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2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000" dirty="0"/>
                        <a:t>공지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84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제목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1874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  <a:p>
                      <a:pPr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714391" y="987516"/>
            <a:ext cx="1644065" cy="246221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6720026" y="1415067"/>
            <a:ext cx="2597113" cy="246221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6714391" y="1910514"/>
            <a:ext cx="4723922" cy="1140257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endParaRPr lang="ko-KR" altLang="en-US" sz="1000" dirty="0"/>
          </a:p>
        </p:txBody>
      </p:sp>
      <p:pic>
        <p:nvPicPr>
          <p:cNvPr id="47" name="Picture 97" descr="combo_box_btn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29227" y="998907"/>
            <a:ext cx="201613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TextBox 47"/>
          <p:cNvSpPr txBox="1"/>
          <p:nvPr/>
        </p:nvSpPr>
        <p:spPr>
          <a:xfrm>
            <a:off x="11190779" y="3376391"/>
            <a:ext cx="664824" cy="246221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343075" y="3376391"/>
            <a:ext cx="664824" cy="246221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57942" y="523702"/>
            <a:ext cx="2552007" cy="298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Path/admin/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notice_form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058" y="998907"/>
            <a:ext cx="2071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등록 버튼 클릭 시 목록으로 </a:t>
            </a:r>
            <a:r>
              <a:rPr lang="ko-KR" altLang="en-US" sz="1000" dirty="0" smtClean="0"/>
              <a:t>이동</a:t>
            </a:r>
            <a:endParaRPr lang="en-US" altLang="ko-KR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398058" y="1512068"/>
            <a:ext cx="2345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공지분류로는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공지사항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해외패키지</a:t>
            </a:r>
            <a:r>
              <a:rPr lang="en-US" altLang="ko-KR" sz="1000" dirty="0"/>
              <a:t>, </a:t>
            </a:r>
            <a:r>
              <a:rPr lang="ko-KR" altLang="en-US" sz="1000" dirty="0"/>
              <a:t>나만의 패키지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을 넣음</a:t>
            </a:r>
            <a:endParaRPr lang="en-US" altLang="ko-KR" sz="1000" dirty="0"/>
          </a:p>
        </p:txBody>
      </p:sp>
      <p:sp>
        <p:nvSpPr>
          <p:cNvPr id="19" name="타원 18"/>
          <p:cNvSpPr/>
          <p:nvPr/>
        </p:nvSpPr>
        <p:spPr>
          <a:xfrm>
            <a:off x="245505" y="100518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45505" y="1661288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1096895" y="329999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478851" y="914812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42DF476-106D-6FA3-D2A7-3C152C46A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282567"/>
              </p:ext>
            </p:extLst>
          </p:nvPr>
        </p:nvGraphicFramePr>
        <p:xfrm>
          <a:off x="3069286" y="742616"/>
          <a:ext cx="1401320" cy="229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320">
                  <a:extLst>
                    <a:ext uri="{9D8B030D-6E8A-4147-A177-3AD203B41FA5}">
                      <a16:colId xmlns:a16="http://schemas.microsoft.com/office/drawing/2014/main" val="3401770478"/>
                    </a:ext>
                  </a:extLst>
                </a:gridCol>
              </a:tblGrid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433256"/>
                  </a:ext>
                </a:extLst>
              </a:tr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도시 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7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상품관리</a:t>
                      </a:r>
                      <a:endParaRPr lang="en-US" altLang="ko-KR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11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고객센터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b="1" dirty="0" smtClean="0"/>
                        <a:t>    - </a:t>
                      </a:r>
                      <a:r>
                        <a:rPr lang="ko-KR" altLang="en-US" sz="1050" b="1" dirty="0" smtClean="0"/>
                        <a:t>공지사항</a:t>
                      </a:r>
                      <a:endParaRPr lang="en-US" altLang="ko-KR" sz="1050" b="1" dirty="0" smtClean="0"/>
                    </a:p>
                    <a:p>
                      <a:pPr latinLnBrk="1"/>
                      <a:r>
                        <a:rPr lang="en-US" altLang="ko-KR" sz="1050" dirty="0" smtClean="0"/>
                        <a:t>    -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자주 찾는 질문</a:t>
                      </a:r>
                      <a:endParaRPr lang="en-US" altLang="ko-KR" sz="1050" baseline="0" dirty="0" smtClean="0"/>
                    </a:p>
                    <a:p>
                      <a:pPr latinLnBrk="1"/>
                      <a:r>
                        <a:rPr lang="en-US" altLang="ko-KR" sz="1050" baseline="0" dirty="0" smtClean="0"/>
                        <a:t>    - </a:t>
                      </a:r>
                      <a:r>
                        <a:rPr lang="ko-KR" altLang="en-US" sz="1050" baseline="0" dirty="0" smtClean="0"/>
                        <a:t>전체 문의</a:t>
                      </a:r>
                      <a:endParaRPr lang="en-US" altLang="ko-KR" sz="1050" baseline="0" dirty="0" smtClean="0"/>
                    </a:p>
                    <a:p>
                      <a:pPr latinLnBrk="1"/>
                      <a:r>
                        <a:rPr lang="en-US" altLang="ko-KR" sz="1050" baseline="0" dirty="0" smtClean="0"/>
                        <a:t>    - </a:t>
                      </a:r>
                      <a:r>
                        <a:rPr lang="ko-KR" altLang="en-US" sz="1050" baseline="0" dirty="0" smtClean="0"/>
                        <a:t>칭찬의 소리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43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7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381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어드민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-&gt;</a:t>
            </a:r>
            <a:r>
              <a:rPr lang="ko-KR" altLang="en-US" sz="1100" dirty="0">
                <a:solidFill>
                  <a:schemeClr val="tx1"/>
                </a:solidFill>
              </a:rPr>
              <a:t> 공지사항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18185" y="404621"/>
            <a:ext cx="3591617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dirty="0"/>
              <a:t>공지사항 </a:t>
            </a:r>
            <a:r>
              <a:rPr lang="en-US" altLang="ko-KR" sz="1000" dirty="0"/>
              <a:t>- </a:t>
            </a:r>
            <a:r>
              <a:rPr lang="ko-KR" altLang="en-US" sz="1000" dirty="0"/>
              <a:t>상세화면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190779" y="3002317"/>
            <a:ext cx="664824" cy="246221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343075" y="3002317"/>
            <a:ext cx="664824" cy="246221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95371" y="3002316"/>
            <a:ext cx="664824" cy="246221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chemeClr val="bg1"/>
                </a:solidFill>
              </a:rPr>
              <a:t>목록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4818186" y="745319"/>
          <a:ext cx="7002512" cy="2067875"/>
        </p:xfrm>
        <a:graphic>
          <a:graphicData uri="http://schemas.openxmlformats.org/drawingml/2006/table">
            <a:tbl>
              <a:tblPr firstRow="1" bandRow="1"/>
              <a:tblGrid>
                <a:gridCol w="1499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34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 분류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34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dirty="0"/>
                        <a:t>2023-01-15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34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000" dirty="0"/>
                        <a:t>123</a:t>
                      </a:r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953877"/>
                  </a:ext>
                </a:extLst>
              </a:tr>
              <a:tr h="302034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해외공항 위탁 수하물 관련 안내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739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  <a:round/>
                    </a:lnT>
                    <a:lnB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최근 해외 공항에서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특히 유럽과 미국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현지 인력 및 수하물 분류 시설 등의 사유로 수하물 지연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분실사고가 자주 발생하고 있습니다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00" dirty="0"/>
                        <a:t/>
                      </a:r>
                      <a:br>
                        <a:rPr lang="ko-KR" altLang="en-US" sz="1000" dirty="0"/>
                      </a:b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해외 항공권을 구매하신 고객분들께서는 이용에 참고해 주시기 바랍니다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  <a:round/>
                    </a:lnT>
                    <a:lnB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6835" y="1114425"/>
            <a:ext cx="2323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수정 버튼 클릭 시 수정 폼으로 이동</a:t>
            </a:r>
            <a:endParaRPr lang="en-US" altLang="ko-KR" sz="1000" dirty="0"/>
          </a:p>
          <a:p>
            <a:r>
              <a:rPr lang="en-US" altLang="ko-KR" sz="1000" dirty="0">
                <a:solidFill>
                  <a:srgbClr val="FF0000"/>
                </a:solidFill>
              </a:rPr>
              <a:t>*</a:t>
            </a:r>
            <a:r>
              <a:rPr lang="ko-KR" altLang="en-US" sz="1000" dirty="0">
                <a:solidFill>
                  <a:srgbClr val="FF0000"/>
                </a:solidFill>
              </a:rPr>
              <a:t>등록 폼과 </a:t>
            </a:r>
            <a:r>
              <a:rPr lang="ko-KR" altLang="en-US" sz="1000" dirty="0" smtClean="0">
                <a:solidFill>
                  <a:srgbClr val="FF0000"/>
                </a:solidFill>
              </a:rPr>
              <a:t>동일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942" y="523702"/>
            <a:ext cx="2552007" cy="298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Path/admin/</a:t>
            </a:r>
            <a:r>
              <a:rPr lang="en-US" altLang="ko-KR" sz="1000" dirty="0" err="1" smtClean="0">
                <a:solidFill>
                  <a:schemeClr val="dk1"/>
                </a:solidFill>
              </a:rPr>
              <a:t>notice_view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1096895" y="290440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99067" y="119612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99067" y="1882454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9337" y="1703362"/>
            <a:ext cx="23231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시</a:t>
            </a:r>
            <a:endParaRPr lang="en-US" altLang="ko-KR" sz="1000" dirty="0" smtClean="0"/>
          </a:p>
          <a:p>
            <a:r>
              <a:rPr lang="en-US" altLang="ko-KR" sz="1000" dirty="0" smtClean="0"/>
              <a:t>“</a:t>
            </a:r>
            <a:r>
              <a:rPr lang="ko-KR" altLang="en-US" sz="1000" dirty="0" smtClean="0"/>
              <a:t>정말 삭제하시겠습니까</a:t>
            </a:r>
            <a:r>
              <a:rPr lang="en-US" altLang="ko-KR" sz="1000" dirty="0" smtClean="0"/>
              <a:t>?”</a:t>
            </a:r>
          </a:p>
          <a:p>
            <a:r>
              <a:rPr lang="en-US" altLang="ko-KR" sz="1000" dirty="0" smtClean="0"/>
              <a:t>Alert </a:t>
            </a:r>
            <a:r>
              <a:rPr lang="ko-KR" altLang="en-US" sz="1000" dirty="0" smtClean="0"/>
              <a:t>출력</a:t>
            </a:r>
            <a:endParaRPr lang="en-US" altLang="ko-KR" sz="1000" dirty="0"/>
          </a:p>
        </p:txBody>
      </p:sp>
      <p:sp>
        <p:nvSpPr>
          <p:cNvPr id="19" name="타원 18"/>
          <p:cNvSpPr/>
          <p:nvPr/>
        </p:nvSpPr>
        <p:spPr>
          <a:xfrm>
            <a:off x="10203436" y="290440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42DF476-106D-6FA3-D2A7-3C152C46A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282567"/>
              </p:ext>
            </p:extLst>
          </p:nvPr>
        </p:nvGraphicFramePr>
        <p:xfrm>
          <a:off x="3069286" y="742616"/>
          <a:ext cx="1401320" cy="229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320">
                  <a:extLst>
                    <a:ext uri="{9D8B030D-6E8A-4147-A177-3AD203B41FA5}">
                      <a16:colId xmlns:a16="http://schemas.microsoft.com/office/drawing/2014/main" val="3401770478"/>
                    </a:ext>
                  </a:extLst>
                </a:gridCol>
              </a:tblGrid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433256"/>
                  </a:ext>
                </a:extLst>
              </a:tr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도시 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7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상품관리</a:t>
                      </a:r>
                      <a:endParaRPr lang="en-US" altLang="ko-KR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11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고객센터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b="1" dirty="0" smtClean="0"/>
                        <a:t>    - </a:t>
                      </a:r>
                      <a:r>
                        <a:rPr lang="ko-KR" altLang="en-US" sz="1050" b="1" dirty="0" smtClean="0"/>
                        <a:t>공지사항</a:t>
                      </a:r>
                      <a:endParaRPr lang="en-US" altLang="ko-KR" sz="1050" b="1" dirty="0" smtClean="0"/>
                    </a:p>
                    <a:p>
                      <a:pPr latinLnBrk="1"/>
                      <a:r>
                        <a:rPr lang="en-US" altLang="ko-KR" sz="1050" dirty="0" smtClean="0"/>
                        <a:t>    -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자주 찾는 질문</a:t>
                      </a:r>
                      <a:endParaRPr lang="en-US" altLang="ko-KR" sz="1050" baseline="0" dirty="0" smtClean="0"/>
                    </a:p>
                    <a:p>
                      <a:pPr latinLnBrk="1"/>
                      <a:r>
                        <a:rPr lang="en-US" altLang="ko-KR" sz="1050" baseline="0" dirty="0" smtClean="0"/>
                        <a:t>    - </a:t>
                      </a:r>
                      <a:r>
                        <a:rPr lang="ko-KR" altLang="en-US" sz="1050" baseline="0" dirty="0" smtClean="0"/>
                        <a:t>전체 문의</a:t>
                      </a:r>
                      <a:endParaRPr lang="en-US" altLang="ko-KR" sz="1050" baseline="0" dirty="0" smtClean="0"/>
                    </a:p>
                    <a:p>
                      <a:pPr latinLnBrk="1"/>
                      <a:r>
                        <a:rPr lang="en-US" altLang="ko-KR" sz="1050" baseline="0" dirty="0" smtClean="0"/>
                        <a:t>    - </a:t>
                      </a:r>
                      <a:r>
                        <a:rPr lang="ko-KR" altLang="en-US" sz="1050" baseline="0" dirty="0" smtClean="0"/>
                        <a:t>칭찬의 소리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43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7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838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어드민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-&gt;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자주 찾는 질문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E38F1CD-3C03-46AC-9DAE-8D624CE25B45}"/>
              </a:ext>
            </a:extLst>
          </p:cNvPr>
          <p:cNvSpPr/>
          <p:nvPr/>
        </p:nvSpPr>
        <p:spPr>
          <a:xfrm>
            <a:off x="5142911" y="1818621"/>
            <a:ext cx="405033" cy="405033"/>
          </a:xfrm>
          <a:prstGeom prst="ellipse">
            <a:avLst/>
          </a:prstGeom>
          <a:solidFill>
            <a:srgbClr val="2D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A712CB9-2390-4DDB-A0F3-31D3A295710B}"/>
              </a:ext>
            </a:extLst>
          </p:cNvPr>
          <p:cNvSpPr/>
          <p:nvPr/>
        </p:nvSpPr>
        <p:spPr>
          <a:xfrm>
            <a:off x="5151996" y="1127124"/>
            <a:ext cx="405033" cy="40503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D9CD34-6036-4C4E-9FC1-4EABD9238707}"/>
              </a:ext>
            </a:extLst>
          </p:cNvPr>
          <p:cNvSpPr txBox="1"/>
          <p:nvPr/>
        </p:nvSpPr>
        <p:spPr>
          <a:xfrm>
            <a:off x="4745830" y="426013"/>
            <a:ext cx="4104514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dirty="0"/>
              <a:t>고객센터 </a:t>
            </a:r>
            <a:r>
              <a:rPr lang="en-US" altLang="ko-KR" sz="1000" dirty="0"/>
              <a:t>- </a:t>
            </a:r>
            <a:r>
              <a:rPr lang="ko-KR" altLang="en-US" sz="1000" dirty="0"/>
              <a:t>자주 찾는 질문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41DB65A-29AA-4F10-92E0-83638A69535F}"/>
              </a:ext>
            </a:extLst>
          </p:cNvPr>
          <p:cNvGraphicFramePr>
            <a:graphicFrameLocks noGrp="1"/>
          </p:cNvGraphicFramePr>
          <p:nvPr/>
        </p:nvGraphicFramePr>
        <p:xfrm>
          <a:off x="4818185" y="1086144"/>
          <a:ext cx="7066189" cy="3169920"/>
        </p:xfrm>
        <a:graphic>
          <a:graphicData uri="http://schemas.openxmlformats.org/drawingml/2006/table">
            <a:tbl>
              <a:tblPr firstRow="1" bandRow="1"/>
              <a:tblGrid>
                <a:gridCol w="1050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5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50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2300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  <a:p>
                      <a:pPr algn="ctr">
                        <a:defRPr lang="ko-KR" altLang="en-US"/>
                      </a:pPr>
                      <a:endParaRPr lang="en-US" altLang="ko-KR" sz="23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23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비자발급 대행이 되나요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pPr>
                        <a:defRPr lang="ko-KR" altLang="en-US"/>
                      </a:pP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 lang="ko-KR" altLang="en-US"/>
                      </a:pP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비자 발급 대행 서비스는 진행하고 있지 않습니다</a:t>
                      </a: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국가 대사관 또는 영사관을 통해 경유 및 목적지 국가의 비자 필요 여부를 반드시 직접 확인하신 후 결제 진행해 주시기 바랍니다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비자 미 소지로 인한 문제 발생 시 여행사에서는 책임지지 않습니다</a:t>
                      </a: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0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23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200" dirty="0"/>
                        <a:t>결제를 호텔에서 해도 되나요?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50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23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200" dirty="0"/>
                        <a:t>대기예약은 언제까지 기다려야 하나요?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50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23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200" dirty="0"/>
                        <a:t>이동 추가 요금이 있나요?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50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2300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200" dirty="0"/>
                        <a:t>조식은 모두 포함인가요?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5E9E204-A736-4BF8-8C01-C77E7B5E74CB}"/>
              </a:ext>
            </a:extLst>
          </p:cNvPr>
          <p:cNvSpPr txBox="1"/>
          <p:nvPr/>
        </p:nvSpPr>
        <p:spPr>
          <a:xfrm>
            <a:off x="11242247" y="5159865"/>
            <a:ext cx="566530" cy="246221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chemeClr val="bg1"/>
                </a:solidFill>
              </a:rPr>
              <a:t>등록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AB94801-BBD8-4A9C-862F-9AA514C0CE64}"/>
              </a:ext>
            </a:extLst>
          </p:cNvPr>
          <p:cNvCxnSpPr/>
          <p:nvPr/>
        </p:nvCxnSpPr>
        <p:spPr>
          <a:xfrm>
            <a:off x="4818186" y="745319"/>
            <a:ext cx="7066188" cy="0"/>
          </a:xfrm>
          <a:prstGeom prst="line">
            <a:avLst/>
          </a:prstGeom>
          <a:ln w="28575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E2B7B7E-7A1B-4F23-ACEC-9100D13A51F0}"/>
              </a:ext>
            </a:extLst>
          </p:cNvPr>
          <p:cNvSpPr txBox="1"/>
          <p:nvPr/>
        </p:nvSpPr>
        <p:spPr>
          <a:xfrm>
            <a:off x="6381295" y="5161372"/>
            <a:ext cx="303157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dirty="0"/>
              <a:t>≪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C1304E-2091-4006-9696-7BB510C5D3AC}"/>
              </a:ext>
            </a:extLst>
          </p:cNvPr>
          <p:cNvSpPr txBox="1"/>
          <p:nvPr/>
        </p:nvSpPr>
        <p:spPr>
          <a:xfrm>
            <a:off x="6759686" y="5161372"/>
            <a:ext cx="303156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D54EA2-2E4A-4A2C-8B7A-B2ACF9D67DF8}"/>
              </a:ext>
            </a:extLst>
          </p:cNvPr>
          <p:cNvSpPr txBox="1"/>
          <p:nvPr/>
        </p:nvSpPr>
        <p:spPr>
          <a:xfrm>
            <a:off x="9031150" y="5161372"/>
            <a:ext cx="303155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＞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400A50-9A09-4039-B255-7FF96533335B}"/>
              </a:ext>
            </a:extLst>
          </p:cNvPr>
          <p:cNvSpPr txBox="1"/>
          <p:nvPr/>
        </p:nvSpPr>
        <p:spPr>
          <a:xfrm>
            <a:off x="9421214" y="5161372"/>
            <a:ext cx="303156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≫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D99DE8-EAA9-4F07-89CE-641CB40BEF40}"/>
              </a:ext>
            </a:extLst>
          </p:cNvPr>
          <p:cNvSpPr txBox="1"/>
          <p:nvPr/>
        </p:nvSpPr>
        <p:spPr>
          <a:xfrm>
            <a:off x="6381934" y="5159865"/>
            <a:ext cx="34585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" u="sng" dirty="0"/>
              <a:t>1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2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3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4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5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6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7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8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9</a:t>
            </a:r>
            <a:r>
              <a:rPr lang="ko-KR" altLang="en-US" sz="1000" dirty="0"/>
              <a:t> </a:t>
            </a:r>
            <a:r>
              <a:rPr lang="ko-KR" altLang="en-US" sz="1000" u="sng" dirty="0"/>
              <a:t>10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8781F33-E226-4919-8DDC-8CDD04EE812D}"/>
              </a:ext>
            </a:extLst>
          </p:cNvPr>
          <p:cNvGrpSpPr/>
          <p:nvPr/>
        </p:nvGrpSpPr>
        <p:grpSpPr>
          <a:xfrm>
            <a:off x="7999325" y="4377791"/>
            <a:ext cx="299774" cy="584451"/>
            <a:chOff x="7440694" y="4634105"/>
            <a:chExt cx="299774" cy="58445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E835458-86FB-41A6-BA5B-9F234FB995E4}"/>
                </a:ext>
              </a:extLst>
            </p:cNvPr>
            <p:cNvSpPr txBox="1"/>
            <p:nvPr/>
          </p:nvSpPr>
          <p:spPr>
            <a:xfrm>
              <a:off x="7440694" y="4826890"/>
              <a:ext cx="299774" cy="195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dirty="0"/>
                <a:t>●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D27F34-5864-42CC-92DF-D587CA498F5B}"/>
                </a:ext>
              </a:extLst>
            </p:cNvPr>
            <p:cNvSpPr txBox="1"/>
            <p:nvPr/>
          </p:nvSpPr>
          <p:spPr>
            <a:xfrm>
              <a:off x="7440694" y="5022723"/>
              <a:ext cx="299774" cy="195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dirty="0"/>
                <a:t>●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062DE13-CBBF-4FEF-9092-CCD8BC135D99}"/>
                </a:ext>
              </a:extLst>
            </p:cNvPr>
            <p:cNvSpPr txBox="1"/>
            <p:nvPr/>
          </p:nvSpPr>
          <p:spPr>
            <a:xfrm>
              <a:off x="7440694" y="4634105"/>
              <a:ext cx="299774" cy="196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/>
                <a:t>●</a:t>
              </a:r>
            </a:p>
          </p:txBody>
        </p:sp>
      </p:grp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42DF476-106D-6FA3-D2A7-3C152C46A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087336"/>
              </p:ext>
            </p:extLst>
          </p:nvPr>
        </p:nvGraphicFramePr>
        <p:xfrm>
          <a:off x="3116898" y="745319"/>
          <a:ext cx="1401320" cy="229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320">
                  <a:extLst>
                    <a:ext uri="{9D8B030D-6E8A-4147-A177-3AD203B41FA5}">
                      <a16:colId xmlns:a16="http://schemas.microsoft.com/office/drawing/2014/main" val="3401770478"/>
                    </a:ext>
                  </a:extLst>
                </a:gridCol>
              </a:tblGrid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433256"/>
                  </a:ext>
                </a:extLst>
              </a:tr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도시 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7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상품관리</a:t>
                      </a:r>
                      <a:endParaRPr lang="en-US" altLang="ko-KR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11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고객센터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b="0" dirty="0" smtClean="0"/>
                        <a:t>    - </a:t>
                      </a:r>
                      <a:r>
                        <a:rPr lang="ko-KR" altLang="en-US" sz="1050" b="0" dirty="0" smtClean="0"/>
                        <a:t>공지사항</a:t>
                      </a:r>
                      <a:endParaRPr lang="en-US" altLang="ko-KR" sz="1050" b="0" dirty="0" smtClean="0"/>
                    </a:p>
                    <a:p>
                      <a:pPr latinLnBrk="1"/>
                      <a:r>
                        <a:rPr lang="en-US" altLang="ko-KR" sz="1050" b="1" dirty="0" smtClean="0"/>
                        <a:t>    -</a:t>
                      </a:r>
                      <a:r>
                        <a:rPr lang="en-US" altLang="ko-KR" sz="1050" b="1" baseline="0" dirty="0" smtClean="0"/>
                        <a:t> </a:t>
                      </a:r>
                      <a:r>
                        <a:rPr lang="ko-KR" altLang="en-US" sz="1050" b="1" baseline="0" dirty="0" smtClean="0"/>
                        <a:t>자주 찾는 질문</a:t>
                      </a:r>
                      <a:endParaRPr lang="en-US" altLang="ko-KR" sz="1050" b="1" baseline="0" dirty="0" smtClean="0"/>
                    </a:p>
                    <a:p>
                      <a:pPr latinLnBrk="1"/>
                      <a:r>
                        <a:rPr lang="en-US" altLang="ko-KR" sz="1050" baseline="0" dirty="0" smtClean="0"/>
                        <a:t>    - </a:t>
                      </a:r>
                      <a:r>
                        <a:rPr lang="ko-KR" altLang="en-US" sz="1050" baseline="0" dirty="0" smtClean="0"/>
                        <a:t>전체 문의</a:t>
                      </a:r>
                      <a:endParaRPr lang="en-US" altLang="ko-KR" sz="1050" baseline="0" dirty="0" smtClean="0"/>
                    </a:p>
                    <a:p>
                      <a:pPr latinLnBrk="1"/>
                      <a:r>
                        <a:rPr lang="en-US" altLang="ko-KR" sz="1050" baseline="0" dirty="0" smtClean="0"/>
                        <a:t>    - </a:t>
                      </a:r>
                      <a:r>
                        <a:rPr lang="ko-KR" altLang="en-US" sz="1050" baseline="0" dirty="0" smtClean="0"/>
                        <a:t>칭찬의 소리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43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7852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15411" y="1083419"/>
            <a:ext cx="2294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등록 버튼 클릭 시 등록 폼으로 </a:t>
            </a:r>
            <a:r>
              <a:rPr lang="ko-KR" altLang="en-US" sz="1000" dirty="0" smtClean="0"/>
              <a:t>이동</a:t>
            </a:r>
            <a:endParaRPr lang="en-US" altLang="ko-KR" sz="1000" dirty="0"/>
          </a:p>
        </p:txBody>
      </p:sp>
      <p:sp>
        <p:nvSpPr>
          <p:cNvPr id="23" name="타원 22"/>
          <p:cNvSpPr/>
          <p:nvPr/>
        </p:nvSpPr>
        <p:spPr>
          <a:xfrm>
            <a:off x="227643" y="1108622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7942" y="523702"/>
            <a:ext cx="2552007" cy="298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Path/admin/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repeatQnA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1114845" y="5087161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411" y="1616206"/>
            <a:ext cx="267868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질문을 </a:t>
            </a:r>
            <a:r>
              <a:rPr lang="ko-KR" altLang="en-US" sz="1000" dirty="0" smtClean="0"/>
              <a:t>클릭하면</a:t>
            </a:r>
            <a:endParaRPr lang="en-US" altLang="ko-KR" sz="1000" dirty="0" smtClean="0"/>
          </a:p>
          <a:p>
            <a:r>
              <a:rPr lang="ko-KR" altLang="en-US" sz="1000" dirty="0" err="1" smtClean="0"/>
              <a:t>토글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형식으로 </a:t>
            </a:r>
            <a:r>
              <a:rPr lang="ko-KR" altLang="en-US" sz="1000" dirty="0" smtClean="0"/>
              <a:t>내려와</a:t>
            </a:r>
            <a:endParaRPr lang="en-US" altLang="ko-KR" sz="1000" dirty="0" smtClean="0"/>
          </a:p>
          <a:p>
            <a:r>
              <a:rPr lang="ko-KR" altLang="en-US" sz="1000" dirty="0" smtClean="0"/>
              <a:t>페이지가 </a:t>
            </a:r>
            <a:r>
              <a:rPr lang="ko-KR" altLang="en-US" sz="1000" dirty="0"/>
              <a:t>넘어 가지 </a:t>
            </a:r>
            <a:r>
              <a:rPr lang="ko-KR" altLang="en-US" sz="1000" dirty="0" smtClean="0"/>
              <a:t>않고</a:t>
            </a:r>
            <a:endParaRPr lang="en-US" altLang="ko-KR" sz="1000" dirty="0" smtClean="0"/>
          </a:p>
          <a:p>
            <a:r>
              <a:rPr lang="ko-KR" altLang="en-US" sz="1000" dirty="0" smtClean="0"/>
              <a:t>답변을 볼 수 있음</a:t>
            </a:r>
            <a:endParaRPr lang="ko-KR" altLang="en-US" sz="1000" dirty="0"/>
          </a:p>
        </p:txBody>
      </p:sp>
      <p:sp>
        <p:nvSpPr>
          <p:cNvPr id="30" name="타원 29"/>
          <p:cNvSpPr/>
          <p:nvPr/>
        </p:nvSpPr>
        <p:spPr>
          <a:xfrm>
            <a:off x="227643" y="187580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925168" y="1068698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98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회원관리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admin_member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88384" y="220732"/>
            <a:ext cx="7298574" cy="37407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회원목록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687030"/>
              </p:ext>
            </p:extLst>
          </p:nvPr>
        </p:nvGraphicFramePr>
        <p:xfrm>
          <a:off x="4779823" y="1284934"/>
          <a:ext cx="6999455" cy="36385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4464">
                  <a:extLst>
                    <a:ext uri="{9D8B030D-6E8A-4147-A177-3AD203B41FA5}">
                      <a16:colId xmlns:a16="http://schemas.microsoft.com/office/drawing/2014/main" val="2035190843"/>
                    </a:ext>
                  </a:extLst>
                </a:gridCol>
                <a:gridCol w="980883">
                  <a:extLst>
                    <a:ext uri="{9D8B030D-6E8A-4147-A177-3AD203B41FA5}">
                      <a16:colId xmlns:a16="http://schemas.microsoft.com/office/drawing/2014/main" val="1413113439"/>
                    </a:ext>
                  </a:extLst>
                </a:gridCol>
                <a:gridCol w="892606">
                  <a:extLst>
                    <a:ext uri="{9D8B030D-6E8A-4147-A177-3AD203B41FA5}">
                      <a16:colId xmlns:a16="http://schemas.microsoft.com/office/drawing/2014/main" val="2987652547"/>
                    </a:ext>
                  </a:extLst>
                </a:gridCol>
                <a:gridCol w="1506889">
                  <a:extLst>
                    <a:ext uri="{9D8B030D-6E8A-4147-A177-3AD203B41FA5}">
                      <a16:colId xmlns:a16="http://schemas.microsoft.com/office/drawing/2014/main" val="3362871013"/>
                    </a:ext>
                  </a:extLst>
                </a:gridCol>
                <a:gridCol w="1030267">
                  <a:extLst>
                    <a:ext uri="{9D8B030D-6E8A-4147-A177-3AD203B41FA5}">
                      <a16:colId xmlns:a16="http://schemas.microsoft.com/office/drawing/2014/main" val="1094909105"/>
                    </a:ext>
                  </a:extLst>
                </a:gridCol>
                <a:gridCol w="1109694">
                  <a:extLst>
                    <a:ext uri="{9D8B030D-6E8A-4147-A177-3AD203B41FA5}">
                      <a16:colId xmlns:a16="http://schemas.microsoft.com/office/drawing/2014/main" val="3989866716"/>
                    </a:ext>
                  </a:extLst>
                </a:gridCol>
                <a:gridCol w="784652">
                  <a:extLst>
                    <a:ext uri="{9D8B030D-6E8A-4147-A177-3AD203B41FA5}">
                      <a16:colId xmlns:a16="http://schemas.microsoft.com/office/drawing/2014/main" val="3785515833"/>
                    </a:ext>
                  </a:extLst>
                </a:gridCol>
              </a:tblGrid>
              <a:tr h="3032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회원번호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e-mail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최종수정일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최종방문일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953744"/>
                  </a:ext>
                </a:extLst>
              </a:tr>
              <a:tr h="303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u="sng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lhk</a:t>
                      </a:r>
                      <a:endParaRPr lang="ko-KR" altLang="en-US" sz="100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hlinkClick r:id="rId2" action="ppaction://hlinkfile"/>
                        </a:rPr>
                        <a:t>lhk@nate.com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2023-01-17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0000-00-00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256050"/>
                  </a:ext>
                </a:extLst>
              </a:tr>
              <a:tr h="303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lhk1</a:t>
                      </a:r>
                      <a:endParaRPr lang="ko-KR" altLang="en-US" sz="100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이한규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hlinkClick r:id="rId3"/>
                        </a:rPr>
                        <a:t>lhk@nave.com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2022-12-25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2022-12-25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524120"/>
                  </a:ext>
                </a:extLst>
              </a:tr>
              <a:tr h="303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u="sng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lk</a:t>
                      </a:r>
                      <a:endParaRPr lang="ko-KR" altLang="en-US" sz="100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hlinkClick r:id="rId4"/>
                        </a:rPr>
                        <a:t>lk@nave.com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2022-12-25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2022-12-25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26639"/>
                  </a:ext>
                </a:extLst>
              </a:tr>
              <a:tr h="303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u="sng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lh</a:t>
                      </a:r>
                      <a:endParaRPr lang="ko-KR" altLang="en-US" sz="100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hlinkClick r:id="rId3"/>
                        </a:rPr>
                        <a:t>lh@nave.com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2022-12-25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2022-12-25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454377"/>
                  </a:ext>
                </a:extLst>
              </a:tr>
              <a:tr h="303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282235"/>
                  </a:ext>
                </a:extLst>
              </a:tr>
              <a:tr h="30320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898526"/>
                  </a:ext>
                </a:extLst>
              </a:tr>
              <a:tr h="30320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394345"/>
                  </a:ext>
                </a:extLst>
              </a:tr>
              <a:tr h="30320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863260"/>
                  </a:ext>
                </a:extLst>
              </a:tr>
              <a:tr h="30320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02931"/>
                  </a:ext>
                </a:extLst>
              </a:tr>
              <a:tr h="30320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90135"/>
                  </a:ext>
                </a:extLst>
              </a:tr>
              <a:tr h="30320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689008"/>
                  </a:ext>
                </a:extLst>
              </a:tr>
            </a:tbl>
          </a:graphicData>
        </a:graphic>
      </p:graphicFrame>
      <p:sp>
        <p:nvSpPr>
          <p:cNvPr id="19" name="Text Box 242"/>
          <p:cNvSpPr txBox="1">
            <a:spLocks noChangeArrowheads="1"/>
          </p:cNvSpPr>
          <p:nvPr/>
        </p:nvSpPr>
        <p:spPr bwMode="auto">
          <a:xfrm>
            <a:off x="5537503" y="5135831"/>
            <a:ext cx="389621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33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847725" latinLnBrk="1">
              <a:spcBef>
                <a:spcPct val="50000"/>
              </a:spcBef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47725" latinLnBrk="1">
              <a:spcBef>
                <a:spcPct val="50000"/>
              </a:spcBef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47725" latinLnBrk="1">
              <a:spcBef>
                <a:spcPct val="50000"/>
              </a:spcBef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47725" latinLnBrk="1">
              <a:spcBef>
                <a:spcPct val="50000"/>
              </a:spcBef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47725" latinLnBrk="1">
              <a:spcBef>
                <a:spcPct val="50000"/>
              </a:spcBef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47725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47725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47725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47725" eaLnBrk="0" fontAlgn="base" hangingPunct="0">
              <a:spcBef>
                <a:spcPct val="5000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dirty="0">
                <a:latin typeface="Times New Roman" panose="02020603050405020304" pitchFamily="18" charset="0"/>
              </a:rPr>
              <a:t>이전    </a:t>
            </a:r>
            <a:r>
              <a:rPr lang="en-US" altLang="ko-KR" sz="1000" dirty="0">
                <a:latin typeface="Times New Roman" panose="02020603050405020304" pitchFamily="18" charset="0"/>
              </a:rPr>
              <a:t>1 | 2 | 3 | 4 | 5 | 6 | 7 |…   </a:t>
            </a:r>
            <a:r>
              <a:rPr lang="ko-KR" altLang="en-US" sz="1000" dirty="0">
                <a:latin typeface="Times New Roman" panose="02020603050405020304" pitchFamily="18" charset="0"/>
              </a:rPr>
              <a:t>다음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8495607" y="755417"/>
            <a:ext cx="3283672" cy="291988"/>
            <a:chOff x="8861367" y="755417"/>
            <a:chExt cx="2917912" cy="144464"/>
          </a:xfrm>
        </p:grpSpPr>
        <p:sp>
          <p:nvSpPr>
            <p:cNvPr id="16" name="Rectangle 233"/>
            <p:cNvSpPr>
              <a:spLocks noChangeArrowheads="1"/>
            </p:cNvSpPr>
            <p:nvPr/>
          </p:nvSpPr>
          <p:spPr bwMode="auto">
            <a:xfrm>
              <a:off x="11333191" y="755417"/>
              <a:ext cx="446088" cy="144463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50000"/>
                </a:spcBef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50000"/>
                </a:spcBef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50000"/>
                </a:spcBef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50000"/>
                </a:spcBef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50000"/>
                </a:spcBef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ko-KR" altLang="en-US" sz="800">
                  <a:latin typeface="Arial" panose="020B0604020202020204" pitchFamily="34" charset="0"/>
                </a:rPr>
                <a:t>검색</a:t>
              </a:r>
            </a:p>
          </p:txBody>
        </p:sp>
        <p:sp>
          <p:nvSpPr>
            <p:cNvPr id="17" name="Rectangle 234"/>
            <p:cNvSpPr>
              <a:spLocks noChangeArrowheads="1"/>
            </p:cNvSpPr>
            <p:nvPr/>
          </p:nvSpPr>
          <p:spPr bwMode="auto">
            <a:xfrm>
              <a:off x="10182254" y="755417"/>
              <a:ext cx="1079500" cy="14446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rIns="36000" anchor="ctr"/>
            <a:lstStyle>
              <a:lvl1pPr latinLnBrk="1">
                <a:spcBef>
                  <a:spcPct val="50000"/>
                </a:spcBef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50000"/>
                </a:spcBef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50000"/>
                </a:spcBef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50000"/>
                </a:spcBef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50000"/>
                </a:spcBef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7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8861367" y="755417"/>
              <a:ext cx="1197034" cy="144464"/>
              <a:chOff x="8277184" y="688258"/>
              <a:chExt cx="1644065" cy="24622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8277184" y="688258"/>
                <a:ext cx="1644065" cy="246221"/>
              </a:xfrm>
              <a:prstGeom prst="rect">
                <a:avLst/>
              </a:prstGeom>
              <a:ln w="9525" cap="flat" cmpd="sng" algn="ctr">
                <a:solidFill>
                  <a:schemeClr val="tx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>
                  <a:defRPr lang="ko-KR" altLang="en-US"/>
                </a:pPr>
                <a:endParaRPr lang="ko-KR" altLang="en-US" sz="1000" dirty="0"/>
              </a:p>
            </p:txBody>
          </p:sp>
          <p:pic>
            <p:nvPicPr>
              <p:cNvPr id="21" name="Picture 97" descr="combo_box_btn"/>
              <p:cNvPicPr>
                <a:picLocks noChangeAspect="1" noChangeArrowheads="1"/>
              </p:cNvPicPr>
              <p:nvPr/>
            </p:nvPicPr>
            <p:blipFill rotWithShape="1">
              <a:blip r:embed="rId5"/>
              <a:srcRect/>
              <a:stretch>
                <a:fillRect/>
              </a:stretch>
            </p:blipFill>
            <p:spPr>
              <a:xfrm>
                <a:off x="9692020" y="699649"/>
                <a:ext cx="201613" cy="215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9" name="TextBox 8"/>
          <p:cNvSpPr txBox="1"/>
          <p:nvPr/>
        </p:nvSpPr>
        <p:spPr>
          <a:xfrm>
            <a:off x="8523753" y="768925"/>
            <a:ext cx="906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9958" y="801182"/>
            <a:ext cx="1987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클릭 시 회원 상세 페이지 </a:t>
            </a:r>
            <a:r>
              <a:rPr lang="ko-KR" altLang="en-US" sz="1000" dirty="0" smtClean="0"/>
              <a:t>이동</a:t>
            </a:r>
            <a:endParaRPr lang="en-US" altLang="ko-KR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39958" y="1284934"/>
            <a:ext cx="1338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 상태 </a:t>
            </a:r>
            <a:endParaRPr lang="en-US" altLang="ko-KR" sz="1000" dirty="0"/>
          </a:p>
          <a:p>
            <a:r>
              <a:rPr lang="en-US" altLang="ko-KR" sz="1000" dirty="0"/>
              <a:t>A – </a:t>
            </a:r>
            <a:r>
              <a:rPr lang="ko-KR" altLang="en-US" sz="1000" dirty="0" smtClean="0"/>
              <a:t>정상 회원</a:t>
            </a:r>
            <a:endParaRPr lang="en-US" altLang="ko-KR" sz="1000" dirty="0"/>
          </a:p>
          <a:p>
            <a:r>
              <a:rPr lang="en-US" altLang="ko-KR" sz="1000" dirty="0"/>
              <a:t>B – </a:t>
            </a:r>
            <a:r>
              <a:rPr lang="ko-KR" altLang="en-US" sz="1000" dirty="0" smtClean="0"/>
              <a:t>휴먼 회원</a:t>
            </a:r>
            <a:endParaRPr lang="en-US" altLang="ko-KR" sz="1000" dirty="0"/>
          </a:p>
          <a:p>
            <a:r>
              <a:rPr lang="en-US" altLang="ko-KR" sz="1000" dirty="0"/>
              <a:t>C – </a:t>
            </a:r>
            <a:r>
              <a:rPr lang="ko-KR" altLang="en-US" sz="1000" dirty="0"/>
              <a:t>삭제</a:t>
            </a:r>
            <a:r>
              <a:rPr lang="en-US" altLang="ko-KR" sz="1000" dirty="0"/>
              <a:t>(</a:t>
            </a:r>
            <a:r>
              <a:rPr lang="ko-KR" altLang="en-US" sz="1000" dirty="0" smtClean="0"/>
              <a:t>탈퇴 회원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22" name="타원 21"/>
          <p:cNvSpPr/>
          <p:nvPr/>
        </p:nvSpPr>
        <p:spPr>
          <a:xfrm>
            <a:off x="252190" y="829142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52190" y="1617914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600044" y="1612622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911877" y="120801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7942" y="490451"/>
            <a:ext cx="2552007" cy="3241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path : /admin/member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AC05EAD-AC0A-66FE-FECB-541A24573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99379"/>
              </p:ext>
            </p:extLst>
          </p:nvPr>
        </p:nvGraphicFramePr>
        <p:xfrm>
          <a:off x="3044226" y="1284934"/>
          <a:ext cx="1401320" cy="2015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320">
                  <a:extLst>
                    <a:ext uri="{9D8B030D-6E8A-4147-A177-3AD203B41FA5}">
                      <a16:colId xmlns:a16="http://schemas.microsoft.com/office/drawing/2014/main" val="3401770478"/>
                    </a:ext>
                  </a:extLst>
                </a:gridCol>
              </a:tblGrid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</a:rPr>
                        <a:t>회원 목록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   -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예약 관리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433256"/>
                  </a:ext>
                </a:extLst>
              </a:tr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도시 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27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상품관리</a:t>
                      </a:r>
                      <a:endParaRPr lang="en-US" altLang="ko-KR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11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고객센터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43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7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84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어드민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-&gt;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자주 찾는 </a:t>
            </a:r>
            <a:r>
              <a:rPr lang="ko-KR" altLang="en-US" sz="1100" dirty="0" smtClean="0">
                <a:solidFill>
                  <a:schemeClr val="tx1"/>
                </a:solidFill>
              </a:rPr>
              <a:t>질문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18185" y="404621"/>
            <a:ext cx="3591617" cy="4001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dirty="0"/>
              <a:t>고객센터 </a:t>
            </a:r>
            <a:r>
              <a:rPr lang="en-US" altLang="ko-KR" sz="1000" dirty="0"/>
              <a:t>- </a:t>
            </a:r>
            <a:r>
              <a:rPr lang="ko-KR" altLang="en-US" sz="1000" dirty="0"/>
              <a:t>자주 찾는 질문</a:t>
            </a:r>
          </a:p>
          <a:p>
            <a:pPr>
              <a:defRPr lang="ko-KR" altLang="en-US"/>
            </a:pPr>
            <a:r>
              <a:rPr lang="ko-KR" altLang="en-US" sz="1000" dirty="0"/>
              <a:t> 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920854"/>
              </p:ext>
            </p:extLst>
          </p:nvPr>
        </p:nvGraphicFramePr>
        <p:xfrm>
          <a:off x="4818185" y="905834"/>
          <a:ext cx="7110578" cy="3836316"/>
        </p:xfrm>
        <a:graphic>
          <a:graphicData uri="http://schemas.openxmlformats.org/drawingml/2006/table">
            <a:tbl>
              <a:tblPr firstRow="1" bandRow="1"/>
              <a:tblGrid>
                <a:gridCol w="1794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6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2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</a:rPr>
                        <a:t>질문</a:t>
                      </a:r>
                      <a:r>
                        <a:rPr lang="ko-KR" altLang="en-US" sz="1000" dirty="0"/>
                        <a:t>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84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제목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1874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  <a:p>
                      <a:pPr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 lang="ko-KR" altLang="en-US"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 lang="ko-KR" altLang="en-US"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 </a:t>
                      </a:r>
                      <a:r>
                        <a:rPr lang="ko-KR" altLang="en-US" sz="1000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91874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en-US" altLang="ko-KR" sz="1000" dirty="0"/>
                    </a:p>
                    <a:p>
                      <a:pPr>
                        <a:defRPr lang="ko-KR" altLang="en-US"/>
                      </a:pPr>
                      <a:endParaRPr lang="en-US" altLang="ko-KR" sz="1000" dirty="0"/>
                    </a:p>
                    <a:p>
                      <a:pPr>
                        <a:defRPr lang="ko-KR" altLang="en-US"/>
                      </a:pPr>
                      <a:endParaRPr lang="en-US" altLang="ko-KR" sz="1000" dirty="0"/>
                    </a:p>
                    <a:p>
                      <a:pPr>
                        <a:defRPr lang="ko-KR" altLang="en-US"/>
                      </a:pPr>
                      <a:r>
                        <a:rPr lang="ko-KR" altLang="en-US" sz="1000" dirty="0"/>
                        <a:t> 질문 답변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240787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714391" y="987516"/>
            <a:ext cx="1644065" cy="246221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6720026" y="1415067"/>
            <a:ext cx="2597113" cy="246221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6714391" y="1910514"/>
            <a:ext cx="4723922" cy="1140257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endParaRPr lang="ko-KR" altLang="en-US" sz="1000" dirty="0"/>
          </a:p>
        </p:txBody>
      </p:sp>
      <p:sp>
        <p:nvSpPr>
          <p:cNvPr id="45" name="Rectangle 196" descr="양방향 사선"/>
          <p:cNvSpPr>
            <a:spLocks noChangeArrowheads="1"/>
          </p:cNvSpPr>
          <p:nvPr/>
        </p:nvSpPr>
        <p:spPr>
          <a:xfrm>
            <a:off x="461267" y="2576105"/>
            <a:ext cx="2119632" cy="707886"/>
          </a:xfrm>
          <a:prstGeom prst="rect">
            <a:avLst/>
          </a:prstGeom>
          <a:noFill/>
          <a:ln algn="ctr">
            <a:noFill/>
          </a:ln>
          <a:effectLst/>
        </p:spPr>
        <p:txBody>
          <a:bodyPr vert="horz" wrap="square" lIns="91440" tIns="45720" rIns="91440" bIns="45720" anchor="t">
            <a:spAutoFit/>
          </a:bodyPr>
          <a:lstStyle/>
          <a:p>
            <a:pPr>
              <a:spcBef>
                <a:spcPct val="0"/>
              </a:spcBef>
              <a:defRPr lang="ko-KR" altLang="en-US"/>
            </a:pPr>
            <a:r>
              <a:rPr lang="ko-KR" altLang="en-US" sz="1000" dirty="0"/>
              <a:t>이미 </a:t>
            </a:r>
            <a:r>
              <a:rPr lang="ko-KR" altLang="en-US" sz="1000" dirty="0" smtClean="0"/>
              <a:t>작성된 글 클릭 시 나타남</a:t>
            </a:r>
            <a:endParaRPr lang="en-US" altLang="ko-KR" sz="1000" dirty="0" smtClean="0"/>
          </a:p>
          <a:p>
            <a:r>
              <a:rPr lang="ko-KR" altLang="en-US" sz="1000" dirty="0"/>
              <a:t>클릭 시</a:t>
            </a:r>
            <a:endParaRPr lang="en-US" altLang="ko-KR" sz="1000" dirty="0"/>
          </a:p>
          <a:p>
            <a:r>
              <a:rPr lang="en-US" altLang="ko-KR" sz="1000" dirty="0"/>
              <a:t>“</a:t>
            </a:r>
            <a:r>
              <a:rPr lang="ko-KR" altLang="en-US" sz="1000" dirty="0"/>
              <a:t>정말 삭제하시겠습니까</a:t>
            </a:r>
            <a:r>
              <a:rPr lang="en-US" altLang="ko-KR" sz="1000" dirty="0"/>
              <a:t>?”</a:t>
            </a:r>
          </a:p>
          <a:p>
            <a:r>
              <a:rPr lang="en-US" altLang="ko-KR" sz="1000" dirty="0"/>
              <a:t>Alert </a:t>
            </a:r>
            <a:r>
              <a:rPr lang="ko-KR" altLang="en-US" sz="1000" dirty="0" smtClean="0"/>
              <a:t>출력</a:t>
            </a:r>
            <a:endParaRPr lang="en-US" altLang="ko-KR" sz="1000" dirty="0"/>
          </a:p>
        </p:txBody>
      </p:sp>
      <p:pic>
        <p:nvPicPr>
          <p:cNvPr id="47" name="Picture 97" descr="combo_box_btn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29227" y="998907"/>
            <a:ext cx="201613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11263939" y="5025024"/>
            <a:ext cx="664824" cy="246221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chemeClr val="bg1"/>
                </a:solidFill>
              </a:rPr>
              <a:t>완료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59050" y="5031364"/>
            <a:ext cx="664824" cy="246221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28282" y="5025023"/>
            <a:ext cx="664824" cy="246221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14391" y="3411100"/>
            <a:ext cx="4723922" cy="1140257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452118" y="1213589"/>
            <a:ext cx="2375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완료 버튼 클릭 </a:t>
            </a:r>
            <a:r>
              <a:rPr lang="ko-KR" altLang="en-US" sz="1000" dirty="0" smtClean="0"/>
              <a:t>시</a:t>
            </a:r>
            <a:endParaRPr lang="en-US" altLang="ko-KR" sz="1000" dirty="0" smtClean="0"/>
          </a:p>
          <a:p>
            <a:r>
              <a:rPr lang="ko-KR" altLang="en-US" sz="1000" dirty="0" smtClean="0"/>
              <a:t>해당 </a:t>
            </a:r>
            <a:r>
              <a:rPr lang="ko-KR" altLang="en-US" sz="1000" dirty="0"/>
              <a:t>글이 수정되며 목록으로 </a:t>
            </a:r>
            <a:r>
              <a:rPr lang="ko-KR" altLang="en-US" sz="1000" dirty="0" smtClean="0"/>
              <a:t>이동</a:t>
            </a:r>
            <a:endParaRPr lang="en-US" altLang="ko-KR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52118" y="1910209"/>
            <a:ext cx="18968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질문 분류로는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/>
              <a:t>패키지</a:t>
            </a:r>
            <a:r>
              <a:rPr lang="en-US" altLang="ko-KR" sz="1000" dirty="0"/>
              <a:t>, </a:t>
            </a:r>
            <a:r>
              <a:rPr lang="ko-KR" altLang="en-US" sz="1000" dirty="0"/>
              <a:t>예약</a:t>
            </a:r>
            <a:r>
              <a:rPr lang="en-US" altLang="ko-KR" sz="1000" dirty="0"/>
              <a:t>/</a:t>
            </a:r>
            <a:r>
              <a:rPr lang="ko-KR" altLang="en-US" sz="1000" dirty="0"/>
              <a:t>결제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r>
              <a:rPr lang="ko-KR" altLang="en-US" sz="1000" dirty="0" smtClean="0"/>
              <a:t>회원</a:t>
            </a:r>
            <a:r>
              <a:rPr lang="en-US" altLang="ko-KR" sz="1000" dirty="0"/>
              <a:t>, </a:t>
            </a:r>
            <a:r>
              <a:rPr lang="ko-KR" altLang="en-US" sz="1000" dirty="0"/>
              <a:t>나만의 패키지</a:t>
            </a:r>
            <a:r>
              <a:rPr lang="en-US" altLang="ko-KR" sz="1000" dirty="0"/>
              <a:t>)</a:t>
            </a:r>
            <a:r>
              <a:rPr lang="ko-KR" altLang="en-US" sz="1000" dirty="0"/>
              <a:t>을 </a:t>
            </a:r>
            <a:r>
              <a:rPr lang="ko-KR" altLang="en-US" sz="1000" dirty="0" smtClean="0"/>
              <a:t>넣음</a:t>
            </a:r>
            <a:endParaRPr lang="en-US" altLang="ko-KR" sz="1000" dirty="0"/>
          </a:p>
        </p:txBody>
      </p:sp>
      <p:sp>
        <p:nvSpPr>
          <p:cNvPr id="22" name="타원 21"/>
          <p:cNvSpPr/>
          <p:nvPr/>
        </p:nvSpPr>
        <p:spPr>
          <a:xfrm>
            <a:off x="264350" y="135482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64350" y="2089301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79308" y="285495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9465166" y="4923641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566649" y="905834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1203630" y="495231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7942" y="523702"/>
            <a:ext cx="2552007" cy="298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Path/admin/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repeatQnA_form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42DF476-106D-6FA3-D2A7-3C152C46A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45763"/>
              </p:ext>
            </p:extLst>
          </p:nvPr>
        </p:nvGraphicFramePr>
        <p:xfrm>
          <a:off x="3122056" y="905834"/>
          <a:ext cx="1401320" cy="229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320">
                  <a:extLst>
                    <a:ext uri="{9D8B030D-6E8A-4147-A177-3AD203B41FA5}">
                      <a16:colId xmlns:a16="http://schemas.microsoft.com/office/drawing/2014/main" val="3401770478"/>
                    </a:ext>
                  </a:extLst>
                </a:gridCol>
              </a:tblGrid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433256"/>
                  </a:ext>
                </a:extLst>
              </a:tr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도시 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7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상품관리</a:t>
                      </a:r>
                      <a:endParaRPr lang="en-US" altLang="ko-KR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11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고객센터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b="0" dirty="0" smtClean="0"/>
                        <a:t>    - </a:t>
                      </a:r>
                      <a:r>
                        <a:rPr lang="ko-KR" altLang="en-US" sz="1050" b="0" dirty="0" smtClean="0"/>
                        <a:t>공지사항</a:t>
                      </a:r>
                      <a:endParaRPr lang="en-US" altLang="ko-KR" sz="1050" b="0" dirty="0" smtClean="0"/>
                    </a:p>
                    <a:p>
                      <a:pPr latinLnBrk="1"/>
                      <a:r>
                        <a:rPr lang="en-US" altLang="ko-KR" sz="1050" b="1" dirty="0" smtClean="0"/>
                        <a:t>    -</a:t>
                      </a:r>
                      <a:r>
                        <a:rPr lang="en-US" altLang="ko-KR" sz="1050" b="1" baseline="0" dirty="0" smtClean="0"/>
                        <a:t> </a:t>
                      </a:r>
                      <a:r>
                        <a:rPr lang="ko-KR" altLang="en-US" sz="1050" b="1" baseline="0" dirty="0" smtClean="0"/>
                        <a:t>자주 찾는 질문</a:t>
                      </a:r>
                      <a:endParaRPr lang="en-US" altLang="ko-KR" sz="1050" b="1" baseline="0" dirty="0" smtClean="0"/>
                    </a:p>
                    <a:p>
                      <a:pPr latinLnBrk="1"/>
                      <a:r>
                        <a:rPr lang="en-US" altLang="ko-KR" sz="1050" baseline="0" dirty="0" smtClean="0"/>
                        <a:t>    - </a:t>
                      </a:r>
                      <a:r>
                        <a:rPr lang="ko-KR" altLang="en-US" sz="1050" baseline="0" dirty="0" smtClean="0"/>
                        <a:t>전체 문의</a:t>
                      </a:r>
                      <a:endParaRPr lang="en-US" altLang="ko-KR" sz="1050" baseline="0" dirty="0" smtClean="0"/>
                    </a:p>
                    <a:p>
                      <a:pPr latinLnBrk="1"/>
                      <a:r>
                        <a:rPr lang="en-US" altLang="ko-KR" sz="1050" baseline="0" dirty="0" smtClean="0"/>
                        <a:t>    - </a:t>
                      </a:r>
                      <a:r>
                        <a:rPr lang="ko-KR" altLang="en-US" sz="1050" baseline="0" dirty="0" smtClean="0"/>
                        <a:t>칭찬의 소리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43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7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9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어드민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-&gt; </a:t>
            </a:r>
            <a:r>
              <a:rPr lang="ko-KR" altLang="en-US" sz="1100" dirty="0" smtClean="0">
                <a:solidFill>
                  <a:schemeClr val="tx1"/>
                </a:solidFill>
              </a:rPr>
              <a:t>전체 문의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4315" y="1584299"/>
            <a:ext cx="1224153" cy="271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200" dirty="0"/>
              <a:t>총 ??건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506193"/>
              </p:ext>
            </p:extLst>
          </p:nvPr>
        </p:nvGraphicFramePr>
        <p:xfrm>
          <a:off x="4818186" y="1855762"/>
          <a:ext cx="6990327" cy="2212140"/>
        </p:xfrm>
        <a:graphic>
          <a:graphicData uri="http://schemas.openxmlformats.org/drawingml/2006/table">
            <a:tbl>
              <a:tblPr firstRow="1" bandRow="1"/>
              <a:tblGrid>
                <a:gridCol w="47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629">
                  <a:extLst>
                    <a:ext uri="{9D8B030D-6E8A-4147-A177-3AD203B41FA5}">
                      <a16:colId xmlns:a16="http://schemas.microsoft.com/office/drawing/2014/main" val="2917451866"/>
                    </a:ext>
                  </a:extLst>
                </a:gridCol>
                <a:gridCol w="3642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704">
                  <a:extLst>
                    <a:ext uri="{9D8B030D-6E8A-4147-A177-3AD203B41FA5}">
                      <a16:colId xmlns:a16="http://schemas.microsoft.com/office/drawing/2014/main" val="2707435957"/>
                    </a:ext>
                  </a:extLst>
                </a:gridCol>
              </a:tblGrid>
              <a:tr h="45099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답변상태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8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dirty="0"/>
                        <a:t>123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dirty="0"/>
                        <a:t>호텔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dirty="0">
                          <a:hlinkClick r:id="rId2" action="ppaction://hlinkfile"/>
                        </a:rPr>
                        <a:t>호텔에 조식이 포함되어 있나요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2023-01-13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대기중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28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dirty="0"/>
                        <a:t>122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dirty="0"/>
                        <a:t>해외 패키지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dirty="0">
                          <a:hlinkClick r:id="rId3" action="ppaction://hlinkfile"/>
                        </a:rPr>
                        <a:t>좌석 업그레이드 가능한가요?</a:t>
                      </a:r>
                      <a:endParaRPr lang="ko-KR" altLang="en-US" sz="1000" dirty="0"/>
                    </a:p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2023-01-12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</a:rPr>
                        <a:t>답변완료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28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/>
                        <a:t>12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/>
                        <a:t>2023-01-10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</a:rPr>
                        <a:t>답변완료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28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/>
                        <a:t>12</a:t>
                      </a:r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/>
                        <a:t>2023-01-01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</a:rPr>
                        <a:t>답변완료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59771" y="4690632"/>
            <a:ext cx="303157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dirty="0"/>
              <a:t>≪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8162" y="4690632"/>
            <a:ext cx="303156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09626" y="4690632"/>
            <a:ext cx="303155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＞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99690" y="4690632"/>
            <a:ext cx="303156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≫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60410" y="4689125"/>
            <a:ext cx="34585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" u="sng" dirty="0"/>
              <a:t>1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2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3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4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5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6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7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8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9</a:t>
            </a:r>
            <a:r>
              <a:rPr lang="ko-KR" altLang="en-US" sz="1000" dirty="0"/>
              <a:t> </a:t>
            </a:r>
            <a:r>
              <a:rPr lang="ko-KR" altLang="en-US" sz="1000" u="sng" dirty="0"/>
              <a:t>10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029F0FE-E94D-4B18-AC02-8E7869831FD2}"/>
              </a:ext>
            </a:extLst>
          </p:cNvPr>
          <p:cNvGrpSpPr/>
          <p:nvPr/>
        </p:nvGrpSpPr>
        <p:grpSpPr>
          <a:xfrm>
            <a:off x="7977801" y="4089932"/>
            <a:ext cx="299774" cy="584451"/>
            <a:chOff x="7440694" y="4634105"/>
            <a:chExt cx="299774" cy="584451"/>
          </a:xfrm>
        </p:grpSpPr>
        <p:sp>
          <p:nvSpPr>
            <p:cNvPr id="15" name="TextBox 14"/>
            <p:cNvSpPr txBox="1"/>
            <p:nvPr/>
          </p:nvSpPr>
          <p:spPr>
            <a:xfrm>
              <a:off x="7440694" y="4826890"/>
              <a:ext cx="299774" cy="195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dirty="0"/>
                <a:t>●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40694" y="5022723"/>
              <a:ext cx="299774" cy="195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dirty="0"/>
                <a:t>●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40694" y="4634105"/>
              <a:ext cx="299774" cy="196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/>
                <a:t>●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818185" y="404621"/>
            <a:ext cx="3591617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dirty="0"/>
              <a:t>고객센터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전체 문의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4814315" y="745319"/>
            <a:ext cx="6994199" cy="0"/>
          </a:xfrm>
          <a:prstGeom prst="line">
            <a:avLst/>
          </a:prstGeom>
          <a:ln w="28575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9772" y="5233767"/>
            <a:ext cx="4338754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926364" y="5233766"/>
            <a:ext cx="882150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000" dirty="0"/>
              <a:t>검색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4814315" y="5224968"/>
            <a:ext cx="1224153" cy="246221"/>
            <a:chOff x="4814314" y="5295025"/>
            <a:chExt cx="1224153" cy="246221"/>
          </a:xfrm>
        </p:grpSpPr>
        <p:sp>
          <p:nvSpPr>
            <p:cNvPr id="23" name="TextBox 22"/>
            <p:cNvSpPr txBox="1"/>
            <p:nvPr/>
          </p:nvSpPr>
          <p:spPr>
            <a:xfrm>
              <a:off x="4814314" y="5295025"/>
              <a:ext cx="1224153" cy="246221"/>
            </a:xfrm>
            <a:prstGeom prst="rect">
              <a:avLst/>
            </a:prstGeom>
            <a:ln w="9525" cap="flat" cmpd="sng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defRPr lang="ko-KR" altLang="en-US"/>
              </a:pPr>
              <a:r>
                <a:rPr lang="ko-KR" altLang="en-US" sz="1000" dirty="0"/>
                <a:t>전체  </a:t>
              </a:r>
            </a:p>
          </p:txBody>
        </p:sp>
        <p:pic>
          <p:nvPicPr>
            <p:cNvPr id="24" name="Picture 97" descr="combo_box_btn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5782080" y="5346419"/>
              <a:ext cx="176420" cy="1582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extBox 1"/>
          <p:cNvSpPr txBox="1"/>
          <p:nvPr/>
        </p:nvSpPr>
        <p:spPr>
          <a:xfrm>
            <a:off x="4814315" y="964276"/>
            <a:ext cx="788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기간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5359357" y="963076"/>
            <a:ext cx="3655033" cy="3259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89294" y="1007697"/>
            <a:ext cx="1322005" cy="213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2023.01.18(</a:t>
            </a:r>
            <a:r>
              <a:rPr lang="ko-KR" altLang="en-US" sz="1400" dirty="0">
                <a:solidFill>
                  <a:schemeClr val="tx1"/>
                </a:solidFill>
              </a:rPr>
              <a:t>수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7554278" y="1009234"/>
            <a:ext cx="1322005" cy="213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>
                <a:solidFill>
                  <a:schemeClr val="tx1"/>
                </a:solidFill>
              </a:rPr>
              <a:t>2023.01.18(</a:t>
            </a:r>
            <a:r>
              <a:rPr lang="ko-KR" altLang="en-US" sz="1400" dirty="0">
                <a:solidFill>
                  <a:schemeClr val="tx1"/>
                </a:solidFill>
              </a:rPr>
              <a:t>수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7058432" y="1126070"/>
            <a:ext cx="1331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193320" y="975291"/>
            <a:ext cx="794373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000" dirty="0"/>
              <a:t>검색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42DF476-106D-6FA3-D2A7-3C152C46A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07010"/>
              </p:ext>
            </p:extLst>
          </p:nvPr>
        </p:nvGraphicFramePr>
        <p:xfrm>
          <a:off x="3128813" y="745319"/>
          <a:ext cx="1401320" cy="229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320">
                  <a:extLst>
                    <a:ext uri="{9D8B030D-6E8A-4147-A177-3AD203B41FA5}">
                      <a16:colId xmlns:a16="http://schemas.microsoft.com/office/drawing/2014/main" val="3401770478"/>
                    </a:ext>
                  </a:extLst>
                </a:gridCol>
              </a:tblGrid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433256"/>
                  </a:ext>
                </a:extLst>
              </a:tr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도시 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29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상품관리</a:t>
                      </a:r>
                      <a:endParaRPr lang="en-US" altLang="ko-KR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11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고객센터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b="0" dirty="0" smtClean="0"/>
                        <a:t>    - </a:t>
                      </a:r>
                      <a:r>
                        <a:rPr lang="ko-KR" altLang="en-US" sz="1050" b="0" dirty="0" smtClean="0"/>
                        <a:t>공지사항</a:t>
                      </a:r>
                      <a:endParaRPr lang="en-US" altLang="ko-KR" sz="1050" b="0" dirty="0" smtClean="0"/>
                    </a:p>
                    <a:p>
                      <a:pPr latinLnBrk="1"/>
                      <a:r>
                        <a:rPr lang="en-US" altLang="ko-KR" sz="1050" b="0" dirty="0" smtClean="0"/>
                        <a:t>    -</a:t>
                      </a:r>
                      <a:r>
                        <a:rPr lang="en-US" altLang="ko-KR" sz="1050" b="0" baseline="0" dirty="0" smtClean="0"/>
                        <a:t> </a:t>
                      </a:r>
                      <a:r>
                        <a:rPr lang="ko-KR" altLang="en-US" sz="1050" b="0" baseline="0" dirty="0" smtClean="0"/>
                        <a:t>자주 찾는 질문</a:t>
                      </a:r>
                      <a:endParaRPr lang="en-US" altLang="ko-KR" sz="1050" b="0" baseline="0" dirty="0" smtClean="0"/>
                    </a:p>
                    <a:p>
                      <a:pPr latinLnBrk="1"/>
                      <a:r>
                        <a:rPr lang="en-US" altLang="ko-KR" sz="1050" b="1" baseline="0" dirty="0" smtClean="0"/>
                        <a:t>    - </a:t>
                      </a:r>
                      <a:r>
                        <a:rPr lang="ko-KR" altLang="en-US" sz="1050" b="1" baseline="0" dirty="0" smtClean="0"/>
                        <a:t>전체 문의</a:t>
                      </a:r>
                      <a:endParaRPr lang="en-US" altLang="ko-KR" sz="1050" b="1" baseline="0" dirty="0" smtClean="0"/>
                    </a:p>
                    <a:p>
                      <a:pPr latinLnBrk="1"/>
                      <a:r>
                        <a:rPr lang="en-US" altLang="ko-KR" sz="1050" baseline="0" dirty="0" smtClean="0"/>
                        <a:t>    - </a:t>
                      </a:r>
                      <a:r>
                        <a:rPr lang="ko-KR" altLang="en-US" sz="1050" baseline="0" dirty="0" smtClean="0"/>
                        <a:t>칭찬의 소리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43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7852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6806" y="1148942"/>
            <a:ext cx="1628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기간별 검색 </a:t>
            </a:r>
            <a:r>
              <a:rPr lang="ko-KR" altLang="en-US" sz="1000" dirty="0" smtClean="0"/>
              <a:t>가능</a:t>
            </a:r>
            <a:endParaRPr lang="en-US" altLang="ko-KR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71471" y="1657804"/>
            <a:ext cx="23357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분류는 </a:t>
            </a:r>
            <a:r>
              <a:rPr lang="en-US" altLang="ko-KR" sz="1000" dirty="0"/>
              <a:t>ID,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내용으로 검색 </a:t>
            </a:r>
            <a:r>
              <a:rPr lang="ko-KR" altLang="en-US" sz="1000" dirty="0" smtClean="0"/>
              <a:t>가능</a:t>
            </a:r>
            <a:endParaRPr lang="en-US" altLang="ko-KR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71471" y="2166666"/>
            <a:ext cx="2417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답변이 </a:t>
            </a:r>
            <a:r>
              <a:rPr lang="ko-KR" altLang="en-US" sz="1000" dirty="0" smtClean="0"/>
              <a:t>없을 경우 </a:t>
            </a:r>
            <a:r>
              <a:rPr lang="ko-KR" altLang="en-US" sz="1000" dirty="0"/>
              <a:t>대기중으로 </a:t>
            </a:r>
            <a:r>
              <a:rPr lang="ko-KR" altLang="en-US" sz="1000" dirty="0" smtClean="0"/>
              <a:t>표시</a:t>
            </a:r>
            <a:endParaRPr lang="ko-KR" altLang="en-US" sz="1000" dirty="0"/>
          </a:p>
        </p:txBody>
      </p:sp>
      <p:sp>
        <p:nvSpPr>
          <p:cNvPr id="34" name="타원 33"/>
          <p:cNvSpPr/>
          <p:nvPr/>
        </p:nvSpPr>
        <p:spPr>
          <a:xfrm>
            <a:off x="361256" y="117414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61256" y="168300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65801" y="218571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1033801" y="228362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720431" y="5159671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214849" y="887760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83703" y="267509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1471" y="2649889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클릭 시 상세 페이지로 이동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157942" y="523702"/>
            <a:ext cx="2552007" cy="298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Path/admin/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allQnA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32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어드민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-&gt; </a:t>
            </a:r>
            <a:r>
              <a:rPr lang="ko-KR" altLang="en-US" sz="1100" dirty="0" smtClean="0">
                <a:solidFill>
                  <a:schemeClr val="tx1"/>
                </a:solidFill>
              </a:rPr>
              <a:t>전체 문의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61213"/>
              </p:ext>
            </p:extLst>
          </p:nvPr>
        </p:nvGraphicFramePr>
        <p:xfrm>
          <a:off x="4818185" y="905834"/>
          <a:ext cx="6990328" cy="5115408"/>
        </p:xfrm>
        <a:graphic>
          <a:graphicData uri="http://schemas.openxmlformats.org/drawingml/2006/table">
            <a:tbl>
              <a:tblPr firstRow="1" bandRow="1"/>
              <a:tblGrid>
                <a:gridCol w="1265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1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151559416"/>
                    </a:ext>
                  </a:extLst>
                </a:gridCol>
                <a:gridCol w="2141999">
                  <a:extLst>
                    <a:ext uri="{9D8B030D-6E8A-4147-A177-3AD203B41FA5}">
                      <a16:colId xmlns:a16="http://schemas.microsoft.com/office/drawing/2014/main" val="1803894636"/>
                    </a:ext>
                  </a:extLst>
                </a:gridCol>
              </a:tblGrid>
              <a:tr h="4262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dirty="0"/>
                        <a:t>이름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84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dirty="0"/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284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dirty="0" smtClean="0"/>
                        <a:t>질문 유형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dirty="0"/>
                        <a:t>휴대폰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936746"/>
                  </a:ext>
                </a:extLst>
              </a:tr>
              <a:tr h="426284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dirty="0"/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672586"/>
                  </a:ext>
                </a:extLst>
              </a:tr>
              <a:tr h="1705136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en-US" altLang="ko-KR" sz="1000" dirty="0"/>
                    </a:p>
                    <a:p>
                      <a:pPr>
                        <a:defRPr lang="ko-KR" altLang="en-US"/>
                      </a:pPr>
                      <a:endParaRPr lang="en-US" altLang="ko-KR" sz="1000" dirty="0"/>
                    </a:p>
                    <a:p>
                      <a:pPr>
                        <a:defRPr lang="ko-KR" altLang="en-US"/>
                      </a:pPr>
                      <a:endParaRPr lang="en-US" altLang="ko-KR" sz="1000" dirty="0"/>
                    </a:p>
                    <a:p>
                      <a:pPr>
                        <a:defRPr lang="ko-KR" altLang="en-US"/>
                      </a:pPr>
                      <a:endParaRPr lang="en-US" altLang="ko-KR" sz="1000" dirty="0"/>
                    </a:p>
                    <a:p>
                      <a:pPr>
                        <a:defRPr lang="ko-KR" altLang="en-US"/>
                      </a:pPr>
                      <a:r>
                        <a:rPr lang="ko-KR" altLang="en-US" sz="1000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355780"/>
                  </a:ext>
                </a:extLst>
              </a:tr>
              <a:tr h="1705136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en-US" altLang="ko-KR" sz="1000" dirty="0"/>
                    </a:p>
                    <a:p>
                      <a:pPr>
                        <a:defRPr lang="ko-KR" altLang="en-US"/>
                      </a:pPr>
                      <a:endParaRPr lang="en-US" altLang="ko-KR" sz="1000" dirty="0"/>
                    </a:p>
                    <a:p>
                      <a:pPr>
                        <a:defRPr lang="ko-KR" altLang="en-US"/>
                      </a:pPr>
                      <a:endParaRPr lang="en-US" altLang="ko-KR" sz="1000" dirty="0"/>
                    </a:p>
                    <a:p>
                      <a:pPr>
                        <a:defRPr lang="ko-KR" altLang="en-US"/>
                      </a:pPr>
                      <a:endParaRPr lang="en-US" altLang="ko-KR" sz="1000" dirty="0"/>
                    </a:p>
                    <a:p>
                      <a:pPr>
                        <a:defRPr lang="ko-KR" altLang="en-US"/>
                      </a:pPr>
                      <a:r>
                        <a:rPr lang="ko-KR" altLang="en-US" sz="1000" dirty="0"/>
                        <a:t>답변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28504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818185" y="404621"/>
            <a:ext cx="3591617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dirty="0"/>
              <a:t>고객센터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전체 문의</a:t>
            </a:r>
            <a:endParaRPr lang="ko-KR" altLang="en-US" sz="10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4814315" y="745319"/>
            <a:ext cx="6994199" cy="0"/>
          </a:xfrm>
          <a:prstGeom prst="line">
            <a:avLst/>
          </a:prstGeom>
          <a:ln w="28575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26363" y="6212112"/>
            <a:ext cx="882150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000" dirty="0" smtClean="0"/>
              <a:t>답변 등록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9952773" y="6212112"/>
            <a:ext cx="882150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000" dirty="0"/>
              <a:t>목록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76865" y="4394718"/>
            <a:ext cx="5477070" cy="15582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3544" y="1073018"/>
            <a:ext cx="2437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답변 등록 버튼 클릭 시 목록으로 </a:t>
            </a:r>
            <a:r>
              <a:rPr lang="ko-KR" altLang="en-US" sz="1000" dirty="0" smtClean="0"/>
              <a:t>이동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157942" y="523702"/>
            <a:ext cx="2552007" cy="298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Path/admin/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allQnA_form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15776" y="1098221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0832479" y="6134671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9351" y="994160"/>
            <a:ext cx="211357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자동으로 가져옴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94934" y="994160"/>
            <a:ext cx="211357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자동으로 가져옴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9351" y="1461188"/>
            <a:ext cx="211357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자동으로 가져옴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94933" y="1461187"/>
            <a:ext cx="211357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자동으로 가져옴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9351" y="1866824"/>
            <a:ext cx="211357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자동으로 가져옴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94932" y="1842753"/>
            <a:ext cx="211357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자동으로 가져옴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89351" y="2284658"/>
            <a:ext cx="211357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자동으로 가져옴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76865" y="3260336"/>
            <a:ext cx="211357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자동으로 가져옴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544" y="1595404"/>
            <a:ext cx="1428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텍스트 필드로 입력</a:t>
            </a:r>
            <a:endParaRPr lang="ko-KR" altLang="en-US" sz="1000" dirty="0"/>
          </a:p>
        </p:txBody>
      </p:sp>
      <p:sp>
        <p:nvSpPr>
          <p:cNvPr id="28" name="타원 27"/>
          <p:cNvSpPr/>
          <p:nvPr/>
        </p:nvSpPr>
        <p:spPr>
          <a:xfrm>
            <a:off x="215776" y="158429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176865" y="4394718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42DF476-106D-6FA3-D2A7-3C152C46A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989424"/>
              </p:ext>
            </p:extLst>
          </p:nvPr>
        </p:nvGraphicFramePr>
        <p:xfrm>
          <a:off x="3061472" y="755286"/>
          <a:ext cx="1401320" cy="229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320">
                  <a:extLst>
                    <a:ext uri="{9D8B030D-6E8A-4147-A177-3AD203B41FA5}">
                      <a16:colId xmlns:a16="http://schemas.microsoft.com/office/drawing/2014/main" val="3401770478"/>
                    </a:ext>
                  </a:extLst>
                </a:gridCol>
              </a:tblGrid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433256"/>
                  </a:ext>
                </a:extLst>
              </a:tr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도시 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29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상품관리</a:t>
                      </a:r>
                      <a:endParaRPr lang="en-US" altLang="ko-KR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11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고객센터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b="0" dirty="0" smtClean="0"/>
                        <a:t>    - </a:t>
                      </a:r>
                      <a:r>
                        <a:rPr lang="ko-KR" altLang="en-US" sz="1050" b="0" dirty="0" smtClean="0"/>
                        <a:t>공지사항</a:t>
                      </a:r>
                      <a:endParaRPr lang="en-US" altLang="ko-KR" sz="1050" b="0" dirty="0" smtClean="0"/>
                    </a:p>
                    <a:p>
                      <a:pPr latinLnBrk="1"/>
                      <a:r>
                        <a:rPr lang="en-US" altLang="ko-KR" sz="1050" b="0" dirty="0" smtClean="0"/>
                        <a:t>    -</a:t>
                      </a:r>
                      <a:r>
                        <a:rPr lang="en-US" altLang="ko-KR" sz="1050" b="0" baseline="0" dirty="0" smtClean="0"/>
                        <a:t> </a:t>
                      </a:r>
                      <a:r>
                        <a:rPr lang="ko-KR" altLang="en-US" sz="1050" b="0" baseline="0" dirty="0" smtClean="0"/>
                        <a:t>자주 찾는 질문</a:t>
                      </a:r>
                      <a:endParaRPr lang="en-US" altLang="ko-KR" sz="1050" b="0" baseline="0" dirty="0" smtClean="0"/>
                    </a:p>
                    <a:p>
                      <a:pPr latinLnBrk="1"/>
                      <a:r>
                        <a:rPr lang="en-US" altLang="ko-KR" sz="1050" b="1" baseline="0" dirty="0" smtClean="0"/>
                        <a:t>    - </a:t>
                      </a:r>
                      <a:r>
                        <a:rPr lang="ko-KR" altLang="en-US" sz="1050" b="1" baseline="0" dirty="0" smtClean="0"/>
                        <a:t>전체 문의</a:t>
                      </a:r>
                      <a:endParaRPr lang="en-US" altLang="ko-KR" sz="1050" b="1" baseline="0" dirty="0" smtClean="0"/>
                    </a:p>
                    <a:p>
                      <a:pPr latinLnBrk="1"/>
                      <a:r>
                        <a:rPr lang="en-US" altLang="ko-KR" sz="1050" baseline="0" dirty="0" smtClean="0"/>
                        <a:t>    - </a:t>
                      </a:r>
                      <a:r>
                        <a:rPr lang="ko-KR" altLang="en-US" sz="1050" baseline="0" dirty="0" smtClean="0"/>
                        <a:t>칭찬의 소리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43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7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422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어드민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-&gt;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리뷰게시판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8186" y="207465"/>
            <a:ext cx="4104514" cy="24622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dirty="0" smtClean="0"/>
              <a:t>리뷰 게시판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8472297" y="641119"/>
            <a:ext cx="720090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dirty="0"/>
              <a:t>제목  </a:t>
            </a:r>
          </a:p>
        </p:txBody>
      </p:sp>
      <p:pic>
        <p:nvPicPr>
          <p:cNvPr id="15" name="Picture 97" descr="combo_box_btn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85476" y="715034"/>
            <a:ext cx="134903" cy="14446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9264396" y="638070"/>
            <a:ext cx="1812752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검색어를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280648" y="638070"/>
            <a:ext cx="604250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000"/>
              <a:t>검색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4818185" y="993314"/>
          <a:ext cx="7002513" cy="2101590"/>
        </p:xfrm>
        <a:graphic>
          <a:graphicData uri="http://schemas.openxmlformats.org/drawingml/2006/table">
            <a:tbl>
              <a:tblPr firstRow="1" bandRow="1"/>
              <a:tblGrid>
                <a:gridCol w="882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265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R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mpd="sng">
                      <a:solidFill>
                        <a:schemeClr val="bg1">
                          <a:lumMod val="80000"/>
                        </a:schemeClr>
                      </a:solidFill>
                      <a:prstDash val="solid"/>
                    </a:lnL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265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1023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dirty="0" err="1"/>
                        <a:t>박지배</a:t>
                      </a:r>
                      <a:r>
                        <a:rPr lang="ko-KR" altLang="en-US" sz="1000" dirty="0"/>
                        <a:t> 가이드님 감사했습니다.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 err="1"/>
                        <a:t>이승건</a:t>
                      </a:r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2023-01-16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265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1022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dirty="0"/>
                        <a:t>조식 포함인가최훈 가이드를 칭찬 합니다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/>
                        <a:t>백현준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2023-01-15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265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1021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dirty="0" err="1"/>
                        <a:t>방콕파타야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김민준가이드님</a:t>
                      </a:r>
                      <a:r>
                        <a:rPr lang="ko-KR" altLang="en-US" sz="1000" dirty="0"/>
                        <a:t> 칭찬합니다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/>
                        <a:t>이한규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2023-01-14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65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1020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dirty="0"/>
                        <a:t>가이드 김민준님 감사합니다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 err="1"/>
                        <a:t>전태환</a:t>
                      </a:r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2023-01-13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265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1019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dirty="0"/>
                        <a:t>첫 해외여행으로 와서 재미있었습니다.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 err="1"/>
                        <a:t>최영두</a:t>
                      </a:r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dirty="0"/>
                        <a:t>2023-01-12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359771" y="3988620"/>
            <a:ext cx="303157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dirty="0"/>
              <a:t>≪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38162" y="3988620"/>
            <a:ext cx="303156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＜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09626" y="3988620"/>
            <a:ext cx="303155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＞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399690" y="3988620"/>
            <a:ext cx="303156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≫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60410" y="3987113"/>
            <a:ext cx="34585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" u="sng" dirty="0"/>
              <a:t>1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2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3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4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5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6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7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8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9</a:t>
            </a:r>
            <a:r>
              <a:rPr lang="ko-KR" altLang="en-US" sz="1000" dirty="0"/>
              <a:t> </a:t>
            </a:r>
            <a:r>
              <a:rPr lang="ko-KR" altLang="en-US" sz="1000" u="sng" dirty="0"/>
              <a:t>10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029F0FE-E94D-4B18-AC02-8E7869831FD2}"/>
              </a:ext>
            </a:extLst>
          </p:cNvPr>
          <p:cNvGrpSpPr/>
          <p:nvPr/>
        </p:nvGrpSpPr>
        <p:grpSpPr>
          <a:xfrm>
            <a:off x="7977801" y="3205039"/>
            <a:ext cx="299774" cy="584451"/>
            <a:chOff x="7440694" y="4634105"/>
            <a:chExt cx="299774" cy="584451"/>
          </a:xfrm>
        </p:grpSpPr>
        <p:sp>
          <p:nvSpPr>
            <p:cNvPr id="41" name="TextBox 40"/>
            <p:cNvSpPr txBox="1"/>
            <p:nvPr/>
          </p:nvSpPr>
          <p:spPr>
            <a:xfrm>
              <a:off x="7440694" y="4826890"/>
              <a:ext cx="299774" cy="195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dirty="0"/>
                <a:t>●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440694" y="5022723"/>
              <a:ext cx="299774" cy="195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dirty="0"/>
                <a:t>●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40694" y="4634105"/>
              <a:ext cx="299774" cy="196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/>
                <a:t>●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882454" y="1394942"/>
            <a:ext cx="155032" cy="163682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882454" y="1749915"/>
            <a:ext cx="155032" cy="163682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882454" y="2098252"/>
            <a:ext cx="155032" cy="163682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882454" y="2462515"/>
            <a:ext cx="155032" cy="163682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882454" y="2807393"/>
            <a:ext cx="155032" cy="163682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035875" y="3987113"/>
            <a:ext cx="720090" cy="246221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 dirty="0" err="1">
                <a:solidFill>
                  <a:schemeClr val="bg1"/>
                </a:solidFill>
              </a:rPr>
              <a:t>선택삭제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42DF476-106D-6FA3-D2A7-3C152C46A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78026"/>
              </p:ext>
            </p:extLst>
          </p:nvPr>
        </p:nvGraphicFramePr>
        <p:xfrm>
          <a:off x="3063407" y="993314"/>
          <a:ext cx="1401320" cy="229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320">
                  <a:extLst>
                    <a:ext uri="{9D8B030D-6E8A-4147-A177-3AD203B41FA5}">
                      <a16:colId xmlns:a16="http://schemas.microsoft.com/office/drawing/2014/main" val="3401770478"/>
                    </a:ext>
                  </a:extLst>
                </a:gridCol>
              </a:tblGrid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433256"/>
                  </a:ext>
                </a:extLst>
              </a:tr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도시 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29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상품관리</a:t>
                      </a:r>
                      <a:endParaRPr lang="en-US" altLang="ko-KR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11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고객센터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b="0" dirty="0" smtClean="0"/>
                        <a:t>    - </a:t>
                      </a:r>
                      <a:r>
                        <a:rPr lang="ko-KR" altLang="en-US" sz="1050" b="0" dirty="0" smtClean="0"/>
                        <a:t>공지사항</a:t>
                      </a:r>
                      <a:endParaRPr lang="en-US" altLang="ko-KR" sz="1050" b="0" dirty="0" smtClean="0"/>
                    </a:p>
                    <a:p>
                      <a:pPr latinLnBrk="1"/>
                      <a:r>
                        <a:rPr lang="en-US" altLang="ko-KR" sz="1050" b="0" dirty="0" smtClean="0"/>
                        <a:t>    -</a:t>
                      </a:r>
                      <a:r>
                        <a:rPr lang="en-US" altLang="ko-KR" sz="1050" b="0" baseline="0" dirty="0" smtClean="0"/>
                        <a:t> </a:t>
                      </a:r>
                      <a:r>
                        <a:rPr lang="ko-KR" altLang="en-US" sz="1050" b="0" baseline="0" dirty="0" smtClean="0"/>
                        <a:t>자주 찾는 질문</a:t>
                      </a:r>
                      <a:endParaRPr lang="en-US" altLang="ko-KR" sz="1050" b="0" baseline="0" dirty="0" smtClean="0"/>
                    </a:p>
                    <a:p>
                      <a:pPr latinLnBrk="1"/>
                      <a:r>
                        <a:rPr lang="en-US" altLang="ko-KR" sz="1050" b="0" baseline="0" dirty="0" smtClean="0"/>
                        <a:t>    - </a:t>
                      </a:r>
                      <a:r>
                        <a:rPr lang="ko-KR" altLang="en-US" sz="1050" b="0" baseline="0" dirty="0" smtClean="0"/>
                        <a:t>전체 문의</a:t>
                      </a:r>
                      <a:endParaRPr lang="en-US" altLang="ko-KR" sz="1050" b="0" baseline="0" dirty="0" smtClean="0"/>
                    </a:p>
                    <a:p>
                      <a:pPr latinLnBrk="1"/>
                      <a:r>
                        <a:rPr lang="en-US" altLang="ko-KR" sz="1050" b="1" baseline="0" dirty="0" smtClean="0"/>
                        <a:t>    - </a:t>
                      </a:r>
                      <a:r>
                        <a:rPr lang="ko-KR" altLang="en-US" sz="1050" b="1" baseline="0" dirty="0" err="1" smtClean="0"/>
                        <a:t>리뷰게시판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43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78528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90712" y="1026768"/>
            <a:ext cx="218500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페이지에 총 </a:t>
            </a:r>
            <a:r>
              <a:rPr lang="en-US" altLang="ko-KR" sz="1000" dirty="0"/>
              <a:t>10</a:t>
            </a:r>
            <a:r>
              <a:rPr lang="ko-KR" altLang="en-US" sz="1000" dirty="0"/>
              <a:t>개의 게시물과 </a:t>
            </a:r>
            <a:r>
              <a:rPr lang="en-US" altLang="ko-KR" sz="1000" dirty="0"/>
              <a:t>10</a:t>
            </a:r>
            <a:r>
              <a:rPr lang="ko-KR" altLang="en-US" sz="1000" dirty="0"/>
              <a:t>개의 페이지 번호가 보이게 </a:t>
            </a:r>
            <a:r>
              <a:rPr lang="ko-KR" altLang="en-US" sz="1000" dirty="0" smtClean="0"/>
              <a:t>출력</a:t>
            </a:r>
            <a:endParaRPr lang="ko-KR" altLang="en-US" sz="1000" dirty="0"/>
          </a:p>
        </p:txBody>
      </p:sp>
      <p:sp>
        <p:nvSpPr>
          <p:cNvPr id="44" name="타원 43"/>
          <p:cNvSpPr/>
          <p:nvPr/>
        </p:nvSpPr>
        <p:spPr>
          <a:xfrm>
            <a:off x="245505" y="1109964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57942" y="523702"/>
            <a:ext cx="2552007" cy="298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Path/admin/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bbs_review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0712" y="1677755"/>
            <a:ext cx="2428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분류에는</a:t>
            </a:r>
            <a:r>
              <a:rPr lang="en-US" altLang="ko-KR" sz="1000" dirty="0"/>
              <a:t>(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내용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)</a:t>
            </a:r>
            <a:r>
              <a:rPr lang="ko-KR" altLang="en-US" sz="1000" dirty="0" smtClean="0"/>
              <a:t>을 넣음</a:t>
            </a:r>
            <a:endParaRPr lang="en-US" altLang="ko-KR" sz="1000" dirty="0"/>
          </a:p>
        </p:txBody>
      </p:sp>
      <p:sp>
        <p:nvSpPr>
          <p:cNvPr id="46" name="타원 45"/>
          <p:cNvSpPr/>
          <p:nvPr/>
        </p:nvSpPr>
        <p:spPr>
          <a:xfrm>
            <a:off x="241588" y="1702958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712" y="2066706"/>
            <a:ext cx="2213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체크박스 선택 후</a:t>
            </a:r>
            <a:endParaRPr lang="en-US" altLang="ko-KR" sz="1000" dirty="0" smtClean="0"/>
          </a:p>
          <a:p>
            <a:r>
              <a:rPr lang="ko-KR" altLang="en-US" sz="1000" dirty="0" smtClean="0"/>
              <a:t>선택 삭제 버튼을 부르면</a:t>
            </a:r>
            <a:endParaRPr lang="en-US" altLang="ko-KR" sz="1000" dirty="0" smtClean="0"/>
          </a:p>
          <a:p>
            <a:r>
              <a:rPr lang="en-US" altLang="ko-KR" sz="1000" dirty="0" smtClean="0"/>
              <a:t>“</a:t>
            </a:r>
            <a:r>
              <a:rPr lang="ko-KR" altLang="en-US" sz="1000" dirty="0" smtClean="0"/>
              <a:t>정말 삭제하시겠습니까</a:t>
            </a:r>
            <a:r>
              <a:rPr lang="en-US" altLang="ko-KR" sz="1000" dirty="0" smtClean="0"/>
              <a:t>?”</a:t>
            </a:r>
          </a:p>
          <a:p>
            <a:r>
              <a:rPr lang="en-US" altLang="ko-KR" sz="1000" dirty="0" smtClean="0"/>
              <a:t>Alert </a:t>
            </a:r>
            <a:r>
              <a:rPr lang="ko-KR" altLang="en-US" sz="1000" dirty="0" smtClean="0"/>
              <a:t>출력</a:t>
            </a:r>
            <a:endParaRPr lang="en-US" altLang="ko-KR" sz="1000" dirty="0"/>
          </a:p>
        </p:txBody>
      </p:sp>
      <p:sp>
        <p:nvSpPr>
          <p:cNvPr id="48" name="타원 47"/>
          <p:cNvSpPr/>
          <p:nvPr/>
        </p:nvSpPr>
        <p:spPr>
          <a:xfrm>
            <a:off x="241588" y="228257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8033804" y="429075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8342409" y="56536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0919776" y="390952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12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25658" y="1749317"/>
            <a:ext cx="1656207" cy="24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comment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100" dirty="0" err="1">
                <a:solidFill>
                  <a:schemeClr val="tx1"/>
                </a:solidFill>
              </a:rPr>
              <a:t>어드민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통계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5" name="직사각형 47"/>
          <p:cNvSpPr/>
          <p:nvPr/>
        </p:nvSpPr>
        <p:spPr>
          <a:xfrm>
            <a:off x="155022" y="503626"/>
            <a:ext cx="2554928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dk1"/>
                </a:solidFill>
                <a:latin typeface="맑은 고딕"/>
              </a:rPr>
              <a:t>Path/ admin/stat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7403" y="2026316"/>
            <a:ext cx="1753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dirty="0" smtClean="0">
                <a:latin typeface="맑은 고딕"/>
                <a:ea typeface="맑은 고딕"/>
              </a:rPr>
              <a:t>클릭 시 </a:t>
            </a:r>
            <a:r>
              <a:rPr lang="en-US" altLang="ko-KR" sz="1000" dirty="0">
                <a:latin typeface="맑은 고딕"/>
                <a:ea typeface="맑은 고딕"/>
              </a:rPr>
              <a:t>1:1</a:t>
            </a:r>
            <a:r>
              <a:rPr lang="ko-KR" altLang="en-US" sz="1000" dirty="0">
                <a:latin typeface="맑은 고딕"/>
                <a:ea typeface="맑은 고딕"/>
              </a:rPr>
              <a:t>문의 </a:t>
            </a:r>
            <a:r>
              <a:rPr lang="en-US" altLang="ko-KR" sz="1000" dirty="0">
                <a:latin typeface="맑은 고딕"/>
                <a:ea typeface="맑은 고딕"/>
              </a:rPr>
              <a:t>list</a:t>
            </a:r>
            <a:r>
              <a:rPr lang="ko-KR" altLang="en-US" sz="1000" dirty="0">
                <a:latin typeface="맑은 고딕"/>
                <a:ea typeface="맑은 고딕"/>
              </a:rPr>
              <a:t>로 </a:t>
            </a:r>
            <a:r>
              <a:rPr lang="ko-KR" altLang="en-US" sz="1000" dirty="0" smtClean="0">
                <a:latin typeface="맑은 고딕"/>
                <a:ea typeface="맑은 고딕"/>
              </a:rPr>
              <a:t>이동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42DF476-106D-6FA3-D2A7-3C152C46A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600827"/>
              </p:ext>
            </p:extLst>
          </p:nvPr>
        </p:nvGraphicFramePr>
        <p:xfrm>
          <a:off x="3083363" y="518133"/>
          <a:ext cx="1401320" cy="257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320">
                  <a:extLst>
                    <a:ext uri="{9D8B030D-6E8A-4147-A177-3AD203B41FA5}">
                      <a16:colId xmlns:a16="http://schemas.microsoft.com/office/drawing/2014/main" val="3401770478"/>
                    </a:ext>
                  </a:extLst>
                </a:gridCol>
              </a:tblGrid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433256"/>
                  </a:ext>
                </a:extLst>
              </a:tr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도시 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29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상품관리</a:t>
                      </a:r>
                      <a:endParaRPr lang="en-US" altLang="ko-KR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11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고객센터</a:t>
                      </a:r>
                      <a:endParaRPr lang="en-US" altLang="ko-KR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43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통계</a:t>
                      </a:r>
                      <a:endParaRPr lang="en-US" altLang="ko-KR" sz="1050" dirty="0" smtClean="0"/>
                    </a:p>
                    <a:p>
                      <a:pPr latinLnBrk="1">
                        <a:defRPr/>
                      </a:pPr>
                      <a:r>
                        <a:rPr lang="en-US" altLang="ko-KR" sz="1000" dirty="0" smtClean="0"/>
                        <a:t>  </a:t>
                      </a:r>
                      <a:r>
                        <a:rPr lang="en-US" altLang="ko-KR" sz="1000" b="1" dirty="0" smtClean="0"/>
                        <a:t>- </a:t>
                      </a:r>
                      <a:r>
                        <a:rPr lang="ko-KR" altLang="en-US" sz="1000" b="1" dirty="0" smtClean="0"/>
                        <a:t>통계 홈</a:t>
                      </a:r>
                      <a:endParaRPr lang="ko-KR" altLang="en-US" sz="1000" dirty="0" smtClean="0"/>
                    </a:p>
                    <a:p>
                      <a:pPr latinLnBrk="1">
                        <a:defRPr/>
                      </a:pPr>
                      <a:r>
                        <a:rPr lang="ko-KR" altLang="en-US" sz="1000" dirty="0" smtClean="0"/>
                        <a:t>  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 월간 매출액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dirty="0" smtClean="0"/>
                        <a:t>  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 주간 매출액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dirty="0" smtClean="0"/>
                        <a:t>  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요일별</a:t>
                      </a:r>
                      <a:r>
                        <a:rPr lang="ko-KR" altLang="en-US" sz="1000" dirty="0" smtClean="0"/>
                        <a:t> 매출액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dirty="0" smtClean="0"/>
                        <a:t>  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 월간 </a:t>
                      </a:r>
                      <a:r>
                        <a:rPr lang="ko-KR" altLang="en-US" sz="1000" dirty="0" err="1" smtClean="0"/>
                        <a:t>도시별</a:t>
                      </a:r>
                      <a:r>
                        <a:rPr lang="ko-KR" altLang="en-US" sz="1000" dirty="0" smtClean="0"/>
                        <a:t>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dirty="0" smtClean="0"/>
                        <a:t>    판매액 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78528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322862" y="204208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201134" y="4862605"/>
            <a:ext cx="1720734" cy="366134"/>
            <a:chOff x="5311834" y="1027578"/>
            <a:chExt cx="1720734" cy="366134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5311834" y="1393712"/>
              <a:ext cx="1720734" cy="0"/>
            </a:xfrm>
            <a:prstGeom prst="line">
              <a:avLst/>
            </a:prstGeom>
            <a:ln w="285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625293" y="1027578"/>
              <a:ext cx="109381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>
                  <a:latin typeface="맑은 고딕"/>
                  <a:ea typeface="맑은 고딕"/>
                </a:rPr>
                <a:t>매출 통계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601214" y="5256320"/>
            <a:ext cx="243718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000" dirty="0">
                <a:latin typeface="맑은 고딕"/>
                <a:ea typeface="맑은 고딕"/>
              </a:rPr>
              <a:t>패키지 판매액 </a:t>
            </a:r>
            <a:r>
              <a:rPr lang="en-US" altLang="ko-KR" sz="1000" dirty="0">
                <a:latin typeface="맑은 고딕"/>
                <a:ea typeface="맑은 고딕"/>
              </a:rPr>
              <a:t>:  10000000</a:t>
            </a:r>
            <a:r>
              <a:rPr lang="ko-KR" altLang="en-US" sz="1000" dirty="0">
                <a:latin typeface="맑은 고딕"/>
                <a:ea typeface="맑은 고딕"/>
              </a:rPr>
              <a:t>원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000" dirty="0" smtClean="0">
                <a:latin typeface="맑은 고딕"/>
                <a:ea typeface="맑은 고딕"/>
              </a:rPr>
              <a:t>항공 </a:t>
            </a:r>
            <a:r>
              <a:rPr lang="ko-KR" altLang="en-US" sz="1000" dirty="0">
                <a:latin typeface="맑은 고딕"/>
                <a:ea typeface="맑은 고딕"/>
              </a:rPr>
              <a:t>판매액 </a:t>
            </a:r>
            <a:r>
              <a:rPr lang="en-US" altLang="ko-KR" sz="1000" dirty="0">
                <a:ea typeface="맑은 고딕"/>
              </a:rPr>
              <a:t>:	</a:t>
            </a:r>
            <a:r>
              <a:rPr lang="en-US" altLang="ko-KR" sz="1000" dirty="0">
                <a:latin typeface="맑은 고딕"/>
                <a:ea typeface="맑은 고딕"/>
              </a:rPr>
              <a:t>10000000</a:t>
            </a:r>
            <a:r>
              <a:rPr lang="ko-KR" altLang="en-US" sz="1000" dirty="0">
                <a:ea typeface="맑은 고딕"/>
              </a:rPr>
              <a:t>원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000" dirty="0" err="1" smtClean="0">
                <a:latin typeface="맑은 고딕"/>
                <a:ea typeface="맑은 고딕"/>
              </a:rPr>
              <a:t>나만의패키지</a:t>
            </a:r>
            <a:r>
              <a:rPr lang="ko-KR" altLang="en-US" sz="1000" dirty="0" smtClean="0">
                <a:latin typeface="맑은 고딕"/>
                <a:ea typeface="맑은 고딕"/>
              </a:rPr>
              <a:t> </a:t>
            </a:r>
            <a:r>
              <a:rPr lang="ko-KR" altLang="en-US" sz="1000" dirty="0">
                <a:latin typeface="맑은 고딕"/>
                <a:ea typeface="맑은 고딕"/>
              </a:rPr>
              <a:t>판매액 </a:t>
            </a:r>
            <a:r>
              <a:rPr lang="en-US" altLang="ko-KR" sz="1000" dirty="0">
                <a:ea typeface="맑은 고딕"/>
              </a:rPr>
              <a:t>: </a:t>
            </a:r>
            <a:r>
              <a:rPr lang="en-US" altLang="ko-KR" sz="1000" dirty="0">
                <a:latin typeface="맑은 고딕"/>
                <a:ea typeface="맑은 고딕"/>
              </a:rPr>
              <a:t>10000000</a:t>
            </a:r>
            <a:r>
              <a:rPr lang="ko-KR" altLang="en-US" sz="1000" dirty="0">
                <a:ea typeface="맑은 고딕"/>
              </a:rPr>
              <a:t>원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000" dirty="0" smtClean="0">
                <a:latin typeface="맑은 고딕"/>
                <a:ea typeface="맑은 고딕"/>
              </a:rPr>
              <a:t>호텔 </a:t>
            </a:r>
            <a:r>
              <a:rPr lang="ko-KR" altLang="en-US" sz="1000" dirty="0">
                <a:latin typeface="맑은 고딕"/>
                <a:ea typeface="맑은 고딕"/>
              </a:rPr>
              <a:t>판매액 </a:t>
            </a:r>
            <a:r>
              <a:rPr lang="en-US" altLang="ko-KR" sz="1000" dirty="0">
                <a:ea typeface="맑은 고딕"/>
              </a:rPr>
              <a:t>:	 </a:t>
            </a:r>
            <a:r>
              <a:rPr lang="en-US" altLang="ko-KR" sz="1000" dirty="0">
                <a:latin typeface="맑은 고딕"/>
                <a:ea typeface="맑은 고딕"/>
              </a:rPr>
              <a:t>10000000</a:t>
            </a:r>
            <a:r>
              <a:rPr lang="ko-KR" altLang="en-US" sz="1000" dirty="0">
                <a:ea typeface="맑은 고딕"/>
              </a:rPr>
              <a:t>원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000" dirty="0" smtClean="0">
                <a:latin typeface="맑은 고딕"/>
                <a:ea typeface="맑은 고딕"/>
              </a:rPr>
              <a:t>총 </a:t>
            </a:r>
            <a:r>
              <a:rPr lang="ko-KR" altLang="en-US" sz="1000" dirty="0">
                <a:latin typeface="맑은 고딕"/>
                <a:ea typeface="맑은 고딕"/>
              </a:rPr>
              <a:t>판매액 </a:t>
            </a:r>
            <a:r>
              <a:rPr lang="en-US" altLang="ko-KR" sz="1000" dirty="0">
                <a:latin typeface="맑은 고딕"/>
                <a:ea typeface="맑은 고딕"/>
              </a:rPr>
              <a:t>: 	10000000</a:t>
            </a:r>
            <a:r>
              <a:rPr lang="ko-KR" altLang="en-US" sz="1000" dirty="0">
                <a:ea typeface="맑은 고딕"/>
              </a:rPr>
              <a:t>원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546579" y="4865929"/>
            <a:ext cx="1720734" cy="366134"/>
            <a:chOff x="5311834" y="1027578"/>
            <a:chExt cx="1720734" cy="36613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5311834" y="1393712"/>
              <a:ext cx="1720734" cy="0"/>
            </a:xfrm>
            <a:prstGeom prst="line">
              <a:avLst/>
            </a:prstGeom>
            <a:ln w="285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702531" y="1027578"/>
              <a:ext cx="9393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>
                  <a:latin typeface="맑은 고딕"/>
                  <a:ea typeface="맑은 고딕"/>
                </a:rPr>
                <a:t>회원 수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093660" y="5256320"/>
            <a:ext cx="11736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000" dirty="0">
                <a:latin typeface="맑은 고딕"/>
                <a:ea typeface="맑은 고딕"/>
              </a:rPr>
              <a:t>전체 </a:t>
            </a:r>
            <a:r>
              <a:rPr lang="en-US" altLang="ko-KR" sz="1000" dirty="0">
                <a:latin typeface="맑은 고딕"/>
                <a:ea typeface="맑은 고딕"/>
              </a:rPr>
              <a:t>: 777</a:t>
            </a:r>
            <a:r>
              <a:rPr lang="ko-KR" altLang="en-US" sz="1000" dirty="0">
                <a:latin typeface="맑은 고딕"/>
                <a:ea typeface="맑은 고딕"/>
              </a:rPr>
              <a:t>명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000" dirty="0" err="1" smtClean="0">
                <a:ea typeface="맑은 고딕"/>
              </a:rPr>
              <a:t>정상회원</a:t>
            </a:r>
            <a:r>
              <a:rPr lang="ko-KR" altLang="en-US" sz="1000" dirty="0" smtClean="0">
                <a:ea typeface="맑은 고딕"/>
              </a:rPr>
              <a:t> </a:t>
            </a:r>
            <a:r>
              <a:rPr lang="en-US" altLang="ko-KR" sz="1000" dirty="0">
                <a:ea typeface="맑은 고딕"/>
              </a:rPr>
              <a:t>:770</a:t>
            </a:r>
            <a:r>
              <a:rPr lang="ko-KR" altLang="en-US" sz="1000" dirty="0">
                <a:ea typeface="맑은 고딕"/>
              </a:rPr>
              <a:t>명</a:t>
            </a:r>
            <a:r>
              <a:rPr lang="en-US" altLang="ko-KR" sz="1000" dirty="0">
                <a:ea typeface="맑은 고딕"/>
              </a:rPr>
              <a:t> 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000" dirty="0" err="1" smtClean="0">
                <a:latin typeface="맑은 고딕"/>
                <a:ea typeface="맑은 고딕"/>
              </a:rPr>
              <a:t>휴면상태</a:t>
            </a:r>
            <a:r>
              <a:rPr lang="ko-KR" altLang="en-US" sz="1000" dirty="0" smtClean="0">
                <a:latin typeface="맑은 고딕"/>
                <a:ea typeface="맑은 고딕"/>
              </a:rPr>
              <a:t> </a:t>
            </a:r>
            <a:r>
              <a:rPr lang="en-US" altLang="ko-KR" sz="1000" dirty="0">
                <a:latin typeface="맑은 고딕"/>
                <a:ea typeface="맑은 고딕"/>
              </a:rPr>
              <a:t>: 3</a:t>
            </a:r>
            <a:r>
              <a:rPr lang="ko-KR" altLang="en-US" sz="1000" dirty="0">
                <a:latin typeface="맑은 고딕"/>
                <a:ea typeface="맑은 고딕"/>
              </a:rPr>
              <a:t>명 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000" dirty="0" err="1" smtClean="0">
                <a:latin typeface="맑은 고딕"/>
                <a:ea typeface="맑은 고딕"/>
              </a:rPr>
              <a:t>탈퇴회원</a:t>
            </a:r>
            <a:r>
              <a:rPr lang="ko-KR" altLang="en-US" sz="1000" dirty="0" smtClean="0">
                <a:latin typeface="맑은 고딕"/>
                <a:ea typeface="맑은 고딕"/>
              </a:rPr>
              <a:t> </a:t>
            </a:r>
            <a:r>
              <a:rPr lang="en-US" altLang="ko-KR" sz="1000" dirty="0">
                <a:latin typeface="맑은 고딕"/>
                <a:ea typeface="맑은 고딕"/>
              </a:rPr>
              <a:t>: 4</a:t>
            </a:r>
            <a:r>
              <a:rPr lang="ko-KR" altLang="en-US" sz="1000" dirty="0">
                <a:latin typeface="맑은 고딕"/>
                <a:ea typeface="맑은 고딕"/>
              </a:rPr>
              <a:t>명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9910820" y="4862605"/>
            <a:ext cx="1720734" cy="366134"/>
            <a:chOff x="5311834" y="1086796"/>
            <a:chExt cx="1720734" cy="366134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5311834" y="1452930"/>
              <a:ext cx="1720734" cy="0"/>
            </a:xfrm>
            <a:prstGeom prst="line">
              <a:avLst/>
            </a:prstGeom>
            <a:ln w="285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377123" y="1086796"/>
              <a:ext cx="15901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dirty="0">
                  <a:latin typeface="맑은 고딕"/>
                  <a:ea typeface="맑은 고딕"/>
                </a:rPr>
                <a:t>  </a:t>
              </a:r>
              <a:r>
                <a:rPr lang="ko-KR" altLang="en-US" sz="1600" dirty="0" smtClean="0">
                  <a:latin typeface="맑은 고딕"/>
                  <a:ea typeface="맑은 고딕"/>
                </a:rPr>
                <a:t>전체</a:t>
              </a:r>
              <a:r>
                <a:rPr lang="en-US" altLang="ko-KR" sz="1600" dirty="0" smtClean="0">
                  <a:latin typeface="맑은 고딕"/>
                  <a:ea typeface="맑은 고딕"/>
                </a:rPr>
                <a:t> </a:t>
              </a:r>
              <a:r>
                <a:rPr lang="ko-KR" altLang="en-US" sz="1600" dirty="0">
                  <a:latin typeface="맑은 고딕"/>
                  <a:ea typeface="맑은 고딕"/>
                </a:rPr>
                <a:t>문의 글 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0302119" y="5275681"/>
            <a:ext cx="137248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000" dirty="0">
                <a:latin typeface="맑은 고딕"/>
                <a:ea typeface="맑은 고딕"/>
              </a:rPr>
              <a:t>전체 </a:t>
            </a:r>
            <a:r>
              <a:rPr lang="en-US" altLang="ko-KR" sz="1000" dirty="0">
                <a:latin typeface="맑은 고딕"/>
                <a:ea typeface="맑은 고딕"/>
              </a:rPr>
              <a:t>: 10</a:t>
            </a:r>
            <a:r>
              <a:rPr lang="ko-KR" altLang="en-US" sz="1000" dirty="0">
                <a:latin typeface="맑은 고딕"/>
                <a:ea typeface="맑은 고딕"/>
              </a:rPr>
              <a:t>개</a:t>
            </a:r>
          </a:p>
          <a:p>
            <a:pPr algn="r">
              <a:defRPr/>
            </a:pPr>
            <a:endParaRPr lang="en-US" altLang="ko-KR" sz="1000" dirty="0">
              <a:latin typeface="맑은 고딕"/>
              <a:ea typeface="맑은 고딕"/>
            </a:endParaRPr>
          </a:p>
          <a:p>
            <a:pPr algn="r">
              <a:defRPr/>
            </a:pPr>
            <a:r>
              <a:rPr lang="ko-KR" altLang="en-US" sz="1000" b="1" dirty="0">
                <a:ea typeface="맑은 고딕"/>
                <a:hlinkClick r:id="rId2" action="ppaction://hlinkfile"/>
              </a:rPr>
              <a:t>답변 미완료 </a:t>
            </a:r>
            <a:r>
              <a:rPr lang="en-US" altLang="ko-KR" sz="1000" b="1" dirty="0">
                <a:ea typeface="맑은 고딕"/>
                <a:hlinkClick r:id="rId2" action="ppaction://hlinkfile"/>
              </a:rPr>
              <a:t>:8</a:t>
            </a:r>
            <a:r>
              <a:rPr lang="ko-KR" altLang="en-US" sz="1000" b="1" dirty="0">
                <a:ea typeface="맑은 고딕"/>
                <a:hlinkClick r:id="rId2" action="ppaction://hlinkfile"/>
              </a:rPr>
              <a:t>개</a:t>
            </a:r>
            <a:r>
              <a:rPr lang="en-US" altLang="ko-KR" sz="1000" dirty="0">
                <a:ea typeface="맑은 고딕"/>
                <a:hlinkClick r:id="rId2" action="ppaction://hlinkfile"/>
              </a:rPr>
              <a:t> </a:t>
            </a:r>
            <a:endParaRPr lang="en-US" altLang="ko-KR" sz="1000" dirty="0">
              <a:ea typeface="맑은 고딕"/>
            </a:endParaRPr>
          </a:p>
          <a:p>
            <a:pPr algn="r">
              <a:defRPr/>
            </a:pPr>
            <a:endParaRPr lang="en-US" altLang="ko-KR" sz="1000" dirty="0">
              <a:latin typeface="맑은 고딕"/>
              <a:ea typeface="맑은 고딕"/>
            </a:endParaRPr>
          </a:p>
          <a:p>
            <a:pPr algn="r">
              <a:defRPr/>
            </a:pPr>
            <a:r>
              <a:rPr lang="ko-KR" altLang="en-US" sz="1000" dirty="0">
                <a:latin typeface="맑은 고딕"/>
                <a:ea typeface="맑은 고딕"/>
              </a:rPr>
              <a:t>답변 완료</a:t>
            </a:r>
            <a:r>
              <a:rPr lang="en-US" altLang="ko-KR" sz="1000" dirty="0">
                <a:latin typeface="맑은 고딕"/>
                <a:ea typeface="맑은 고딕"/>
              </a:rPr>
              <a:t>: 2</a:t>
            </a:r>
            <a:r>
              <a:rPr lang="ko-KR" altLang="en-US" sz="1000" dirty="0">
                <a:latin typeface="맑은 고딕"/>
                <a:ea typeface="맑은 고딕"/>
              </a:rPr>
              <a:t>개 </a:t>
            </a:r>
            <a:r>
              <a:rPr lang="en-US" altLang="ko-KR" sz="1000" dirty="0">
                <a:latin typeface="맑은 고딕"/>
                <a:ea typeface="맑은 고딕"/>
              </a:rPr>
              <a:t> </a:t>
            </a:r>
          </a:p>
        </p:txBody>
      </p:sp>
      <p:sp>
        <p:nvSpPr>
          <p:cNvPr id="24" name="타원 23"/>
          <p:cNvSpPr/>
          <p:nvPr/>
        </p:nvSpPr>
        <p:spPr>
          <a:xfrm>
            <a:off x="10480111" y="5510754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4858096" y="893050"/>
          <a:ext cx="6840001" cy="383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7143">
                  <a:extLst>
                    <a:ext uri="{9D8B030D-6E8A-4147-A177-3AD203B41FA5}">
                      <a16:colId xmlns:a16="http://schemas.microsoft.com/office/drawing/2014/main" val="756770899"/>
                    </a:ext>
                  </a:extLst>
                </a:gridCol>
                <a:gridCol w="977143">
                  <a:extLst>
                    <a:ext uri="{9D8B030D-6E8A-4147-A177-3AD203B41FA5}">
                      <a16:colId xmlns:a16="http://schemas.microsoft.com/office/drawing/2014/main" val="3914169234"/>
                    </a:ext>
                  </a:extLst>
                </a:gridCol>
                <a:gridCol w="977143">
                  <a:extLst>
                    <a:ext uri="{9D8B030D-6E8A-4147-A177-3AD203B41FA5}">
                      <a16:colId xmlns:a16="http://schemas.microsoft.com/office/drawing/2014/main" val="2529085437"/>
                    </a:ext>
                  </a:extLst>
                </a:gridCol>
                <a:gridCol w="977143">
                  <a:extLst>
                    <a:ext uri="{9D8B030D-6E8A-4147-A177-3AD203B41FA5}">
                      <a16:colId xmlns:a16="http://schemas.microsoft.com/office/drawing/2014/main" val="3462645144"/>
                    </a:ext>
                  </a:extLst>
                </a:gridCol>
                <a:gridCol w="977143">
                  <a:extLst>
                    <a:ext uri="{9D8B030D-6E8A-4147-A177-3AD203B41FA5}">
                      <a16:colId xmlns:a16="http://schemas.microsoft.com/office/drawing/2014/main" val="2973499512"/>
                    </a:ext>
                  </a:extLst>
                </a:gridCol>
                <a:gridCol w="977143">
                  <a:extLst>
                    <a:ext uri="{9D8B030D-6E8A-4147-A177-3AD203B41FA5}">
                      <a16:colId xmlns:a16="http://schemas.microsoft.com/office/drawing/2014/main" val="1252945580"/>
                    </a:ext>
                  </a:extLst>
                </a:gridCol>
                <a:gridCol w="977143">
                  <a:extLst>
                    <a:ext uri="{9D8B030D-6E8A-4147-A177-3AD203B41FA5}">
                      <a16:colId xmlns:a16="http://schemas.microsoft.com/office/drawing/2014/main" val="748690762"/>
                    </a:ext>
                  </a:extLst>
                </a:gridCol>
              </a:tblGrid>
              <a:tr h="6383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3884106"/>
                  </a:ext>
                </a:extLst>
              </a:tr>
              <a:tr h="638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192332"/>
                  </a:ext>
                </a:extLst>
              </a:tr>
              <a:tr h="638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9</a:t>
                      </a:r>
                    </a:p>
                    <a:p>
                      <a:pPr latinLnBrk="1"/>
                      <a:r>
                        <a:rPr lang="en-US" altLang="ko-KR" sz="900" dirty="0"/>
                        <a:t>P :  3</a:t>
                      </a:r>
                    </a:p>
                    <a:p>
                      <a:pPr latinLnBrk="1"/>
                      <a:r>
                        <a:rPr lang="en-US" altLang="ko-KR" sz="900" dirty="0"/>
                        <a:t>M : 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11</a:t>
                      </a:r>
                    </a:p>
                    <a:p>
                      <a:pPr latinLnBrk="1"/>
                      <a:r>
                        <a:rPr lang="en-US" altLang="ko-KR" sz="900" dirty="0"/>
                        <a:t>P :  3</a:t>
                      </a:r>
                    </a:p>
                    <a:p>
                      <a:pPr latinLnBrk="1"/>
                      <a:r>
                        <a:rPr lang="en-US" altLang="ko-KR" sz="900" dirty="0"/>
                        <a:t>M : 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13</a:t>
                      </a:r>
                    </a:p>
                    <a:p>
                      <a:pPr latinLnBrk="1"/>
                      <a:r>
                        <a:rPr lang="en-US" altLang="ko-KR" sz="900" dirty="0"/>
                        <a:t>P :  6</a:t>
                      </a:r>
                    </a:p>
                    <a:p>
                      <a:pPr latinLnBrk="1"/>
                      <a:r>
                        <a:rPr lang="en-US" altLang="ko-KR" sz="900" dirty="0"/>
                        <a:t>M : 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14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59568"/>
                  </a:ext>
                </a:extLst>
              </a:tr>
              <a:tr h="638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16</a:t>
                      </a:r>
                    </a:p>
                    <a:p>
                      <a:pPr latinLnBrk="1"/>
                      <a:r>
                        <a:rPr lang="en-US" altLang="ko-KR" sz="900" dirty="0"/>
                        <a:t>P :  4</a:t>
                      </a:r>
                    </a:p>
                    <a:p>
                      <a:pPr latinLnBrk="1"/>
                      <a:r>
                        <a:rPr lang="en-US" altLang="ko-KR" sz="900" dirty="0"/>
                        <a:t>M : 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</a:t>
                      </a:r>
                    </a:p>
                    <a:p>
                      <a:pPr latinLnBrk="1"/>
                      <a:r>
                        <a:rPr lang="en-US" altLang="ko-KR" sz="900" dirty="0"/>
                        <a:t>P :  3</a:t>
                      </a:r>
                    </a:p>
                    <a:p>
                      <a:pPr latinLnBrk="1"/>
                      <a:r>
                        <a:rPr lang="en-US" altLang="ko-KR" sz="900" dirty="0"/>
                        <a:t>M : 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  <a:p>
                      <a:pPr latinLnBrk="1"/>
                      <a:r>
                        <a:rPr lang="en-US" altLang="ko-KR" sz="900" dirty="0"/>
                        <a:t>P :  2</a:t>
                      </a:r>
                    </a:p>
                    <a:p>
                      <a:pPr latinLnBrk="1"/>
                      <a:r>
                        <a:rPr lang="en-US" altLang="ko-KR" sz="900" dirty="0"/>
                        <a:t>M : 1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87061"/>
                  </a:ext>
                </a:extLst>
              </a:tr>
              <a:tr h="638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  <a:p>
                      <a:pPr latinLnBrk="1"/>
                      <a:r>
                        <a:rPr lang="en-US" altLang="ko-KR" sz="900" dirty="0"/>
                        <a:t>P : 6</a:t>
                      </a:r>
                    </a:p>
                    <a:p>
                      <a:pPr latinLnBrk="1"/>
                      <a:r>
                        <a:rPr lang="en-US" altLang="ko-KR" sz="900" dirty="0"/>
                        <a:t>M : 2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25</a:t>
                      </a:r>
                    </a:p>
                    <a:p>
                      <a:pPr latinLnBrk="1"/>
                      <a:r>
                        <a:rPr lang="en-US" altLang="ko-KR" sz="900" dirty="0"/>
                        <a:t>P :  3</a:t>
                      </a:r>
                    </a:p>
                    <a:p>
                      <a:pPr latinLnBrk="1"/>
                      <a:r>
                        <a:rPr lang="en-US" altLang="ko-KR" sz="900" dirty="0"/>
                        <a:t>M : 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28</a:t>
                      </a:r>
                    </a:p>
                    <a:p>
                      <a:pPr latinLnBrk="1"/>
                      <a:r>
                        <a:rPr lang="en-US" altLang="ko-KR" sz="900" dirty="0"/>
                        <a:t>P :  3</a:t>
                      </a:r>
                    </a:p>
                    <a:p>
                      <a:pPr latinLnBrk="1"/>
                      <a:r>
                        <a:rPr lang="en-US" altLang="ko-KR" sz="900" dirty="0"/>
                        <a:t>M : 2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138641"/>
                  </a:ext>
                </a:extLst>
              </a:tr>
              <a:tr h="638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258168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8015090" y="319136"/>
            <a:ext cx="3680474" cy="441480"/>
            <a:chOff x="9002244" y="497989"/>
            <a:chExt cx="2451588" cy="441480"/>
          </a:xfrm>
        </p:grpSpPr>
        <p:sp>
          <p:nvSpPr>
            <p:cNvPr id="27" name="오른쪽 화살표 26"/>
            <p:cNvSpPr/>
            <p:nvPr/>
          </p:nvSpPr>
          <p:spPr>
            <a:xfrm>
              <a:off x="11160181" y="567173"/>
              <a:ext cx="293651" cy="23194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오른쪽 화살표 27"/>
            <p:cNvSpPr/>
            <p:nvPr/>
          </p:nvSpPr>
          <p:spPr>
            <a:xfrm rot="10800000">
              <a:off x="9002244" y="567174"/>
              <a:ext cx="293651" cy="23194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940081" y="497989"/>
              <a:ext cx="558800" cy="4346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r>
                <a:rPr lang="ko-KR" altLang="en-US" sz="1000" dirty="0">
                  <a:solidFill>
                    <a:schemeClr val="tx1"/>
                  </a:solidFill>
                </a:rPr>
                <a:t>월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541917" y="504830"/>
              <a:ext cx="558800" cy="4346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r>
                <a:rPr lang="ko-KR" altLang="en-US" sz="1000" dirty="0">
                  <a:solidFill>
                    <a:schemeClr val="tx1"/>
                  </a:solidFill>
                </a:rPr>
                <a:t>월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9339983" y="507600"/>
              <a:ext cx="558800" cy="431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12</a:t>
              </a:r>
              <a:r>
                <a:rPr lang="ko-KR" altLang="en-US" sz="1000" dirty="0">
                  <a:solidFill>
                    <a:schemeClr val="tx1"/>
                  </a:solidFill>
                </a:rPr>
                <a:t>월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188192" y="340712"/>
            <a:ext cx="1861386" cy="364255"/>
            <a:chOff x="3581152" y="565238"/>
            <a:chExt cx="2387600" cy="364255"/>
          </a:xfrm>
        </p:grpSpPr>
        <p:sp>
          <p:nvSpPr>
            <p:cNvPr id="33" name="직사각형 32"/>
            <p:cNvSpPr/>
            <p:nvPr/>
          </p:nvSpPr>
          <p:spPr>
            <a:xfrm>
              <a:off x="3581152" y="565238"/>
              <a:ext cx="2387600" cy="3642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2023</a:t>
              </a:r>
              <a:r>
                <a:rPr lang="ko-KR" altLang="en-US" sz="1000" dirty="0">
                  <a:solidFill>
                    <a:schemeClr val="tx1"/>
                  </a:solidFill>
                </a:rPr>
                <a:t>년</a:t>
              </a:r>
            </a:p>
          </p:txBody>
        </p:sp>
        <p:sp>
          <p:nvSpPr>
            <p:cNvPr id="34" name="오른쪽 화살표 33"/>
            <p:cNvSpPr/>
            <p:nvPr/>
          </p:nvSpPr>
          <p:spPr>
            <a:xfrm>
              <a:off x="5503190" y="676849"/>
              <a:ext cx="226284" cy="13977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오른쪽 화살표 34"/>
            <p:cNvSpPr/>
            <p:nvPr/>
          </p:nvSpPr>
          <p:spPr>
            <a:xfrm rot="10800000">
              <a:off x="3631031" y="676849"/>
              <a:ext cx="226284" cy="13977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타원 35"/>
          <p:cNvSpPr/>
          <p:nvPr/>
        </p:nvSpPr>
        <p:spPr>
          <a:xfrm>
            <a:off x="5043923" y="274541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923" y="227253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0778" y="909664"/>
            <a:ext cx="19922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화살표로 연도</a:t>
            </a:r>
            <a:r>
              <a:rPr lang="en-US" altLang="ko-KR" sz="1000" dirty="0"/>
              <a:t>, </a:t>
            </a:r>
            <a:r>
              <a:rPr lang="ko-KR" altLang="en-US" sz="1000" dirty="0"/>
              <a:t>월 이동</a:t>
            </a:r>
            <a:endParaRPr lang="en-US" altLang="ko-KR" sz="1000" dirty="0"/>
          </a:p>
          <a:p>
            <a:r>
              <a:rPr lang="ko-KR" altLang="en-US" sz="1000" dirty="0"/>
              <a:t>연도</a:t>
            </a:r>
            <a:r>
              <a:rPr lang="en-US" altLang="ko-KR" sz="1000" dirty="0"/>
              <a:t>, </a:t>
            </a:r>
            <a:r>
              <a:rPr lang="ko-KR" altLang="en-US" sz="1000" dirty="0"/>
              <a:t>현재 월 클릭 시</a:t>
            </a:r>
            <a:endParaRPr lang="en-US" altLang="ko-KR" sz="1000" dirty="0"/>
          </a:p>
          <a:p>
            <a:r>
              <a:rPr lang="ko-KR" altLang="en-US" sz="1000" dirty="0" smtClean="0"/>
              <a:t>콤보 박스로 </a:t>
            </a:r>
            <a:r>
              <a:rPr lang="ko-KR" altLang="en-US" sz="1000" dirty="0"/>
              <a:t>연도</a:t>
            </a:r>
            <a:r>
              <a:rPr lang="en-US" altLang="ko-KR" sz="1000" dirty="0"/>
              <a:t>, </a:t>
            </a:r>
            <a:r>
              <a:rPr lang="ko-KR" altLang="en-US" sz="1000" dirty="0"/>
              <a:t>월 </a:t>
            </a:r>
            <a:r>
              <a:rPr lang="ko-KR" altLang="en-US" sz="1000" dirty="0" smtClean="0"/>
              <a:t>이동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68867" y="1508031"/>
            <a:ext cx="1812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예약된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또는 판매된 </a:t>
            </a:r>
            <a:endParaRPr lang="en-US" altLang="ko-KR" sz="1000" dirty="0" smtClean="0"/>
          </a:p>
          <a:p>
            <a:r>
              <a:rPr lang="ko-KR" altLang="en-US" sz="1000" dirty="0" smtClean="0"/>
              <a:t>패키지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수량 </a:t>
            </a:r>
            <a:endParaRPr lang="ko-KR" altLang="en-US" sz="1000" dirty="0"/>
          </a:p>
        </p:txBody>
      </p:sp>
      <p:sp>
        <p:nvSpPr>
          <p:cNvPr id="49" name="타원 48"/>
          <p:cNvSpPr/>
          <p:nvPr/>
        </p:nvSpPr>
        <p:spPr>
          <a:xfrm>
            <a:off x="321674" y="1056368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22862" y="1548361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93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1058" y="3227455"/>
            <a:ext cx="1656207" cy="291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1300"/>
          </a:p>
        </p:txBody>
      </p:sp>
      <p:sp>
        <p:nvSpPr>
          <p:cNvPr id="12" name="TextBox 11"/>
          <p:cNvSpPr txBox="1"/>
          <p:nvPr/>
        </p:nvSpPr>
        <p:spPr>
          <a:xfrm>
            <a:off x="651058" y="2956503"/>
            <a:ext cx="1656207" cy="24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comment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어드민 </a:t>
            </a:r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통계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085252" y="843634"/>
            <a:ext cx="3702789" cy="400812"/>
            <a:chOff x="3796145" y="992900"/>
            <a:chExt cx="3702789" cy="400812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796145" y="1393711"/>
              <a:ext cx="3236422" cy="0"/>
            </a:xfrm>
            <a:prstGeom prst="line">
              <a:avLst/>
            </a:prstGeom>
            <a:ln w="285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091662" y="992900"/>
              <a:ext cx="14072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>
                  <a:latin typeface="맑은 고딕"/>
                  <a:ea typeface="맑은 고딕"/>
                </a:rPr>
                <a:t>월 판매액 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581422" y="1359144"/>
            <a:ext cx="2108140" cy="1458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000">
                <a:latin typeface="맑은 고딕"/>
                <a:ea typeface="맑은 고딕"/>
              </a:rPr>
              <a:t>패키지 판매액 </a:t>
            </a:r>
            <a:r>
              <a:rPr lang="en-US" altLang="ko-KR" sz="1000">
                <a:latin typeface="맑은 고딕"/>
                <a:ea typeface="맑은 고딕"/>
              </a:rPr>
              <a:t>:  100000</a:t>
            </a:r>
            <a:r>
              <a:rPr lang="ko-KR" altLang="en-US" sz="1000">
                <a:latin typeface="맑은 고딕"/>
                <a:ea typeface="맑은 고딕"/>
              </a:rPr>
              <a:t>원</a:t>
            </a:r>
          </a:p>
          <a:p>
            <a:pPr algn="r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r">
              <a:defRPr/>
            </a:pPr>
            <a:r>
              <a:rPr lang="ko-KR" altLang="en-US" sz="1000">
                <a:latin typeface="맑은 고딕"/>
                <a:ea typeface="맑은 고딕"/>
              </a:rPr>
              <a:t>항공 판매액 </a:t>
            </a:r>
            <a:r>
              <a:rPr lang="en-US" altLang="ko-KR" sz="1000">
                <a:ea typeface="맑은 고딕"/>
              </a:rPr>
              <a:t>:	 200000</a:t>
            </a:r>
            <a:r>
              <a:rPr lang="ko-KR" altLang="en-US" sz="1000">
                <a:ea typeface="맑은 고딕"/>
              </a:rPr>
              <a:t>원</a:t>
            </a:r>
          </a:p>
          <a:p>
            <a:pPr algn="r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r">
              <a:defRPr/>
            </a:pPr>
            <a:r>
              <a:rPr lang="ko-KR" altLang="en-US" sz="1000">
                <a:latin typeface="맑은 고딕"/>
                <a:ea typeface="맑은 고딕"/>
              </a:rPr>
              <a:t>나만의패키지 판매액 </a:t>
            </a:r>
            <a:r>
              <a:rPr lang="en-US" altLang="ko-KR" sz="1000">
                <a:ea typeface="맑은 고딕"/>
              </a:rPr>
              <a:t>: 150000</a:t>
            </a:r>
            <a:r>
              <a:rPr lang="ko-KR" altLang="en-US" sz="1000">
                <a:ea typeface="맑은 고딕"/>
              </a:rPr>
              <a:t>원</a:t>
            </a:r>
          </a:p>
          <a:p>
            <a:pPr algn="r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r">
              <a:defRPr/>
            </a:pPr>
            <a:r>
              <a:rPr lang="ko-KR" altLang="en-US" sz="1000">
                <a:latin typeface="맑은 고딕"/>
                <a:ea typeface="맑은 고딕"/>
              </a:rPr>
              <a:t>호텔 판매액 </a:t>
            </a:r>
            <a:r>
              <a:rPr lang="en-US" altLang="ko-KR" sz="1000">
                <a:ea typeface="맑은 고딕"/>
              </a:rPr>
              <a:t>:	 300000</a:t>
            </a:r>
            <a:r>
              <a:rPr lang="ko-KR" altLang="en-US" sz="1000">
                <a:ea typeface="맑은 고딕"/>
              </a:rPr>
              <a:t>원</a:t>
            </a:r>
          </a:p>
          <a:p>
            <a:pPr algn="r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r">
              <a:defRPr/>
            </a:pPr>
            <a:r>
              <a:rPr lang="ko-KR" altLang="en-US" sz="1000">
                <a:latin typeface="맑은 고딕"/>
                <a:ea typeface="맑은 고딕"/>
              </a:rPr>
              <a:t>총 판매액 </a:t>
            </a:r>
            <a:r>
              <a:rPr lang="en-US" altLang="ko-KR" sz="1000">
                <a:latin typeface="맑은 고딕"/>
                <a:ea typeface="맑은 고딕"/>
              </a:rPr>
              <a:t>: 	</a:t>
            </a:r>
            <a:r>
              <a:rPr lang="en-US" altLang="ko-KR" sz="1000">
                <a:ea typeface="맑은 고딕"/>
              </a:rPr>
              <a:t>750000</a:t>
            </a:r>
            <a:r>
              <a:rPr lang="ko-KR" altLang="en-US" sz="1000">
                <a:ea typeface="맑은 고딕"/>
              </a:rPr>
              <a:t>원</a:t>
            </a:r>
            <a:endParaRPr lang="ko-KR" altLang="en-US" sz="1000">
              <a:latin typeface="맑은 고딕"/>
              <a:ea typeface="맑은 고딕"/>
            </a:endParaRPr>
          </a:p>
        </p:txBody>
      </p:sp>
      <p:graphicFrame>
        <p:nvGraphicFramePr>
          <p:cNvPr id="18" name="차트 17"/>
          <p:cNvGraphicFramePr/>
          <p:nvPr/>
        </p:nvGraphicFramePr>
        <p:xfrm>
          <a:off x="4684976" y="2836472"/>
          <a:ext cx="6521450" cy="3621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직사각형 1"/>
          <p:cNvSpPr/>
          <p:nvPr/>
        </p:nvSpPr>
        <p:spPr>
          <a:xfrm>
            <a:off x="7600941" y="844169"/>
            <a:ext cx="626498" cy="261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0" name="직사각형 1"/>
          <p:cNvSpPr/>
          <p:nvPr/>
        </p:nvSpPr>
        <p:spPr>
          <a:xfrm>
            <a:off x="6096000" y="844169"/>
            <a:ext cx="1117887" cy="261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2022</a:t>
            </a:r>
          </a:p>
        </p:txBody>
      </p:sp>
      <p:sp>
        <p:nvSpPr>
          <p:cNvPr id="43" name="TextBox 27"/>
          <p:cNvSpPr txBox="1"/>
          <p:nvPr/>
        </p:nvSpPr>
        <p:spPr>
          <a:xfrm>
            <a:off x="7176930" y="843635"/>
            <a:ext cx="3698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latin typeface="맑은 고딕"/>
                <a:ea typeface="맑은 고딕"/>
              </a:rPr>
              <a:t>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55022" y="503626"/>
            <a:ext cx="2554928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dk1"/>
                </a:solidFill>
                <a:latin typeface="맑은 고딕"/>
              </a:rPr>
              <a:t>Path/ admin/stat_month</a:t>
            </a:r>
          </a:p>
        </p:txBody>
      </p:sp>
      <p:pic>
        <p:nvPicPr>
          <p:cNvPr id="49" name="Picture 97" descr="combo_box_btn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017717" y="870423"/>
            <a:ext cx="189918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97" descr="combo_box_btn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56808" y="870423"/>
            <a:ext cx="189918" cy="215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42DF476-106D-6FA3-D2A7-3C152C46A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205380"/>
              </p:ext>
            </p:extLst>
          </p:nvPr>
        </p:nvGraphicFramePr>
        <p:xfrm>
          <a:off x="3083363" y="518133"/>
          <a:ext cx="1401320" cy="257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320">
                  <a:extLst>
                    <a:ext uri="{9D8B030D-6E8A-4147-A177-3AD203B41FA5}">
                      <a16:colId xmlns:a16="http://schemas.microsoft.com/office/drawing/2014/main" val="3401770478"/>
                    </a:ext>
                  </a:extLst>
                </a:gridCol>
              </a:tblGrid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433256"/>
                  </a:ext>
                </a:extLst>
              </a:tr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도시 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21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상품관리</a:t>
                      </a:r>
                      <a:endParaRPr lang="en-US" altLang="ko-KR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11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고객센터</a:t>
                      </a:r>
                      <a:endParaRPr lang="en-US" altLang="ko-KR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43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통계</a:t>
                      </a:r>
                      <a:endParaRPr lang="en-US" altLang="ko-KR" sz="1050" dirty="0" smtClean="0"/>
                    </a:p>
                    <a:p>
                      <a:pPr latinLnBrk="1">
                        <a:defRPr/>
                      </a:pPr>
                      <a:r>
                        <a:rPr lang="en-US" altLang="ko-KR" sz="1000" b="0" dirty="0" smtClean="0"/>
                        <a:t>  - </a:t>
                      </a:r>
                      <a:r>
                        <a:rPr lang="ko-KR" altLang="en-US" sz="1000" b="0" dirty="0" smtClean="0"/>
                        <a:t>통계 홈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b="1" dirty="0" smtClean="0"/>
                        <a:t>  </a:t>
                      </a:r>
                      <a:r>
                        <a:rPr lang="en-US" altLang="ko-KR" sz="1000" b="1" dirty="0" smtClean="0"/>
                        <a:t>-</a:t>
                      </a:r>
                      <a:r>
                        <a:rPr lang="ko-KR" altLang="en-US" sz="1000" b="1" dirty="0" smtClean="0"/>
                        <a:t> 월간 매출액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dirty="0" smtClean="0"/>
                        <a:t>  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 주간 매출액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dirty="0" smtClean="0"/>
                        <a:t>  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요일별</a:t>
                      </a:r>
                      <a:r>
                        <a:rPr lang="ko-KR" altLang="en-US" sz="1000" dirty="0" smtClean="0"/>
                        <a:t> 매출액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dirty="0" smtClean="0"/>
                        <a:t>  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 월간 </a:t>
                      </a:r>
                      <a:r>
                        <a:rPr lang="ko-KR" altLang="en-US" sz="1000" dirty="0" err="1" smtClean="0"/>
                        <a:t>도시별</a:t>
                      </a:r>
                      <a:r>
                        <a:rPr lang="ko-KR" altLang="en-US" sz="1000" dirty="0" smtClean="0"/>
                        <a:t>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dirty="0" smtClean="0"/>
                        <a:t>    판매액 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7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98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1058" y="3227455"/>
            <a:ext cx="1656207" cy="291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1300"/>
          </a:p>
        </p:txBody>
      </p:sp>
      <p:sp>
        <p:nvSpPr>
          <p:cNvPr id="12" name="TextBox 11"/>
          <p:cNvSpPr txBox="1"/>
          <p:nvPr/>
        </p:nvSpPr>
        <p:spPr>
          <a:xfrm>
            <a:off x="651058" y="2956503"/>
            <a:ext cx="1656207" cy="24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comment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어드민 </a:t>
            </a:r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통계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714980" y="821483"/>
            <a:ext cx="4052840" cy="422963"/>
            <a:chOff x="4038580" y="970748"/>
            <a:chExt cx="4052840" cy="422963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4038580" y="1393711"/>
              <a:ext cx="4052840" cy="0"/>
            </a:xfrm>
            <a:prstGeom prst="line">
              <a:avLst/>
            </a:prstGeom>
            <a:ln w="28575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251482" y="970748"/>
              <a:ext cx="14072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>
                  <a:latin typeface="맑은 고딕"/>
                  <a:ea typeface="맑은 고딕"/>
                </a:rPr>
                <a:t>월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600828" y="1359144"/>
            <a:ext cx="2108140" cy="1458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000">
                <a:latin typeface="맑은 고딕"/>
                <a:ea typeface="맑은 고딕"/>
              </a:rPr>
              <a:t>패키지 판매액 </a:t>
            </a:r>
            <a:r>
              <a:rPr lang="en-US" altLang="ko-KR" sz="1000">
                <a:latin typeface="맑은 고딕"/>
                <a:ea typeface="맑은 고딕"/>
              </a:rPr>
              <a:t>:  50000</a:t>
            </a:r>
            <a:r>
              <a:rPr lang="ko-KR" altLang="en-US" sz="1000">
                <a:latin typeface="맑은 고딕"/>
                <a:ea typeface="맑은 고딕"/>
              </a:rPr>
              <a:t>원</a:t>
            </a:r>
          </a:p>
          <a:p>
            <a:pPr algn="r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r">
              <a:defRPr/>
            </a:pPr>
            <a:r>
              <a:rPr lang="ko-KR" altLang="en-US" sz="1000">
                <a:latin typeface="맑은 고딕"/>
                <a:ea typeface="맑은 고딕"/>
              </a:rPr>
              <a:t>항공 판매액 </a:t>
            </a:r>
            <a:r>
              <a:rPr lang="en-US" altLang="ko-KR" sz="1000">
                <a:ea typeface="맑은 고딕"/>
              </a:rPr>
              <a:t>:	 10000</a:t>
            </a:r>
            <a:r>
              <a:rPr lang="ko-KR" altLang="en-US" sz="1000">
                <a:ea typeface="맑은 고딕"/>
              </a:rPr>
              <a:t>원</a:t>
            </a:r>
          </a:p>
          <a:p>
            <a:pPr algn="r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r">
              <a:defRPr/>
            </a:pPr>
            <a:r>
              <a:rPr lang="ko-KR" altLang="en-US" sz="1000">
                <a:latin typeface="맑은 고딕"/>
                <a:ea typeface="맑은 고딕"/>
              </a:rPr>
              <a:t>나만의패키지 판매액 </a:t>
            </a:r>
            <a:r>
              <a:rPr lang="en-US" altLang="ko-KR" sz="1000">
                <a:ea typeface="맑은 고딕"/>
              </a:rPr>
              <a:t>: 40000</a:t>
            </a:r>
            <a:r>
              <a:rPr lang="ko-KR" altLang="en-US" sz="1000">
                <a:ea typeface="맑은 고딕"/>
              </a:rPr>
              <a:t>원</a:t>
            </a:r>
          </a:p>
          <a:p>
            <a:pPr algn="r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r">
              <a:defRPr/>
            </a:pPr>
            <a:r>
              <a:rPr lang="ko-KR" altLang="en-US" sz="1000">
                <a:latin typeface="맑은 고딕"/>
                <a:ea typeface="맑은 고딕"/>
              </a:rPr>
              <a:t>호텔 판매액 </a:t>
            </a:r>
            <a:r>
              <a:rPr lang="en-US" altLang="ko-KR" sz="1000">
                <a:ea typeface="맑은 고딕"/>
              </a:rPr>
              <a:t>:	 20000</a:t>
            </a:r>
            <a:r>
              <a:rPr lang="ko-KR" altLang="en-US" sz="1000">
                <a:ea typeface="맑은 고딕"/>
              </a:rPr>
              <a:t>원</a:t>
            </a:r>
          </a:p>
          <a:p>
            <a:pPr algn="r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r">
              <a:defRPr/>
            </a:pPr>
            <a:r>
              <a:rPr lang="ko-KR" altLang="en-US" sz="1000">
                <a:latin typeface="맑은 고딕"/>
                <a:ea typeface="맑은 고딕"/>
              </a:rPr>
              <a:t>총 판매액 </a:t>
            </a:r>
            <a:r>
              <a:rPr lang="en-US" altLang="ko-KR" sz="1000">
                <a:latin typeface="맑은 고딕"/>
                <a:ea typeface="맑은 고딕"/>
              </a:rPr>
              <a:t>: 	</a:t>
            </a:r>
            <a:r>
              <a:rPr lang="en-US" altLang="ko-KR" sz="1000">
                <a:ea typeface="맑은 고딕"/>
              </a:rPr>
              <a:t>130000</a:t>
            </a:r>
            <a:r>
              <a:rPr lang="ko-KR" altLang="en-US" sz="1000">
                <a:ea typeface="맑은 고딕"/>
              </a:rPr>
              <a:t>원</a:t>
            </a:r>
          </a:p>
        </p:txBody>
      </p:sp>
      <p:graphicFrame>
        <p:nvGraphicFramePr>
          <p:cNvPr id="18" name="차트 17"/>
          <p:cNvGraphicFramePr/>
          <p:nvPr/>
        </p:nvGraphicFramePr>
        <p:xfrm>
          <a:off x="4684976" y="2836472"/>
          <a:ext cx="6521450" cy="3621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직사각형 1"/>
          <p:cNvSpPr/>
          <p:nvPr/>
        </p:nvSpPr>
        <p:spPr>
          <a:xfrm>
            <a:off x="6318194" y="868486"/>
            <a:ext cx="565267" cy="261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86845" y="868486"/>
            <a:ext cx="948310" cy="261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첫째주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4068" y="842244"/>
            <a:ext cx="800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latin typeface="맑은 고딕"/>
                <a:ea typeface="맑은 고딕"/>
              </a:rPr>
              <a:t>판매액</a:t>
            </a:r>
          </a:p>
        </p:txBody>
      </p:sp>
      <p:sp>
        <p:nvSpPr>
          <p:cNvPr id="6" name="왼쪽 화살표 5"/>
          <p:cNvSpPr/>
          <p:nvPr/>
        </p:nvSpPr>
        <p:spPr>
          <a:xfrm>
            <a:off x="5661548" y="823540"/>
            <a:ext cx="513192" cy="35115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왼쪽 화살표 20"/>
          <p:cNvSpPr/>
          <p:nvPr/>
        </p:nvSpPr>
        <p:spPr>
          <a:xfrm rot="10800000">
            <a:off x="9188949" y="816681"/>
            <a:ext cx="513192" cy="35115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40" name="직사각형 47"/>
          <p:cNvSpPr/>
          <p:nvPr/>
        </p:nvSpPr>
        <p:spPr>
          <a:xfrm>
            <a:off x="155022" y="503626"/>
            <a:ext cx="2554928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dk1"/>
                </a:solidFill>
                <a:latin typeface="맑은 고딕"/>
              </a:rPr>
              <a:t>Path/ admin/stat_week</a:t>
            </a:r>
          </a:p>
        </p:txBody>
      </p:sp>
      <p:sp>
        <p:nvSpPr>
          <p:cNvPr id="41" name="직사각형 1"/>
          <p:cNvSpPr/>
          <p:nvPr/>
        </p:nvSpPr>
        <p:spPr>
          <a:xfrm>
            <a:off x="7137344" y="475363"/>
            <a:ext cx="747109" cy="261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2023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3" name="TextBox 27"/>
          <p:cNvSpPr txBox="1"/>
          <p:nvPr/>
        </p:nvSpPr>
        <p:spPr>
          <a:xfrm>
            <a:off x="7880383" y="449142"/>
            <a:ext cx="1407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latin typeface="맑은 고딕"/>
                <a:ea typeface="맑은 고딕"/>
              </a:rPr>
              <a:t>년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42DF476-106D-6FA3-D2A7-3C152C46A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411015"/>
              </p:ext>
            </p:extLst>
          </p:nvPr>
        </p:nvGraphicFramePr>
        <p:xfrm>
          <a:off x="3083363" y="518133"/>
          <a:ext cx="1401320" cy="257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320">
                  <a:extLst>
                    <a:ext uri="{9D8B030D-6E8A-4147-A177-3AD203B41FA5}">
                      <a16:colId xmlns:a16="http://schemas.microsoft.com/office/drawing/2014/main" val="3401770478"/>
                    </a:ext>
                  </a:extLst>
                </a:gridCol>
              </a:tblGrid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433256"/>
                  </a:ext>
                </a:extLst>
              </a:tr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도시 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49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상품관리</a:t>
                      </a:r>
                      <a:endParaRPr lang="en-US" altLang="ko-KR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11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고객센터</a:t>
                      </a:r>
                      <a:endParaRPr lang="en-US" altLang="ko-KR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43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통계</a:t>
                      </a:r>
                      <a:endParaRPr lang="en-US" altLang="ko-KR" sz="1050" dirty="0" smtClean="0"/>
                    </a:p>
                    <a:p>
                      <a:pPr latinLnBrk="1">
                        <a:defRPr/>
                      </a:pPr>
                      <a:r>
                        <a:rPr lang="en-US" altLang="ko-KR" sz="1000" b="0" dirty="0" smtClean="0"/>
                        <a:t>  - </a:t>
                      </a:r>
                      <a:r>
                        <a:rPr lang="ko-KR" altLang="en-US" sz="1000" b="0" dirty="0" smtClean="0"/>
                        <a:t>통계 홈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dirty="0" smtClean="0"/>
                        <a:t>  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 월간 매출액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b="1" dirty="0" smtClean="0"/>
                        <a:t>  </a:t>
                      </a:r>
                      <a:r>
                        <a:rPr lang="en-US" altLang="ko-KR" sz="1000" b="1" dirty="0" smtClean="0"/>
                        <a:t>-</a:t>
                      </a:r>
                      <a:r>
                        <a:rPr lang="ko-KR" altLang="en-US" sz="1000" b="1" dirty="0" smtClean="0"/>
                        <a:t> 주간 매출액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dirty="0" smtClean="0"/>
                        <a:t>  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요일별</a:t>
                      </a:r>
                      <a:r>
                        <a:rPr lang="ko-KR" altLang="en-US" sz="1000" dirty="0" smtClean="0"/>
                        <a:t> 매출액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dirty="0" smtClean="0"/>
                        <a:t>  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 월간 </a:t>
                      </a:r>
                      <a:r>
                        <a:rPr lang="ko-KR" altLang="en-US" sz="1000" dirty="0" err="1" smtClean="0"/>
                        <a:t>도시별</a:t>
                      </a:r>
                      <a:r>
                        <a:rPr lang="ko-KR" altLang="en-US" sz="1000" dirty="0" smtClean="0"/>
                        <a:t>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dirty="0" smtClean="0"/>
                        <a:t>    판매액 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7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73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1058" y="3227455"/>
            <a:ext cx="1656207" cy="291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1300"/>
          </a:p>
        </p:txBody>
      </p:sp>
      <p:sp>
        <p:nvSpPr>
          <p:cNvPr id="12" name="TextBox 11"/>
          <p:cNvSpPr txBox="1"/>
          <p:nvPr/>
        </p:nvSpPr>
        <p:spPr>
          <a:xfrm>
            <a:off x="651058" y="2956503"/>
            <a:ext cx="1656207" cy="24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comment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어드민 </a:t>
            </a:r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통계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graphicFrame>
        <p:nvGraphicFramePr>
          <p:cNvPr id="18" name="차트 17"/>
          <p:cNvGraphicFramePr/>
          <p:nvPr/>
        </p:nvGraphicFramePr>
        <p:xfrm>
          <a:off x="4684976" y="1943100"/>
          <a:ext cx="6521450" cy="451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927882" y="821483"/>
            <a:ext cx="1407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latin typeface="맑은 고딕"/>
                <a:ea typeface="맑은 고딕"/>
              </a:rPr>
              <a:t>월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318194" y="868486"/>
            <a:ext cx="565267" cy="261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94068" y="842244"/>
            <a:ext cx="800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latin typeface="맑은 고딕"/>
                <a:ea typeface="맑은 고딕"/>
              </a:rPr>
              <a:t>판매액</a:t>
            </a:r>
          </a:p>
        </p:txBody>
      </p:sp>
      <p:sp>
        <p:nvSpPr>
          <p:cNvPr id="30" name="왼쪽 화살표 29"/>
          <p:cNvSpPr/>
          <p:nvPr/>
        </p:nvSpPr>
        <p:spPr>
          <a:xfrm>
            <a:off x="5661548" y="823540"/>
            <a:ext cx="513192" cy="35115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왼쪽 화살표 30"/>
          <p:cNvSpPr/>
          <p:nvPr/>
        </p:nvSpPr>
        <p:spPr>
          <a:xfrm rot="10800000">
            <a:off x="9188949" y="816681"/>
            <a:ext cx="513192" cy="35115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386845" y="868486"/>
            <a:ext cx="948310" cy="261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첫째주</a:t>
            </a:r>
          </a:p>
        </p:txBody>
      </p:sp>
      <p:sp>
        <p:nvSpPr>
          <p:cNvPr id="42" name="직사각형 47"/>
          <p:cNvSpPr/>
          <p:nvPr/>
        </p:nvSpPr>
        <p:spPr>
          <a:xfrm>
            <a:off x="155022" y="503626"/>
            <a:ext cx="2554928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dk1"/>
                </a:solidFill>
                <a:latin typeface="맑은 고딕"/>
              </a:rPr>
              <a:t>Path/ admin/stat_day</a:t>
            </a:r>
          </a:p>
        </p:txBody>
      </p:sp>
      <p:cxnSp>
        <p:nvCxnSpPr>
          <p:cNvPr id="44" name="직선 연결선 26"/>
          <p:cNvCxnSpPr/>
          <p:nvPr/>
        </p:nvCxnSpPr>
        <p:spPr>
          <a:xfrm>
            <a:off x="5714980" y="1244446"/>
            <a:ext cx="4052840" cy="0"/>
          </a:xfrm>
          <a:prstGeom prst="line">
            <a:avLst/>
          </a:prstGeom>
          <a:ln w="28575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1"/>
          <p:cNvSpPr/>
          <p:nvPr/>
        </p:nvSpPr>
        <p:spPr>
          <a:xfrm>
            <a:off x="7137344" y="475363"/>
            <a:ext cx="747109" cy="261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2023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8" name="TextBox 27"/>
          <p:cNvSpPr txBox="1"/>
          <p:nvPr/>
        </p:nvSpPr>
        <p:spPr>
          <a:xfrm>
            <a:off x="7880383" y="449142"/>
            <a:ext cx="1407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latin typeface="맑은 고딕"/>
                <a:ea typeface="맑은 고딕"/>
              </a:rPr>
              <a:t>년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42DF476-106D-6FA3-D2A7-3C152C46A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374008"/>
              </p:ext>
            </p:extLst>
          </p:nvPr>
        </p:nvGraphicFramePr>
        <p:xfrm>
          <a:off x="3083363" y="518133"/>
          <a:ext cx="1401320" cy="257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320">
                  <a:extLst>
                    <a:ext uri="{9D8B030D-6E8A-4147-A177-3AD203B41FA5}">
                      <a16:colId xmlns:a16="http://schemas.microsoft.com/office/drawing/2014/main" val="3401770478"/>
                    </a:ext>
                  </a:extLst>
                </a:gridCol>
              </a:tblGrid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433256"/>
                  </a:ext>
                </a:extLst>
              </a:tr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도시 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80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상품관리</a:t>
                      </a:r>
                      <a:endParaRPr lang="en-US" altLang="ko-KR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11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고객센터</a:t>
                      </a:r>
                      <a:endParaRPr lang="en-US" altLang="ko-KR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43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통계</a:t>
                      </a:r>
                      <a:endParaRPr lang="en-US" altLang="ko-KR" sz="1050" dirty="0" smtClean="0"/>
                    </a:p>
                    <a:p>
                      <a:pPr latinLnBrk="1">
                        <a:defRPr/>
                      </a:pPr>
                      <a:r>
                        <a:rPr lang="en-US" altLang="ko-KR" sz="1000" b="0" dirty="0" smtClean="0"/>
                        <a:t>  - </a:t>
                      </a:r>
                      <a:r>
                        <a:rPr lang="ko-KR" altLang="en-US" sz="1000" b="0" dirty="0" smtClean="0"/>
                        <a:t>통계 홈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dirty="0" smtClean="0"/>
                        <a:t>  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 월간 매출액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dirty="0" smtClean="0"/>
                        <a:t>  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 주간 매출액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b="1" dirty="0" smtClean="0"/>
                        <a:t>  </a:t>
                      </a:r>
                      <a:r>
                        <a:rPr lang="en-US" altLang="ko-KR" sz="1000" b="1" dirty="0" smtClean="0"/>
                        <a:t>-</a:t>
                      </a:r>
                      <a:r>
                        <a:rPr lang="ko-KR" altLang="en-US" sz="1000" b="1" dirty="0" smtClean="0"/>
                        <a:t> </a:t>
                      </a:r>
                      <a:r>
                        <a:rPr lang="ko-KR" altLang="en-US" sz="1000" b="1" dirty="0" err="1" smtClean="0"/>
                        <a:t>요일별</a:t>
                      </a:r>
                      <a:r>
                        <a:rPr lang="ko-KR" altLang="en-US" sz="1000" b="1" dirty="0" smtClean="0"/>
                        <a:t> 매출액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dirty="0" smtClean="0"/>
                        <a:t>  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 월간 </a:t>
                      </a:r>
                      <a:r>
                        <a:rPr lang="ko-KR" altLang="en-US" sz="1000" dirty="0" err="1" smtClean="0"/>
                        <a:t>도시별</a:t>
                      </a:r>
                      <a:r>
                        <a:rPr lang="ko-KR" altLang="en-US" sz="1000" dirty="0" smtClean="0"/>
                        <a:t>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dirty="0" smtClean="0"/>
                        <a:t>    판매액 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7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9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1058" y="3227455"/>
            <a:ext cx="1656207" cy="291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1300"/>
          </a:p>
        </p:txBody>
      </p:sp>
      <p:sp>
        <p:nvSpPr>
          <p:cNvPr id="12" name="TextBox 11"/>
          <p:cNvSpPr txBox="1"/>
          <p:nvPr/>
        </p:nvSpPr>
        <p:spPr>
          <a:xfrm>
            <a:off x="651058" y="2956503"/>
            <a:ext cx="1656207" cy="24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comment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어드민 </a:t>
            </a:r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통계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00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graphicFrame>
        <p:nvGraphicFramePr>
          <p:cNvPr id="18" name="차트 17"/>
          <p:cNvGraphicFramePr/>
          <p:nvPr/>
        </p:nvGraphicFramePr>
        <p:xfrm>
          <a:off x="4684976" y="1943100"/>
          <a:ext cx="6521450" cy="451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798251" y="1178501"/>
            <a:ext cx="1891144" cy="391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맑은 고딕"/>
                <a:ea typeface="맑은 고딕"/>
              </a:rPr>
              <a:t>도시별 판매액</a:t>
            </a:r>
            <a:r>
              <a:rPr lang="ko-KR" altLang="en-US" sz="1000">
                <a:latin typeface="맑은 고딕"/>
                <a:ea typeface="맑은 고딕"/>
              </a:rPr>
              <a:t> </a:t>
            </a:r>
          </a:p>
        </p:txBody>
      </p:sp>
      <p:sp>
        <p:nvSpPr>
          <p:cNvPr id="39" name="직사각형 47"/>
          <p:cNvSpPr/>
          <p:nvPr/>
        </p:nvSpPr>
        <p:spPr>
          <a:xfrm>
            <a:off x="155022" y="503626"/>
            <a:ext cx="2554928" cy="27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000">
                <a:solidFill>
                  <a:schemeClr val="dk1"/>
                </a:solidFill>
                <a:latin typeface="맑은 고딕"/>
              </a:rPr>
              <a:t>Path/ admin/stat_citys</a:t>
            </a:r>
          </a:p>
        </p:txBody>
      </p:sp>
      <p:sp>
        <p:nvSpPr>
          <p:cNvPr id="41" name="TextBox 27"/>
          <p:cNvSpPr txBox="1"/>
          <p:nvPr/>
        </p:nvSpPr>
        <p:spPr>
          <a:xfrm>
            <a:off x="8657860" y="713748"/>
            <a:ext cx="437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latin typeface="맑은 고딕"/>
                <a:ea typeface="맑은 고딕"/>
              </a:rPr>
              <a:t>월  </a:t>
            </a:r>
          </a:p>
        </p:txBody>
      </p:sp>
      <p:cxnSp>
        <p:nvCxnSpPr>
          <p:cNvPr id="43" name="직선 연결선 26"/>
          <p:cNvCxnSpPr/>
          <p:nvPr/>
        </p:nvCxnSpPr>
        <p:spPr>
          <a:xfrm>
            <a:off x="6362343" y="1114560"/>
            <a:ext cx="2755680" cy="15450"/>
          </a:xfrm>
          <a:prstGeom prst="line">
            <a:avLst/>
          </a:prstGeom>
          <a:ln w="28575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1"/>
          <p:cNvSpPr/>
          <p:nvPr/>
        </p:nvSpPr>
        <p:spPr>
          <a:xfrm>
            <a:off x="7878031" y="714282"/>
            <a:ext cx="626498" cy="261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6" name="직사각형 1"/>
          <p:cNvSpPr/>
          <p:nvPr/>
        </p:nvSpPr>
        <p:spPr>
          <a:xfrm>
            <a:off x="6373090" y="714282"/>
            <a:ext cx="1117887" cy="261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2022</a:t>
            </a:r>
          </a:p>
        </p:txBody>
      </p:sp>
      <p:sp>
        <p:nvSpPr>
          <p:cNvPr id="47" name="TextBox 27"/>
          <p:cNvSpPr txBox="1"/>
          <p:nvPr/>
        </p:nvSpPr>
        <p:spPr>
          <a:xfrm>
            <a:off x="7454020" y="713748"/>
            <a:ext cx="3698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latin typeface="맑은 고딕"/>
                <a:ea typeface="맑은 고딕"/>
              </a:rPr>
              <a:t>년</a:t>
            </a:r>
          </a:p>
        </p:txBody>
      </p:sp>
      <p:pic>
        <p:nvPicPr>
          <p:cNvPr id="50" name="Picture 97" descr="combo_box_btn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286147" y="731878"/>
            <a:ext cx="189918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Picture 97" descr="combo_box_btn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16580" y="731878"/>
            <a:ext cx="189918" cy="215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42DF476-106D-6FA3-D2A7-3C152C46A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873927"/>
              </p:ext>
            </p:extLst>
          </p:nvPr>
        </p:nvGraphicFramePr>
        <p:xfrm>
          <a:off x="3083363" y="518133"/>
          <a:ext cx="1401320" cy="257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320">
                  <a:extLst>
                    <a:ext uri="{9D8B030D-6E8A-4147-A177-3AD203B41FA5}">
                      <a16:colId xmlns:a16="http://schemas.microsoft.com/office/drawing/2014/main" val="3401770478"/>
                    </a:ext>
                  </a:extLst>
                </a:gridCol>
              </a:tblGrid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433256"/>
                  </a:ext>
                </a:extLst>
              </a:tr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도시 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3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상품관리</a:t>
                      </a:r>
                      <a:endParaRPr lang="en-US" altLang="ko-KR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11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고객센터</a:t>
                      </a:r>
                      <a:endParaRPr lang="en-US" altLang="ko-KR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43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통계</a:t>
                      </a:r>
                      <a:endParaRPr lang="en-US" altLang="ko-KR" sz="1050" dirty="0" smtClean="0"/>
                    </a:p>
                    <a:p>
                      <a:pPr latinLnBrk="1">
                        <a:defRPr/>
                      </a:pPr>
                      <a:r>
                        <a:rPr lang="en-US" altLang="ko-KR" sz="1000" b="0" dirty="0" smtClean="0"/>
                        <a:t>  - </a:t>
                      </a:r>
                      <a:r>
                        <a:rPr lang="ko-KR" altLang="en-US" sz="1000" b="0" dirty="0" smtClean="0"/>
                        <a:t>통계 홈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dirty="0" smtClean="0"/>
                        <a:t>  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 월간 매출액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dirty="0" smtClean="0"/>
                        <a:t>  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 주간 매출액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dirty="0" smtClean="0"/>
                        <a:t>  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요일별</a:t>
                      </a:r>
                      <a:r>
                        <a:rPr lang="ko-KR" altLang="en-US" sz="1000" dirty="0" smtClean="0"/>
                        <a:t> 매출액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b="1" dirty="0" smtClean="0"/>
                        <a:t>  </a:t>
                      </a:r>
                      <a:r>
                        <a:rPr lang="en-US" altLang="ko-KR" sz="1000" b="1" dirty="0" smtClean="0"/>
                        <a:t>-</a:t>
                      </a:r>
                      <a:r>
                        <a:rPr lang="ko-KR" altLang="en-US" sz="1000" b="1" dirty="0" smtClean="0"/>
                        <a:t> 월간 </a:t>
                      </a:r>
                      <a:r>
                        <a:rPr lang="ko-KR" altLang="en-US" sz="1000" b="1" dirty="0" err="1" smtClean="0"/>
                        <a:t>도시별</a:t>
                      </a:r>
                      <a:r>
                        <a:rPr lang="ko-KR" altLang="en-US" sz="1000" b="1" dirty="0" smtClean="0"/>
                        <a:t>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b="1" dirty="0" smtClean="0"/>
                        <a:t>    판매액 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7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8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88384" y="220732"/>
            <a:ext cx="7298574" cy="37407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회원상세정보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99441"/>
              </p:ext>
            </p:extLst>
          </p:nvPr>
        </p:nvGraphicFramePr>
        <p:xfrm>
          <a:off x="4688382" y="821264"/>
          <a:ext cx="7298576" cy="4722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4644">
                  <a:extLst>
                    <a:ext uri="{9D8B030D-6E8A-4147-A177-3AD203B41FA5}">
                      <a16:colId xmlns:a16="http://schemas.microsoft.com/office/drawing/2014/main" val="2244757957"/>
                    </a:ext>
                  </a:extLst>
                </a:gridCol>
                <a:gridCol w="1824644">
                  <a:extLst>
                    <a:ext uri="{9D8B030D-6E8A-4147-A177-3AD203B41FA5}">
                      <a16:colId xmlns:a16="http://schemas.microsoft.com/office/drawing/2014/main" val="3738289221"/>
                    </a:ext>
                  </a:extLst>
                </a:gridCol>
                <a:gridCol w="1824644">
                  <a:extLst>
                    <a:ext uri="{9D8B030D-6E8A-4147-A177-3AD203B41FA5}">
                      <a16:colId xmlns:a16="http://schemas.microsoft.com/office/drawing/2014/main" val="980756674"/>
                    </a:ext>
                  </a:extLst>
                </a:gridCol>
                <a:gridCol w="1824644">
                  <a:extLst>
                    <a:ext uri="{9D8B030D-6E8A-4147-A177-3AD203B41FA5}">
                      <a16:colId xmlns:a16="http://schemas.microsoft.com/office/drawing/2014/main" val="854869304"/>
                    </a:ext>
                  </a:extLst>
                </a:gridCol>
              </a:tblGrid>
              <a:tr h="524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sng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lh</a:t>
                      </a:r>
                      <a:endParaRPr lang="ko-KR" altLang="en-US" sz="100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16624"/>
                  </a:ext>
                </a:extLst>
              </a:tr>
              <a:tr h="524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010-0030-1115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908571"/>
                  </a:ext>
                </a:extLst>
              </a:tr>
              <a:tr h="524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회원상태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762829"/>
                  </a:ext>
                </a:extLst>
              </a:tr>
              <a:tr h="524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hlinkClick r:id="rId2"/>
                        </a:rPr>
                        <a:t>lh@nave.com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주민등록번호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123546-1122354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764911"/>
                  </a:ext>
                </a:extLst>
              </a:tr>
              <a:tr h="524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가입일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2022-01-01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최종 방문일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2022-12-25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149250"/>
                  </a:ext>
                </a:extLst>
              </a:tr>
              <a:tr h="524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최종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2022-12-25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마일리지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116353"/>
                  </a:ext>
                </a:extLst>
              </a:tr>
              <a:tr h="1574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예약관리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4948"/>
                  </a:ext>
                </a:extLst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8819808" y="1956261"/>
            <a:ext cx="822960" cy="3546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콤보박스기본값 </a:t>
            </a:r>
            <a:r>
              <a:rPr lang="en-US" altLang="ko-KR" sz="1000" dirty="0">
                <a:solidFill>
                  <a:schemeClr val="tx1"/>
                </a:solidFill>
              </a:rPr>
              <a:t>(A)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783186" y="5752737"/>
            <a:ext cx="822960" cy="2161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8819808" y="5752738"/>
            <a:ext cx="822960" cy="2161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회원관리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admin_member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1" y="1737078"/>
            <a:ext cx="29343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카테고리 클릭 시 해당 페이지로 이동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652940" y="4096028"/>
            <a:ext cx="5142819" cy="2949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dirty="0">
                <a:solidFill>
                  <a:srgbClr val="FF0000"/>
                </a:solidFill>
              </a:rPr>
              <a:t>패키지 </a:t>
            </a:r>
            <a:r>
              <a:rPr lang="ko-KR" altLang="en-US" sz="1050" dirty="0" err="1">
                <a:solidFill>
                  <a:srgbClr val="FF0000"/>
                </a:solidFill>
              </a:rPr>
              <a:t>예약내역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25066"/>
              </p:ext>
            </p:extLst>
          </p:nvPr>
        </p:nvGraphicFramePr>
        <p:xfrm>
          <a:off x="6605624" y="4458864"/>
          <a:ext cx="5190135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 일자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 번호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출발일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도착일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예약 현황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예약 취소</a:t>
                      </a:r>
                    </a:p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1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2023-01-18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[20231111-5555]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일본 오사카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/1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2023-02-10 09:10</a:t>
                      </a: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2023-02-11 19:10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예약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모서리가 둥근 직사각형 37"/>
          <p:cNvSpPr/>
          <p:nvPr/>
        </p:nvSpPr>
        <p:spPr>
          <a:xfrm>
            <a:off x="11006819" y="4931304"/>
            <a:ext cx="498764" cy="292927"/>
          </a:xfrm>
          <a:prstGeom prst="roundRect">
            <a:avLst>
              <a:gd name="adj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처리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748356" y="3599411"/>
            <a:ext cx="640080" cy="224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1" y="821264"/>
            <a:ext cx="1496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 상태 </a:t>
            </a:r>
            <a:r>
              <a:rPr lang="en-US" altLang="ko-KR" sz="1000" dirty="0"/>
              <a:t>– </a:t>
            </a:r>
            <a:r>
              <a:rPr lang="ko-KR" altLang="en-US" sz="1000" dirty="0" err="1"/>
              <a:t>콤보박스</a:t>
            </a:r>
            <a:endParaRPr lang="en-US" altLang="ko-KR" sz="1000" dirty="0"/>
          </a:p>
          <a:p>
            <a:r>
              <a:rPr lang="en-US" altLang="ko-KR" sz="1000" dirty="0"/>
              <a:t>A – </a:t>
            </a:r>
            <a:r>
              <a:rPr lang="ko-KR" altLang="en-US" sz="1000" dirty="0" smtClean="0"/>
              <a:t>정상 회원</a:t>
            </a:r>
            <a:endParaRPr lang="en-US" altLang="ko-KR" sz="1000" dirty="0"/>
          </a:p>
          <a:p>
            <a:r>
              <a:rPr lang="en-US" altLang="ko-KR" sz="1000" dirty="0"/>
              <a:t>B – </a:t>
            </a:r>
            <a:r>
              <a:rPr lang="ko-KR" altLang="en-US" sz="1000" dirty="0" smtClean="0"/>
              <a:t>휴먼 회원</a:t>
            </a:r>
            <a:endParaRPr lang="en-US" altLang="ko-KR" sz="1000" dirty="0"/>
          </a:p>
          <a:p>
            <a:r>
              <a:rPr lang="en-US" altLang="ko-KR" sz="1000" dirty="0"/>
              <a:t>C – </a:t>
            </a:r>
            <a:r>
              <a:rPr lang="ko-KR" altLang="en-US" sz="1000" dirty="0"/>
              <a:t>삭제</a:t>
            </a:r>
            <a:r>
              <a:rPr lang="en-US" altLang="ko-KR" sz="1000" dirty="0"/>
              <a:t>(</a:t>
            </a:r>
            <a:r>
              <a:rPr lang="ko-KR" altLang="en-US" sz="1000" dirty="0" smtClean="0"/>
              <a:t>탈퇴 회원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1" y="2149926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예약관리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버튼 </a:t>
            </a:r>
            <a:r>
              <a:rPr lang="ko-KR" altLang="en-US" sz="900" dirty="0"/>
              <a:t>클릭 </a:t>
            </a:r>
            <a:r>
              <a:rPr lang="ko-KR" altLang="en-US" sz="900" dirty="0" smtClean="0"/>
              <a:t>시</a:t>
            </a:r>
            <a:endParaRPr lang="en-US" altLang="ko-KR" sz="900" dirty="0" smtClean="0"/>
          </a:p>
          <a:p>
            <a:r>
              <a:rPr lang="en-US" altLang="ko-KR" sz="900" dirty="0" smtClean="0"/>
              <a:t>              </a:t>
            </a:r>
            <a:r>
              <a:rPr lang="ko-KR" altLang="en-US" sz="900" dirty="0" smtClean="0"/>
              <a:t>예약 </a:t>
            </a:r>
            <a:r>
              <a:rPr lang="ko-KR" altLang="en-US" sz="900" dirty="0"/>
              <a:t>관리페이지로 </a:t>
            </a:r>
            <a:r>
              <a:rPr lang="ko-KR" altLang="en-US" sz="900" dirty="0" smtClean="0"/>
              <a:t>이동</a:t>
            </a:r>
            <a:endParaRPr lang="en-US" altLang="ko-KR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1" y="2679699"/>
            <a:ext cx="3163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수정 </a:t>
            </a:r>
            <a:r>
              <a:rPr lang="ko-KR" altLang="en-US" sz="1000" dirty="0" smtClean="0"/>
              <a:t>버튼 </a:t>
            </a:r>
            <a:r>
              <a:rPr lang="en-US" altLang="ko-KR" sz="1000" dirty="0" smtClean="0"/>
              <a:t>: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수정하고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</a:t>
            </a:r>
            <a:r>
              <a:rPr lang="ko-KR" altLang="en-US" sz="1000" dirty="0" smtClean="0"/>
              <a:t>목록페이지로 이동</a:t>
            </a:r>
            <a:endParaRPr lang="en-US" altLang="ko-KR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3105837"/>
            <a:ext cx="2020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목록 </a:t>
            </a:r>
            <a:r>
              <a:rPr lang="ko-KR" altLang="en-US" sz="1000" dirty="0" smtClean="0"/>
              <a:t>버튼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뒤로 </a:t>
            </a:r>
            <a:r>
              <a:rPr lang="ko-KR" altLang="en-US" sz="1000" dirty="0"/>
              <a:t>가기 하여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</a:t>
            </a:r>
            <a:r>
              <a:rPr lang="ko-KR" altLang="en-US" sz="1000" dirty="0" smtClean="0"/>
              <a:t>목록페이지로 이동</a:t>
            </a:r>
            <a:endParaRPr lang="en-US" altLang="ko-KR" sz="1000" dirty="0"/>
          </a:p>
        </p:txBody>
      </p:sp>
      <p:sp>
        <p:nvSpPr>
          <p:cNvPr id="27" name="타원 26"/>
          <p:cNvSpPr/>
          <p:nvPr/>
        </p:nvSpPr>
        <p:spPr>
          <a:xfrm>
            <a:off x="252190" y="1031090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69432" y="174287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69432" y="216332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67604" y="2705684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83613" y="315343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5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680273" y="1888340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203826" y="99276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085272" y="4648188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595418" y="566673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8680273" y="566767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5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57942" y="490451"/>
            <a:ext cx="2552007" cy="3241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path : /admin/member_detail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4AC05EAD-AC0A-66FE-FECB-541A24573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983241"/>
              </p:ext>
            </p:extLst>
          </p:nvPr>
        </p:nvGraphicFramePr>
        <p:xfrm>
          <a:off x="3084275" y="821264"/>
          <a:ext cx="1401320" cy="2015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320">
                  <a:extLst>
                    <a:ext uri="{9D8B030D-6E8A-4147-A177-3AD203B41FA5}">
                      <a16:colId xmlns:a16="http://schemas.microsoft.com/office/drawing/2014/main" val="3401770478"/>
                    </a:ext>
                  </a:extLst>
                </a:gridCol>
              </a:tblGrid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</a:rPr>
                        <a:t>회원 목록</a:t>
                      </a:r>
                      <a:endParaRPr lang="en-US" altLang="ko-KR" sz="105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   -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예약 관리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433256"/>
                  </a:ext>
                </a:extLst>
              </a:tr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도시 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27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상품관리</a:t>
                      </a:r>
                      <a:endParaRPr lang="en-US" altLang="ko-KR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11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고객센터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43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7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7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어드민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-&gt;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예약 관리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4315" y="1584299"/>
            <a:ext cx="1224153" cy="271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200" dirty="0"/>
              <a:t>총 ??건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772338"/>
              </p:ext>
            </p:extLst>
          </p:nvPr>
        </p:nvGraphicFramePr>
        <p:xfrm>
          <a:off x="4818186" y="1855762"/>
          <a:ext cx="6994200" cy="2212140"/>
        </p:xfrm>
        <a:graphic>
          <a:graphicData uri="http://schemas.openxmlformats.org/drawingml/2006/table">
            <a:tbl>
              <a:tblPr firstRow="1" bandRow="1"/>
              <a:tblGrid>
                <a:gridCol w="491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1649095355"/>
                    </a:ext>
                  </a:extLst>
                </a:gridCol>
                <a:gridCol w="1327974">
                  <a:extLst>
                    <a:ext uri="{9D8B030D-6E8A-4147-A177-3AD203B41FA5}">
                      <a16:colId xmlns:a16="http://schemas.microsoft.com/office/drawing/2014/main" val="19828867"/>
                    </a:ext>
                  </a:extLst>
                </a:gridCol>
                <a:gridCol w="976738">
                  <a:extLst>
                    <a:ext uri="{9D8B030D-6E8A-4147-A177-3AD203B41FA5}">
                      <a16:colId xmlns:a16="http://schemas.microsoft.com/office/drawing/2014/main" val="2707435957"/>
                    </a:ext>
                  </a:extLst>
                </a:gridCol>
                <a:gridCol w="976738">
                  <a:extLst>
                    <a:ext uri="{9D8B030D-6E8A-4147-A177-3AD203B41FA5}">
                      <a16:colId xmlns:a16="http://schemas.microsoft.com/office/drawing/2014/main" val="3393845872"/>
                    </a:ext>
                  </a:extLst>
                </a:gridCol>
              </a:tblGrid>
              <a:tr h="45099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예약번호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신청자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취소 사유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신청일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처리 상태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8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dirty="0" smtClean="0"/>
                        <a:t>23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000" dirty="0" smtClean="0"/>
                        <a:t>PA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dirty="0" smtClean="0"/>
                        <a:t>PAMASN1023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 smtClean="0"/>
                        <a:t>단순 변심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dirty="0" smtClean="0"/>
                        <a:t>2023-01-18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 smtClean="0"/>
                        <a:t>대기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28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dirty="0" smtClean="0"/>
                        <a:t>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000" dirty="0" smtClean="0"/>
                        <a:t>MY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000" dirty="0" smtClean="0"/>
                        <a:t>HOMASN1023</a:t>
                      </a:r>
                      <a:endParaRPr lang="ko-KR" altLang="en-US" sz="1000" dirty="0" smtClean="0"/>
                    </a:p>
                    <a:p>
                      <a:pPr algn="ctr"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ko-KR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 smtClean="0"/>
                        <a:t>일정 변경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000" dirty="0" smtClean="0"/>
                        <a:t>2023-01-18</a:t>
                      </a:r>
                      <a:endParaRPr lang="ko-KR" altLang="en-US" sz="1000" dirty="0" smtClean="0"/>
                    </a:p>
                    <a:p>
                      <a:pPr algn="ctr"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 smtClean="0"/>
                        <a:t>대기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28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dirty="0" smtClean="0"/>
                        <a:t>21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000" dirty="0" smtClean="0"/>
                        <a:t>MY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000" dirty="0" smtClean="0"/>
                        <a:t>HOMASN1023</a:t>
                      </a:r>
                      <a:endParaRPr lang="ko-KR" altLang="en-US" sz="1000" dirty="0" smtClean="0"/>
                    </a:p>
                    <a:p>
                      <a:pPr algn="ctr"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ko-KR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 smtClean="0"/>
                        <a:t>일정 변경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000" dirty="0" smtClean="0"/>
                        <a:t>2023-01-18</a:t>
                      </a:r>
                      <a:endParaRPr lang="ko-KR" altLang="en-US" sz="1000" dirty="0" smtClean="0"/>
                    </a:p>
                    <a:p>
                      <a:pPr algn="ctr"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 smtClean="0"/>
                        <a:t>반려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28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dirty="0" smtClean="0"/>
                        <a:t>20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000" dirty="0" smtClean="0"/>
                        <a:t>PA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000" dirty="0" smtClean="0"/>
                        <a:t>PAMASN1023</a:t>
                      </a:r>
                      <a:endParaRPr lang="ko-KR" altLang="en-US" sz="1000" dirty="0" smtClean="0"/>
                    </a:p>
                    <a:p>
                      <a:pPr algn="ctr"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 smtClean="0"/>
                        <a:t>결제 수단 변경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000" dirty="0" smtClean="0"/>
                        <a:t>2023-01-07</a:t>
                      </a:r>
                      <a:endParaRPr lang="ko-KR" altLang="en-US" sz="1000" dirty="0" smtClean="0"/>
                    </a:p>
                    <a:p>
                      <a:pPr algn="ctr"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 dirty="0" smtClean="0"/>
                        <a:t>완료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59771" y="4690632"/>
            <a:ext cx="303157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 dirty="0"/>
              <a:t>≪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8162" y="4690632"/>
            <a:ext cx="303156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09626" y="4690632"/>
            <a:ext cx="303155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＞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99690" y="4690632"/>
            <a:ext cx="303156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≫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60410" y="4689125"/>
            <a:ext cx="34585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" u="sng" dirty="0"/>
              <a:t>1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2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3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4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5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6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7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8</a:t>
            </a:r>
            <a:r>
              <a:rPr lang="ko-KR" altLang="en-US" sz="1000" dirty="0"/>
              <a:t>  </a:t>
            </a:r>
            <a:r>
              <a:rPr lang="ko-KR" altLang="en-US" sz="1000" u="sng" dirty="0"/>
              <a:t>9</a:t>
            </a:r>
            <a:r>
              <a:rPr lang="ko-KR" altLang="en-US" sz="1000" dirty="0"/>
              <a:t> </a:t>
            </a:r>
            <a:r>
              <a:rPr lang="ko-KR" altLang="en-US" sz="1000" u="sng" dirty="0"/>
              <a:t>10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029F0FE-E94D-4B18-AC02-8E7869831FD2}"/>
              </a:ext>
            </a:extLst>
          </p:cNvPr>
          <p:cNvGrpSpPr/>
          <p:nvPr/>
        </p:nvGrpSpPr>
        <p:grpSpPr>
          <a:xfrm>
            <a:off x="7977801" y="4089932"/>
            <a:ext cx="299774" cy="584451"/>
            <a:chOff x="7440694" y="4634105"/>
            <a:chExt cx="299774" cy="584451"/>
          </a:xfrm>
        </p:grpSpPr>
        <p:sp>
          <p:nvSpPr>
            <p:cNvPr id="22" name="TextBox 21"/>
            <p:cNvSpPr txBox="1"/>
            <p:nvPr/>
          </p:nvSpPr>
          <p:spPr>
            <a:xfrm>
              <a:off x="7440694" y="4826890"/>
              <a:ext cx="299774" cy="195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dirty="0"/>
                <a:t>●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40694" y="5022723"/>
              <a:ext cx="299774" cy="195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dirty="0"/>
                <a:t>●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40694" y="4634105"/>
              <a:ext cx="299774" cy="196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/>
                <a:t>●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359772" y="5233767"/>
            <a:ext cx="4338754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0926364" y="5233766"/>
            <a:ext cx="882150" cy="246221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000" dirty="0"/>
              <a:t>검색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4814315" y="5224968"/>
            <a:ext cx="1224153" cy="246221"/>
            <a:chOff x="4814314" y="5295025"/>
            <a:chExt cx="1224153" cy="246221"/>
          </a:xfrm>
        </p:grpSpPr>
        <p:sp>
          <p:nvSpPr>
            <p:cNvPr id="30" name="TextBox 29"/>
            <p:cNvSpPr txBox="1"/>
            <p:nvPr/>
          </p:nvSpPr>
          <p:spPr>
            <a:xfrm>
              <a:off x="4814314" y="5295025"/>
              <a:ext cx="1224153" cy="246221"/>
            </a:xfrm>
            <a:prstGeom prst="rect">
              <a:avLst/>
            </a:prstGeom>
            <a:ln w="9525" cap="flat" cmpd="sng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defRPr lang="ko-KR" altLang="en-US"/>
              </a:pPr>
              <a:r>
                <a:rPr lang="ko-KR" altLang="en-US" sz="1000"/>
                <a:t>전체  </a:t>
              </a:r>
            </a:p>
          </p:txBody>
        </p:sp>
        <p:pic>
          <p:nvPicPr>
            <p:cNvPr id="33" name="Picture 97" descr="combo_box_btn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782080" y="5346419"/>
              <a:ext cx="176420" cy="1582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" name="TextBox 24"/>
          <p:cNvSpPr txBox="1"/>
          <p:nvPr/>
        </p:nvSpPr>
        <p:spPr>
          <a:xfrm>
            <a:off x="4789815" y="879949"/>
            <a:ext cx="4104514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mtClean="0"/>
              <a:t>예약 취소 요청 내역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93489E6-8F06-4E46-BB05-B2306BC85E50}"/>
              </a:ext>
            </a:extLst>
          </p:cNvPr>
          <p:cNvCxnSpPr/>
          <p:nvPr/>
        </p:nvCxnSpPr>
        <p:spPr>
          <a:xfrm>
            <a:off x="4844168" y="1344090"/>
            <a:ext cx="7110578" cy="0"/>
          </a:xfrm>
          <a:prstGeom prst="line">
            <a:avLst/>
          </a:prstGeom>
          <a:ln w="28575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0712" y="1519975"/>
            <a:ext cx="2004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리스트 클릭 시 </a:t>
            </a:r>
            <a:endParaRPr lang="en-US" altLang="ko-KR" sz="1000" dirty="0" smtClean="0"/>
          </a:p>
          <a:p>
            <a:r>
              <a:rPr lang="ko-KR" altLang="en-US" sz="1000" dirty="0" smtClean="0"/>
              <a:t>취소 요청 상세 페이지로 이동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390712" y="1026768"/>
            <a:ext cx="218500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페이지에 총 </a:t>
            </a:r>
            <a:r>
              <a:rPr lang="en-US" altLang="ko-KR" sz="1000" dirty="0"/>
              <a:t>10</a:t>
            </a:r>
            <a:r>
              <a:rPr lang="ko-KR" altLang="en-US" sz="1000" dirty="0"/>
              <a:t>개의 게시물과 </a:t>
            </a:r>
            <a:r>
              <a:rPr lang="en-US" altLang="ko-KR" sz="1000" dirty="0"/>
              <a:t>10</a:t>
            </a:r>
            <a:r>
              <a:rPr lang="ko-KR" altLang="en-US" sz="1000" dirty="0"/>
              <a:t>개의 페이지 번호가 보이게 </a:t>
            </a:r>
            <a:r>
              <a:rPr lang="ko-KR" altLang="en-US" sz="1000" dirty="0" smtClean="0"/>
              <a:t>출력</a:t>
            </a:r>
            <a:endParaRPr lang="ko-KR" altLang="en-US" sz="1000" dirty="0"/>
          </a:p>
        </p:txBody>
      </p:sp>
      <p:sp>
        <p:nvSpPr>
          <p:cNvPr id="35" name="타원 34"/>
          <p:cNvSpPr/>
          <p:nvPr/>
        </p:nvSpPr>
        <p:spPr>
          <a:xfrm>
            <a:off x="245505" y="1109964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45505" y="1617752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883917" y="494162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720431" y="2738070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45505" y="211095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6765" y="2027677"/>
            <a:ext cx="2243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처리 상태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최신 순으로 분류</a:t>
            </a:r>
            <a:endParaRPr lang="en-US" altLang="ko-KR" sz="1000" dirty="0" smtClean="0"/>
          </a:p>
          <a:p>
            <a:r>
              <a:rPr lang="ko-KR" altLang="en-US" sz="1000" dirty="0" smtClean="0"/>
              <a:t>처리 상태는 대기인 상태가 맨 위로</a:t>
            </a:r>
            <a:endParaRPr lang="ko-KR" altLang="en-US" sz="1000" dirty="0"/>
          </a:p>
        </p:txBody>
      </p:sp>
      <p:sp>
        <p:nvSpPr>
          <p:cNvPr id="43" name="타원 42"/>
          <p:cNvSpPr/>
          <p:nvPr/>
        </p:nvSpPr>
        <p:spPr>
          <a:xfrm>
            <a:off x="4727927" y="514719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57942" y="490451"/>
            <a:ext cx="2552007" cy="3241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path : /admin/</a:t>
            </a:r>
            <a:r>
              <a:rPr lang="en-US" altLang="ko-KR" sz="1000" dirty="0" err="1">
                <a:solidFill>
                  <a:schemeClr val="tx1"/>
                </a:solidFill>
              </a:rPr>
              <a:t>reservation_setting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4AC05EAD-AC0A-66FE-FECB-541A24573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28231"/>
              </p:ext>
            </p:extLst>
          </p:nvPr>
        </p:nvGraphicFramePr>
        <p:xfrm>
          <a:off x="3106483" y="1015607"/>
          <a:ext cx="1401320" cy="2015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320">
                  <a:extLst>
                    <a:ext uri="{9D8B030D-6E8A-4147-A177-3AD203B41FA5}">
                      <a16:colId xmlns:a16="http://schemas.microsoft.com/office/drawing/2014/main" val="3401770478"/>
                    </a:ext>
                  </a:extLst>
                </a:gridCol>
              </a:tblGrid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회원 목록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</a:rPr>
                        <a:t>예약 관리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433256"/>
                  </a:ext>
                </a:extLst>
              </a:tr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도시 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27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상품관리</a:t>
                      </a:r>
                      <a:endParaRPr lang="en-US" altLang="ko-KR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11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고객센터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43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7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0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070522"/>
              </p:ext>
            </p:extLst>
          </p:nvPr>
        </p:nvGraphicFramePr>
        <p:xfrm>
          <a:off x="4814537" y="1008825"/>
          <a:ext cx="7110578" cy="3396697"/>
        </p:xfrm>
        <a:graphic>
          <a:graphicData uri="http://schemas.openxmlformats.org/drawingml/2006/table">
            <a:tbl>
              <a:tblPr firstRow="1" bandRow="1"/>
              <a:tblGrid>
                <a:gridCol w="1681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96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예약자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40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 dirty="0"/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6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패키지 내역</a:t>
                      </a:r>
                      <a:endParaRPr lang="ko-KR" altLang="en-US" sz="1000" dirty="0"/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40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dirty="0"/>
                        <a:t>예약 </a:t>
                      </a:r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40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ko-KR" altLang="en-US" sz="1000" dirty="0" smtClean="0"/>
                        <a:t>카테고리</a:t>
                      </a:r>
                      <a:endParaRPr lang="ko-KR" altLang="en-US" sz="1000" dirty="0"/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405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ko-KR" altLang="en-US" sz="1000" dirty="0" smtClean="0"/>
                        <a:t>예약 취소 사유</a:t>
                      </a:r>
                      <a:endParaRPr lang="ko-KR" altLang="en-US" sz="1000" dirty="0"/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0057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  <a:p>
                      <a:pPr>
                        <a:defRPr lang="ko-KR" altLang="en-US"/>
                      </a:pPr>
                      <a:endParaRPr lang="ko-KR" altLang="en-US" sz="1000" dirty="0"/>
                    </a:p>
                    <a:p>
                      <a:pPr>
                        <a:defRPr lang="ko-KR" altLang="en-US"/>
                      </a:pPr>
                      <a:r>
                        <a:rPr lang="ko-KR" altLang="en-US" sz="1000" dirty="0" smtClean="0"/>
                        <a:t>내용</a:t>
                      </a:r>
                      <a:endParaRPr lang="ko-KR" altLang="en-US" sz="1000" dirty="0"/>
                    </a:p>
                  </a:txBody>
                  <a:tcPr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050" dirty="0" smtClean="0"/>
                        <a:t>갑자기 일정이 취소</a:t>
                      </a:r>
                      <a:r>
                        <a:rPr lang="ko-KR" altLang="en-US" sz="1050" baseline="0" dirty="0" smtClean="0"/>
                        <a:t> 되어서 환불하려고 합니다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ko-KR" altLang="en-US" sz="105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70000"/>
                        </a:schemeClr>
                      </a:solidFill>
                      <a:prstDash val="solid"/>
                      <a:round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726932" y="215899"/>
            <a:ext cx="4104514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dirty="0" smtClean="0"/>
              <a:t>예약 취소 요청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93489E6-8F06-4E46-BB05-B2306BC85E50}"/>
              </a:ext>
            </a:extLst>
          </p:cNvPr>
          <p:cNvCxnSpPr/>
          <p:nvPr/>
        </p:nvCxnSpPr>
        <p:spPr>
          <a:xfrm>
            <a:off x="4781285" y="680040"/>
            <a:ext cx="7110578" cy="0"/>
          </a:xfrm>
          <a:prstGeom prst="line">
            <a:avLst/>
          </a:prstGeom>
          <a:ln w="28575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249958" y="4692687"/>
            <a:ext cx="641905" cy="291465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300" b="1" smtClean="0">
                <a:solidFill>
                  <a:schemeClr val="bg1"/>
                </a:solidFill>
              </a:rPr>
              <a:t>처리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502705" y="4692687"/>
            <a:ext cx="588407" cy="291465"/>
          </a:xfrm>
          <a:prstGeom prst="rect">
            <a:avLst/>
          </a:prstGeom>
          <a:solidFill>
            <a:srgbClr val="2DB400"/>
          </a:solidFill>
          <a:ln w="9525" cap="rnd" cmpd="sng" algn="ctr">
            <a:solidFill>
              <a:srgbClr val="2DB400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1300" b="1" smtClean="0">
                <a:solidFill>
                  <a:schemeClr val="bg1"/>
                </a:solidFill>
              </a:rPr>
              <a:t>반려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950491" y="403041"/>
            <a:ext cx="24464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200" b="0" dirty="0">
                <a:solidFill>
                  <a:srgbClr val="FF0000"/>
                </a:solidFill>
              </a:rPr>
              <a:t>*</a:t>
            </a:r>
            <a:r>
              <a:rPr lang="ko-KR" altLang="en-US" sz="1200" dirty="0"/>
              <a:t>는 </a:t>
            </a:r>
            <a:r>
              <a:rPr lang="ko-KR" altLang="en-US" sz="1200" dirty="0" smtClean="0"/>
              <a:t>필수 입력 </a:t>
            </a:r>
            <a:r>
              <a:rPr lang="ko-KR" altLang="en-US" sz="1200" dirty="0"/>
              <a:t>정보입니다.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57942" y="149629"/>
            <a:ext cx="2552007" cy="37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어드민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-&gt;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예약 관리 폼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60826" y="1045063"/>
            <a:ext cx="211357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자동으로 가져옴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60826" y="1395170"/>
            <a:ext cx="211357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자동으로 가져옴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70351" y="2459712"/>
            <a:ext cx="211357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자동으로 가져옴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59855" y="1753531"/>
            <a:ext cx="1954598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카테고리 선택에 따라 </a:t>
            </a:r>
            <a:r>
              <a:rPr lang="ko-KR" altLang="en-US" sz="1000" dirty="0" smtClean="0"/>
              <a:t>가져옴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6450330" y="2105956"/>
            <a:ext cx="1954598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카테고리 선택에 따라 </a:t>
            </a:r>
            <a:r>
              <a:rPr lang="ko-KR" altLang="en-US" sz="1000" dirty="0" smtClean="0"/>
              <a:t>가져옴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470351" y="2829431"/>
            <a:ext cx="211357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</a:rPr>
              <a:t>자동으로 가져옴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7942" y="640080"/>
            <a:ext cx="2552007" cy="6143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3457" y="789709"/>
            <a:ext cx="239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 시 예약 취소 요청 내역으로 이동</a:t>
            </a:r>
            <a:endParaRPr lang="en-US" altLang="ko-KR" sz="1000" dirty="0"/>
          </a:p>
          <a:p>
            <a:r>
              <a:rPr lang="ko-KR" altLang="en-US" sz="1000" dirty="0" smtClean="0"/>
              <a:t>처리 상태 변경 </a:t>
            </a:r>
            <a:endParaRPr lang="ko-KR" altLang="en-US" sz="1000" dirty="0"/>
          </a:p>
        </p:txBody>
      </p:sp>
      <p:sp>
        <p:nvSpPr>
          <p:cNvPr id="29" name="타원 28"/>
          <p:cNvSpPr/>
          <p:nvPr/>
        </p:nvSpPr>
        <p:spPr>
          <a:xfrm>
            <a:off x="255231" y="89185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1079827" y="464260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7942" y="490451"/>
            <a:ext cx="2552007" cy="3241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path : /admin/</a:t>
            </a:r>
            <a:r>
              <a:rPr lang="en-US" altLang="ko-KR" sz="1000" dirty="0" err="1">
                <a:solidFill>
                  <a:schemeClr val="tx1"/>
                </a:solidFill>
              </a:rPr>
              <a:t>reservation_setting_form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AC05EAD-AC0A-66FE-FECB-541A24573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281265"/>
              </p:ext>
            </p:extLst>
          </p:nvPr>
        </p:nvGraphicFramePr>
        <p:xfrm>
          <a:off x="3038026" y="1008825"/>
          <a:ext cx="1401320" cy="2015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320">
                  <a:extLst>
                    <a:ext uri="{9D8B030D-6E8A-4147-A177-3AD203B41FA5}">
                      <a16:colId xmlns:a16="http://schemas.microsoft.com/office/drawing/2014/main" val="3401770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  -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</a:rPr>
                        <a:t>회원 목록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sz="1050" b="1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1050" b="1" baseline="0" dirty="0" smtClean="0">
                          <a:solidFill>
                            <a:schemeClr val="tx1"/>
                          </a:solidFill>
                        </a:rPr>
                        <a:t>예약 관리</a:t>
                      </a:r>
                      <a:endParaRPr lang="en-US" altLang="ko-KR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433256"/>
                  </a:ext>
                </a:extLst>
              </a:tr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도시 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27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상품관리</a:t>
                      </a:r>
                      <a:endParaRPr lang="en-US" altLang="ko-KR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11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고객센터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43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7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75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2493" y="926589"/>
            <a:ext cx="2689645" cy="570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449192"/>
              </p:ext>
            </p:extLst>
          </p:nvPr>
        </p:nvGraphicFramePr>
        <p:xfrm>
          <a:off x="4803677" y="1060740"/>
          <a:ext cx="6900645" cy="417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723">
                  <a:extLst>
                    <a:ext uri="{9D8B030D-6E8A-4147-A177-3AD203B41FA5}">
                      <a16:colId xmlns:a16="http://schemas.microsoft.com/office/drawing/2014/main" val="97924456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2630636643"/>
                    </a:ext>
                  </a:extLst>
                </a:gridCol>
                <a:gridCol w="598516">
                  <a:extLst>
                    <a:ext uri="{9D8B030D-6E8A-4147-A177-3AD203B41FA5}">
                      <a16:colId xmlns:a16="http://schemas.microsoft.com/office/drawing/2014/main" val="3622292099"/>
                    </a:ext>
                  </a:extLst>
                </a:gridCol>
                <a:gridCol w="523702">
                  <a:extLst>
                    <a:ext uri="{9D8B030D-6E8A-4147-A177-3AD203B41FA5}">
                      <a16:colId xmlns:a16="http://schemas.microsoft.com/office/drawing/2014/main" val="3070445620"/>
                    </a:ext>
                  </a:extLst>
                </a:gridCol>
                <a:gridCol w="2493818">
                  <a:extLst>
                    <a:ext uri="{9D8B030D-6E8A-4147-A177-3AD203B41FA5}">
                      <a16:colId xmlns:a16="http://schemas.microsoft.com/office/drawing/2014/main" val="3810117590"/>
                    </a:ext>
                  </a:extLst>
                </a:gridCol>
                <a:gridCol w="761650">
                  <a:extLst>
                    <a:ext uri="{9D8B030D-6E8A-4147-A177-3AD203B41FA5}">
                      <a16:colId xmlns:a16="http://schemas.microsoft.com/office/drawing/2014/main" val="642567992"/>
                    </a:ext>
                  </a:extLst>
                </a:gridCol>
                <a:gridCol w="494200">
                  <a:extLst>
                    <a:ext uri="{9D8B030D-6E8A-4147-A177-3AD203B41FA5}">
                      <a16:colId xmlns:a16="http://schemas.microsoft.com/office/drawing/2014/main" val="2094562926"/>
                    </a:ext>
                  </a:extLst>
                </a:gridCol>
                <a:gridCol w="356821">
                  <a:extLst>
                    <a:ext uri="{9D8B030D-6E8A-4147-A177-3AD203B41FA5}">
                      <a16:colId xmlns:a16="http://schemas.microsoft.com/office/drawing/2014/main" val="4003465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pc="-150" dirty="0" err="1" smtClean="0"/>
                        <a:t>상품코드</a:t>
                      </a:r>
                      <a:endParaRPr lang="ko-KR" altLang="en-US" sz="800" spc="-15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800" dirty="0" smtClean="0"/>
                        <a:t>도시▽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항공 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기간▽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상품가격▽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800" smtClean="0"/>
                        <a:t>선택</a:t>
                      </a:r>
                      <a:endParaRPr lang="en-US" altLang="ko-KR" sz="800" dirty="0"/>
                    </a:p>
                    <a:p>
                      <a:pPr algn="dist" latinLnBrk="1"/>
                      <a:r>
                        <a:rPr lang="ko-KR" altLang="en-US" sz="800" dirty="0"/>
                        <a:t>○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ko-KR" altLang="en-US" sz="800" spc="-150" dirty="0"/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186963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PAICNMAS</a:t>
                      </a:r>
                    </a:p>
                    <a:p>
                      <a:pPr algn="ctr" latinLnBrk="1"/>
                      <a:r>
                        <a:rPr lang="en-US" altLang="ko-KR" sz="700" dirty="0"/>
                        <a:t>001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코타키나발루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아시아나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r>
                        <a:rPr lang="ko-KR" altLang="en-US" sz="800" dirty="0"/>
                        <a:t>박</a:t>
                      </a:r>
                      <a:r>
                        <a:rPr lang="en-US" altLang="ko-KR" sz="800" dirty="0"/>
                        <a:t>5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spc="-100" baseline="0" dirty="0" err="1">
                          <a:solidFill>
                            <a:schemeClr val="tx1"/>
                          </a:solidFill>
                        </a:rPr>
                        <a:t>코타라이트</a:t>
                      </a:r>
                      <a:r>
                        <a:rPr lang="en-US" altLang="ko-KR" sz="800" spc="-100" baseline="0" dirty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spc="-100" baseline="0" dirty="0" err="1">
                          <a:solidFill>
                            <a:schemeClr val="tx1"/>
                          </a:solidFill>
                        </a:rPr>
                        <a:t>코타키나발루</a:t>
                      </a:r>
                      <a:r>
                        <a:rPr lang="ko-KR" altLang="en-US" sz="800" spc="-100" baseline="0" dirty="0">
                          <a:solidFill>
                            <a:schemeClr val="tx1"/>
                          </a:solidFill>
                        </a:rPr>
                        <a:t> 초특급 </a:t>
                      </a:r>
                      <a:r>
                        <a:rPr lang="ko-KR" altLang="en-US" sz="800" spc="-100" baseline="0" dirty="0" err="1">
                          <a:solidFill>
                            <a:schemeClr val="tx1"/>
                          </a:solidFill>
                        </a:rPr>
                        <a:t>수트라하버</a:t>
                      </a:r>
                      <a:r>
                        <a:rPr lang="ko-KR" altLang="en-US" sz="800" spc="-100" baseline="0" dirty="0">
                          <a:solidFill>
                            <a:schemeClr val="tx1"/>
                          </a:solidFill>
                        </a:rPr>
                        <a:t> 마젤란</a:t>
                      </a:r>
                      <a:r>
                        <a:rPr lang="en-US" altLang="ko-KR" sz="800" spc="-1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spc="-100" baseline="0" dirty="0" err="1">
                          <a:solidFill>
                            <a:schemeClr val="tx1"/>
                          </a:solidFill>
                        </a:rPr>
                        <a:t>씨뷰</a:t>
                      </a:r>
                      <a:r>
                        <a:rPr lang="en-US" altLang="ko-KR" sz="800" spc="-100" baseline="0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80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1,049,000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○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224488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PAICNMAS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/>
                        <a:t>코타키나발루</a:t>
                      </a:r>
                      <a:endParaRPr lang="ko-KR" altLang="en-US" sz="700" dirty="0" smtClean="0"/>
                    </a:p>
                    <a:p>
                      <a:pPr algn="ctr" latinLnBrk="1"/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대한항공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r>
                        <a:rPr lang="ko-KR" altLang="en-US" sz="800" dirty="0"/>
                        <a:t>박</a:t>
                      </a:r>
                      <a:r>
                        <a:rPr lang="en-US" altLang="ko-KR" sz="800" dirty="0"/>
                        <a:t>5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spc="-100" baseline="0" dirty="0" err="1">
                          <a:solidFill>
                            <a:schemeClr val="tx1"/>
                          </a:solidFill>
                        </a:rPr>
                        <a:t>코타라이트</a:t>
                      </a:r>
                      <a:r>
                        <a:rPr lang="en-US" altLang="ko-KR" sz="800" spc="-100" baseline="0" dirty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spc="-100" baseline="0" dirty="0" err="1">
                          <a:solidFill>
                            <a:schemeClr val="tx1"/>
                          </a:solidFill>
                        </a:rPr>
                        <a:t>코타키나발루</a:t>
                      </a:r>
                      <a:r>
                        <a:rPr lang="ko-KR" altLang="en-US" sz="800" spc="-100" baseline="0" dirty="0">
                          <a:solidFill>
                            <a:schemeClr val="tx1"/>
                          </a:solidFill>
                        </a:rPr>
                        <a:t> 초특급 </a:t>
                      </a:r>
                      <a:r>
                        <a:rPr lang="ko-KR" altLang="en-US" sz="800" spc="-100" baseline="0" dirty="0" err="1">
                          <a:solidFill>
                            <a:schemeClr val="tx1"/>
                          </a:solidFill>
                        </a:rPr>
                        <a:t>수트라하버</a:t>
                      </a:r>
                      <a:r>
                        <a:rPr lang="ko-KR" altLang="en-US" sz="800" spc="-100" baseline="0" dirty="0">
                          <a:solidFill>
                            <a:schemeClr val="tx1"/>
                          </a:solidFill>
                        </a:rPr>
                        <a:t> 마젤란</a:t>
                      </a:r>
                      <a:r>
                        <a:rPr lang="en-US" altLang="ko-KR" sz="800" spc="-1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spc="-100" baseline="0" dirty="0" err="1">
                          <a:solidFill>
                            <a:schemeClr val="tx1"/>
                          </a:solidFill>
                        </a:rPr>
                        <a:t>씨뷰</a:t>
                      </a:r>
                      <a:r>
                        <a:rPr lang="en-US" altLang="ko-KR" sz="800" spc="-1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1,009,000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○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37027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PAICNMAS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003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대만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대한항공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r>
                        <a:rPr lang="ko-KR" altLang="en-US" sz="800" dirty="0"/>
                        <a:t>박</a:t>
                      </a:r>
                      <a:r>
                        <a:rPr lang="en-US" altLang="ko-KR" sz="800" dirty="0"/>
                        <a:t>5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대만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화련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야류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지우펀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스펀 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성호텔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/101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전망대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천등날리기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특식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spc="-100" baseline="0" smtClean="0">
                          <a:solidFill>
                            <a:schemeClr val="tx1"/>
                          </a:solidFill>
                        </a:rPr>
                        <a:t>회</a:t>
                      </a:r>
                      <a:r>
                        <a:rPr lang="en-US" altLang="ko-KR" sz="800" spc="-100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949,000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098099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PAICNMAS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004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대만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아시아나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r>
                        <a:rPr lang="ko-KR" altLang="en-US" sz="800" dirty="0"/>
                        <a:t>박</a:t>
                      </a:r>
                      <a:r>
                        <a:rPr lang="en-US" altLang="ko-KR" sz="800" baseline="0" dirty="0"/>
                        <a:t>6</a:t>
                      </a:r>
                      <a:r>
                        <a:rPr lang="ko-KR" altLang="en-US" sz="800" baseline="0" dirty="0"/>
                        <a:t>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 smtClean="0">
                          <a:solidFill>
                            <a:schemeClr val="tx1"/>
                          </a:solidFill>
                        </a:rPr>
                        <a:t>대만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spc="-100" baseline="0" dirty="0" smtClean="0">
                          <a:solidFill>
                            <a:schemeClr val="tx1"/>
                          </a:solidFill>
                        </a:rPr>
                        <a:t>화련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spc="-100" baseline="0" dirty="0" err="1" smtClean="0">
                          <a:solidFill>
                            <a:schemeClr val="tx1"/>
                          </a:solidFill>
                        </a:rPr>
                        <a:t>야류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spc="-100" baseline="0" dirty="0" err="1" smtClean="0">
                          <a:solidFill>
                            <a:schemeClr val="tx1"/>
                          </a:solidFill>
                        </a:rPr>
                        <a:t>지우펀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spc="-100" baseline="0" dirty="0" err="1" smtClean="0">
                          <a:solidFill>
                            <a:schemeClr val="tx1"/>
                          </a:solidFill>
                        </a:rPr>
                        <a:t>스펀</a:t>
                      </a:r>
                      <a:r>
                        <a:rPr lang="ko-KR" altLang="en-US" sz="800" spc="-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spc="-100" baseline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ko-KR" altLang="en-US" sz="800" spc="-100" baseline="0" dirty="0" err="1" smtClean="0">
                          <a:solidFill>
                            <a:schemeClr val="tx1"/>
                          </a:solidFill>
                        </a:rPr>
                        <a:t>성호텔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</a:rPr>
                        <a:t>/101</a:t>
                      </a:r>
                      <a:r>
                        <a:rPr lang="ko-KR" altLang="en-US" sz="800" spc="-100" baseline="0" dirty="0" smtClean="0">
                          <a:solidFill>
                            <a:schemeClr val="tx1"/>
                          </a:solidFill>
                        </a:rPr>
                        <a:t>전망대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spc="-100" baseline="0" dirty="0" err="1" smtClean="0">
                          <a:solidFill>
                            <a:schemeClr val="tx1"/>
                          </a:solidFill>
                        </a:rPr>
                        <a:t>천등날리기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spc="-100" baseline="0" dirty="0" smtClean="0">
                          <a:solidFill>
                            <a:schemeClr val="tx1"/>
                          </a:solidFill>
                        </a:rPr>
                        <a:t>특식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spc="-100" baseline="0" dirty="0" smtClean="0">
                          <a:solidFill>
                            <a:schemeClr val="tx1"/>
                          </a:solidFill>
                        </a:rPr>
                        <a:t>회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1,119,000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627678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PAICNMAS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005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다낭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티웨이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r>
                        <a:rPr lang="ko-KR" altLang="en-US" sz="800" dirty="0"/>
                        <a:t>박</a:t>
                      </a:r>
                      <a:r>
                        <a:rPr lang="en-US" altLang="ko-KR" sz="800" dirty="0"/>
                        <a:t>5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ko-KR" altLang="en-US" sz="800" spc="-100" baseline="0" dirty="0" err="1" smtClean="0">
                          <a:solidFill>
                            <a:schemeClr val="tx1"/>
                          </a:solidFill>
                        </a:rPr>
                        <a:t>휴양형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spc="-100" baseline="0" dirty="0" err="1" smtClean="0">
                          <a:solidFill>
                            <a:schemeClr val="tx1"/>
                          </a:solidFill>
                        </a:rPr>
                        <a:t>노옵션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spc="-100" baseline="0" dirty="0" err="1" smtClean="0">
                          <a:solidFill>
                            <a:schemeClr val="tx1"/>
                          </a:solidFill>
                        </a:rPr>
                        <a:t>다낭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spc="-100" baseline="0" dirty="0" err="1" smtClean="0">
                          <a:solidFill>
                            <a:schemeClr val="tx1"/>
                          </a:solidFill>
                        </a:rPr>
                        <a:t>호이안</a:t>
                      </a:r>
                      <a:r>
                        <a:rPr lang="ko-KR" altLang="en-US" sz="800" spc="-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spc="-100" baseline="0" dirty="0" smtClean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800" spc="-100" baseline="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</a:rPr>
                        <a:t>[5</a:t>
                      </a:r>
                      <a:r>
                        <a:rPr lang="ko-KR" altLang="en-US" sz="800" spc="-100" baseline="0" dirty="0" err="1" smtClean="0">
                          <a:solidFill>
                            <a:schemeClr val="tx1"/>
                          </a:solidFill>
                        </a:rPr>
                        <a:t>성호텔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80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1,009,000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29749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PAICNMAS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006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다낭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티웨이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r>
                        <a:rPr lang="ko-KR" altLang="en-US" sz="800" dirty="0"/>
                        <a:t>박</a:t>
                      </a:r>
                      <a:r>
                        <a:rPr lang="en-US" altLang="ko-KR" sz="800" dirty="0"/>
                        <a:t>5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NEW</a:t>
                      </a:r>
                      <a:r>
                        <a:rPr kumimoji="0" lang="ko-KR" altLang="en-US" sz="800" b="0" i="0" u="none" strike="noStrike" kern="1200" cap="none" spc="-10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휴양형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-10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노옵션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800" b="0" i="0" u="none" strike="noStrike" kern="1200" cap="none" spc="-10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다낭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-10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호이안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박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일 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[5</a:t>
                      </a:r>
                      <a:r>
                        <a:rPr kumimoji="0" lang="ko-KR" altLang="en-US" sz="800" b="0" i="0" u="none" strike="noStrike" kern="1200" cap="none" spc="-10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성호텔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8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1,049,000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71581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PAICNMAS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007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세부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아시아나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r>
                        <a:rPr lang="ko-KR" altLang="en-US" sz="800" dirty="0"/>
                        <a:t>박</a:t>
                      </a:r>
                      <a:r>
                        <a:rPr lang="en-US" altLang="ko-KR" sz="800" dirty="0"/>
                        <a:t>5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세부 </a:t>
                      </a:r>
                      <a:r>
                        <a:rPr kumimoji="0" lang="ko-KR" altLang="en-US" sz="800" b="0" i="0" u="none" strike="noStrike" kern="1200" cap="none" spc="-10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제이파크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아일랜드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800" b="0" i="0" u="none" strike="noStrike" kern="1200" cap="none" spc="-10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디럭스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-10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가든뷰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박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endParaRPr kumimoji="0" lang="ko-KR" altLang="en-US" sz="8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1,049,000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02006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PAICNMAS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008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세부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대한항공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r>
                        <a:rPr lang="ko-KR" altLang="en-US" sz="800" dirty="0"/>
                        <a:t>박</a:t>
                      </a:r>
                      <a:r>
                        <a:rPr lang="en-US" altLang="ko-KR" sz="800" dirty="0"/>
                        <a:t>5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세부 </a:t>
                      </a:r>
                      <a:r>
                        <a:rPr kumimoji="0" lang="ko-KR" altLang="en-US" sz="800" b="0" i="0" u="none" strike="noStrike" kern="1200" cap="none" spc="-10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제이파크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아일랜드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800" b="0" i="0" u="none" strike="noStrike" kern="1200" cap="none" spc="-10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디럭스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-10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가든뷰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박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endParaRPr kumimoji="0" lang="ko-KR" altLang="en-US" sz="8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1,009,000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88786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PAICNMAS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009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푸켓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대한항공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r>
                        <a:rPr lang="ko-KR" altLang="en-US" sz="800" dirty="0"/>
                        <a:t>박</a:t>
                      </a:r>
                      <a:r>
                        <a:rPr lang="en-US" altLang="ko-KR" sz="800" dirty="0"/>
                        <a:t>5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-10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푸켓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-5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성 </a:t>
                      </a:r>
                      <a:r>
                        <a:rPr kumimoji="0" lang="ko-KR" altLang="en-US" sz="800" b="0" i="0" u="none" strike="noStrike" kern="1200" cap="none" spc="-10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피셔맨즈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-10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하버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-10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디럭스룸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박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800" b="0" i="0" u="none" strike="noStrike" kern="1200" cap="none" spc="-10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자유일정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endParaRPr kumimoji="0" lang="ko-KR" altLang="en-US" sz="8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949,000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331149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PAICNMAS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010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푸켓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아시아나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r>
                        <a:rPr lang="ko-KR" altLang="en-US" sz="800" dirty="0"/>
                        <a:t>박</a:t>
                      </a:r>
                      <a:r>
                        <a:rPr lang="en-US" altLang="ko-KR" sz="800" baseline="0" dirty="0"/>
                        <a:t>6</a:t>
                      </a:r>
                      <a:r>
                        <a:rPr lang="ko-KR" altLang="en-US" sz="800" baseline="0" dirty="0"/>
                        <a:t>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-10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푸켓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성 </a:t>
                      </a:r>
                      <a:r>
                        <a:rPr kumimoji="0" lang="ko-KR" altLang="en-US" sz="800" b="0" i="0" u="none" strike="noStrike" kern="1200" cap="none" spc="-10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피셔맨즈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-10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하버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-10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디럭스룸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박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ko-KR" altLang="en-US" sz="800" b="0" i="0" u="none" strike="noStrike" kern="1200" cap="none" spc="-10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자유일정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endParaRPr kumimoji="0" lang="ko-KR" altLang="en-US" sz="8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1,119,000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764853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PAICNMAS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011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치앙마이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티웨이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r>
                        <a:rPr lang="ko-KR" altLang="en-US" sz="800" dirty="0"/>
                        <a:t>박</a:t>
                      </a:r>
                      <a:r>
                        <a:rPr lang="en-US" altLang="ko-KR" sz="800" dirty="0"/>
                        <a:t>5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[3</a:t>
                      </a:r>
                      <a:r>
                        <a:rPr kumimoji="0" lang="ko-KR" altLang="en-US" sz="800" b="0" i="0" u="none" strike="noStrike" kern="1200" cap="none" spc="-10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색관광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치앙마이 </a:t>
                      </a:r>
                      <a:r>
                        <a:rPr kumimoji="0" lang="ko-KR" altLang="en-US" sz="800" b="0" i="0" u="none" strike="noStrike" kern="1200" cap="none" spc="-10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치앙라이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박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(4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성급 호텔숙박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코끼리보호소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800" b="0" i="0" u="none" strike="noStrike" kern="1200" cap="none" spc="-10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사원관광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1,009,000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744342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PAICNMAS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012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치앙마이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티웨이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r>
                        <a:rPr lang="ko-KR" altLang="en-US" sz="800" dirty="0"/>
                        <a:t>박</a:t>
                      </a:r>
                      <a:r>
                        <a:rPr lang="en-US" altLang="ko-KR" sz="800" dirty="0"/>
                        <a:t>5</a:t>
                      </a:r>
                      <a:r>
                        <a:rPr lang="ko-KR" altLang="en-US" sz="800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[3</a:t>
                      </a:r>
                      <a:r>
                        <a:rPr kumimoji="0" lang="ko-KR" altLang="en-US" sz="800" b="0" i="0" u="none" strike="noStrike" kern="1200" cap="none" spc="-10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색관광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치앙마이 </a:t>
                      </a:r>
                      <a:r>
                        <a:rPr kumimoji="0" lang="ko-KR" altLang="en-US" sz="800" b="0" i="0" u="none" strike="noStrike" kern="1200" cap="none" spc="-10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치앙라이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박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(4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성급 호텔숙박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코끼리보호소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r>
                        <a:rPr kumimoji="0" lang="ko-KR" altLang="en-US" sz="800" b="0" i="0" u="none" strike="noStrike" kern="1200" cap="none" spc="-10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사원관광</a:t>
                      </a:r>
                      <a:r>
                        <a:rPr kumimoji="0" lang="en-US" altLang="ko-KR" sz="8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1,049,000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978375"/>
                  </a:ext>
                </a:extLst>
              </a:tr>
            </a:tbl>
          </a:graphicData>
        </a:graphic>
      </p:graphicFrame>
      <p:sp>
        <p:nvSpPr>
          <p:cNvPr id="3" name="정육면체 2"/>
          <p:cNvSpPr/>
          <p:nvPr/>
        </p:nvSpPr>
        <p:spPr>
          <a:xfrm>
            <a:off x="11438310" y="1574631"/>
            <a:ext cx="166254" cy="15829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정육면체 34"/>
          <p:cNvSpPr/>
          <p:nvPr/>
        </p:nvSpPr>
        <p:spPr>
          <a:xfrm>
            <a:off x="11438310" y="1887864"/>
            <a:ext cx="166254" cy="15829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정육면체 35"/>
          <p:cNvSpPr/>
          <p:nvPr/>
        </p:nvSpPr>
        <p:spPr>
          <a:xfrm>
            <a:off x="11438310" y="2201097"/>
            <a:ext cx="166254" cy="15829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정육면체 36"/>
          <p:cNvSpPr/>
          <p:nvPr/>
        </p:nvSpPr>
        <p:spPr>
          <a:xfrm>
            <a:off x="11438310" y="2510463"/>
            <a:ext cx="166254" cy="15829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정육면체 37"/>
          <p:cNvSpPr/>
          <p:nvPr/>
        </p:nvSpPr>
        <p:spPr>
          <a:xfrm>
            <a:off x="11438310" y="2823696"/>
            <a:ext cx="166254" cy="15829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정육면체 38"/>
          <p:cNvSpPr/>
          <p:nvPr/>
        </p:nvSpPr>
        <p:spPr>
          <a:xfrm>
            <a:off x="11438310" y="3136929"/>
            <a:ext cx="166254" cy="15829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정육면체 39"/>
          <p:cNvSpPr/>
          <p:nvPr/>
        </p:nvSpPr>
        <p:spPr>
          <a:xfrm>
            <a:off x="11438310" y="3448449"/>
            <a:ext cx="166254" cy="15829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정육면체 40"/>
          <p:cNvSpPr/>
          <p:nvPr/>
        </p:nvSpPr>
        <p:spPr>
          <a:xfrm>
            <a:off x="11438310" y="3729117"/>
            <a:ext cx="166254" cy="15829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정육면체 41"/>
          <p:cNvSpPr/>
          <p:nvPr/>
        </p:nvSpPr>
        <p:spPr>
          <a:xfrm>
            <a:off x="11438310" y="4048753"/>
            <a:ext cx="166254" cy="15829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정육면체 42"/>
          <p:cNvSpPr/>
          <p:nvPr/>
        </p:nvSpPr>
        <p:spPr>
          <a:xfrm>
            <a:off x="11438310" y="4340401"/>
            <a:ext cx="166254" cy="15829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정육면체 43"/>
          <p:cNvSpPr/>
          <p:nvPr/>
        </p:nvSpPr>
        <p:spPr>
          <a:xfrm>
            <a:off x="11438310" y="4651557"/>
            <a:ext cx="166254" cy="15829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정육면체 44"/>
          <p:cNvSpPr/>
          <p:nvPr/>
        </p:nvSpPr>
        <p:spPr>
          <a:xfrm>
            <a:off x="11438310" y="4958881"/>
            <a:ext cx="166254" cy="15829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오른쪽 화살표 93"/>
          <p:cNvSpPr/>
          <p:nvPr/>
        </p:nvSpPr>
        <p:spPr>
          <a:xfrm>
            <a:off x="11438310" y="5541825"/>
            <a:ext cx="176412" cy="1397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오른쪽 화살표 94"/>
          <p:cNvSpPr/>
          <p:nvPr/>
        </p:nvSpPr>
        <p:spPr>
          <a:xfrm rot="10800000">
            <a:off x="10522779" y="5541825"/>
            <a:ext cx="176412" cy="1397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649317" y="5489266"/>
            <a:ext cx="927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1 2 3 4 5 6</a:t>
            </a:r>
            <a:endParaRPr lang="ko-KR" altLang="en-US" sz="1000" dirty="0"/>
          </a:p>
        </p:txBody>
      </p:sp>
      <p:sp>
        <p:nvSpPr>
          <p:cNvPr id="99" name="직사각형 98"/>
          <p:cNvSpPr/>
          <p:nvPr/>
        </p:nvSpPr>
        <p:spPr>
          <a:xfrm>
            <a:off x="7344701" y="5556955"/>
            <a:ext cx="1537855" cy="2418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928224" y="5556953"/>
            <a:ext cx="459661" cy="2418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6647872" y="5556954"/>
            <a:ext cx="658497" cy="2418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상품명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55198" y="272620"/>
            <a:ext cx="2689645" cy="352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패키지 </a:t>
            </a:r>
            <a:r>
              <a:rPr lang="ko-KR" altLang="en-US" sz="1000" dirty="0" smtClean="0">
                <a:solidFill>
                  <a:schemeClr val="tx1"/>
                </a:solidFill>
              </a:rPr>
              <a:t>목록 </a:t>
            </a:r>
            <a:r>
              <a:rPr lang="ko-KR" altLang="en-US" sz="1000" dirty="0">
                <a:solidFill>
                  <a:schemeClr val="tx1"/>
                </a:solidFill>
              </a:rPr>
              <a:t>페이지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53403" y="629116"/>
            <a:ext cx="2689645" cy="298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Path/admin/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m_package_list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619921" y="5551332"/>
            <a:ext cx="814647" cy="247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추가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48562F1-780D-418C-223C-10079E719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759975"/>
              </p:ext>
            </p:extLst>
          </p:nvPr>
        </p:nvGraphicFramePr>
        <p:xfrm>
          <a:off x="3317748" y="1060662"/>
          <a:ext cx="1401320" cy="2136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320">
                  <a:extLst>
                    <a:ext uri="{9D8B030D-6E8A-4147-A177-3AD203B41FA5}">
                      <a16:colId xmlns:a16="http://schemas.microsoft.com/office/drawing/2014/main" val="3401770478"/>
                    </a:ext>
                  </a:extLst>
                </a:gridCol>
              </a:tblGrid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433256"/>
                  </a:ext>
                </a:extLst>
              </a:tr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도시 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44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상품관리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b="1" dirty="0"/>
                        <a:t>  </a:t>
                      </a:r>
                      <a:r>
                        <a:rPr lang="en-US" altLang="ko-KR" sz="1050" b="1" dirty="0"/>
                        <a:t>  - </a:t>
                      </a:r>
                      <a:r>
                        <a:rPr lang="ko-KR" altLang="en-US" sz="1050" b="1" dirty="0"/>
                        <a:t>패키지 관리</a:t>
                      </a:r>
                      <a:endParaRPr lang="en-US" altLang="ko-KR" sz="1050" b="1" dirty="0"/>
                    </a:p>
                    <a:p>
                      <a:pPr latinLnBrk="1"/>
                      <a:r>
                        <a:rPr lang="en-US" altLang="ko-KR" sz="1050" dirty="0"/>
                        <a:t>    - </a:t>
                      </a:r>
                      <a:r>
                        <a:rPr lang="ko-KR" altLang="en-US" sz="1050" dirty="0"/>
                        <a:t>호텔 </a:t>
                      </a:r>
                      <a:r>
                        <a:rPr lang="ko-KR" altLang="en-US" sz="1050" dirty="0" smtClean="0"/>
                        <a:t>관리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b="0" dirty="0" smtClean="0"/>
                        <a:t>   </a:t>
                      </a:r>
                      <a:r>
                        <a:rPr lang="en-US" altLang="ko-KR" sz="1050" dirty="0" smtClean="0"/>
                        <a:t> - </a:t>
                      </a:r>
                      <a:r>
                        <a:rPr lang="ko-KR" altLang="en-US" sz="1050" dirty="0" smtClean="0"/>
                        <a:t>관광 상품 관리</a:t>
                      </a:r>
                      <a:endParaRPr lang="en-US" altLang="ko-KR" sz="105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11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고객센터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43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785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4135" y="1068416"/>
            <a:ext cx="2358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클릭 </a:t>
            </a:r>
            <a:r>
              <a:rPr lang="ko-KR" altLang="en-US" sz="1000" dirty="0" smtClean="0"/>
              <a:t>시</a:t>
            </a:r>
            <a:endParaRPr lang="en-US" altLang="ko-KR" sz="1000" dirty="0" smtClean="0"/>
          </a:p>
          <a:p>
            <a:r>
              <a:rPr lang="ko-KR" altLang="en-US" sz="1000" dirty="0" smtClean="0"/>
              <a:t>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도착정보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빠른 </a:t>
            </a:r>
            <a:r>
              <a:rPr lang="ko-KR" altLang="en-US" sz="1000" dirty="0"/>
              <a:t>날짜 순으로 </a:t>
            </a:r>
            <a:r>
              <a:rPr lang="ko-KR" altLang="en-US" sz="1000" dirty="0" smtClean="0"/>
              <a:t>정렬</a:t>
            </a:r>
            <a:endParaRPr lang="en-US" altLang="ko-KR" sz="1000" dirty="0" smtClean="0"/>
          </a:p>
          <a:p>
            <a:r>
              <a:rPr lang="ko-KR" altLang="en-US" sz="1000" dirty="0" smtClean="0"/>
              <a:t>항공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가나다 순으로 정렬</a:t>
            </a:r>
            <a:endParaRPr lang="en-US" altLang="ko-KR" sz="1000" dirty="0" smtClean="0"/>
          </a:p>
          <a:p>
            <a:r>
              <a:rPr lang="ko-KR" altLang="en-US" sz="1000" dirty="0" smtClean="0"/>
              <a:t>기간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짧은 순으로 정렬</a:t>
            </a:r>
            <a:endParaRPr lang="en-US" altLang="ko-KR" sz="1000" dirty="0" smtClean="0"/>
          </a:p>
          <a:p>
            <a:r>
              <a:rPr lang="ko-KR" altLang="en-US" sz="1000" dirty="0" smtClean="0"/>
              <a:t>상품 가격 </a:t>
            </a:r>
            <a:r>
              <a:rPr lang="en-US" altLang="ko-KR" sz="1000" dirty="0" smtClean="0"/>
              <a:t>: </a:t>
            </a:r>
          </a:p>
          <a:p>
            <a:r>
              <a:rPr lang="ko-KR" altLang="en-US" sz="1000" dirty="0" smtClean="0"/>
              <a:t>낮은 순으로 정렬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상품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최저가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135" y="2090638"/>
            <a:ext cx="1939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삭제 클릭 시</a:t>
            </a:r>
            <a:endParaRPr lang="en-US" altLang="ko-KR" sz="1000" dirty="0"/>
          </a:p>
          <a:p>
            <a:r>
              <a:rPr lang="en-US" altLang="ko-KR" sz="1000" dirty="0"/>
              <a:t>“</a:t>
            </a:r>
            <a:r>
              <a:rPr lang="ko-KR" altLang="en-US" sz="1000" dirty="0"/>
              <a:t>정말 삭제하시겠습니까</a:t>
            </a:r>
            <a:r>
              <a:rPr lang="en-US" altLang="ko-KR" sz="1000" dirty="0"/>
              <a:t>?”</a:t>
            </a:r>
          </a:p>
          <a:p>
            <a:r>
              <a:rPr lang="en-US" altLang="ko-KR" sz="1000" dirty="0"/>
              <a:t>Alert</a:t>
            </a:r>
            <a:r>
              <a:rPr lang="ko-KR" altLang="en-US" sz="1000" dirty="0"/>
              <a:t>창 </a:t>
            </a:r>
            <a:r>
              <a:rPr lang="ko-KR" altLang="en-US" sz="1000" dirty="0" smtClean="0"/>
              <a:t>띄움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78018" y="3032779"/>
            <a:ext cx="1939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상세 확인 폼으로 이동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710609" y="4195233"/>
            <a:ext cx="2078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추가 시 </a:t>
            </a:r>
            <a:r>
              <a:rPr lang="ko-KR" altLang="en-US" sz="1000" dirty="0" smtClean="0"/>
              <a:t>패키지 추가 폼으로 이동</a:t>
            </a:r>
            <a:endParaRPr lang="ko-KR" altLang="en-US" sz="1000" dirty="0"/>
          </a:p>
        </p:txBody>
      </p:sp>
      <p:sp>
        <p:nvSpPr>
          <p:cNvPr id="47" name="타원 46"/>
          <p:cNvSpPr/>
          <p:nvPr/>
        </p:nvSpPr>
        <p:spPr>
          <a:xfrm>
            <a:off x="505641" y="143205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05641" y="224741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05641" y="304334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05641" y="371920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279918" y="1004138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1333669" y="96310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7570333" y="1509811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9487705" y="5515014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5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84134" y="3536633"/>
            <a:ext cx="1851680" cy="52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체크박스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22841" y="4236568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5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0925085" y="5049862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3677" y="207818"/>
            <a:ext cx="6900645" cy="718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패키지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11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2493" y="971195"/>
            <a:ext cx="2689645" cy="565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63037" y="329222"/>
            <a:ext cx="6846363" cy="589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상품코드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패키지명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  <a:endParaRPr lang="ko-KR" altLang="en-US" sz="1000" spc="-1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874893" y="1011076"/>
            <a:ext cx="939826" cy="1067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950999" y="1011076"/>
            <a:ext cx="939826" cy="1067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7029924" y="1011076"/>
            <a:ext cx="939826" cy="1067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099474" y="1011076"/>
            <a:ext cx="939826" cy="1067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9175580" y="1011076"/>
            <a:ext cx="939826" cy="1067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254505" y="1011076"/>
            <a:ext cx="939826" cy="1067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330611" y="1011076"/>
            <a:ext cx="378789" cy="2731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spc="-15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1330611" y="1348201"/>
            <a:ext cx="378788" cy="2731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spc="-15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82" name="아래쪽 화살표 설명선 81"/>
          <p:cNvSpPr/>
          <p:nvPr/>
        </p:nvSpPr>
        <p:spPr>
          <a:xfrm>
            <a:off x="7197021" y="2719007"/>
            <a:ext cx="396098" cy="182880"/>
          </a:xfrm>
          <a:prstGeom prst="downArrow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740339"/>
              </p:ext>
            </p:extLst>
          </p:nvPr>
        </p:nvGraphicFramePr>
        <p:xfrm>
          <a:off x="4875473" y="3074695"/>
          <a:ext cx="6834508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0883">
                  <a:extLst>
                    <a:ext uri="{9D8B030D-6E8A-4147-A177-3AD203B41FA5}">
                      <a16:colId xmlns:a16="http://schemas.microsoft.com/office/drawing/2014/main" val="1285974367"/>
                    </a:ext>
                  </a:extLst>
                </a:gridCol>
                <a:gridCol w="5533625">
                  <a:extLst>
                    <a:ext uri="{9D8B030D-6E8A-4147-A177-3AD203B41FA5}">
                      <a16:colId xmlns:a16="http://schemas.microsoft.com/office/drawing/2014/main" val="4071792580"/>
                    </a:ext>
                  </a:extLst>
                </a:gridCol>
              </a:tblGrid>
              <a:tr h="19149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기본 비용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257374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항공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200,000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0031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호텔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300,000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054987"/>
                  </a:ext>
                </a:extLst>
              </a:tr>
              <a:tr h="1914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500,000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824151"/>
                  </a:ext>
                </a:extLst>
              </a:tr>
            </a:tbl>
          </a:graphicData>
        </a:graphic>
      </p:graphicFrame>
      <p:sp>
        <p:nvSpPr>
          <p:cNvPr id="89" name="직사각형 88"/>
          <p:cNvSpPr/>
          <p:nvPr/>
        </p:nvSpPr>
        <p:spPr>
          <a:xfrm>
            <a:off x="632914" y="2445049"/>
            <a:ext cx="2172340" cy="35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>
                <a:solidFill>
                  <a:schemeClr val="tx1"/>
                </a:solidFill>
              </a:rPr>
              <a:t>도착일 </a:t>
            </a:r>
            <a:r>
              <a:rPr lang="en-US" altLang="ko-KR" sz="1000" dirty="0">
                <a:solidFill>
                  <a:schemeClr val="tx1"/>
                </a:solidFill>
              </a:rPr>
              <a:t>– </a:t>
            </a:r>
            <a:r>
              <a:rPr lang="ko-KR" altLang="en-US" sz="1000" dirty="0">
                <a:solidFill>
                  <a:schemeClr val="tx1"/>
                </a:solidFill>
              </a:rPr>
              <a:t>출발일 계산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611145" y="3460348"/>
            <a:ext cx="2172340" cy="35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콤보박스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081049"/>
              </p:ext>
            </p:extLst>
          </p:nvPr>
        </p:nvGraphicFramePr>
        <p:xfrm>
          <a:off x="4867160" y="2663972"/>
          <a:ext cx="6834508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8627">
                  <a:extLst>
                    <a:ext uri="{9D8B030D-6E8A-4147-A177-3AD203B41FA5}">
                      <a16:colId xmlns:a16="http://schemas.microsoft.com/office/drawing/2014/main" val="3797115089"/>
                    </a:ext>
                  </a:extLst>
                </a:gridCol>
                <a:gridCol w="1708627">
                  <a:extLst>
                    <a:ext uri="{9D8B030D-6E8A-4147-A177-3AD203B41FA5}">
                      <a16:colId xmlns:a16="http://schemas.microsoft.com/office/drawing/2014/main" val="3314080951"/>
                    </a:ext>
                  </a:extLst>
                </a:gridCol>
                <a:gridCol w="1708627">
                  <a:extLst>
                    <a:ext uri="{9D8B030D-6E8A-4147-A177-3AD203B41FA5}">
                      <a16:colId xmlns:a16="http://schemas.microsoft.com/office/drawing/2014/main" val="1522132518"/>
                    </a:ext>
                  </a:extLst>
                </a:gridCol>
                <a:gridCol w="1708627">
                  <a:extLst>
                    <a:ext uri="{9D8B030D-6E8A-4147-A177-3AD203B41FA5}">
                      <a16:colId xmlns:a16="http://schemas.microsoft.com/office/drawing/2014/main" val="3632675997"/>
                    </a:ext>
                  </a:extLst>
                </a:gridCol>
              </a:tblGrid>
              <a:tr h="2423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항공편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수량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(text)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523517"/>
                  </a:ext>
                </a:extLst>
              </a:tr>
            </a:tbl>
          </a:graphicData>
        </a:graphic>
      </p:graphicFrame>
      <p:sp>
        <p:nvSpPr>
          <p:cNvPr id="96" name="아래쪽 화살표 설명선 95"/>
          <p:cNvSpPr/>
          <p:nvPr/>
        </p:nvSpPr>
        <p:spPr>
          <a:xfrm>
            <a:off x="6434826" y="2213239"/>
            <a:ext cx="224444" cy="166561"/>
          </a:xfrm>
          <a:prstGeom prst="downArrow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아래쪽 화살표 설명선 97"/>
          <p:cNvSpPr/>
          <p:nvPr/>
        </p:nvSpPr>
        <p:spPr>
          <a:xfrm>
            <a:off x="10978782" y="2191154"/>
            <a:ext cx="224444" cy="166561"/>
          </a:xfrm>
          <a:prstGeom prst="downArrow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54066" y="1738226"/>
            <a:ext cx="2172340" cy="622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콤보박스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국가</a:t>
            </a: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도시</a:t>
            </a: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호텔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포함하는 내용만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632914" y="3955423"/>
            <a:ext cx="2172340" cy="294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항공 호텔 기본 가격 출력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8262851" y="329222"/>
            <a:ext cx="3446548" cy="597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>
                <a:solidFill>
                  <a:schemeClr val="tx1"/>
                </a:solidFill>
              </a:rPr>
              <a:t>키워드 입력란</a:t>
            </a:r>
          </a:p>
        </p:txBody>
      </p:sp>
      <p:graphicFrame>
        <p:nvGraphicFramePr>
          <p:cNvPr id="108" name="표 107"/>
          <p:cNvGraphicFramePr>
            <a:graphicFrameLocks noGrp="1"/>
          </p:cNvGraphicFramePr>
          <p:nvPr/>
        </p:nvGraphicFramePr>
        <p:xfrm>
          <a:off x="8262851" y="320838"/>
          <a:ext cx="3446547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6547">
                  <a:extLst>
                    <a:ext uri="{9D8B030D-6E8A-4147-A177-3AD203B41FA5}">
                      <a16:colId xmlns:a16="http://schemas.microsoft.com/office/drawing/2014/main" val="3784811146"/>
                    </a:ext>
                  </a:extLst>
                </a:gridCol>
              </a:tblGrid>
              <a:tr h="190511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6931518"/>
                  </a:ext>
                </a:extLst>
              </a:tr>
              <a:tr h="190511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393772"/>
                  </a:ext>
                </a:extLst>
              </a:tr>
              <a:tr h="190511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3889094"/>
                  </a:ext>
                </a:extLst>
              </a:tr>
            </a:tbl>
          </a:graphicData>
        </a:graphic>
      </p:graphicFrame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039273"/>
              </p:ext>
            </p:extLst>
          </p:nvPr>
        </p:nvGraphicFramePr>
        <p:xfrm>
          <a:off x="4868953" y="5111703"/>
          <a:ext cx="6840445" cy="1480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1772">
                  <a:extLst>
                    <a:ext uri="{9D8B030D-6E8A-4147-A177-3AD203B41FA5}">
                      <a16:colId xmlns:a16="http://schemas.microsoft.com/office/drawing/2014/main" val="3859950148"/>
                    </a:ext>
                  </a:extLst>
                </a:gridCol>
                <a:gridCol w="5538673">
                  <a:extLst>
                    <a:ext uri="{9D8B030D-6E8A-4147-A177-3AD203B41FA5}">
                      <a16:colId xmlns:a16="http://schemas.microsoft.com/office/drawing/2014/main" val="2657703369"/>
                    </a:ext>
                  </a:extLst>
                </a:gridCol>
              </a:tblGrid>
              <a:tr h="296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스페셜혜택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자유일정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기사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가이드 포함 등등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혜택 기입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093052"/>
                  </a:ext>
                </a:extLst>
              </a:tr>
              <a:tr h="296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관광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나이트 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160852"/>
                  </a:ext>
                </a:extLst>
              </a:tr>
              <a:tr h="296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식사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한식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씨푸드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644702"/>
                  </a:ext>
                </a:extLst>
              </a:tr>
              <a:tr h="296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보험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여행자보험</a:t>
                      </a:r>
                      <a:r>
                        <a:rPr lang="en-US" altLang="ko-KR" sz="1000" dirty="0"/>
                        <a:t>]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가입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637332"/>
                  </a:ext>
                </a:extLst>
              </a:tr>
              <a:tr h="296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인솔자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가이드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인솔자</a:t>
                      </a:r>
                      <a:r>
                        <a:rPr lang="en-US" altLang="ko-KR" sz="1000" dirty="0"/>
                        <a:t>]</a:t>
                      </a:r>
                      <a:r>
                        <a:rPr lang="ko-KR" altLang="en-US" sz="1000" dirty="0"/>
                        <a:t>인솔자는 동반하지 않습니다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974012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4862944" y="4805978"/>
            <a:ext cx="1344990" cy="305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 핵심 포인트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55198" y="314594"/>
            <a:ext cx="2689645" cy="386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패키지 관리 상세 페이지 </a:t>
            </a:r>
            <a:r>
              <a:rPr lang="en-US" altLang="ko-KR" sz="1000" dirty="0">
                <a:solidFill>
                  <a:schemeClr val="tx1"/>
                </a:solidFill>
              </a:rPr>
              <a:t>1(</a:t>
            </a:r>
            <a:r>
              <a:rPr lang="ko-KR" altLang="en-US" sz="1000" dirty="0">
                <a:solidFill>
                  <a:schemeClr val="tx1"/>
                </a:solidFill>
              </a:rPr>
              <a:t>추가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수정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53403" y="705316"/>
            <a:ext cx="2689645" cy="298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Path/admin/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m_package_detail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1354" y="1190250"/>
            <a:ext cx="2296413" cy="35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 코드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자동생성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분류</a:t>
            </a:r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출발지 </a:t>
            </a:r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도착지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PAICNMAS +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idx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스크롤 이동시에도 따라오게 포지션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49942" y="128897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49942" y="197002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48497" y="2551502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084759" y="2635710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5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747795" y="37407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48497" y="3519508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5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48497" y="399084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6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11145" y="4378151"/>
            <a:ext cx="2172340" cy="294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텍스트 박스 </a:t>
            </a:r>
            <a:r>
              <a:rPr lang="en-US" altLang="ko-KR" sz="1000" dirty="0" smtClean="0">
                <a:solidFill>
                  <a:schemeClr val="tx1"/>
                </a:solidFill>
              </a:rPr>
              <a:t>– </a:t>
            </a:r>
            <a:r>
              <a:rPr lang="ko-KR" altLang="en-US" sz="1000" dirty="0" smtClean="0">
                <a:solidFill>
                  <a:schemeClr val="tx1"/>
                </a:solidFill>
              </a:rPr>
              <a:t>내용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448497" y="4410287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8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6064810" y="5019540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8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962703"/>
              </p:ext>
            </p:extLst>
          </p:nvPr>
        </p:nvGraphicFramePr>
        <p:xfrm>
          <a:off x="4867160" y="2426520"/>
          <a:ext cx="6834508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085">
                  <a:extLst>
                    <a:ext uri="{9D8B030D-6E8A-4147-A177-3AD203B41FA5}">
                      <a16:colId xmlns:a16="http://schemas.microsoft.com/office/drawing/2014/main" val="2227859057"/>
                    </a:ext>
                  </a:extLst>
                </a:gridCol>
                <a:gridCol w="5695423">
                  <a:extLst>
                    <a:ext uri="{9D8B030D-6E8A-4147-A177-3AD203B41FA5}">
                      <a16:colId xmlns:a16="http://schemas.microsoft.com/office/drawing/2014/main" val="1611435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패키지 기간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박 </a:t>
                      </a:r>
                      <a:r>
                        <a:rPr lang="en-US" altLang="ko-KR" sz="1000" dirty="0" smtClean="0"/>
                        <a:t>4</a:t>
                      </a:r>
                      <a:r>
                        <a:rPr lang="ko-KR" altLang="en-US" sz="1000" dirty="0" smtClean="0"/>
                        <a:t>일</a:t>
                      </a:r>
                      <a:r>
                        <a:rPr lang="en-US" altLang="ko-KR" sz="1000" dirty="0" smtClean="0"/>
                        <a:t>(text</a:t>
                      </a:r>
                      <a:r>
                        <a:rPr lang="ko-KR" altLang="en-US" sz="1000" dirty="0" smtClean="0"/>
                        <a:t>입력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06172"/>
                  </a:ext>
                </a:extLst>
              </a:tr>
            </a:tbl>
          </a:graphicData>
        </a:graphic>
      </p:graphicFrame>
      <p:sp>
        <p:nvSpPr>
          <p:cNvPr id="61" name="타원 60"/>
          <p:cNvSpPr/>
          <p:nvPr/>
        </p:nvSpPr>
        <p:spPr>
          <a:xfrm>
            <a:off x="6327028" y="2120644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79072" y="2955119"/>
            <a:ext cx="1296122" cy="352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>
                <a:solidFill>
                  <a:schemeClr val="tx1"/>
                </a:solidFill>
              </a:rPr>
              <a:t>달력</a:t>
            </a:r>
          </a:p>
        </p:txBody>
      </p:sp>
      <p:sp>
        <p:nvSpPr>
          <p:cNvPr id="87" name="타원 86"/>
          <p:cNvSpPr/>
          <p:nvPr/>
        </p:nvSpPr>
        <p:spPr>
          <a:xfrm>
            <a:off x="449942" y="3048118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718467" y="2905355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6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E48562F1-780D-418C-223C-10079E719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399303"/>
              </p:ext>
            </p:extLst>
          </p:nvPr>
        </p:nvGraphicFramePr>
        <p:xfrm>
          <a:off x="3317748" y="1060662"/>
          <a:ext cx="1401320" cy="2507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320">
                  <a:extLst>
                    <a:ext uri="{9D8B030D-6E8A-4147-A177-3AD203B41FA5}">
                      <a16:colId xmlns:a16="http://schemas.microsoft.com/office/drawing/2014/main" val="3401770478"/>
                    </a:ext>
                  </a:extLst>
                </a:gridCol>
              </a:tblGrid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433256"/>
                  </a:ext>
                </a:extLst>
              </a:tr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도시 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44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게시판 관리</a:t>
                      </a:r>
                      <a:endParaRPr lang="en-US" altLang="ko-KR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16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상품관리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b="1" dirty="0"/>
                        <a:t>  </a:t>
                      </a:r>
                      <a:r>
                        <a:rPr lang="en-US" altLang="ko-KR" sz="1050" b="1" dirty="0"/>
                        <a:t>  - </a:t>
                      </a:r>
                      <a:r>
                        <a:rPr lang="ko-KR" altLang="en-US" sz="1050" b="1" dirty="0"/>
                        <a:t>패키지 관리</a:t>
                      </a:r>
                      <a:endParaRPr lang="en-US" altLang="ko-KR" sz="1050" b="1" dirty="0"/>
                    </a:p>
                    <a:p>
                      <a:pPr latinLnBrk="1"/>
                      <a:r>
                        <a:rPr lang="en-US" altLang="ko-KR" sz="1050" dirty="0"/>
                        <a:t>    - </a:t>
                      </a:r>
                      <a:r>
                        <a:rPr lang="ko-KR" altLang="en-US" sz="1050" dirty="0"/>
                        <a:t>호텔 </a:t>
                      </a:r>
                      <a:r>
                        <a:rPr lang="ko-KR" altLang="en-US" sz="1050" dirty="0" smtClean="0"/>
                        <a:t>관리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b="0" dirty="0" smtClean="0"/>
                        <a:t>   </a:t>
                      </a:r>
                      <a:r>
                        <a:rPr lang="en-US" altLang="ko-KR" sz="1050" dirty="0" smtClean="0"/>
                        <a:t> - </a:t>
                      </a:r>
                      <a:r>
                        <a:rPr lang="ko-KR" altLang="en-US" sz="1050" dirty="0" smtClean="0"/>
                        <a:t>관광 상품 관리</a:t>
                      </a:r>
                      <a:endParaRPr lang="en-US" altLang="ko-KR" sz="105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11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고객센터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43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78528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664592"/>
              </p:ext>
            </p:extLst>
          </p:nvPr>
        </p:nvGraphicFramePr>
        <p:xfrm>
          <a:off x="4852832" y="4269277"/>
          <a:ext cx="6834510" cy="277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007">
                  <a:extLst>
                    <a:ext uri="{9D8B030D-6E8A-4147-A177-3AD203B41FA5}">
                      <a16:colId xmlns:a16="http://schemas.microsoft.com/office/drawing/2014/main" val="1285974367"/>
                    </a:ext>
                  </a:extLst>
                </a:gridCol>
                <a:gridCol w="2105012">
                  <a:extLst>
                    <a:ext uri="{9D8B030D-6E8A-4147-A177-3AD203B41FA5}">
                      <a16:colId xmlns:a16="http://schemas.microsoft.com/office/drawing/2014/main" val="4142640967"/>
                    </a:ext>
                  </a:extLst>
                </a:gridCol>
                <a:gridCol w="1263534">
                  <a:extLst>
                    <a:ext uri="{9D8B030D-6E8A-4147-A177-3AD203B41FA5}">
                      <a16:colId xmlns:a16="http://schemas.microsoft.com/office/drawing/2014/main" val="1764683150"/>
                    </a:ext>
                  </a:extLst>
                </a:gridCol>
                <a:gridCol w="2160957">
                  <a:extLst>
                    <a:ext uri="{9D8B030D-6E8A-4147-A177-3AD203B41FA5}">
                      <a16:colId xmlns:a16="http://schemas.microsoft.com/office/drawing/2014/main" val="3697059123"/>
                    </a:ext>
                  </a:extLst>
                </a:gridCol>
              </a:tblGrid>
              <a:tr h="27778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 smtClean="0"/>
                        <a:t>성인가격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 smtClean="0"/>
                        <a:t>아동가격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257374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422495"/>
              </p:ext>
            </p:extLst>
          </p:nvPr>
        </p:nvGraphicFramePr>
        <p:xfrm>
          <a:off x="4867160" y="2150029"/>
          <a:ext cx="6834508" cy="268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4629">
                  <a:extLst>
                    <a:ext uri="{9D8B030D-6E8A-4147-A177-3AD203B41FA5}">
                      <a16:colId xmlns:a16="http://schemas.microsoft.com/office/drawing/2014/main" val="2227859057"/>
                    </a:ext>
                  </a:extLst>
                </a:gridCol>
                <a:gridCol w="2282625">
                  <a:extLst>
                    <a:ext uri="{9D8B030D-6E8A-4147-A177-3AD203B41FA5}">
                      <a16:colId xmlns:a16="http://schemas.microsoft.com/office/drawing/2014/main" val="296990927"/>
                    </a:ext>
                  </a:extLst>
                </a:gridCol>
                <a:gridCol w="942713">
                  <a:extLst>
                    <a:ext uri="{9D8B030D-6E8A-4147-A177-3AD203B41FA5}">
                      <a16:colId xmlns:a16="http://schemas.microsoft.com/office/drawing/2014/main" val="47371264"/>
                    </a:ext>
                  </a:extLst>
                </a:gridCol>
                <a:gridCol w="2474541">
                  <a:extLst>
                    <a:ext uri="{9D8B030D-6E8A-4147-A177-3AD203B41FA5}">
                      <a16:colId xmlns:a16="http://schemas.microsoft.com/office/drawing/2014/main" val="3967137527"/>
                    </a:ext>
                  </a:extLst>
                </a:gridCol>
              </a:tblGrid>
              <a:tr h="2680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도시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호텔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0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0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2493" y="926589"/>
            <a:ext cx="2689645" cy="5702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63037" y="329222"/>
            <a:ext cx="6846363" cy="589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패키지명</a:t>
            </a:r>
            <a:endParaRPr lang="ko-KR" altLang="en-US" sz="1000" spc="-1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8262851" y="329222"/>
            <a:ext cx="3446548" cy="597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>
                <a:solidFill>
                  <a:schemeClr val="tx1"/>
                </a:solidFill>
              </a:rPr>
              <a:t>키워드 입력란</a:t>
            </a:r>
          </a:p>
        </p:txBody>
      </p:sp>
      <p:graphicFrame>
        <p:nvGraphicFramePr>
          <p:cNvPr id="108" name="표 107"/>
          <p:cNvGraphicFramePr>
            <a:graphicFrameLocks noGrp="1"/>
          </p:cNvGraphicFramePr>
          <p:nvPr/>
        </p:nvGraphicFramePr>
        <p:xfrm>
          <a:off x="8262851" y="320838"/>
          <a:ext cx="3446547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6547">
                  <a:extLst>
                    <a:ext uri="{9D8B030D-6E8A-4147-A177-3AD203B41FA5}">
                      <a16:colId xmlns:a16="http://schemas.microsoft.com/office/drawing/2014/main" val="3784811146"/>
                    </a:ext>
                  </a:extLst>
                </a:gridCol>
              </a:tblGrid>
              <a:tr h="190511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6931518"/>
                  </a:ext>
                </a:extLst>
              </a:tr>
              <a:tr h="190511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393772"/>
                  </a:ext>
                </a:extLst>
              </a:tr>
              <a:tr h="190511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3889094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863037" y="972022"/>
            <a:ext cx="6846362" cy="5657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25209" y="1034635"/>
            <a:ext cx="1260000" cy="249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일정표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925209" y="1337196"/>
            <a:ext cx="1260000" cy="233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일차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25209" y="1624044"/>
            <a:ext cx="6647666" cy="10519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5010934" y="1841034"/>
            <a:ext cx="180975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010933" y="2159503"/>
            <a:ext cx="180975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9919583" y="2455634"/>
            <a:ext cx="735693" cy="189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일정 추가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5268107" y="2042729"/>
            <a:ext cx="23804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5268107" y="2328690"/>
            <a:ext cx="23804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4925209" y="2760265"/>
            <a:ext cx="1260000" cy="233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일차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4925209" y="3047113"/>
            <a:ext cx="6647666" cy="10519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5019247" y="3305667"/>
            <a:ext cx="180975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5019246" y="3624136"/>
            <a:ext cx="180975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5276420" y="3507362"/>
            <a:ext cx="23804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5276420" y="3793323"/>
            <a:ext cx="23804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714649" y="1205687"/>
            <a:ext cx="2211431" cy="462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일정추가</a:t>
            </a:r>
            <a:r>
              <a:rPr lang="ko-KR" altLang="en-US" sz="1000" dirty="0" smtClean="0">
                <a:solidFill>
                  <a:schemeClr val="tx1"/>
                </a:solidFill>
              </a:rPr>
              <a:t> 버튼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팝업창</a:t>
            </a:r>
            <a:r>
              <a:rPr lang="ko-KR" altLang="en-US" sz="1000" dirty="0" smtClean="0">
                <a:solidFill>
                  <a:schemeClr val="tx1"/>
                </a:solidFill>
              </a:rPr>
              <a:t> 출력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0723416" y="2455661"/>
            <a:ext cx="735693" cy="189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일정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724647" y="1840144"/>
            <a:ext cx="2285077" cy="974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여행 기간에 맞춰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일차 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일차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일차 </a:t>
            </a:r>
            <a:r>
              <a:rPr lang="en-US" altLang="ko-KR" sz="1000" dirty="0" smtClean="0">
                <a:solidFill>
                  <a:schemeClr val="tx1"/>
                </a:solidFill>
              </a:rPr>
              <a:t>… 7</a:t>
            </a:r>
            <a:r>
              <a:rPr lang="ko-KR" altLang="en-US" sz="1000" dirty="0" smtClean="0">
                <a:solidFill>
                  <a:schemeClr val="tx1"/>
                </a:solidFill>
              </a:rPr>
              <a:t>일차 까지 생성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Ex) 3</a:t>
            </a:r>
            <a:r>
              <a:rPr lang="ko-KR" altLang="en-US" sz="1000" dirty="0" smtClean="0">
                <a:solidFill>
                  <a:schemeClr val="tx1"/>
                </a:solidFill>
              </a:rPr>
              <a:t>박 </a:t>
            </a:r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r>
              <a:rPr lang="ko-KR" altLang="en-US" sz="1000" dirty="0" smtClean="0">
                <a:solidFill>
                  <a:schemeClr val="tx1"/>
                </a:solidFill>
              </a:rPr>
              <a:t>일 시 여행지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도착일의</a:t>
            </a:r>
            <a:r>
              <a:rPr lang="ko-KR" altLang="en-US" sz="1000" dirty="0" smtClean="0">
                <a:solidFill>
                  <a:schemeClr val="tx1"/>
                </a:solidFill>
              </a:rPr>
              <a:t> 시간이 </a:t>
            </a:r>
            <a:r>
              <a:rPr lang="en-US" altLang="ko-KR" sz="1000" dirty="0" smtClean="0">
                <a:solidFill>
                  <a:schemeClr val="tx1"/>
                </a:solidFill>
              </a:rPr>
              <a:t>12:00 </a:t>
            </a:r>
            <a:r>
              <a:rPr lang="ko-KR" altLang="en-US" sz="1000" dirty="0" smtClean="0">
                <a:solidFill>
                  <a:schemeClr val="tx1"/>
                </a:solidFill>
              </a:rPr>
              <a:t>이후라면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일차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선택불가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380045" y="1046544"/>
            <a:ext cx="1260000" cy="249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도착 공항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9073820" y="1046544"/>
            <a:ext cx="1260000" cy="249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출발 공항</a:t>
            </a:r>
          </a:p>
        </p:txBody>
      </p:sp>
      <p:sp>
        <p:nvSpPr>
          <p:cNvPr id="166" name="직사각형 165"/>
          <p:cNvSpPr/>
          <p:nvPr/>
        </p:nvSpPr>
        <p:spPr>
          <a:xfrm>
            <a:off x="345673" y="242308"/>
            <a:ext cx="2689645" cy="382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패키지 관리 상세 페이지 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353403" y="629116"/>
            <a:ext cx="2689645" cy="298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Path/admin/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m_package_detail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80716" y="1348746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9711933" y="2474862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480716" y="1954889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106" name="표 105"/>
          <p:cNvGraphicFramePr>
            <a:graphicFrameLocks noGrp="1"/>
          </p:cNvGraphicFramePr>
          <p:nvPr>
            <p:extLst/>
          </p:nvPr>
        </p:nvGraphicFramePr>
        <p:xfrm>
          <a:off x="8678487" y="1688819"/>
          <a:ext cx="2793738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246">
                  <a:extLst>
                    <a:ext uri="{9D8B030D-6E8A-4147-A177-3AD203B41FA5}">
                      <a16:colId xmlns:a16="http://schemas.microsoft.com/office/drawing/2014/main" val="4082016259"/>
                    </a:ext>
                  </a:extLst>
                </a:gridCol>
                <a:gridCol w="1862492">
                  <a:extLst>
                    <a:ext uri="{9D8B030D-6E8A-4147-A177-3AD203B41FA5}">
                      <a16:colId xmlns:a16="http://schemas.microsoft.com/office/drawing/2014/main" val="2843333154"/>
                    </a:ext>
                  </a:extLst>
                </a:gridCol>
              </a:tblGrid>
              <a:tr h="117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조식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Text</a:t>
                      </a:r>
                      <a:r>
                        <a:rPr lang="ko-KR" altLang="en-US" sz="900" dirty="0" smtClean="0"/>
                        <a:t>박스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807384"/>
                  </a:ext>
                </a:extLst>
              </a:tr>
            </a:tbl>
          </a:graphicData>
        </a:graphic>
      </p:graphicFrame>
      <p:graphicFrame>
        <p:nvGraphicFramePr>
          <p:cNvPr id="109" name="표 108"/>
          <p:cNvGraphicFramePr>
            <a:graphicFrameLocks noGrp="1"/>
          </p:cNvGraphicFramePr>
          <p:nvPr>
            <p:extLst/>
          </p:nvPr>
        </p:nvGraphicFramePr>
        <p:xfrm>
          <a:off x="8678487" y="1938028"/>
          <a:ext cx="2793738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246">
                  <a:extLst>
                    <a:ext uri="{9D8B030D-6E8A-4147-A177-3AD203B41FA5}">
                      <a16:colId xmlns:a16="http://schemas.microsoft.com/office/drawing/2014/main" val="4082016259"/>
                    </a:ext>
                  </a:extLst>
                </a:gridCol>
                <a:gridCol w="1862492">
                  <a:extLst>
                    <a:ext uri="{9D8B030D-6E8A-4147-A177-3AD203B41FA5}">
                      <a16:colId xmlns:a16="http://schemas.microsoft.com/office/drawing/2014/main" val="2843333154"/>
                    </a:ext>
                  </a:extLst>
                </a:gridCol>
              </a:tblGrid>
              <a:tr h="117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중식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807384"/>
                  </a:ext>
                </a:extLst>
              </a:tr>
            </a:tbl>
          </a:graphicData>
        </a:graphic>
      </p:graphicFrame>
      <p:graphicFrame>
        <p:nvGraphicFramePr>
          <p:cNvPr id="110" name="표 109"/>
          <p:cNvGraphicFramePr>
            <a:graphicFrameLocks noGrp="1"/>
          </p:cNvGraphicFramePr>
          <p:nvPr>
            <p:extLst/>
          </p:nvPr>
        </p:nvGraphicFramePr>
        <p:xfrm>
          <a:off x="8678487" y="2187237"/>
          <a:ext cx="2793738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246">
                  <a:extLst>
                    <a:ext uri="{9D8B030D-6E8A-4147-A177-3AD203B41FA5}">
                      <a16:colId xmlns:a16="http://schemas.microsoft.com/office/drawing/2014/main" val="4082016259"/>
                    </a:ext>
                  </a:extLst>
                </a:gridCol>
                <a:gridCol w="1862492">
                  <a:extLst>
                    <a:ext uri="{9D8B030D-6E8A-4147-A177-3AD203B41FA5}">
                      <a16:colId xmlns:a16="http://schemas.microsoft.com/office/drawing/2014/main" val="2843333154"/>
                    </a:ext>
                  </a:extLst>
                </a:gridCol>
              </a:tblGrid>
              <a:tr h="117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석식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807384"/>
                  </a:ext>
                </a:extLst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>
          <a:xfrm>
            <a:off x="9986662" y="3884562"/>
            <a:ext cx="735693" cy="189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일정 추가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10790495" y="3884589"/>
            <a:ext cx="735693" cy="189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일정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/>
          </p:nvPr>
        </p:nvGraphicFramePr>
        <p:xfrm>
          <a:off x="8745566" y="3117747"/>
          <a:ext cx="2793738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246">
                  <a:extLst>
                    <a:ext uri="{9D8B030D-6E8A-4147-A177-3AD203B41FA5}">
                      <a16:colId xmlns:a16="http://schemas.microsoft.com/office/drawing/2014/main" val="4082016259"/>
                    </a:ext>
                  </a:extLst>
                </a:gridCol>
                <a:gridCol w="1862492">
                  <a:extLst>
                    <a:ext uri="{9D8B030D-6E8A-4147-A177-3AD203B41FA5}">
                      <a16:colId xmlns:a16="http://schemas.microsoft.com/office/drawing/2014/main" val="2843333154"/>
                    </a:ext>
                  </a:extLst>
                </a:gridCol>
              </a:tblGrid>
              <a:tr h="117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조식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Text</a:t>
                      </a:r>
                      <a:r>
                        <a:rPr lang="ko-KR" altLang="en-US" sz="900" dirty="0" smtClean="0"/>
                        <a:t>박스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807384"/>
                  </a:ext>
                </a:extLst>
              </a:tr>
            </a:tbl>
          </a:graphicData>
        </a:graphic>
      </p:graphicFrame>
      <p:graphicFrame>
        <p:nvGraphicFramePr>
          <p:cNvPr id="114" name="표 113"/>
          <p:cNvGraphicFramePr>
            <a:graphicFrameLocks noGrp="1"/>
          </p:cNvGraphicFramePr>
          <p:nvPr>
            <p:extLst/>
          </p:nvPr>
        </p:nvGraphicFramePr>
        <p:xfrm>
          <a:off x="8745566" y="3366956"/>
          <a:ext cx="2793738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246">
                  <a:extLst>
                    <a:ext uri="{9D8B030D-6E8A-4147-A177-3AD203B41FA5}">
                      <a16:colId xmlns:a16="http://schemas.microsoft.com/office/drawing/2014/main" val="4082016259"/>
                    </a:ext>
                  </a:extLst>
                </a:gridCol>
                <a:gridCol w="1862492">
                  <a:extLst>
                    <a:ext uri="{9D8B030D-6E8A-4147-A177-3AD203B41FA5}">
                      <a16:colId xmlns:a16="http://schemas.microsoft.com/office/drawing/2014/main" val="2843333154"/>
                    </a:ext>
                  </a:extLst>
                </a:gridCol>
              </a:tblGrid>
              <a:tr h="117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중식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807384"/>
                  </a:ext>
                </a:extLst>
              </a:tr>
            </a:tbl>
          </a:graphicData>
        </a:graphic>
      </p:graphicFrame>
      <p:graphicFrame>
        <p:nvGraphicFramePr>
          <p:cNvPr id="120" name="표 119"/>
          <p:cNvGraphicFramePr>
            <a:graphicFrameLocks noGrp="1"/>
          </p:cNvGraphicFramePr>
          <p:nvPr>
            <p:extLst/>
          </p:nvPr>
        </p:nvGraphicFramePr>
        <p:xfrm>
          <a:off x="8745566" y="3616165"/>
          <a:ext cx="2793738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246">
                  <a:extLst>
                    <a:ext uri="{9D8B030D-6E8A-4147-A177-3AD203B41FA5}">
                      <a16:colId xmlns:a16="http://schemas.microsoft.com/office/drawing/2014/main" val="4082016259"/>
                    </a:ext>
                  </a:extLst>
                </a:gridCol>
                <a:gridCol w="1862492">
                  <a:extLst>
                    <a:ext uri="{9D8B030D-6E8A-4147-A177-3AD203B41FA5}">
                      <a16:colId xmlns:a16="http://schemas.microsoft.com/office/drawing/2014/main" val="2843333154"/>
                    </a:ext>
                  </a:extLst>
                </a:gridCol>
              </a:tblGrid>
              <a:tr h="117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석식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807384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4939018" y="5088829"/>
            <a:ext cx="1260000" cy="233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7</a:t>
            </a:r>
            <a:r>
              <a:rPr lang="ko-KR" altLang="en-US" sz="1000" dirty="0" smtClean="0">
                <a:solidFill>
                  <a:schemeClr val="tx1"/>
                </a:solidFill>
              </a:rPr>
              <a:t>일차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939018" y="5375677"/>
            <a:ext cx="6647666" cy="10519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033056" y="5634231"/>
            <a:ext cx="180975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033055" y="5952700"/>
            <a:ext cx="180975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5290229" y="5835926"/>
            <a:ext cx="23804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290229" y="6121887"/>
            <a:ext cx="23804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0000471" y="6213126"/>
            <a:ext cx="735693" cy="189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일정 추가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0804304" y="6213153"/>
            <a:ext cx="735693" cy="189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일정 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8728463" y="5439022"/>
          <a:ext cx="2793738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246">
                  <a:extLst>
                    <a:ext uri="{9D8B030D-6E8A-4147-A177-3AD203B41FA5}">
                      <a16:colId xmlns:a16="http://schemas.microsoft.com/office/drawing/2014/main" val="4082016259"/>
                    </a:ext>
                  </a:extLst>
                </a:gridCol>
                <a:gridCol w="1862492">
                  <a:extLst>
                    <a:ext uri="{9D8B030D-6E8A-4147-A177-3AD203B41FA5}">
                      <a16:colId xmlns:a16="http://schemas.microsoft.com/office/drawing/2014/main" val="2843333154"/>
                    </a:ext>
                  </a:extLst>
                </a:gridCol>
              </a:tblGrid>
              <a:tr h="117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조식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Text</a:t>
                      </a:r>
                      <a:r>
                        <a:rPr lang="ko-KR" altLang="en-US" sz="900" dirty="0" smtClean="0"/>
                        <a:t>박스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807384"/>
                  </a:ext>
                </a:extLst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8728463" y="5688231"/>
          <a:ext cx="2793738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246">
                  <a:extLst>
                    <a:ext uri="{9D8B030D-6E8A-4147-A177-3AD203B41FA5}">
                      <a16:colId xmlns:a16="http://schemas.microsoft.com/office/drawing/2014/main" val="4082016259"/>
                    </a:ext>
                  </a:extLst>
                </a:gridCol>
                <a:gridCol w="1862492">
                  <a:extLst>
                    <a:ext uri="{9D8B030D-6E8A-4147-A177-3AD203B41FA5}">
                      <a16:colId xmlns:a16="http://schemas.microsoft.com/office/drawing/2014/main" val="2843333154"/>
                    </a:ext>
                  </a:extLst>
                </a:gridCol>
              </a:tblGrid>
              <a:tr h="117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중식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807384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/>
          </p:nvPr>
        </p:nvGraphicFramePr>
        <p:xfrm>
          <a:off x="8728463" y="5937440"/>
          <a:ext cx="2793738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246">
                  <a:extLst>
                    <a:ext uri="{9D8B030D-6E8A-4147-A177-3AD203B41FA5}">
                      <a16:colId xmlns:a16="http://schemas.microsoft.com/office/drawing/2014/main" val="4082016259"/>
                    </a:ext>
                  </a:extLst>
                </a:gridCol>
                <a:gridCol w="1862492">
                  <a:extLst>
                    <a:ext uri="{9D8B030D-6E8A-4147-A177-3AD203B41FA5}">
                      <a16:colId xmlns:a16="http://schemas.microsoft.com/office/drawing/2014/main" val="2843333154"/>
                    </a:ext>
                  </a:extLst>
                </a:gridCol>
              </a:tblGrid>
              <a:tr h="117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석식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807384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7930341" y="4324655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7930341" y="4541492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7930341" y="4758329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871667" y="5014984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82532" y="3024528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18557" y="2899017"/>
            <a:ext cx="2207523" cy="462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삭제 버튼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00" dirty="0" smtClean="0">
                <a:solidFill>
                  <a:schemeClr val="tx1"/>
                </a:solidFill>
              </a:rPr>
              <a:t> 해당 날짜의 일정 삭제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E48562F1-780D-418C-223C-10079E719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170180"/>
              </p:ext>
            </p:extLst>
          </p:nvPr>
        </p:nvGraphicFramePr>
        <p:xfrm>
          <a:off x="3317748" y="1060662"/>
          <a:ext cx="1401320" cy="2136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320">
                  <a:extLst>
                    <a:ext uri="{9D8B030D-6E8A-4147-A177-3AD203B41FA5}">
                      <a16:colId xmlns:a16="http://schemas.microsoft.com/office/drawing/2014/main" val="3401770478"/>
                    </a:ext>
                  </a:extLst>
                </a:gridCol>
              </a:tblGrid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433256"/>
                  </a:ext>
                </a:extLst>
              </a:tr>
              <a:tr h="33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도시 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44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상품관리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b="1" dirty="0"/>
                        <a:t>  </a:t>
                      </a:r>
                      <a:r>
                        <a:rPr lang="en-US" altLang="ko-KR" sz="1050" b="1" dirty="0"/>
                        <a:t>  - </a:t>
                      </a:r>
                      <a:r>
                        <a:rPr lang="ko-KR" altLang="en-US" sz="1050" b="1" dirty="0"/>
                        <a:t>패키지 관리</a:t>
                      </a:r>
                      <a:endParaRPr lang="en-US" altLang="ko-KR" sz="1050" b="1" dirty="0"/>
                    </a:p>
                    <a:p>
                      <a:pPr latinLnBrk="1"/>
                      <a:r>
                        <a:rPr lang="en-US" altLang="ko-KR" sz="1050" dirty="0"/>
                        <a:t>    - </a:t>
                      </a:r>
                      <a:r>
                        <a:rPr lang="ko-KR" altLang="en-US" sz="1050" dirty="0"/>
                        <a:t>호텔 </a:t>
                      </a:r>
                      <a:r>
                        <a:rPr lang="ko-KR" altLang="en-US" sz="1050" dirty="0" smtClean="0"/>
                        <a:t>관리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b="0" dirty="0" smtClean="0"/>
                        <a:t>   </a:t>
                      </a:r>
                      <a:r>
                        <a:rPr lang="en-US" altLang="ko-KR" sz="1050" dirty="0" smtClean="0"/>
                        <a:t> - </a:t>
                      </a:r>
                      <a:r>
                        <a:rPr lang="ko-KR" altLang="en-US" sz="1050" dirty="0" smtClean="0"/>
                        <a:t>관광 상품 관리</a:t>
                      </a:r>
                      <a:endParaRPr lang="en-US" altLang="ko-KR" sz="105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11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고객센터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43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7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24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031" y="967740"/>
            <a:ext cx="2813797" cy="5661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277536"/>
              </p:ext>
            </p:extLst>
          </p:nvPr>
        </p:nvGraphicFramePr>
        <p:xfrm>
          <a:off x="3498029" y="1833738"/>
          <a:ext cx="7342556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3492">
                  <a:extLst>
                    <a:ext uri="{9D8B030D-6E8A-4147-A177-3AD203B41FA5}">
                      <a16:colId xmlns:a16="http://schemas.microsoft.com/office/drawing/2014/main" val="97924456"/>
                    </a:ext>
                  </a:extLst>
                </a:gridCol>
                <a:gridCol w="523031">
                  <a:extLst>
                    <a:ext uri="{9D8B030D-6E8A-4147-A177-3AD203B41FA5}">
                      <a16:colId xmlns:a16="http://schemas.microsoft.com/office/drawing/2014/main" val="2630636643"/>
                    </a:ext>
                  </a:extLst>
                </a:gridCol>
                <a:gridCol w="534886">
                  <a:extLst>
                    <a:ext uri="{9D8B030D-6E8A-4147-A177-3AD203B41FA5}">
                      <a16:colId xmlns:a16="http://schemas.microsoft.com/office/drawing/2014/main" val="3622292099"/>
                    </a:ext>
                  </a:extLst>
                </a:gridCol>
                <a:gridCol w="968400">
                  <a:extLst>
                    <a:ext uri="{9D8B030D-6E8A-4147-A177-3AD203B41FA5}">
                      <a16:colId xmlns:a16="http://schemas.microsoft.com/office/drawing/2014/main" val="3070445620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3810117590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642567992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94562926"/>
                    </a:ext>
                  </a:extLst>
                </a:gridCol>
                <a:gridCol w="418422">
                  <a:extLst>
                    <a:ext uri="{9D8B030D-6E8A-4147-A177-3AD203B41FA5}">
                      <a16:colId xmlns:a16="http://schemas.microsoft.com/office/drawing/2014/main" val="4003465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pc="-150" dirty="0" smtClean="0"/>
                        <a:t>일련번호▽</a:t>
                      </a:r>
                      <a:endParaRPr lang="ko-KR" altLang="en-US" sz="800" spc="-15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국가</a:t>
                      </a:r>
                      <a:r>
                        <a:rPr lang="ko-KR" altLang="en-US" sz="800" spc="-150" dirty="0" smtClean="0"/>
                        <a:t>▽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도시</a:t>
                      </a:r>
                      <a:r>
                        <a:rPr lang="ko-KR" altLang="en-US" sz="800" spc="-150" dirty="0" smtClean="0"/>
                        <a:t>▽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개요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지역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비용</a:t>
                      </a:r>
                      <a:endParaRPr lang="en-US" altLang="ko-KR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spc="-150" dirty="0" smtClean="0"/>
                        <a:t>선택</a:t>
                      </a:r>
                      <a:endParaRPr lang="ko-KR" altLang="en-US" sz="800" spc="-15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186963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TUMASBKI</a:t>
                      </a:r>
                    </a:p>
                    <a:p>
                      <a:pPr algn="ctr" latinLnBrk="1"/>
                      <a:r>
                        <a:rPr lang="en-US" altLang="ko-KR" sz="700" dirty="0" smtClean="0"/>
                        <a:t>001</a:t>
                      </a:r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MAS</a:t>
                      </a:r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BKI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맛사지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 smtClean="0">
                          <a:solidFill>
                            <a:schemeClr val="tx1"/>
                          </a:solidFill>
                        </a:rPr>
                        <a:t>말레이시아 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spc="-100" baseline="0" dirty="0" smtClean="0">
                          <a:solidFill>
                            <a:schemeClr val="tx1"/>
                          </a:solidFill>
                        </a:rPr>
                        <a:t>전통 </a:t>
                      </a:r>
                      <a:r>
                        <a:rPr lang="ko-KR" altLang="en-US" sz="800" spc="-100" baseline="0" dirty="0" err="1" smtClean="0">
                          <a:solidFill>
                            <a:schemeClr val="tx1"/>
                          </a:solidFill>
                        </a:rPr>
                        <a:t>맛사지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spc="-1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코타키나발루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224488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TU</a:t>
                      </a:r>
                      <a:r>
                        <a:rPr lang="en-US" altLang="ko-KR" sz="700" dirty="0" smtClean="0"/>
                        <a:t>MASBKI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MAS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BKI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시티투어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 err="1" smtClean="0">
                          <a:solidFill>
                            <a:schemeClr val="tx1"/>
                          </a:solidFill>
                        </a:rPr>
                        <a:t>코타키나발루</a:t>
                      </a:r>
                      <a:r>
                        <a:rPr lang="ko-KR" altLang="en-US" sz="800" spc="-100" baseline="0" dirty="0" smtClean="0">
                          <a:solidFill>
                            <a:schemeClr val="tx1"/>
                          </a:solidFill>
                        </a:rPr>
                        <a:t> 시내관광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spc="-1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코타키나발루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37027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TU</a:t>
                      </a:r>
                      <a:r>
                        <a:rPr lang="en-US" altLang="ko-KR" sz="700" dirty="0" smtClean="0"/>
                        <a:t>MASBKI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003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MAS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BKI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나이트투어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 smtClean="0">
                          <a:solidFill>
                            <a:schemeClr val="tx1"/>
                          </a:solidFill>
                        </a:rPr>
                        <a:t>세계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r>
                        <a:rPr lang="ko-KR" altLang="en-US" sz="800" spc="-100" baseline="0" dirty="0" smtClean="0">
                          <a:solidFill>
                            <a:schemeClr val="tx1"/>
                          </a:solidFill>
                        </a:rPr>
                        <a:t>대 석양 </a:t>
                      </a:r>
                      <a:r>
                        <a:rPr lang="ko-KR" altLang="en-US" sz="800" spc="-100" baseline="0" dirty="0" err="1" smtClean="0">
                          <a:solidFill>
                            <a:schemeClr val="tx1"/>
                          </a:solidFill>
                        </a:rPr>
                        <a:t>코타나키나</a:t>
                      </a:r>
                      <a:r>
                        <a:rPr lang="ko-KR" altLang="en-US" sz="800" spc="-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spc="-100" baseline="0" dirty="0" err="1" smtClean="0">
                          <a:solidFill>
                            <a:schemeClr val="tx1"/>
                          </a:solidFill>
                        </a:rPr>
                        <a:t>발루</a:t>
                      </a:r>
                      <a:r>
                        <a:rPr lang="en-US" altLang="ko-KR" sz="800" spc="-100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spc="-1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코타키나발루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098099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627678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29749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71581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501255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210097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330101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598617"/>
                  </a:ext>
                </a:extLst>
              </a:tr>
            </a:tbl>
          </a:graphicData>
        </a:graphic>
      </p:graphicFrame>
      <p:sp>
        <p:nvSpPr>
          <p:cNvPr id="114" name="직사각형 113"/>
          <p:cNvSpPr/>
          <p:nvPr/>
        </p:nvSpPr>
        <p:spPr>
          <a:xfrm>
            <a:off x="79032" y="272620"/>
            <a:ext cx="2813796" cy="2378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패키지 관리 상세 페이지 </a:t>
            </a:r>
            <a:r>
              <a:rPr lang="en-US" altLang="ko-KR" sz="1000" dirty="0" smtClean="0">
                <a:solidFill>
                  <a:schemeClr val="tx1"/>
                </a:solidFill>
              </a:rPr>
              <a:t>3 (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팝업창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89465" y="562441"/>
            <a:ext cx="2803363" cy="298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Path/admin/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m_package_tourlist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8599" y="1200150"/>
            <a:ext cx="2539539" cy="285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일정추가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00" dirty="0" smtClean="0">
                <a:solidFill>
                  <a:schemeClr val="tx1"/>
                </a:solidFill>
              </a:rPr>
              <a:t> 뜨는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팝업창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9974308" y="5524490"/>
            <a:ext cx="847722" cy="241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 선택</a:t>
            </a:r>
          </a:p>
        </p:txBody>
      </p:sp>
      <p:sp>
        <p:nvSpPr>
          <p:cNvPr id="11" name="타원 10"/>
          <p:cNvSpPr/>
          <p:nvPr/>
        </p:nvSpPr>
        <p:spPr>
          <a:xfrm>
            <a:off x="10900269" y="2134863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28601" y="1812432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6369" y="1734768"/>
            <a:ext cx="1754832" cy="858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선택 체크 박스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클릭후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하단의 상품 선택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팝업창</a:t>
            </a:r>
            <a:r>
              <a:rPr lang="ko-KR" altLang="en-US" sz="1000" dirty="0" smtClean="0">
                <a:solidFill>
                  <a:schemeClr val="tx1"/>
                </a:solidFill>
              </a:rPr>
              <a:t> 종료되고 전페이지해당 일정에 들어가게 됨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98029" y="1407643"/>
            <a:ext cx="2298469" cy="285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</a:t>
            </a:r>
            <a:r>
              <a:rPr lang="ko-KR" altLang="en-US" sz="1000" dirty="0" smtClean="0">
                <a:solidFill>
                  <a:schemeClr val="tx1"/>
                </a:solidFill>
              </a:rPr>
              <a:t>일차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일정추가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986252" y="1178850"/>
            <a:ext cx="187768" cy="1958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rtlCol="0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74252" y="1155805"/>
            <a:ext cx="3354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일정은 하루에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 까지 가능 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6100155" y="438768"/>
            <a:ext cx="2298469" cy="285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일정추가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000" dirty="0" smtClean="0">
                <a:solidFill>
                  <a:schemeClr val="tx1"/>
                </a:solidFill>
              </a:rPr>
              <a:t> 뜨는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팝업창</a:t>
            </a:r>
            <a:r>
              <a:rPr lang="en-US" altLang="ko-KR" sz="1000" dirty="0" smtClean="0">
                <a:solidFill>
                  <a:schemeClr val="tx1"/>
                </a:solidFill>
              </a:rPr>
              <a:t>!!!!!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6369" y="2734341"/>
            <a:ext cx="1902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일정은 하루에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개 까지 가능</a:t>
            </a:r>
            <a:endParaRPr lang="en-US" altLang="ko-KR" sz="1000" dirty="0" smtClean="0"/>
          </a:p>
          <a:p>
            <a:r>
              <a:rPr lang="ko-KR" altLang="en-US" sz="1000" dirty="0" smtClean="0"/>
              <a:t>하나만 선택도 가능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760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3331</Words>
  <Application>Microsoft Office PowerPoint</Application>
  <PresentationFormat>와이드스크린</PresentationFormat>
  <Paragraphs>1551</Paragraphs>
  <Slides>28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Cordia New</vt:lpstr>
      <vt:lpstr>굴림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255</cp:revision>
  <dcterms:created xsi:type="dcterms:W3CDTF">2023-01-16T09:24:51Z</dcterms:created>
  <dcterms:modified xsi:type="dcterms:W3CDTF">2023-02-17T09:07:08Z</dcterms:modified>
</cp:coreProperties>
</file>