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45"/>
  </p:notesMasterIdLst>
  <p:sldIdLst>
    <p:sldId id="344" r:id="rId2"/>
    <p:sldId id="349" r:id="rId3"/>
    <p:sldId id="338" r:id="rId4"/>
    <p:sldId id="256" r:id="rId5"/>
    <p:sldId id="257" r:id="rId6"/>
    <p:sldId id="322" r:id="rId7"/>
    <p:sldId id="332" r:id="rId8"/>
    <p:sldId id="317" r:id="rId9"/>
    <p:sldId id="325" r:id="rId10"/>
    <p:sldId id="326" r:id="rId11"/>
    <p:sldId id="321" r:id="rId12"/>
    <p:sldId id="331" r:id="rId13"/>
    <p:sldId id="26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279" r:id="rId28"/>
    <p:sldId id="280" r:id="rId29"/>
    <p:sldId id="281" r:id="rId30"/>
    <p:sldId id="282" r:id="rId31"/>
    <p:sldId id="350" r:id="rId32"/>
    <p:sldId id="354" r:id="rId33"/>
    <p:sldId id="357" r:id="rId34"/>
    <p:sldId id="355" r:id="rId35"/>
    <p:sldId id="352" r:id="rId36"/>
    <p:sldId id="347" r:id="rId37"/>
    <p:sldId id="348" r:id="rId38"/>
    <p:sldId id="356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4" autoAdjust="0"/>
    <p:restoredTop sz="96015" autoAdjust="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127949C-E3C1-4F73-8E35-187C5A548F1E}" type="datetime1">
              <a:rPr lang="ko-KR" altLang="en-US"/>
              <a:pPr lvl="0">
                <a:defRPr/>
              </a:pPr>
              <a:t>2023-02-14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1F420B-47AF-4BCA-A026-03A4CCE1FCA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334F0FD-6DC3-4AC1-9329-EBF1715A91D9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334F0FD-6DC3-4AC1-9329-EBF1715A91D9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334F0FD-6DC3-4AC1-9329-EBF1715A91D9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334F0FD-6DC3-4AC1-9329-EBF1715A91D9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334F0FD-6DC3-4AC1-9329-EBF1715A91D9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334F0FD-6DC3-4AC1-9329-EBF1715A91D9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7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3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3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6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DF54-CD50-4BDC-86C0-CAA9B741E9EB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9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0404.go.kr/dev/main.mof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asdfasd" TargetMode="External"/><Relationship Id="rId5" Type="http://schemas.openxmlformats.org/officeDocument/2006/relationships/hyperlink" Target="mailto:marketinggreen@naver.com" TargetMode="External"/><Relationship Id="rId4" Type="http://schemas.openxmlformats.org/officeDocument/2006/relationships/hyperlink" Target="mailto:green5@naver.co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dfsafs" TargetMode="External"/><Relationship Id="rId2" Type="http://schemas.openxmlformats.org/officeDocument/2006/relationships/hyperlink" Target="adfdsafs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sdewqe" TargetMode="External"/><Relationship Id="rId4" Type="http://schemas.openxmlformats.org/officeDocument/2006/relationships/hyperlink" Target="adsasdfsa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Aasdfsa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asdfas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adadsf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07724" y="1637607"/>
            <a:ext cx="4871258" cy="20199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accent6"/>
                </a:solidFill>
              </a:rPr>
              <a:t>그린투어</a:t>
            </a:r>
            <a:endParaRPr lang="ko-KR" altLang="en-US" sz="4000" b="1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17" y="1039091"/>
            <a:ext cx="2435629" cy="2435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4847" y="4081549"/>
            <a:ext cx="725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백현준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전태환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이승건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이한규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최영두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7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247487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마페 </a:t>
            </a:r>
            <a:r>
              <a:rPr lang="en-US" altLang="ko-KR">
                <a:solidFill>
                  <a:schemeClr val="tx1"/>
                </a:solidFill>
              </a:rPr>
              <a:t>My</a:t>
            </a:r>
            <a:r>
              <a:rPr lang="ko-KR" altLang="en-US">
                <a:solidFill>
                  <a:schemeClr val="tx1"/>
                </a:solidFill>
              </a:rPr>
              <a:t> 리뷰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첫화면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7" name="TextBox 70"/>
          <p:cNvSpPr txBox="1"/>
          <p:nvPr/>
        </p:nvSpPr>
        <p:spPr>
          <a:xfrm>
            <a:off x="289573" y="1143599"/>
            <a:ext cx="1982688" cy="23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157942" y="620824"/>
            <a:ext cx="25520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member/mypage_myreview_hotel_list</a:t>
            </a:r>
          </a:p>
        </p:txBody>
      </p:sp>
      <p:sp>
        <p:nvSpPr>
          <p:cNvPr id="10" name="TextBox 75"/>
          <p:cNvSpPr txBox="1"/>
          <p:nvPr/>
        </p:nvSpPr>
        <p:spPr>
          <a:xfrm>
            <a:off x="2949458" y="1786395"/>
            <a:ext cx="1655793" cy="1908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 smtClean="0"/>
              <a:t>예약 내역</a:t>
            </a:r>
            <a:endParaRPr lang="ko-KR" altLang="en-US" sz="1200" dirty="0"/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ko-KR" altLang="en-US" sz="1200" dirty="0"/>
              <a:t>마일리지</a:t>
            </a:r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en-US" altLang="ko-KR" sz="1100" dirty="0"/>
              <a:t>1:1 </a:t>
            </a:r>
            <a:r>
              <a:rPr lang="ko-KR" altLang="en-US" sz="1100" dirty="0"/>
              <a:t>게시판 </a:t>
            </a:r>
            <a:r>
              <a:rPr lang="ko-KR" altLang="en-US" sz="1100" dirty="0" smtClean="0"/>
              <a:t>문의 내역</a:t>
            </a:r>
            <a:endParaRPr lang="ko-KR" altLang="en-US" sz="1100" b="1" dirty="0"/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en-US" altLang="ko-KR" sz="1200" b="1" dirty="0"/>
              <a:t>My </a:t>
            </a:r>
            <a:r>
              <a:rPr lang="ko-KR" altLang="en-US" sz="1200" b="1" dirty="0"/>
              <a:t>리뷰</a:t>
            </a:r>
          </a:p>
          <a:p>
            <a:pPr lvl="0">
              <a:defRPr/>
            </a:pPr>
            <a:r>
              <a:rPr lang="en-US" altLang="ko-KR" sz="1200" dirty="0" smtClean="0"/>
              <a:t>---------------------</a:t>
            </a: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회원정보수정 </a:t>
            </a:r>
          </a:p>
          <a:p>
            <a:pPr lvl="0">
              <a:defRPr/>
            </a:pPr>
            <a:endParaRPr lang="ko-KR" altLang="en-US" sz="1000" dirty="0"/>
          </a:p>
        </p:txBody>
      </p:sp>
      <p:graphicFrame>
        <p:nvGraphicFramePr>
          <p:cNvPr id="97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78524"/>
              </p:ext>
            </p:extLst>
          </p:nvPr>
        </p:nvGraphicFramePr>
        <p:xfrm>
          <a:off x="4553601" y="1953690"/>
          <a:ext cx="7254266" cy="2802120"/>
        </p:xfrm>
        <a:graphic>
          <a:graphicData uri="http://schemas.openxmlformats.org/drawingml/2006/table">
            <a:tbl>
              <a:tblPr firstRow="1" bandRow="1"/>
              <a:tblGrid>
                <a:gridCol w="441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err="1" smtClean="0"/>
                        <a:t>패키지명</a:t>
                      </a:r>
                      <a:endParaRPr lang="ko-KR" altLang="en-US" sz="1000" spc="0" dirty="0"/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/>
                        <a:t>별점</a:t>
                      </a:r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괌 패키지</a:t>
                      </a: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푹 잘 쉬다 왔어요</a:t>
                      </a: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/>
                        <a:t>                     </a:t>
                      </a:r>
                      <a:r>
                        <a:rPr lang="en-US" altLang="ko-KR" sz="1000" spc="0" dirty="0"/>
                        <a:t>(5)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test1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202</a:t>
                      </a:r>
                      <a:r>
                        <a:rPr lang="en-US" altLang="ko-KR" sz="1000" spc="0" dirty="0" smtClean="0"/>
                        <a:t>3</a:t>
                      </a:r>
                      <a:r>
                        <a:rPr lang="ko-KR" altLang="en-US" sz="1000" spc="0" dirty="0" smtClean="0"/>
                        <a:t>-</a:t>
                      </a:r>
                      <a:r>
                        <a:rPr lang="en-US" altLang="ko-KR" sz="1000" spc="0" dirty="0"/>
                        <a:t>12</a:t>
                      </a:r>
                      <a:r>
                        <a:rPr lang="ko-KR" altLang="en-US" sz="1000" spc="0" dirty="0"/>
                        <a:t>-</a:t>
                      </a:r>
                      <a:r>
                        <a:rPr lang="en-US" altLang="ko-KR" sz="1000" spc="0" dirty="0"/>
                        <a:t>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오사카 패키지</a:t>
                      </a: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볼</a:t>
                      </a:r>
                      <a:r>
                        <a:rPr lang="ko-KR" altLang="en-US" sz="1000" spc="0" baseline="0" dirty="0" smtClean="0"/>
                        <a:t> 거리가 없어요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/>
                        <a:t>                     </a:t>
                      </a:r>
                      <a:r>
                        <a:rPr lang="en-US" altLang="ko-KR" sz="1000" spc="0" dirty="0"/>
                        <a:t>(1)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test1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2023-01-19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6" name="TextBox 84"/>
          <p:cNvSpPr txBox="1"/>
          <p:nvPr/>
        </p:nvSpPr>
        <p:spPr>
          <a:xfrm>
            <a:off x="4805089" y="854355"/>
            <a:ext cx="4104514" cy="36690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cxnSp>
        <p:nvCxnSpPr>
          <p:cNvPr id="107" name="직선 연결선 86"/>
          <p:cNvCxnSpPr/>
          <p:nvPr/>
        </p:nvCxnSpPr>
        <p:spPr>
          <a:xfrm>
            <a:off x="4859442" y="1318496"/>
            <a:ext cx="6242260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포인트가 5개인 별 107"/>
          <p:cNvSpPr/>
          <p:nvPr/>
        </p:nvSpPr>
        <p:spPr>
          <a:xfrm>
            <a:off x="8699724" y="240806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09" name="포인트가 5개인 별 108"/>
          <p:cNvSpPr/>
          <p:nvPr/>
        </p:nvSpPr>
        <p:spPr>
          <a:xfrm>
            <a:off x="8906628" y="240806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0" name="포인트가 5개인 별 109"/>
          <p:cNvSpPr/>
          <p:nvPr/>
        </p:nvSpPr>
        <p:spPr>
          <a:xfrm>
            <a:off x="9320436" y="240806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1" name="포인트가 5개인 별 110"/>
          <p:cNvSpPr/>
          <p:nvPr/>
        </p:nvSpPr>
        <p:spPr>
          <a:xfrm>
            <a:off x="9113532" y="240806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2" name="포인트가 5개인 별 111"/>
          <p:cNvSpPr/>
          <p:nvPr/>
        </p:nvSpPr>
        <p:spPr>
          <a:xfrm>
            <a:off x="9527340" y="240806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4" name="TextBox 34"/>
          <p:cNvSpPr txBox="1"/>
          <p:nvPr/>
        </p:nvSpPr>
        <p:spPr>
          <a:xfrm>
            <a:off x="6359771" y="5546842"/>
            <a:ext cx="303157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≪</a:t>
            </a:r>
          </a:p>
        </p:txBody>
      </p:sp>
      <p:sp>
        <p:nvSpPr>
          <p:cNvPr id="115" name="TextBox 35"/>
          <p:cNvSpPr txBox="1"/>
          <p:nvPr/>
        </p:nvSpPr>
        <p:spPr>
          <a:xfrm>
            <a:off x="6738162" y="554684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＜</a:t>
            </a:r>
          </a:p>
        </p:txBody>
      </p:sp>
      <p:sp>
        <p:nvSpPr>
          <p:cNvPr id="116" name="TextBox 36"/>
          <p:cNvSpPr txBox="1"/>
          <p:nvPr/>
        </p:nvSpPr>
        <p:spPr>
          <a:xfrm>
            <a:off x="9009626" y="5546842"/>
            <a:ext cx="303155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＞</a:t>
            </a:r>
          </a:p>
        </p:txBody>
      </p:sp>
      <p:sp>
        <p:nvSpPr>
          <p:cNvPr id="117" name="TextBox 37"/>
          <p:cNvSpPr txBox="1"/>
          <p:nvPr/>
        </p:nvSpPr>
        <p:spPr>
          <a:xfrm>
            <a:off x="9399690" y="554684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≫</a:t>
            </a:r>
          </a:p>
        </p:txBody>
      </p:sp>
      <p:sp>
        <p:nvSpPr>
          <p:cNvPr id="118" name="TextBox 38"/>
          <p:cNvSpPr txBox="1"/>
          <p:nvPr/>
        </p:nvSpPr>
        <p:spPr>
          <a:xfrm>
            <a:off x="6360410" y="5545335"/>
            <a:ext cx="3458535" cy="23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u="sng"/>
              <a:t>1</a:t>
            </a:r>
            <a:r>
              <a:rPr lang="ko-KR" altLang="en-US" sz="1000"/>
              <a:t>  </a:t>
            </a:r>
            <a:endParaRPr lang="ko-KR" altLang="en-US" sz="1000" u="sng"/>
          </a:p>
        </p:txBody>
      </p:sp>
      <p:sp>
        <p:nvSpPr>
          <p:cNvPr id="119" name="포인트가 5개인 별 118"/>
          <p:cNvSpPr/>
          <p:nvPr/>
        </p:nvSpPr>
        <p:spPr>
          <a:xfrm>
            <a:off x="8690200" y="273191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20" name="포인트가 5개인 별 119"/>
          <p:cNvSpPr/>
          <p:nvPr/>
        </p:nvSpPr>
        <p:spPr>
          <a:xfrm>
            <a:off x="8897104" y="273191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21" name="포인트가 5개인 별 120"/>
          <p:cNvSpPr/>
          <p:nvPr/>
        </p:nvSpPr>
        <p:spPr>
          <a:xfrm>
            <a:off x="9310912" y="273191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22" name="포인트가 5개인 별 121"/>
          <p:cNvSpPr/>
          <p:nvPr/>
        </p:nvSpPr>
        <p:spPr>
          <a:xfrm>
            <a:off x="9104008" y="273191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23" name="포인트가 5개인 별 122"/>
          <p:cNvSpPr/>
          <p:nvPr/>
        </p:nvSpPr>
        <p:spPr>
          <a:xfrm>
            <a:off x="9517816" y="2731917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43599"/>
            <a:ext cx="1794292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맑은 고딕"/>
                <a:ea typeface="맑은 고딕"/>
              </a:rPr>
              <a:t>클릭 시 해당 </a:t>
            </a:r>
            <a:r>
              <a:rPr lang="ko-KR" altLang="en-US" sz="1000" dirty="0" err="1" smtClean="0">
                <a:latin typeface="맑은 고딕"/>
                <a:ea typeface="맑은 고딕"/>
              </a:rPr>
              <a:t>게시글로</a:t>
            </a:r>
            <a:r>
              <a:rPr lang="ko-KR" altLang="en-US" sz="1000" dirty="0" smtClean="0">
                <a:latin typeface="맑은 고딕"/>
                <a:ea typeface="맑은 고딕"/>
              </a:rPr>
              <a:t> 이동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1832" y="115609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73713" y="238615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1707469"/>
            <a:ext cx="1794292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맑은 고딕"/>
                <a:ea typeface="맑은 고딕"/>
              </a:rPr>
              <a:t>최신순</a:t>
            </a:r>
            <a:r>
              <a:rPr lang="ko-KR" altLang="en-US" sz="1000" dirty="0" smtClean="0">
                <a:latin typeface="맑은 고딕"/>
                <a:ea typeface="맑은 고딕"/>
              </a:rPr>
              <a:t> 나열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1832" y="171996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940674" y="185949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247487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마페 회원수정 페이지</a:t>
            </a:r>
          </a:p>
        </p:txBody>
      </p:sp>
      <p:graphicFrame>
        <p:nvGraphicFramePr>
          <p:cNvPr id="49" name="Group 250"/>
          <p:cNvGraphicFramePr>
            <a:graphicFrameLocks noGrp="1"/>
          </p:cNvGraphicFramePr>
          <p:nvPr/>
        </p:nvGraphicFramePr>
        <p:xfrm>
          <a:off x="4860055" y="1434283"/>
          <a:ext cx="4321175" cy="3262204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*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ID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비밀번호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비밀번호 확인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이름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주민등록번호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4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05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accent2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휴대폰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Rectangle 133"/>
          <p:cNvSpPr>
            <a:spLocks noChangeArrowheads="1"/>
          </p:cNvSpPr>
          <p:nvPr/>
        </p:nvSpPr>
        <p:spPr>
          <a:xfrm>
            <a:off x="6033218" y="1529533"/>
            <a:ext cx="803275" cy="14446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1" name="Text Box 136"/>
          <p:cNvSpPr txBox="1">
            <a:spLocks noChangeArrowheads="1"/>
          </p:cNvSpPr>
          <p:nvPr/>
        </p:nvSpPr>
        <p:spPr>
          <a:xfrm>
            <a:off x="6047505" y="1667645"/>
            <a:ext cx="2730500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36000" rIns="36000">
            <a:spAutoFit/>
          </a:bodyPr>
          <a:lstStyle/>
          <a:p>
            <a:pPr eaLnBrk="1" hangingPunct="1">
              <a:defRPr/>
            </a:pPr>
            <a:r>
              <a:rPr lang="en-US" altLang="ko-KR" sz="800"/>
              <a:t>4~12</a:t>
            </a:r>
            <a:r>
              <a:rPr lang="ko-KR" altLang="en-US" sz="800"/>
              <a:t>자의 영문 대 소문자와 숫자만을 사용할 수 있습니다</a:t>
            </a:r>
            <a:r>
              <a:rPr lang="en-US" altLang="ko-KR" sz="800"/>
              <a:t>.</a:t>
            </a:r>
          </a:p>
        </p:txBody>
      </p:sp>
      <p:sp>
        <p:nvSpPr>
          <p:cNvPr id="52" name="Rectangle 137"/>
          <p:cNvSpPr>
            <a:spLocks noChangeArrowheads="1"/>
          </p:cNvSpPr>
          <p:nvPr/>
        </p:nvSpPr>
        <p:spPr>
          <a:xfrm>
            <a:off x="6001468" y="1966095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3" name="Text Box 138"/>
          <p:cNvSpPr txBox="1">
            <a:spLocks noChangeArrowheads="1"/>
          </p:cNvSpPr>
          <p:nvPr/>
        </p:nvSpPr>
        <p:spPr>
          <a:xfrm>
            <a:off x="5973495" y="2158320"/>
            <a:ext cx="274330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36000" rIns="36000">
            <a:spAutoFit/>
          </a:bodyPr>
          <a:lstStyle/>
          <a:p>
            <a:pPr eaLnBrk="1" hangingPunct="1">
              <a:defRPr/>
            </a:pPr>
            <a:r>
              <a:rPr lang="ko-KR" altLang="en-US" sz="800"/>
              <a:t>비밀번호는 </a:t>
            </a:r>
            <a:r>
              <a:rPr lang="en-US" altLang="ko-KR" sz="800"/>
              <a:t>8</a:t>
            </a:r>
            <a:r>
              <a:rPr lang="ko-KR" altLang="en-US" sz="800"/>
              <a:t>문자 이상 </a:t>
            </a:r>
            <a:r>
              <a:rPr lang="en-US" altLang="ko-KR" sz="800"/>
              <a:t>16</a:t>
            </a:r>
            <a:r>
              <a:rPr lang="ko-KR" altLang="en-US" sz="800"/>
              <a:t>문자 이하로 기입하여 주십시오</a:t>
            </a:r>
            <a:r>
              <a:rPr lang="en-US" altLang="ko-KR" sz="800"/>
              <a:t>.</a:t>
            </a:r>
          </a:p>
        </p:txBody>
      </p:sp>
      <p:sp>
        <p:nvSpPr>
          <p:cNvPr id="54" name="Rectangle 140"/>
          <p:cNvSpPr>
            <a:spLocks noChangeArrowheads="1"/>
          </p:cNvSpPr>
          <p:nvPr/>
        </p:nvSpPr>
        <p:spPr>
          <a:xfrm>
            <a:off x="6012580" y="2542358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5" name="Text Box 147"/>
          <p:cNvSpPr txBox="1">
            <a:spLocks noChangeArrowheads="1"/>
          </p:cNvSpPr>
          <p:nvPr/>
        </p:nvSpPr>
        <p:spPr>
          <a:xfrm>
            <a:off x="6924598" y="2498827"/>
            <a:ext cx="208756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36000" rIns="36000">
            <a:spAutoFit/>
          </a:bodyPr>
          <a:lstStyle/>
          <a:p>
            <a:pPr eaLnBrk="1" hangingPunct="1">
              <a:defRPr/>
            </a:pPr>
            <a:r>
              <a:rPr lang="ko-KR" altLang="en-US" sz="800"/>
              <a:t>다시한번 입력하여 주십시요</a:t>
            </a:r>
            <a:r>
              <a:rPr lang="en-US" altLang="ko-KR" sz="800"/>
              <a:t>.</a:t>
            </a:r>
          </a:p>
        </p:txBody>
      </p:sp>
      <p:sp>
        <p:nvSpPr>
          <p:cNvPr id="57" name="Rectangle 154"/>
          <p:cNvSpPr>
            <a:spLocks noChangeArrowheads="1"/>
          </p:cNvSpPr>
          <p:nvPr/>
        </p:nvSpPr>
        <p:spPr>
          <a:xfrm>
            <a:off x="6012580" y="3263083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8" name="Rectangle 156"/>
          <p:cNvSpPr>
            <a:spLocks noChangeArrowheads="1"/>
          </p:cNvSpPr>
          <p:nvPr/>
        </p:nvSpPr>
        <p:spPr>
          <a:xfrm>
            <a:off x="6001468" y="3664720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0" name="Text Box 159"/>
          <p:cNvSpPr txBox="1">
            <a:spLocks noChangeArrowheads="1"/>
          </p:cNvSpPr>
          <p:nvPr/>
        </p:nvSpPr>
        <p:spPr>
          <a:xfrm>
            <a:off x="6835471" y="3133525"/>
            <a:ext cx="128587" cy="1984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36000" rIns="36000">
            <a:spAutoFit/>
          </a:bodyPr>
          <a:lstStyle/>
          <a:p>
            <a:pPr eaLnBrk="1" hangingPunct="1">
              <a:defRPr/>
            </a:pPr>
            <a:r>
              <a:rPr lang="en-US" altLang="ko-KR"/>
              <a:t>-</a:t>
            </a:r>
          </a:p>
        </p:txBody>
      </p:sp>
      <p:sp>
        <p:nvSpPr>
          <p:cNvPr id="79" name="Rectangle 185"/>
          <p:cNvSpPr>
            <a:spLocks noChangeArrowheads="1"/>
          </p:cNvSpPr>
          <p:nvPr/>
        </p:nvSpPr>
        <p:spPr>
          <a:xfrm>
            <a:off x="6833329" y="5154732"/>
            <a:ext cx="435261" cy="27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defTabSz="838200">
              <a:spcBef>
                <a:spcPct val="0"/>
              </a:spcBef>
              <a:defRPr/>
            </a:pPr>
            <a:r>
              <a:rPr lang="ko-KR" altLang="en-US" sz="1000" b="1"/>
              <a:t>수정</a:t>
            </a:r>
          </a:p>
        </p:txBody>
      </p:sp>
      <p:sp>
        <p:nvSpPr>
          <p:cNvPr id="82" name="TextBox 77"/>
          <p:cNvSpPr txBox="1"/>
          <p:nvPr/>
        </p:nvSpPr>
        <p:spPr>
          <a:xfrm>
            <a:off x="6763541" y="3612212"/>
            <a:ext cx="212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@</a:t>
            </a:r>
            <a:endParaRPr lang="ko-KR" altLang="en-US" sz="1000"/>
          </a:p>
        </p:txBody>
      </p:sp>
      <p:sp>
        <p:nvSpPr>
          <p:cNvPr id="83" name="Rectangle 156"/>
          <p:cNvSpPr>
            <a:spLocks noChangeArrowheads="1"/>
          </p:cNvSpPr>
          <p:nvPr/>
        </p:nvSpPr>
        <p:spPr>
          <a:xfrm>
            <a:off x="7020642" y="3664720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Rectangle 156"/>
          <p:cNvSpPr>
            <a:spLocks noChangeArrowheads="1"/>
          </p:cNvSpPr>
          <p:nvPr/>
        </p:nvSpPr>
        <p:spPr>
          <a:xfrm>
            <a:off x="7904954" y="3664720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r>
              <a:rPr lang="ko-KR" altLang="en-US" sz="1000"/>
              <a:t>직접입력칸</a:t>
            </a:r>
          </a:p>
        </p:txBody>
      </p:sp>
      <p:sp>
        <p:nvSpPr>
          <p:cNvPr id="85" name="아래쪽 화살표 80"/>
          <p:cNvSpPr/>
          <p:nvPr/>
        </p:nvSpPr>
        <p:spPr>
          <a:xfrm>
            <a:off x="7697839" y="3674997"/>
            <a:ext cx="133537" cy="1079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70"/>
          <p:cNvSpPr txBox="1"/>
          <p:nvPr/>
        </p:nvSpPr>
        <p:spPr>
          <a:xfrm>
            <a:off x="207588" y="5206885"/>
            <a:ext cx="198268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 정보는 </a:t>
            </a:r>
          </a:p>
          <a:p>
            <a:pPr lvl="0"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비밀번호 </a:t>
            </a:r>
          </a:p>
          <a:p>
            <a:pPr lvl="0"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이메일 </a:t>
            </a:r>
          </a:p>
          <a:p>
            <a:pPr lvl="0"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휴대폰 번호 </a:t>
            </a:r>
          </a:p>
          <a:p>
            <a:pPr lvl="0"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변경 가능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7942" y="620824"/>
            <a:ext cx="25520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member/mypage_fix_form</a:t>
            </a:r>
          </a:p>
        </p:txBody>
      </p:sp>
      <p:sp>
        <p:nvSpPr>
          <p:cNvPr id="37" name="Rectangle 133"/>
          <p:cNvSpPr>
            <a:spLocks noChangeArrowheads="1"/>
          </p:cNvSpPr>
          <p:nvPr/>
        </p:nvSpPr>
        <p:spPr>
          <a:xfrm>
            <a:off x="6012580" y="2918865"/>
            <a:ext cx="803275" cy="14446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>
          <a:xfrm>
            <a:off x="6008306" y="3265539"/>
            <a:ext cx="803275" cy="14446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>
          <a:xfrm>
            <a:off x="7011117" y="3268158"/>
            <a:ext cx="803275" cy="14446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73495" y="620824"/>
            <a:ext cx="2552007" cy="374073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회원정보 수정 </a:t>
            </a:r>
          </a:p>
        </p:txBody>
      </p:sp>
      <p:sp>
        <p:nvSpPr>
          <p:cNvPr id="44" name="TextBox 75"/>
          <p:cNvSpPr txBox="1"/>
          <p:nvPr/>
        </p:nvSpPr>
        <p:spPr>
          <a:xfrm>
            <a:off x="412125" y="937394"/>
            <a:ext cx="24061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/>
              <a:t>수정 </a:t>
            </a:r>
            <a:r>
              <a:rPr lang="ko-KR" altLang="en-US" sz="900" dirty="0" smtClean="0"/>
              <a:t>클릭 시</a:t>
            </a:r>
            <a:endParaRPr lang="ko-KR" altLang="en-US" sz="900" dirty="0"/>
          </a:p>
          <a:p>
            <a:pPr lvl="0">
              <a:defRPr/>
            </a:pPr>
            <a:r>
              <a:rPr lang="ko-KR" altLang="en-US" sz="900" dirty="0"/>
              <a:t>비밀번호 확인 검사</a:t>
            </a:r>
          </a:p>
          <a:p>
            <a:pPr lvl="0">
              <a:defRPr/>
            </a:pPr>
            <a:r>
              <a:rPr lang="ko-KR" altLang="en-US" sz="900" dirty="0"/>
              <a:t> </a:t>
            </a:r>
            <a:r>
              <a:rPr lang="en-US" altLang="ko-KR" sz="900" dirty="0"/>
              <a:t>-</a:t>
            </a:r>
            <a:r>
              <a:rPr lang="ko-KR" altLang="en-US" sz="900" dirty="0"/>
              <a:t> 비밀번호 </a:t>
            </a:r>
            <a:r>
              <a:rPr lang="ko-KR" altLang="en-US" sz="900" dirty="0" smtClean="0"/>
              <a:t>다를 시 </a:t>
            </a:r>
            <a:r>
              <a:rPr lang="en-US" altLang="ko-KR" sz="900" dirty="0"/>
              <a:t>alert </a:t>
            </a:r>
          </a:p>
          <a:p>
            <a:pPr lvl="0">
              <a:defRPr/>
            </a:pPr>
            <a:r>
              <a:rPr lang="en-US" altLang="ko-KR" sz="900" dirty="0"/>
              <a:t> - </a:t>
            </a:r>
            <a:r>
              <a:rPr lang="ko-KR" altLang="en-US" sz="900" dirty="0"/>
              <a:t>비밀번호가 동일하지 않습니다 출력 </a:t>
            </a:r>
          </a:p>
          <a:p>
            <a:pPr lvl="0">
              <a:defRPr/>
            </a:pPr>
            <a:endParaRPr lang="ko-KR" altLang="en-US" sz="900" dirty="0"/>
          </a:p>
          <a:p>
            <a:pPr lvl="0">
              <a:defRPr/>
            </a:pPr>
            <a:r>
              <a:rPr lang="ko-KR" altLang="en-US" sz="900" dirty="0"/>
              <a:t>이메일 직접입력 텍스트 검사</a:t>
            </a:r>
          </a:p>
          <a:p>
            <a:pPr lvl="0">
              <a:defRPr/>
            </a:pPr>
            <a:r>
              <a:rPr lang="ko-KR" altLang="en-US" sz="900" dirty="0"/>
              <a:t>   </a:t>
            </a:r>
            <a:r>
              <a:rPr lang="en-US" altLang="ko-KR" sz="900" dirty="0"/>
              <a:t>-</a:t>
            </a:r>
            <a:r>
              <a:rPr lang="ko-KR" altLang="en-US" sz="900" dirty="0"/>
              <a:t> 이메일 주소를 확인해주세요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  <a:p>
            <a:pPr lvl="0">
              <a:defRPr/>
            </a:pPr>
            <a:r>
              <a:rPr lang="ko-KR" altLang="en-US" sz="900" dirty="0"/>
              <a:t>정상적으로 됐다면 </a:t>
            </a:r>
          </a:p>
          <a:p>
            <a:pPr lvl="0">
              <a:defRPr/>
            </a:pPr>
            <a:r>
              <a:rPr lang="ko-KR" altLang="en-US" sz="900" dirty="0"/>
              <a:t>회원정보가 수정됐습니다</a:t>
            </a:r>
            <a:r>
              <a:rPr lang="en-US" altLang="ko-KR" sz="900" dirty="0"/>
              <a:t>.</a:t>
            </a:r>
          </a:p>
          <a:p>
            <a:pPr lvl="0">
              <a:defRPr/>
            </a:pPr>
            <a:r>
              <a:rPr lang="ko-KR" altLang="en-US" sz="900" dirty="0"/>
              <a:t>출력 후 </a:t>
            </a:r>
            <a:r>
              <a:rPr lang="ko-KR" altLang="en-US" sz="900" dirty="0" smtClean="0"/>
              <a:t>메인 </a:t>
            </a:r>
            <a:r>
              <a:rPr lang="ko-KR" altLang="en-US" sz="900" dirty="0"/>
              <a:t>페이지로 이동 </a:t>
            </a:r>
          </a:p>
        </p:txBody>
      </p:sp>
      <p:sp>
        <p:nvSpPr>
          <p:cNvPr id="40" name="TextBox 75"/>
          <p:cNvSpPr txBox="1"/>
          <p:nvPr/>
        </p:nvSpPr>
        <p:spPr>
          <a:xfrm>
            <a:off x="2949458" y="1786395"/>
            <a:ext cx="1574873" cy="2277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예약내역</a:t>
            </a:r>
          </a:p>
          <a:p>
            <a:pPr lvl="0">
              <a:defRPr/>
            </a:pPr>
            <a:r>
              <a:rPr lang="en-US" altLang="ko-KR" sz="1200"/>
              <a:t>---------------------</a:t>
            </a:r>
          </a:p>
          <a:p>
            <a:pPr lvl="0">
              <a:defRPr/>
            </a:pPr>
            <a:r>
              <a:rPr lang="ko-KR" altLang="en-US" sz="1200"/>
              <a:t>마일리지</a:t>
            </a:r>
          </a:p>
          <a:p>
            <a:pPr lvl="0">
              <a:defRPr/>
            </a:pPr>
            <a:r>
              <a:rPr lang="en-US" altLang="ko-KR" sz="1200"/>
              <a:t>---------------------</a:t>
            </a:r>
          </a:p>
          <a:p>
            <a:pPr lvl="0">
              <a:defRPr/>
            </a:pPr>
            <a:r>
              <a:rPr lang="en-US" altLang="ko-KR" sz="1200"/>
              <a:t>1:1 </a:t>
            </a:r>
            <a:r>
              <a:rPr lang="ko-KR" altLang="en-US" sz="1200"/>
              <a:t>게시판 문의내역</a:t>
            </a:r>
          </a:p>
          <a:p>
            <a:pPr lvl="0">
              <a:defRPr/>
            </a:pPr>
            <a:r>
              <a:rPr lang="en-US" altLang="ko-KR" sz="1200"/>
              <a:t>---------------------</a:t>
            </a:r>
          </a:p>
          <a:p>
            <a:pPr lvl="0">
              <a:defRPr/>
            </a:pPr>
            <a:r>
              <a:rPr lang="ko-KR" altLang="en-US" sz="1200"/>
              <a:t>자주찾는 질문</a:t>
            </a:r>
          </a:p>
          <a:p>
            <a:pPr lvl="0">
              <a:defRPr/>
            </a:pPr>
            <a:r>
              <a:rPr lang="en-US" altLang="ko-KR" sz="1200"/>
              <a:t>---------------------</a:t>
            </a:r>
          </a:p>
          <a:p>
            <a:pPr lvl="0">
              <a:defRPr/>
            </a:pPr>
            <a:r>
              <a:rPr lang="en-US" altLang="ko-KR" sz="1200"/>
              <a:t>My </a:t>
            </a:r>
            <a:r>
              <a:rPr lang="ko-KR" altLang="en-US" sz="1200"/>
              <a:t>리뷰</a:t>
            </a:r>
          </a:p>
          <a:p>
            <a:pPr lvl="0">
              <a:defRPr/>
            </a:pPr>
            <a:r>
              <a:rPr lang="en-US" altLang="ko-KR" sz="1200"/>
              <a:t>---------------------</a:t>
            </a:r>
          </a:p>
          <a:p>
            <a:pPr lvl="0">
              <a:defRPr/>
            </a:pPr>
            <a:r>
              <a:rPr lang="ko-KR" altLang="en-US" sz="1200" b="1"/>
              <a:t>회원정보수정</a:t>
            </a:r>
            <a:r>
              <a:rPr lang="ko-KR" altLang="en-US" sz="1200"/>
              <a:t> </a:t>
            </a:r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91" name="TextBox 75"/>
          <p:cNvSpPr txBox="1"/>
          <p:nvPr/>
        </p:nvSpPr>
        <p:spPr>
          <a:xfrm>
            <a:off x="207588" y="6104989"/>
            <a:ext cx="2741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ID : 4~12 </a:t>
            </a:r>
            <a:r>
              <a:rPr lang="ko-KR" altLang="en-US" sz="900" dirty="0">
                <a:solidFill>
                  <a:srgbClr val="FF0000"/>
                </a:solidFill>
              </a:rPr>
              <a:t>자의 </a:t>
            </a:r>
            <a:r>
              <a:rPr lang="ko-KR" altLang="en-US" sz="900" dirty="0" smtClean="0">
                <a:solidFill>
                  <a:srgbClr val="FF0000"/>
                </a:solidFill>
              </a:rPr>
              <a:t>영문 소문자 </a:t>
            </a:r>
            <a:r>
              <a:rPr lang="en-US" altLang="ko-KR" sz="900" dirty="0">
                <a:solidFill>
                  <a:srgbClr val="FF0000"/>
                </a:solidFill>
              </a:rPr>
              <a:t>+ </a:t>
            </a:r>
            <a:r>
              <a:rPr lang="ko-KR" altLang="en-US" sz="900" dirty="0">
                <a:solidFill>
                  <a:srgbClr val="FF0000"/>
                </a:solidFill>
              </a:rPr>
              <a:t>숫자만 가능</a:t>
            </a:r>
          </a:p>
          <a:p>
            <a:pPr lvl="0"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비밀번호 </a:t>
            </a:r>
            <a:r>
              <a:rPr lang="en-US" altLang="ko-KR" sz="900" dirty="0">
                <a:solidFill>
                  <a:srgbClr val="FF0000"/>
                </a:solidFill>
              </a:rPr>
              <a:t>: 8~ 16</a:t>
            </a:r>
            <a:r>
              <a:rPr lang="ko-KR" altLang="en-US" sz="900" dirty="0">
                <a:solidFill>
                  <a:srgbClr val="FF0000"/>
                </a:solidFill>
              </a:rPr>
              <a:t>문자 이하</a:t>
            </a:r>
          </a:p>
          <a:p>
            <a:pPr lvl="0"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주민등록번호 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 휴대폰 </a:t>
            </a:r>
          </a:p>
          <a:p>
            <a:pPr lvl="0">
              <a:defRPr/>
            </a:pPr>
            <a:r>
              <a:rPr lang="ko-KR" altLang="en-US" sz="900" dirty="0" smtClean="0">
                <a:solidFill>
                  <a:srgbClr val="FF0000"/>
                </a:solidFill>
              </a:rPr>
              <a:t>문자 사용</a:t>
            </a:r>
            <a:r>
              <a:rPr lang="en-US" altLang="ko-KR" sz="900" dirty="0">
                <a:solidFill>
                  <a:srgbClr val="FF0000"/>
                </a:solidFill>
              </a:rPr>
              <a:t>X</a:t>
            </a:r>
            <a:r>
              <a:rPr lang="ko-KR" altLang="en-US" sz="900" dirty="0">
                <a:solidFill>
                  <a:srgbClr val="FF0000"/>
                </a:solidFill>
              </a:rPr>
              <a:t> 숫자만 사용되도록 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172878" y="6038135"/>
            <a:ext cx="25370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2878" y="5085635"/>
            <a:ext cx="25370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209918" y="137889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552864" y="515473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541" y="2495250"/>
            <a:ext cx="2339082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비밀 번호가 </a:t>
            </a:r>
            <a:r>
              <a:rPr lang="en-US" altLang="ko-KR" sz="1000" dirty="0"/>
              <a:t>8</a:t>
            </a:r>
            <a:r>
              <a:rPr lang="ko-KR" altLang="en-US" sz="1000" dirty="0"/>
              <a:t>문자 이하 또는</a:t>
            </a:r>
          </a:p>
          <a:p>
            <a:pPr>
              <a:defRPr/>
            </a:pPr>
            <a:r>
              <a:rPr lang="en-US" altLang="ko-KR" sz="1000" dirty="0"/>
              <a:t>16</a:t>
            </a:r>
            <a:r>
              <a:rPr lang="ko-KR" altLang="en-US" sz="1000" dirty="0"/>
              <a:t>문자 이상일 시 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accent2"/>
                </a:solidFill>
              </a:rPr>
              <a:t>– </a:t>
            </a:r>
            <a:r>
              <a:rPr lang="ko-KR" altLang="en-US" sz="1000" dirty="0">
                <a:solidFill>
                  <a:schemeClr val="accent2"/>
                </a:solidFill>
              </a:rPr>
              <a:t>불가능한 비밀번호입니다</a:t>
            </a:r>
            <a:r>
              <a:rPr lang="en-US" altLang="ko-KR" sz="1000" dirty="0">
                <a:solidFill>
                  <a:schemeClr val="lt1"/>
                </a:solidFill>
              </a:rPr>
              <a:t>.</a:t>
            </a:r>
            <a:r>
              <a:rPr lang="en-US" altLang="ko-KR" sz="1000" dirty="0"/>
              <a:t> </a:t>
            </a:r>
            <a:r>
              <a:rPr lang="ko-KR" altLang="en-US" sz="1000" dirty="0"/>
              <a:t>출력 </a:t>
            </a:r>
          </a:p>
          <a:p>
            <a:pPr>
              <a:defRPr/>
            </a:pPr>
            <a:r>
              <a:rPr lang="ko-KR" altLang="en-US" sz="1000" dirty="0"/>
              <a:t>비밀 번호 </a:t>
            </a:r>
            <a:r>
              <a:rPr lang="ko-KR" altLang="en-US" sz="1000" dirty="0" smtClean="0"/>
              <a:t>가능 시 </a:t>
            </a:r>
            <a:endParaRPr lang="ko-KR" altLang="en-US" sz="1000" dirty="0"/>
          </a:p>
          <a:p>
            <a:pPr>
              <a:defRPr/>
            </a:pPr>
            <a:r>
              <a:rPr lang="en-US" altLang="ko-KR" sz="1000" dirty="0"/>
              <a:t>– </a:t>
            </a:r>
            <a:r>
              <a:rPr lang="ko-KR" altLang="en-US" sz="1000" dirty="0" smtClean="0">
                <a:solidFill>
                  <a:schemeClr val="accent5"/>
                </a:solidFill>
              </a:rPr>
              <a:t>사용 가능한 </a:t>
            </a:r>
            <a:r>
              <a:rPr lang="ko-KR" altLang="en-US" sz="1000" dirty="0">
                <a:solidFill>
                  <a:schemeClr val="accent5"/>
                </a:solidFill>
              </a:rPr>
              <a:t>비밀번호 입니다</a:t>
            </a:r>
            <a:r>
              <a:rPr lang="en-US" altLang="ko-KR" sz="1000" dirty="0">
                <a:solidFill>
                  <a:schemeClr val="accent5"/>
                </a:solidFill>
              </a:rPr>
              <a:t>.</a:t>
            </a:r>
            <a:r>
              <a:rPr lang="en-US" altLang="ko-KR" sz="1000" dirty="0"/>
              <a:t> </a:t>
            </a:r>
            <a:r>
              <a:rPr lang="ko-KR" altLang="en-US" sz="1000" dirty="0"/>
              <a:t>출력 </a:t>
            </a:r>
          </a:p>
          <a:p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71064" y="280726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882308" y="193436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74"/>
          <p:cNvSpPr txBox="1"/>
          <p:nvPr/>
        </p:nvSpPr>
        <p:spPr>
          <a:xfrm>
            <a:off x="378879" y="3389039"/>
            <a:ext cx="22493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전화번호 미 </a:t>
            </a:r>
            <a:r>
              <a:rPr lang="ko-KR" altLang="en-US" sz="1000" dirty="0" smtClean="0"/>
              <a:t>입력 후 </a:t>
            </a:r>
            <a:r>
              <a:rPr lang="ko-KR" altLang="en-US" sz="1000" dirty="0"/>
              <a:t>가입 </a:t>
            </a:r>
            <a:r>
              <a:rPr lang="ko-KR" altLang="en-US" sz="1000" dirty="0" smtClean="0"/>
              <a:t>클릭 시 </a:t>
            </a:r>
            <a:endParaRPr lang="ko-KR" altLang="en-US" sz="1000" dirty="0"/>
          </a:p>
          <a:p>
            <a:pPr lvl="0">
              <a:defRPr/>
            </a:pP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 smtClean="0"/>
              <a:t>휴대폰 번호를 입력해주세요</a:t>
            </a:r>
            <a:r>
              <a:rPr lang="en-US" altLang="ko-KR" sz="1000" dirty="0" smtClean="0"/>
              <a:t>“ </a:t>
            </a:r>
          </a:p>
          <a:p>
            <a:pPr lvl="0">
              <a:defRPr/>
            </a:pPr>
            <a:r>
              <a:rPr lang="en-US" altLang="ko-KR" sz="1000" dirty="0" smtClean="0"/>
              <a:t>Alert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66" name="타원 65"/>
          <p:cNvSpPr/>
          <p:nvPr/>
        </p:nvSpPr>
        <p:spPr>
          <a:xfrm>
            <a:off x="213021" y="34698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13021" y="402359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74"/>
          <p:cNvSpPr txBox="1"/>
          <p:nvPr/>
        </p:nvSpPr>
        <p:spPr>
          <a:xfrm>
            <a:off x="337898" y="3994109"/>
            <a:ext cx="24884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 smtClean="0"/>
              <a:t>휴대폰 번호 앞자리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010 / 011 </a:t>
            </a:r>
            <a:r>
              <a:rPr lang="ko-KR" altLang="en-US" sz="900" dirty="0" smtClean="0"/>
              <a:t>선택 가능</a:t>
            </a:r>
            <a:endParaRPr lang="ko-KR" altLang="en-US" sz="900" dirty="0"/>
          </a:p>
        </p:txBody>
      </p:sp>
      <p:sp>
        <p:nvSpPr>
          <p:cNvPr id="94" name="Rectangle 164"/>
          <p:cNvSpPr>
            <a:spLocks noChangeArrowheads="1"/>
          </p:cNvSpPr>
          <p:nvPr/>
        </p:nvSpPr>
        <p:spPr>
          <a:xfrm>
            <a:off x="5913764" y="4285437"/>
            <a:ext cx="323850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r>
              <a:rPr lang="en-US" altLang="ko-KR" sz="800" dirty="0"/>
              <a:t>010</a:t>
            </a:r>
            <a:endParaRPr lang="ko-KR" altLang="en-US" dirty="0"/>
          </a:p>
        </p:txBody>
      </p:sp>
      <p:sp>
        <p:nvSpPr>
          <p:cNvPr id="95" name="Rectangle 165"/>
          <p:cNvSpPr>
            <a:spLocks noChangeArrowheads="1"/>
          </p:cNvSpPr>
          <p:nvPr/>
        </p:nvSpPr>
        <p:spPr>
          <a:xfrm>
            <a:off x="6418589" y="4285437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6" name="Rectangle 166"/>
          <p:cNvSpPr>
            <a:spLocks noChangeArrowheads="1"/>
          </p:cNvSpPr>
          <p:nvPr/>
        </p:nvSpPr>
        <p:spPr>
          <a:xfrm>
            <a:off x="6867852" y="4285437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7" name="Text Box 247"/>
          <p:cNvSpPr txBox="1">
            <a:spLocks noChangeArrowheads="1"/>
          </p:cNvSpPr>
          <p:nvPr/>
        </p:nvSpPr>
        <p:spPr>
          <a:xfrm>
            <a:off x="7317114" y="4363224"/>
            <a:ext cx="73025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36000" rIns="36000">
            <a:spAutoFit/>
          </a:bodyPr>
          <a:lstStyle/>
          <a:p>
            <a:pPr eaLnBrk="1" hangingPunct="1">
              <a:defRPr/>
            </a:pPr>
            <a:endParaRPr lang="ko-KR" altLang="ko-KR"/>
          </a:p>
        </p:txBody>
      </p:sp>
      <p:sp>
        <p:nvSpPr>
          <p:cNvPr id="98" name="AutoShape 243">
            <a:extLst>
              <a:ext uri="{FF2B5EF4-FFF2-40B4-BE49-F238E27FC236}">
                <a16:creationId xmlns:a16="http://schemas.microsoft.com/office/drawing/2014/main" id="{DC5EC401-189D-023F-E89F-B98DBEAE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202" y="4330553"/>
            <a:ext cx="94623" cy="65341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cxnSp>
        <p:nvCxnSpPr>
          <p:cNvPr id="99" name="직선 연결선 98"/>
          <p:cNvCxnSpPr/>
          <p:nvPr/>
        </p:nvCxnSpPr>
        <p:spPr>
          <a:xfrm>
            <a:off x="6275716" y="4355287"/>
            <a:ext cx="1092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732261" y="4355287"/>
            <a:ext cx="9907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95301" y="428543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706945" y="426322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81"/>
          <p:cNvSpPr txBox="1"/>
          <p:nvPr/>
        </p:nvSpPr>
        <p:spPr>
          <a:xfrm>
            <a:off x="384842" y="4340586"/>
            <a:ext cx="26478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 err="1"/>
              <a:t>셀렉트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클릭 시 </a:t>
            </a:r>
            <a:endParaRPr lang="en-US" altLang="ko-KR" sz="1000" dirty="0" smtClean="0"/>
          </a:p>
          <a:p>
            <a:pPr lvl="0">
              <a:defRPr/>
            </a:pPr>
            <a:r>
              <a:rPr lang="en-US" altLang="ko-KR" sz="1000" dirty="0" smtClean="0"/>
              <a:t>naver.com </a:t>
            </a:r>
            <a:r>
              <a:rPr lang="en-US" altLang="ko-KR" sz="1000" dirty="0"/>
              <a:t>/ daum.net / </a:t>
            </a:r>
            <a:r>
              <a:rPr lang="en-US" altLang="ko-KR" sz="1000" dirty="0" smtClean="0"/>
              <a:t>nate.com </a:t>
            </a:r>
            <a:r>
              <a:rPr lang="en-US" altLang="ko-KR" sz="1000" dirty="0"/>
              <a:t>gmail.com / </a:t>
            </a:r>
            <a:r>
              <a:rPr lang="ko-KR" altLang="en-US" sz="1000" dirty="0"/>
              <a:t>직접입력 선택가능 </a:t>
            </a:r>
          </a:p>
        </p:txBody>
      </p:sp>
      <p:sp>
        <p:nvSpPr>
          <p:cNvPr id="104" name="타원 103"/>
          <p:cNvSpPr/>
          <p:nvPr/>
        </p:nvSpPr>
        <p:spPr>
          <a:xfrm>
            <a:off x="202427" y="458074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429034" y="363741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790343"/>
            <a:ext cx="2552007" cy="5992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창 </a:t>
            </a:r>
            <a:r>
              <a:rPr lang="ko-KR" altLang="en-US" dirty="0" err="1" smtClean="0">
                <a:solidFill>
                  <a:schemeClr val="tx1"/>
                </a:solidFill>
              </a:rPr>
              <a:t>출력페이지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14"/>
          <p:cNvGrpSpPr/>
          <p:nvPr/>
        </p:nvGrpSpPr>
        <p:grpSpPr>
          <a:xfrm>
            <a:off x="10246160" y="336665"/>
            <a:ext cx="1438419" cy="453679"/>
            <a:chOff x="8402120" y="432738"/>
            <a:chExt cx="1438419" cy="453679"/>
          </a:xfrm>
        </p:grpSpPr>
        <p:sp>
          <p:nvSpPr>
            <p:cNvPr id="8" name="모서리가 둥근 직사각형 1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 dirty="0"/>
                <a:t>백현준님</a:t>
              </a:r>
            </a:p>
          </p:txBody>
        </p:sp>
        <p:sp>
          <p:nvSpPr>
            <p:cNvPr id="9" name="모서리가 둥근 직사각형 1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 dirty="0"/>
                <a:t>로그아웃</a:t>
              </a:r>
            </a:p>
          </p:txBody>
        </p:sp>
        <p:sp>
          <p:nvSpPr>
            <p:cNvPr id="10" name="모서리가 둥근 직사각형 1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11" name="모서리가 둥근 직사각형 1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예약확인</a:t>
              </a:r>
            </a:p>
          </p:txBody>
        </p:sp>
      </p:grpSp>
      <p:sp>
        <p:nvSpPr>
          <p:cNvPr id="12" name="모서리가 둥근 직사각형 27"/>
          <p:cNvSpPr/>
          <p:nvPr/>
        </p:nvSpPr>
        <p:spPr>
          <a:xfrm>
            <a:off x="5020258" y="397319"/>
            <a:ext cx="4192007" cy="336882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오사카</a:t>
            </a:r>
            <a:endParaRPr lang="ko-KR" altLang="en-US" dirty="0"/>
          </a:p>
        </p:txBody>
      </p:sp>
      <p:sp>
        <p:nvSpPr>
          <p:cNvPr id="13" name="직사각형 28"/>
          <p:cNvSpPr/>
          <p:nvPr/>
        </p:nvSpPr>
        <p:spPr>
          <a:xfrm>
            <a:off x="9395146" y="397319"/>
            <a:ext cx="457200" cy="336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검색</a:t>
            </a:r>
          </a:p>
        </p:txBody>
      </p:sp>
      <p:sp>
        <p:nvSpPr>
          <p:cNvPr id="14" name="TextBox 29"/>
          <p:cNvSpPr txBox="1"/>
          <p:nvPr/>
        </p:nvSpPr>
        <p:spPr>
          <a:xfrm>
            <a:off x="3396438" y="381094"/>
            <a:ext cx="112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accent6"/>
                </a:solidFill>
              </a:rPr>
              <a:t>그린투어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3524596" y="1895302"/>
            <a:ext cx="8159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524595" y="2011679"/>
            <a:ext cx="992055" cy="2793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패키지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24595" y="2460567"/>
            <a:ext cx="992055" cy="2826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OO </a:t>
            </a:r>
            <a:r>
              <a:rPr lang="ko-KR" altLang="en-US" sz="1000" dirty="0" smtClean="0">
                <a:solidFill>
                  <a:schemeClr val="tx1"/>
                </a:solidFill>
              </a:rPr>
              <a:t>패키지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99530" y="2460567"/>
            <a:ext cx="992055" cy="2826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OO </a:t>
            </a:r>
            <a:r>
              <a:rPr lang="ko-KR" altLang="en-US" sz="1000" dirty="0" smtClean="0">
                <a:solidFill>
                  <a:schemeClr val="tx1"/>
                </a:solidFill>
              </a:rPr>
              <a:t>패키지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85617" y="2460567"/>
            <a:ext cx="992055" cy="2826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OO </a:t>
            </a:r>
            <a:r>
              <a:rPr lang="ko-KR" altLang="en-US" sz="1000" dirty="0" smtClean="0">
                <a:solidFill>
                  <a:schemeClr val="tx1"/>
                </a:solidFill>
              </a:rPr>
              <a:t>패키지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60552" y="2461952"/>
            <a:ext cx="992055" cy="2826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OO </a:t>
            </a:r>
            <a:r>
              <a:rPr lang="ko-KR" altLang="en-US" sz="1000" dirty="0" smtClean="0">
                <a:solidFill>
                  <a:schemeClr val="tx1"/>
                </a:solidFill>
              </a:rPr>
              <a:t>패키지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8311" y="527779"/>
            <a:ext cx="256163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solidFill>
                  <a:schemeClr val="dk1"/>
                </a:solidFill>
              </a:rPr>
              <a:t>Path/ </a:t>
            </a:r>
            <a:r>
              <a:rPr lang="en-US" altLang="ko-KR" sz="700" dirty="0" err="1" smtClean="0">
                <a:solidFill>
                  <a:schemeClr val="dk1"/>
                </a:solidFill>
              </a:rPr>
              <a:t>SearchPage.jsp</a:t>
            </a:r>
            <a:endParaRPr lang="ko-KR" altLang="en-US" sz="700" dirty="0">
              <a:solidFill>
                <a:schemeClr val="dk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524595" y="3217025"/>
            <a:ext cx="2361022" cy="3000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24076" y="3208710"/>
            <a:ext cx="2361022" cy="3000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323557" y="3208710"/>
            <a:ext cx="2361022" cy="3000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7474" y="4594361"/>
            <a:ext cx="1620982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할인 중인 패키지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0552" y="4590203"/>
            <a:ext cx="1620982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할인 중인 패키지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65780" y="4594360"/>
            <a:ext cx="1620982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할인 중인 패키지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26296" y="112951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27863" y="46785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658" y="1065995"/>
            <a:ext cx="163694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특정 도시 검색 시 관련된 패키지</a:t>
            </a:r>
            <a:r>
              <a:rPr lang="en-US" altLang="ko-KR" sz="1000" dirty="0" smtClean="0">
                <a:latin typeface="맑은 고딕"/>
                <a:ea typeface="맑은 고딕"/>
              </a:rPr>
              <a:t>, </a:t>
            </a:r>
            <a:r>
              <a:rPr lang="ko-KR" altLang="en-US" sz="1000" dirty="0" smtClean="0">
                <a:latin typeface="맑은 고딕"/>
                <a:ea typeface="맑은 고딕"/>
              </a:rPr>
              <a:t>할인 패키지 출력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26296" y="179739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427" y="1730515"/>
            <a:ext cx="233587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관련된 정보가 없다면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en-US" altLang="ko-KR" sz="1000" dirty="0" smtClean="0">
                <a:latin typeface="맑은 고딕"/>
                <a:ea typeface="맑은 고딕"/>
              </a:rPr>
              <a:t>“</a:t>
            </a:r>
            <a:r>
              <a:rPr lang="ko-KR" altLang="en-US" sz="1000" dirty="0" smtClean="0">
                <a:latin typeface="맑은 고딕"/>
                <a:ea typeface="맑은 고딕"/>
              </a:rPr>
              <a:t>관련된 패키지가 없습니다</a:t>
            </a:r>
            <a:r>
              <a:rPr lang="en-US" altLang="ko-KR" sz="1000" dirty="0" smtClean="0">
                <a:latin typeface="맑은 고딕"/>
                <a:ea typeface="맑은 고딕"/>
              </a:rPr>
              <a:t>” </a:t>
            </a:r>
            <a:r>
              <a:rPr lang="ko-KR" altLang="en-US" sz="1000" dirty="0" smtClean="0">
                <a:latin typeface="맑은 고딕"/>
                <a:ea typeface="맑은 고딕"/>
              </a:rPr>
              <a:t>출력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07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spcBef>
                <a:spcPts val="0"/>
              </a:spcBef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161762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여행도시 페이지</a:t>
            </a:r>
          </a:p>
        </p:txBody>
      </p:sp>
      <p:sp>
        <p:nvSpPr>
          <p:cNvPr id="156" name="직사각형 18"/>
          <p:cNvSpPr/>
          <p:nvPr/>
        </p:nvSpPr>
        <p:spPr>
          <a:xfrm>
            <a:off x="3643496" y="2840027"/>
            <a:ext cx="7940117" cy="2777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배경 백그라운드 이미지</a:t>
            </a:r>
            <a:endParaRPr lang="en-US" altLang="ko-KR"/>
          </a:p>
        </p:txBody>
      </p:sp>
      <p:sp>
        <p:nvSpPr>
          <p:cNvPr id="167" name="모서리가 둥근 직사각형 54"/>
          <p:cNvSpPr/>
          <p:nvPr/>
        </p:nvSpPr>
        <p:spPr>
          <a:xfrm>
            <a:off x="5677924" y="2193231"/>
            <a:ext cx="1877763" cy="50292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오사카</a:t>
            </a:r>
          </a:p>
        </p:txBody>
      </p:sp>
      <p:sp>
        <p:nvSpPr>
          <p:cNvPr id="168" name="모서리가 둥근 직사각형 55"/>
          <p:cNvSpPr/>
          <p:nvPr/>
        </p:nvSpPr>
        <p:spPr>
          <a:xfrm>
            <a:off x="3638550" y="2189827"/>
            <a:ext cx="1877763" cy="50292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도쿄</a:t>
            </a:r>
          </a:p>
        </p:txBody>
      </p:sp>
      <p:sp>
        <p:nvSpPr>
          <p:cNvPr id="173" name="모서리가 둥근 직사각형 54"/>
          <p:cNvSpPr/>
          <p:nvPr/>
        </p:nvSpPr>
        <p:spPr>
          <a:xfrm>
            <a:off x="7702011" y="2181002"/>
            <a:ext cx="1877763" cy="50292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오키나와</a:t>
            </a:r>
            <a:endParaRPr lang="ko-KR" altLang="en-US" dirty="0"/>
          </a:p>
        </p:txBody>
      </p:sp>
      <p:sp>
        <p:nvSpPr>
          <p:cNvPr id="174" name="모서리가 둥근 직사각형 54"/>
          <p:cNvSpPr/>
          <p:nvPr/>
        </p:nvSpPr>
        <p:spPr>
          <a:xfrm>
            <a:off x="9705850" y="2168773"/>
            <a:ext cx="1877763" cy="50292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다카마츠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57942" y="463251"/>
            <a:ext cx="25520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citys.jsp</a:t>
            </a:r>
            <a:endParaRPr lang="ko-KR" altLang="en-US" sz="1000">
              <a:solidFill>
                <a:schemeClr val="dk1"/>
              </a:solidFill>
            </a:endParaRPr>
          </a:p>
        </p:txBody>
      </p:sp>
      <p:grpSp>
        <p:nvGrpSpPr>
          <p:cNvPr id="55" name="그룹 14"/>
          <p:cNvGrpSpPr/>
          <p:nvPr/>
        </p:nvGrpSpPr>
        <p:grpSpPr>
          <a:xfrm>
            <a:off x="8325920" y="507361"/>
            <a:ext cx="1438419" cy="453679"/>
            <a:chOff x="8402120" y="432738"/>
            <a:chExt cx="1438419" cy="453679"/>
          </a:xfrm>
        </p:grpSpPr>
        <p:sp>
          <p:nvSpPr>
            <p:cNvPr id="56" name="모서리가 둥근 직사각형 1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백현준님</a:t>
              </a:r>
            </a:p>
          </p:txBody>
        </p:sp>
        <p:sp>
          <p:nvSpPr>
            <p:cNvPr id="57" name="모서리가 둥근 직사각형 1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로그아웃</a:t>
              </a:r>
            </a:p>
          </p:txBody>
        </p:sp>
        <p:sp>
          <p:nvSpPr>
            <p:cNvPr id="58" name="모서리가 둥근 직사각형 1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59" name="모서리가 둥근 직사각형 1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예약확인</a:t>
              </a:r>
            </a:p>
          </p:txBody>
        </p:sp>
      </p:grpSp>
      <p:sp>
        <p:nvSpPr>
          <p:cNvPr id="60" name="모서리가 둥근 직사각형 27"/>
          <p:cNvSpPr/>
          <p:nvPr/>
        </p:nvSpPr>
        <p:spPr>
          <a:xfrm>
            <a:off x="4754853" y="549535"/>
            <a:ext cx="2148840" cy="336882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검색창</a:t>
            </a:r>
          </a:p>
        </p:txBody>
      </p:sp>
      <p:sp>
        <p:nvSpPr>
          <p:cNvPr id="61" name="직사각형 28"/>
          <p:cNvSpPr/>
          <p:nvPr/>
        </p:nvSpPr>
        <p:spPr>
          <a:xfrm>
            <a:off x="7010372" y="549535"/>
            <a:ext cx="457200" cy="336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검색</a:t>
            </a:r>
          </a:p>
        </p:txBody>
      </p:sp>
      <p:sp>
        <p:nvSpPr>
          <p:cNvPr id="62" name="TextBox 29"/>
          <p:cNvSpPr txBox="1"/>
          <p:nvPr/>
        </p:nvSpPr>
        <p:spPr>
          <a:xfrm>
            <a:off x="3581328" y="549535"/>
            <a:ext cx="112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/>
                </a:solidFill>
              </a:rPr>
              <a:t>그린투어</a:t>
            </a:r>
          </a:p>
        </p:txBody>
      </p:sp>
      <p:grpSp>
        <p:nvGrpSpPr>
          <p:cNvPr id="63" name="그룹 59"/>
          <p:cNvGrpSpPr/>
          <p:nvPr/>
        </p:nvGrpSpPr>
        <p:grpSpPr>
          <a:xfrm>
            <a:off x="10145195" y="504445"/>
            <a:ext cx="1438419" cy="453679"/>
            <a:chOff x="8402120" y="432738"/>
            <a:chExt cx="1438419" cy="453679"/>
          </a:xfrm>
        </p:grpSpPr>
        <p:sp>
          <p:nvSpPr>
            <p:cNvPr id="64" name="모서리가 둥근 직사각형 6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로그인</a:t>
              </a:r>
            </a:p>
          </p:txBody>
        </p:sp>
        <p:sp>
          <p:nvSpPr>
            <p:cNvPr id="65" name="모서리가 둥근 직사각형 6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회원가입</a:t>
              </a:r>
            </a:p>
          </p:txBody>
        </p:sp>
        <p:sp>
          <p:nvSpPr>
            <p:cNvPr id="66" name="모서리가 둥근 직사각형 6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67" name="모서리가 둥근 직사각형 6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예약확인</a:t>
              </a:r>
            </a:p>
          </p:txBody>
        </p:sp>
      </p:grpSp>
      <p:sp>
        <p:nvSpPr>
          <p:cNvPr id="73" name="오른쪽 화살표 24"/>
          <p:cNvSpPr/>
          <p:nvPr/>
        </p:nvSpPr>
        <p:spPr>
          <a:xfrm>
            <a:off x="9731446" y="620669"/>
            <a:ext cx="432613" cy="19461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679" y="861899"/>
            <a:ext cx="163653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dk1"/>
                </a:solidFill>
              </a:rPr>
              <a:t>첫 화면은 </a:t>
            </a:r>
            <a:r>
              <a:rPr lang="ko-KR" altLang="en-US" sz="1000" dirty="0" smtClean="0">
                <a:solidFill>
                  <a:schemeClr val="dk1"/>
                </a:solidFill>
              </a:rPr>
              <a:t>일본으로 고정</a:t>
            </a:r>
            <a:endParaRPr lang="en-US" altLang="ko-KR" sz="1000" dirty="0" smtClean="0">
              <a:solidFill>
                <a:schemeClr val="dk1"/>
              </a:solidFill>
            </a:endParaRPr>
          </a:p>
          <a:p>
            <a:r>
              <a:rPr lang="ko-KR" altLang="en-US" sz="1000" dirty="0" smtClean="0">
                <a:solidFill>
                  <a:schemeClr val="dk1"/>
                </a:solidFill>
              </a:rPr>
              <a:t>클릭 시 도시 정보 출력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27911" y="93070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442088" y="175494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79" y="1272202"/>
            <a:ext cx="201999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대륙 클릭 시 </a:t>
            </a:r>
            <a:r>
              <a:rPr lang="en-US" altLang="ko-KR" sz="1000" dirty="0">
                <a:solidFill>
                  <a:schemeClr val="dk1"/>
                </a:solidFill>
              </a:rPr>
              <a:t>bold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나머지 대륙은 백그라운드 </a:t>
            </a:r>
            <a:r>
              <a:rPr lang="en-US" altLang="ko-KR" sz="1000" dirty="0" smtClean="0">
                <a:solidFill>
                  <a:schemeClr val="dk1"/>
                </a:solidFill>
              </a:rPr>
              <a:t>grey</a:t>
            </a:r>
            <a:endParaRPr lang="en-US" altLang="ko-KR" sz="1000" dirty="0">
              <a:solidFill>
                <a:schemeClr val="dk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27911" y="135660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79" y="1739475"/>
            <a:ext cx="195424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이미지 클릭 시 상세 정보 출력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32125" y="175161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3535972" y="317713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51476" y="1045363"/>
            <a:ext cx="7932138" cy="464265"/>
            <a:chOff x="3651476" y="1045363"/>
            <a:chExt cx="7932138" cy="464265"/>
          </a:xfrm>
        </p:grpSpPr>
        <p:sp>
          <p:nvSpPr>
            <p:cNvPr id="53" name="Rectangle 3"/>
            <p:cNvSpPr>
              <a:spLocks noChangeArrowheads="1"/>
            </p:cNvSpPr>
            <p:nvPr/>
          </p:nvSpPr>
          <p:spPr>
            <a:xfrm>
              <a:off x="3651476" y="1055950"/>
              <a:ext cx="1178220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</a:t>
              </a:r>
              <a:endParaRPr lang="en-US" altLang="ko-KR" sz="800" dirty="0"/>
            </a:p>
          </p:txBody>
        </p:sp>
        <p:sp>
          <p:nvSpPr>
            <p:cNvPr id="54" name="Rectangle 3"/>
            <p:cNvSpPr>
              <a:spLocks noChangeArrowheads="1"/>
            </p:cNvSpPr>
            <p:nvPr/>
          </p:nvSpPr>
          <p:spPr>
            <a:xfrm>
              <a:off x="8578734" y="1045363"/>
              <a:ext cx="131065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여행 도시</a:t>
              </a:r>
              <a:endParaRPr lang="ko-KR" altLang="en-US" sz="900" b="1" dirty="0"/>
            </a:p>
          </p:txBody>
        </p:sp>
        <p:sp>
          <p:nvSpPr>
            <p:cNvPr id="74" name="Rectangle 3"/>
            <p:cNvSpPr>
              <a:spLocks noChangeArrowheads="1"/>
            </p:cNvSpPr>
            <p:nvPr/>
          </p:nvSpPr>
          <p:spPr>
            <a:xfrm>
              <a:off x="5311834" y="1055950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err="1"/>
                <a:t>나만의패키지</a:t>
              </a:r>
              <a:endParaRPr lang="en-US" altLang="ko-KR" sz="800" dirty="0"/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>
            <a:xfrm>
              <a:off x="10324408" y="1045363"/>
              <a:ext cx="1259206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/>
                <a:t>고객센터</a:t>
              </a:r>
              <a:endParaRPr lang="en-US" altLang="ko-KR" sz="800"/>
            </a:p>
          </p:txBody>
        </p:sp>
        <p:sp>
          <p:nvSpPr>
            <p:cNvPr id="78" name="Rectangle 3"/>
            <p:cNvSpPr>
              <a:spLocks noChangeArrowheads="1"/>
            </p:cNvSpPr>
            <p:nvPr/>
          </p:nvSpPr>
          <p:spPr>
            <a:xfrm>
              <a:off x="6931206" y="1045363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 후기</a:t>
              </a:r>
              <a:endParaRPr lang="en-US" altLang="ko-KR" sz="900" b="1" dirty="0"/>
            </a:p>
          </p:txBody>
        </p:sp>
      </p:grpSp>
      <p:sp>
        <p:nvSpPr>
          <p:cNvPr id="68" name="모서리가 둥근 직사각형 54"/>
          <p:cNvSpPr/>
          <p:nvPr/>
        </p:nvSpPr>
        <p:spPr>
          <a:xfrm>
            <a:off x="5521668" y="5921031"/>
            <a:ext cx="3481219" cy="50292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오사카 관련상품 보기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638551" y="1712897"/>
            <a:ext cx="7945062" cy="298276"/>
            <a:chOff x="3638551" y="1712897"/>
            <a:chExt cx="8698980" cy="298276"/>
          </a:xfrm>
        </p:grpSpPr>
        <p:sp>
          <p:nvSpPr>
            <p:cNvPr id="162" name="직사각형 17"/>
            <p:cNvSpPr/>
            <p:nvPr/>
          </p:nvSpPr>
          <p:spPr>
            <a:xfrm>
              <a:off x="3638551" y="1717000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일본</a:t>
              </a:r>
              <a:endParaRPr lang="ko-KR" altLang="en-US" sz="1000" dirty="0"/>
            </a:p>
          </p:txBody>
        </p:sp>
        <p:sp>
          <p:nvSpPr>
            <p:cNvPr id="163" name="직사각형 49"/>
            <p:cNvSpPr/>
            <p:nvPr/>
          </p:nvSpPr>
          <p:spPr>
            <a:xfrm>
              <a:off x="4901623" y="1724829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태국</a:t>
              </a:r>
              <a:endParaRPr lang="ko-KR" altLang="en-US" sz="1000" dirty="0"/>
            </a:p>
          </p:txBody>
        </p:sp>
        <p:sp>
          <p:nvSpPr>
            <p:cNvPr id="164" name="직사각형 50"/>
            <p:cNvSpPr/>
            <p:nvPr/>
          </p:nvSpPr>
          <p:spPr>
            <a:xfrm>
              <a:off x="6157551" y="1739475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필리핀</a:t>
              </a:r>
              <a:endParaRPr lang="ko-KR" altLang="en-US" sz="1000" dirty="0"/>
            </a:p>
          </p:txBody>
        </p:sp>
        <p:sp>
          <p:nvSpPr>
            <p:cNvPr id="165" name="직사각형 52"/>
            <p:cNvSpPr/>
            <p:nvPr/>
          </p:nvSpPr>
          <p:spPr>
            <a:xfrm>
              <a:off x="7377311" y="1731794"/>
              <a:ext cx="1316442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싱가포르</a:t>
              </a:r>
              <a:endParaRPr lang="ko-KR" altLang="en-US" sz="1000" dirty="0"/>
            </a:p>
          </p:txBody>
        </p:sp>
        <p:sp>
          <p:nvSpPr>
            <p:cNvPr id="166" name="직사각형 53"/>
            <p:cNvSpPr/>
            <p:nvPr/>
          </p:nvSpPr>
          <p:spPr>
            <a:xfrm>
              <a:off x="8803999" y="1720034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태국</a:t>
              </a:r>
              <a:endParaRPr lang="ko-KR" altLang="en-US" sz="1000" dirty="0"/>
            </a:p>
          </p:txBody>
        </p:sp>
        <p:sp>
          <p:nvSpPr>
            <p:cNvPr id="48" name="직사각형 53"/>
            <p:cNvSpPr/>
            <p:nvPr/>
          </p:nvSpPr>
          <p:spPr>
            <a:xfrm>
              <a:off x="10028118" y="1731007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베트남</a:t>
              </a:r>
              <a:endParaRPr lang="ko-KR" altLang="en-US" sz="1000" dirty="0"/>
            </a:p>
          </p:txBody>
        </p:sp>
        <p:sp>
          <p:nvSpPr>
            <p:cNvPr id="49" name="직사각형 53"/>
            <p:cNvSpPr/>
            <p:nvPr/>
          </p:nvSpPr>
          <p:spPr>
            <a:xfrm>
              <a:off x="11252144" y="1712897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대만</a:t>
              </a:r>
              <a:endParaRPr lang="ko-KR" altLang="en-US" sz="1000" dirty="0"/>
            </a:p>
          </p:txBody>
        </p:sp>
      </p:grpSp>
      <p:sp>
        <p:nvSpPr>
          <p:cNvPr id="51" name="타원 50"/>
          <p:cNvSpPr/>
          <p:nvPr/>
        </p:nvSpPr>
        <p:spPr>
          <a:xfrm>
            <a:off x="3508830" y="224547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3538" y="659153"/>
            <a:ext cx="3304307" cy="6006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16824" y="1210789"/>
            <a:ext cx="5730240" cy="926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         더 늦기 전에 필리핀에서의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ko-KR" altLang="en-US" sz="1400" dirty="0">
                <a:solidFill>
                  <a:schemeClr val="tx1"/>
                </a:solidFill>
              </a:rPr>
              <a:t>휴가를 계획해보세요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</a:p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ko-KR" altLang="en-US" sz="1200" dirty="0">
                <a:solidFill>
                  <a:schemeClr val="tx1"/>
                </a:solidFill>
              </a:rPr>
              <a:t>세부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 err="1">
                <a:solidFill>
                  <a:schemeClr val="tx1"/>
                </a:solidFill>
              </a:rPr>
              <a:t>보라카이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보홀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클락</a:t>
            </a:r>
          </a:p>
        </p:txBody>
      </p:sp>
      <p:sp>
        <p:nvSpPr>
          <p:cNvPr id="9" name="오른쪽 화살표 8"/>
          <p:cNvSpPr/>
          <p:nvPr/>
        </p:nvSpPr>
        <p:spPr>
          <a:xfrm flipV="1">
            <a:off x="9510399" y="1708168"/>
            <a:ext cx="241069" cy="12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 flipV="1">
            <a:off x="4116824" y="1737261"/>
            <a:ext cx="241069" cy="1219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0162" y="1603218"/>
            <a:ext cx="2859579" cy="283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휴양지에 맞는 이미지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100601" y="1204949"/>
            <a:ext cx="1252179" cy="2643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최근 본 상품</a:t>
            </a:r>
          </a:p>
        </p:txBody>
      </p:sp>
      <p:sp>
        <p:nvSpPr>
          <p:cNvPr id="32" name="타원 31"/>
          <p:cNvSpPr/>
          <p:nvPr/>
        </p:nvSpPr>
        <p:spPr>
          <a:xfrm>
            <a:off x="10282045" y="1677900"/>
            <a:ext cx="945730" cy="521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8" name="타원 37"/>
          <p:cNvSpPr/>
          <p:nvPr/>
        </p:nvSpPr>
        <p:spPr>
          <a:xfrm>
            <a:off x="10282044" y="2341825"/>
            <a:ext cx="945731" cy="521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타원 38"/>
          <p:cNvSpPr/>
          <p:nvPr/>
        </p:nvSpPr>
        <p:spPr>
          <a:xfrm>
            <a:off x="10282043" y="3030449"/>
            <a:ext cx="945733" cy="521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302825" y="2034046"/>
            <a:ext cx="924950" cy="158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여행지 명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0311617" y="2715900"/>
            <a:ext cx="924950" cy="17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여행지 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82044" y="3359216"/>
            <a:ext cx="945732" cy="191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여행지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100601" y="3621000"/>
            <a:ext cx="1259061" cy="224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TOP </a:t>
            </a:r>
            <a:r>
              <a:rPr lang="ko-KR" altLang="en-US" sz="100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116824" y="2208313"/>
            <a:ext cx="5730240" cy="375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추천 상품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102" y="6128003"/>
            <a:ext cx="1415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HOT </a:t>
            </a:r>
            <a:r>
              <a:rPr lang="ko-KR" altLang="en-US"/>
              <a:t>키워드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001857" y="6090826"/>
            <a:ext cx="1579761" cy="244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#</a:t>
            </a:r>
            <a:r>
              <a:rPr lang="ko-KR" altLang="en-US" sz="1000">
                <a:solidFill>
                  <a:schemeClr val="tx1"/>
                </a:solidFill>
              </a:rPr>
              <a:t>방콕 월드체인 쉐라톤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626895" y="6090826"/>
            <a:ext cx="1551364" cy="244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#</a:t>
            </a:r>
            <a:r>
              <a:rPr lang="ko-KR" altLang="en-US" sz="1000">
                <a:solidFill>
                  <a:schemeClr val="tx1"/>
                </a:solidFill>
              </a:rPr>
              <a:t>세부 제이파크일랜드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231849" y="6094010"/>
            <a:ext cx="1783152" cy="244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#</a:t>
            </a:r>
            <a:r>
              <a:rPr lang="ko-KR" altLang="en-US" sz="1000">
                <a:solidFill>
                  <a:schemeClr val="tx1"/>
                </a:solidFill>
              </a:rPr>
              <a:t>보라카이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998271" y="6412709"/>
            <a:ext cx="1837457" cy="244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#</a:t>
            </a:r>
            <a:r>
              <a:rPr lang="ko-KR" altLang="en-US" sz="1000">
                <a:solidFill>
                  <a:schemeClr val="tx1"/>
                </a:solidFill>
              </a:rPr>
              <a:t>미식 쇼핑 야경♥싱가포르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892869" y="6409303"/>
            <a:ext cx="1152007" cy="244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키워드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02017" y="6409303"/>
            <a:ext cx="936229" cy="244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키워드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0078772" y="6404396"/>
            <a:ext cx="936229" cy="244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키워드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9555478" y="6600780"/>
            <a:ext cx="907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43537" y="157834"/>
            <a:ext cx="3304307" cy="33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메인페이지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43538" y="495849"/>
            <a:ext cx="33043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package_main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08263" y="2530086"/>
            <a:ext cx="2804162" cy="3286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메인 이미지</a:t>
            </a: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명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가격 표기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3741" y="2551159"/>
            <a:ext cx="2585257" cy="1845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</a:t>
            </a:r>
            <a:r>
              <a:rPr lang="en-US" altLang="ko-KR" sz="1000">
                <a:solidFill>
                  <a:schemeClr val="tx1"/>
                </a:solidFill>
              </a:rPr>
              <a:t> 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53741" y="4443115"/>
            <a:ext cx="1271849" cy="1373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5545" y="4443115"/>
            <a:ext cx="1265923" cy="1373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</a:t>
            </a:r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71994" y="4811430"/>
            <a:ext cx="2676700" cy="93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세부 </a:t>
            </a:r>
            <a:r>
              <a:rPr lang="ko-KR" altLang="en-US" sz="1000" dirty="0" err="1">
                <a:solidFill>
                  <a:schemeClr val="tx1"/>
                </a:solidFill>
              </a:rPr>
              <a:t>제이파크</a:t>
            </a:r>
            <a:r>
              <a:rPr lang="ko-KR" altLang="en-US" sz="1000" dirty="0">
                <a:solidFill>
                  <a:schemeClr val="tx1"/>
                </a:solidFill>
              </a:rPr>
              <a:t> 아일랜드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  <a:r>
              <a:rPr lang="ko-KR" altLang="en-US" sz="1000" dirty="0" err="1">
                <a:solidFill>
                  <a:schemeClr val="tx1"/>
                </a:solidFill>
              </a:rPr>
              <a:t>디럭스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가든뷰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/5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/6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669,000</a:t>
            </a:r>
            <a:r>
              <a:rPr lang="ko-KR" altLang="en-US" sz="1000" dirty="0">
                <a:solidFill>
                  <a:schemeClr val="tx1"/>
                </a:solidFill>
              </a:rPr>
              <a:t>원</a:t>
            </a:r>
            <a:r>
              <a:rPr lang="en-US" altLang="ko-KR" sz="10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054776" y="3606396"/>
            <a:ext cx="1151314" cy="271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자세히 보기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203614" y="3722310"/>
            <a:ext cx="2507674" cy="616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세부 </a:t>
            </a:r>
            <a:r>
              <a:rPr lang="ko-KR" altLang="en-US" sz="1000" dirty="0" err="1">
                <a:solidFill>
                  <a:schemeClr val="tx1"/>
                </a:solidFill>
              </a:rPr>
              <a:t>제이파크</a:t>
            </a:r>
            <a:r>
              <a:rPr lang="ko-KR" altLang="en-US" sz="1000" dirty="0">
                <a:solidFill>
                  <a:schemeClr val="tx1"/>
                </a:solidFill>
              </a:rPr>
              <a:t> 아일랜드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  <a:r>
              <a:rPr lang="ko-KR" altLang="en-US" sz="1000" dirty="0" err="1">
                <a:solidFill>
                  <a:schemeClr val="tx1"/>
                </a:solidFill>
              </a:rPr>
              <a:t>디럭스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가든뷰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/5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/6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669,000</a:t>
            </a:r>
            <a:r>
              <a:rPr lang="ko-KR" altLang="en-US" sz="1000" dirty="0">
                <a:solidFill>
                  <a:schemeClr val="tx1"/>
                </a:solidFill>
              </a:rPr>
              <a:t>원</a:t>
            </a:r>
            <a:r>
              <a:rPr lang="en-US" altLang="ko-KR" sz="10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203614" y="5298063"/>
            <a:ext cx="1186335" cy="46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세부 </a:t>
            </a:r>
            <a:r>
              <a:rPr lang="ko-KR" altLang="en-US" sz="1000" dirty="0" err="1">
                <a:solidFill>
                  <a:schemeClr val="tx1"/>
                </a:solidFill>
              </a:rPr>
              <a:t>제이파크</a:t>
            </a:r>
            <a:r>
              <a:rPr lang="ko-KR" altLang="en-US" sz="1000" dirty="0">
                <a:solidFill>
                  <a:schemeClr val="tx1"/>
                </a:solidFill>
              </a:rPr>
              <a:t> 아일랜드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디럭스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5338" y="5306017"/>
            <a:ext cx="1186335" cy="46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세부 </a:t>
            </a:r>
            <a:r>
              <a:rPr lang="ko-KR" altLang="en-US" sz="1000" dirty="0" err="1">
                <a:solidFill>
                  <a:schemeClr val="tx1"/>
                </a:solidFill>
              </a:rPr>
              <a:t>제이파크</a:t>
            </a:r>
            <a:r>
              <a:rPr lang="ko-KR" altLang="en-US" sz="1000" dirty="0">
                <a:solidFill>
                  <a:schemeClr val="tx1"/>
                </a:solidFill>
              </a:rPr>
              <a:t> 아일랜드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디럭스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5439" y="157834"/>
            <a:ext cx="7237341" cy="432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헤더 고정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956" y="963281"/>
            <a:ext cx="285714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판매량 순으로 패키지 슬라이드 형식으로 출력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18371" y="97310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143474" y="126032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00" y="1376708"/>
            <a:ext cx="27020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대륙</a:t>
            </a:r>
            <a:r>
              <a:rPr lang="en-US" altLang="ko-KR" sz="1000" dirty="0"/>
              <a:t>(</a:t>
            </a:r>
            <a:r>
              <a:rPr lang="ko-KR" altLang="en-US" sz="1000" dirty="0"/>
              <a:t>국가</a:t>
            </a:r>
            <a:r>
              <a:rPr lang="en-US" altLang="ko-KR" sz="1000" dirty="0"/>
              <a:t>) </a:t>
            </a:r>
            <a:r>
              <a:rPr lang="ko-KR" altLang="en-US" sz="1000" dirty="0"/>
              <a:t>별 </a:t>
            </a:r>
            <a:r>
              <a:rPr lang="ko-KR" altLang="en-US" sz="1000" dirty="0" smtClean="0"/>
              <a:t>카테고리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컨텐츠 변경</a:t>
            </a:r>
            <a:endParaRPr lang="ko-KR" altLang="en-US" sz="1000" dirty="0"/>
          </a:p>
        </p:txBody>
      </p:sp>
      <p:sp>
        <p:nvSpPr>
          <p:cNvPr id="82" name="타원 81"/>
          <p:cNvSpPr/>
          <p:nvPr/>
        </p:nvSpPr>
        <p:spPr>
          <a:xfrm>
            <a:off x="516658" y="140883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893235" y="73077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200" y="1859180"/>
            <a:ext cx="3056204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최근 본 상품 </a:t>
            </a:r>
            <a:r>
              <a:rPr lang="ko-KR" altLang="en-US" sz="1000" dirty="0" smtClean="0"/>
              <a:t>이미지 클릭 시</a:t>
            </a:r>
            <a:endParaRPr lang="en-US" altLang="ko-KR" sz="1000" dirty="0" smtClean="0"/>
          </a:p>
          <a:p>
            <a:pPr>
              <a:defRPr/>
            </a:pPr>
            <a:r>
              <a:rPr lang="ko-KR" altLang="en-US" sz="1000" dirty="0" smtClean="0"/>
              <a:t>해당 </a:t>
            </a:r>
            <a:r>
              <a:rPr lang="ko-KR" altLang="en-US" sz="1000" dirty="0"/>
              <a:t>상품으로 </a:t>
            </a:r>
            <a:r>
              <a:rPr lang="ko-KR" altLang="en-US" sz="1000" dirty="0" smtClean="0"/>
              <a:t>이동 포지션으로 스크롤 시 따라옴</a:t>
            </a:r>
            <a:endParaRPr lang="en-US" altLang="ko-KR" sz="1000" dirty="0" smtClean="0"/>
          </a:p>
          <a:p>
            <a:pPr>
              <a:defRPr/>
            </a:pPr>
            <a:r>
              <a:rPr lang="en-US" altLang="ko-KR" sz="1000" dirty="0" smtClean="0"/>
              <a:t>(cookie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4" name="타원 83"/>
          <p:cNvSpPr/>
          <p:nvPr/>
        </p:nvSpPr>
        <p:spPr>
          <a:xfrm>
            <a:off x="516658" y="200370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0094275" y="120950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200" y="2558315"/>
            <a:ext cx="211974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간단한 인기</a:t>
            </a:r>
            <a:r>
              <a:rPr lang="en-US" altLang="ko-KR" sz="1000" dirty="0"/>
              <a:t>or</a:t>
            </a:r>
            <a:r>
              <a:rPr lang="ko-KR" altLang="en-US" sz="1000" dirty="0"/>
              <a:t>추천 키워드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smtClean="0"/>
              <a:t>클릭 시 </a:t>
            </a:r>
            <a:r>
              <a:rPr lang="ko-KR" altLang="en-US" sz="1000" dirty="0"/>
              <a:t>해당 여행지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86" name="타원 85"/>
          <p:cNvSpPr/>
          <p:nvPr/>
        </p:nvSpPr>
        <p:spPr>
          <a:xfrm>
            <a:off x="518657" y="266526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3971160" y="604192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115439" y="723640"/>
            <a:ext cx="7244223" cy="298276"/>
            <a:chOff x="3638551" y="1712897"/>
            <a:chExt cx="8698980" cy="298276"/>
          </a:xfrm>
        </p:grpSpPr>
        <p:sp>
          <p:nvSpPr>
            <p:cNvPr id="57" name="직사각형 17"/>
            <p:cNvSpPr/>
            <p:nvPr/>
          </p:nvSpPr>
          <p:spPr>
            <a:xfrm>
              <a:off x="3638551" y="1717000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일본</a:t>
              </a:r>
              <a:endParaRPr lang="ko-KR" altLang="en-US" sz="1000" dirty="0"/>
            </a:p>
          </p:txBody>
        </p:sp>
        <p:sp>
          <p:nvSpPr>
            <p:cNvPr id="60" name="직사각형 49"/>
            <p:cNvSpPr/>
            <p:nvPr/>
          </p:nvSpPr>
          <p:spPr>
            <a:xfrm>
              <a:off x="4901623" y="1724829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태국</a:t>
              </a:r>
              <a:endParaRPr lang="ko-KR" altLang="en-US" sz="1000" dirty="0"/>
            </a:p>
          </p:txBody>
        </p:sp>
        <p:sp>
          <p:nvSpPr>
            <p:cNvPr id="66" name="직사각형 50"/>
            <p:cNvSpPr/>
            <p:nvPr/>
          </p:nvSpPr>
          <p:spPr>
            <a:xfrm>
              <a:off x="6157551" y="1739475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필리핀</a:t>
              </a:r>
              <a:endParaRPr lang="ko-KR" altLang="en-US" sz="1000" dirty="0"/>
            </a:p>
          </p:txBody>
        </p:sp>
        <p:sp>
          <p:nvSpPr>
            <p:cNvPr id="81" name="직사각형 52"/>
            <p:cNvSpPr/>
            <p:nvPr/>
          </p:nvSpPr>
          <p:spPr>
            <a:xfrm>
              <a:off x="7377311" y="1731794"/>
              <a:ext cx="1316442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싱가포르</a:t>
              </a:r>
              <a:endParaRPr lang="ko-KR" altLang="en-US" sz="1000" dirty="0"/>
            </a:p>
          </p:txBody>
        </p:sp>
        <p:sp>
          <p:nvSpPr>
            <p:cNvPr id="88" name="직사각형 53"/>
            <p:cNvSpPr/>
            <p:nvPr/>
          </p:nvSpPr>
          <p:spPr>
            <a:xfrm>
              <a:off x="8803999" y="1720034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태국</a:t>
              </a:r>
              <a:endParaRPr lang="ko-KR" altLang="en-US" sz="1000" dirty="0"/>
            </a:p>
          </p:txBody>
        </p:sp>
        <p:sp>
          <p:nvSpPr>
            <p:cNvPr id="89" name="직사각형 53"/>
            <p:cNvSpPr/>
            <p:nvPr/>
          </p:nvSpPr>
          <p:spPr>
            <a:xfrm>
              <a:off x="10028118" y="1731007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베트남</a:t>
              </a:r>
              <a:endParaRPr lang="ko-KR" altLang="en-US" sz="1000" dirty="0"/>
            </a:p>
          </p:txBody>
        </p:sp>
        <p:sp>
          <p:nvSpPr>
            <p:cNvPr id="90" name="직사각형 53"/>
            <p:cNvSpPr/>
            <p:nvPr/>
          </p:nvSpPr>
          <p:spPr>
            <a:xfrm>
              <a:off x="11252144" y="1712897"/>
              <a:ext cx="1085387" cy="271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대만</a:t>
              </a:r>
              <a:endParaRPr lang="ko-KR" altLang="en-US" sz="10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9656" y="648972"/>
            <a:ext cx="3179191" cy="5773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98771" y="648972"/>
            <a:ext cx="7007629" cy="1571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09609" y="769336"/>
            <a:ext cx="2182091" cy="133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97341" y="769334"/>
            <a:ext cx="2212569" cy="1330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5551" y="769335"/>
            <a:ext cx="2207721" cy="133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598771" y="2833141"/>
            <a:ext cx="7007629" cy="1571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598771" y="4902325"/>
            <a:ext cx="7007629" cy="1571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9609" y="2975848"/>
            <a:ext cx="2182091" cy="133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997341" y="2975846"/>
            <a:ext cx="2212569" cy="1330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15551" y="2975847"/>
            <a:ext cx="2207721" cy="133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709609" y="5039483"/>
            <a:ext cx="2182091" cy="133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97341" y="5039481"/>
            <a:ext cx="2212569" cy="1330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315551" y="5039482"/>
            <a:ext cx="2207721" cy="133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3968" y="229522"/>
            <a:ext cx="2287732" cy="340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우리아이와 떠나는 추천여행지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603968" y="2413691"/>
            <a:ext cx="2287732" cy="340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커플여행 로맨틱 여행지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598771" y="4482875"/>
            <a:ext cx="2287732" cy="340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부모님 효도 여행 강력추천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23214" y="880350"/>
            <a:ext cx="1936866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134151" y="880350"/>
            <a:ext cx="1936866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439722" y="880350"/>
            <a:ext cx="1936866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823214" y="3120277"/>
            <a:ext cx="1936866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134151" y="3120277"/>
            <a:ext cx="1936866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439722" y="3120277"/>
            <a:ext cx="1936866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823214" y="5148583"/>
            <a:ext cx="1936866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6134151" y="5148583"/>
            <a:ext cx="1936866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8439722" y="5148583"/>
            <a:ext cx="1936866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82170" y="1759173"/>
            <a:ext cx="2036968" cy="25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900" spc="-150">
                <a:solidFill>
                  <a:schemeClr val="tx1"/>
                </a:solidFill>
              </a:rPr>
              <a:t>[</a:t>
            </a:r>
            <a:r>
              <a:rPr lang="ko-KR" altLang="en-US" sz="900" spc="-150">
                <a:solidFill>
                  <a:schemeClr val="tx1"/>
                </a:solidFill>
              </a:rPr>
              <a:t>어게인타일랜드</a:t>
            </a:r>
            <a:r>
              <a:rPr lang="en-US" altLang="ko-KR" sz="900" spc="-150">
                <a:solidFill>
                  <a:schemeClr val="tx1"/>
                </a:solidFill>
              </a:rPr>
              <a:t>/</a:t>
            </a:r>
            <a:r>
              <a:rPr lang="ko-KR" altLang="en-US" sz="900" spc="-150">
                <a:solidFill>
                  <a:schemeClr val="tx1"/>
                </a:solidFill>
              </a:rPr>
              <a:t>실속방콕파타야</a:t>
            </a:r>
            <a:r>
              <a:rPr lang="en-US" altLang="ko-KR" sz="900" spc="-150">
                <a:solidFill>
                  <a:schemeClr val="tx1"/>
                </a:solidFill>
              </a:rPr>
              <a:t>] 5</a:t>
            </a:r>
            <a:r>
              <a:rPr lang="ko-KR" altLang="en-US" sz="900" spc="-150">
                <a:solidFill>
                  <a:schemeClr val="tx1"/>
                </a:solidFill>
              </a:rPr>
              <a:t>일 </a:t>
            </a:r>
            <a:r>
              <a:rPr lang="en-US" altLang="ko-KR" sz="900" spc="-150">
                <a:solidFill>
                  <a:schemeClr val="tx1"/>
                </a:solidFill>
              </a:rPr>
              <a:t>/ 6</a:t>
            </a:r>
            <a:r>
              <a:rPr lang="ko-KR" altLang="en-US" sz="900" spc="-15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447,300</a:t>
            </a:r>
            <a:r>
              <a:rPr lang="ko-KR" altLang="en-US" sz="800">
                <a:solidFill>
                  <a:schemeClr val="tx1"/>
                </a:solidFill>
              </a:rPr>
              <a:t>원</a:t>
            </a:r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084100" y="1749305"/>
            <a:ext cx="2036968" cy="25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900" spc="-150">
                <a:solidFill>
                  <a:schemeClr val="tx1"/>
                </a:solidFill>
              </a:rPr>
              <a:t>[</a:t>
            </a:r>
            <a:r>
              <a:rPr lang="ko-KR" altLang="en-US" sz="900" spc="-150">
                <a:solidFill>
                  <a:schemeClr val="tx1"/>
                </a:solidFill>
              </a:rPr>
              <a:t>어게인타일랜드</a:t>
            </a:r>
            <a:r>
              <a:rPr lang="en-US" altLang="ko-KR" sz="900" spc="-150">
                <a:solidFill>
                  <a:schemeClr val="tx1"/>
                </a:solidFill>
              </a:rPr>
              <a:t>/</a:t>
            </a:r>
            <a:r>
              <a:rPr lang="ko-KR" altLang="en-US" sz="900" spc="-150">
                <a:solidFill>
                  <a:schemeClr val="tx1"/>
                </a:solidFill>
              </a:rPr>
              <a:t>실속방콕파타야</a:t>
            </a:r>
            <a:r>
              <a:rPr lang="en-US" altLang="ko-KR" sz="900" spc="-150">
                <a:solidFill>
                  <a:schemeClr val="tx1"/>
                </a:solidFill>
              </a:rPr>
              <a:t>] 5</a:t>
            </a:r>
            <a:r>
              <a:rPr lang="ko-KR" altLang="en-US" sz="900" spc="-150">
                <a:solidFill>
                  <a:schemeClr val="tx1"/>
                </a:solidFill>
              </a:rPr>
              <a:t>일 </a:t>
            </a:r>
            <a:r>
              <a:rPr lang="en-US" altLang="ko-KR" sz="900" spc="-150">
                <a:solidFill>
                  <a:schemeClr val="tx1"/>
                </a:solidFill>
              </a:rPr>
              <a:t>/ 6</a:t>
            </a:r>
            <a:r>
              <a:rPr lang="ko-KR" altLang="en-US" sz="900" spc="-15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447,300</a:t>
            </a:r>
            <a:r>
              <a:rPr lang="ko-KR" altLang="en-US" sz="800">
                <a:solidFill>
                  <a:schemeClr val="tx1"/>
                </a:solidFill>
              </a:rPr>
              <a:t>원</a:t>
            </a:r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389671" y="1749305"/>
            <a:ext cx="2036968" cy="25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900" spc="-150">
                <a:solidFill>
                  <a:schemeClr val="tx1"/>
                </a:solidFill>
              </a:rPr>
              <a:t>[</a:t>
            </a:r>
            <a:r>
              <a:rPr lang="ko-KR" altLang="en-US" sz="900" spc="-150">
                <a:solidFill>
                  <a:schemeClr val="tx1"/>
                </a:solidFill>
              </a:rPr>
              <a:t>어게인타일랜드</a:t>
            </a:r>
            <a:r>
              <a:rPr lang="en-US" altLang="ko-KR" sz="900" spc="-150">
                <a:solidFill>
                  <a:schemeClr val="tx1"/>
                </a:solidFill>
              </a:rPr>
              <a:t>/</a:t>
            </a:r>
            <a:r>
              <a:rPr lang="ko-KR" altLang="en-US" sz="900" spc="-150">
                <a:solidFill>
                  <a:schemeClr val="tx1"/>
                </a:solidFill>
              </a:rPr>
              <a:t>실속방콕파타야</a:t>
            </a:r>
            <a:r>
              <a:rPr lang="en-US" altLang="ko-KR" sz="900" spc="-150">
                <a:solidFill>
                  <a:schemeClr val="tx1"/>
                </a:solidFill>
              </a:rPr>
              <a:t>] 5</a:t>
            </a:r>
            <a:r>
              <a:rPr lang="ko-KR" altLang="en-US" sz="900" spc="-150">
                <a:solidFill>
                  <a:schemeClr val="tx1"/>
                </a:solidFill>
              </a:rPr>
              <a:t>일 </a:t>
            </a:r>
            <a:r>
              <a:rPr lang="en-US" altLang="ko-KR" sz="900" spc="-150">
                <a:solidFill>
                  <a:schemeClr val="tx1"/>
                </a:solidFill>
              </a:rPr>
              <a:t>/ 6</a:t>
            </a:r>
            <a:r>
              <a:rPr lang="ko-KR" altLang="en-US" sz="900" spc="-15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447,300</a:t>
            </a:r>
            <a:r>
              <a:rPr lang="ko-KR" altLang="en-US" sz="800">
                <a:solidFill>
                  <a:schemeClr val="tx1"/>
                </a:solidFill>
              </a:rPr>
              <a:t>원</a:t>
            </a:r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781391" y="3970618"/>
            <a:ext cx="2036968" cy="25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900" spc="-150">
                <a:solidFill>
                  <a:schemeClr val="tx1"/>
                </a:solidFill>
              </a:rPr>
              <a:t>[</a:t>
            </a:r>
            <a:r>
              <a:rPr lang="ko-KR" altLang="en-US" sz="900" spc="-150">
                <a:solidFill>
                  <a:schemeClr val="tx1"/>
                </a:solidFill>
              </a:rPr>
              <a:t>어게인타일랜드</a:t>
            </a:r>
            <a:r>
              <a:rPr lang="en-US" altLang="ko-KR" sz="900" spc="-150">
                <a:solidFill>
                  <a:schemeClr val="tx1"/>
                </a:solidFill>
              </a:rPr>
              <a:t>/</a:t>
            </a:r>
            <a:r>
              <a:rPr lang="ko-KR" altLang="en-US" sz="900" spc="-150">
                <a:solidFill>
                  <a:schemeClr val="tx1"/>
                </a:solidFill>
              </a:rPr>
              <a:t>실속방콕파타야</a:t>
            </a:r>
            <a:r>
              <a:rPr lang="en-US" altLang="ko-KR" sz="900" spc="-150">
                <a:solidFill>
                  <a:schemeClr val="tx1"/>
                </a:solidFill>
              </a:rPr>
              <a:t>] 5</a:t>
            </a:r>
            <a:r>
              <a:rPr lang="ko-KR" altLang="en-US" sz="900" spc="-150">
                <a:solidFill>
                  <a:schemeClr val="tx1"/>
                </a:solidFill>
              </a:rPr>
              <a:t>일 </a:t>
            </a:r>
            <a:r>
              <a:rPr lang="en-US" altLang="ko-KR" sz="900" spc="-150">
                <a:solidFill>
                  <a:schemeClr val="tx1"/>
                </a:solidFill>
              </a:rPr>
              <a:t>/ 6</a:t>
            </a:r>
            <a:r>
              <a:rPr lang="ko-KR" altLang="en-US" sz="900" spc="-15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447,300</a:t>
            </a:r>
            <a:r>
              <a:rPr lang="ko-KR" altLang="en-US" sz="800">
                <a:solidFill>
                  <a:schemeClr val="tx1"/>
                </a:solidFill>
              </a:rPr>
              <a:t>원</a:t>
            </a:r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83321" y="3960750"/>
            <a:ext cx="2036968" cy="25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900" spc="-150">
                <a:solidFill>
                  <a:schemeClr val="tx1"/>
                </a:solidFill>
              </a:rPr>
              <a:t>[</a:t>
            </a:r>
            <a:r>
              <a:rPr lang="ko-KR" altLang="en-US" sz="900" spc="-150">
                <a:solidFill>
                  <a:schemeClr val="tx1"/>
                </a:solidFill>
              </a:rPr>
              <a:t>어게인타일랜드</a:t>
            </a:r>
            <a:r>
              <a:rPr lang="en-US" altLang="ko-KR" sz="900" spc="-150">
                <a:solidFill>
                  <a:schemeClr val="tx1"/>
                </a:solidFill>
              </a:rPr>
              <a:t>/</a:t>
            </a:r>
            <a:r>
              <a:rPr lang="ko-KR" altLang="en-US" sz="900" spc="-150">
                <a:solidFill>
                  <a:schemeClr val="tx1"/>
                </a:solidFill>
              </a:rPr>
              <a:t>실속방콕파타야</a:t>
            </a:r>
            <a:r>
              <a:rPr lang="en-US" altLang="ko-KR" sz="900" spc="-150">
                <a:solidFill>
                  <a:schemeClr val="tx1"/>
                </a:solidFill>
              </a:rPr>
              <a:t>] 5</a:t>
            </a:r>
            <a:r>
              <a:rPr lang="ko-KR" altLang="en-US" sz="900" spc="-150">
                <a:solidFill>
                  <a:schemeClr val="tx1"/>
                </a:solidFill>
              </a:rPr>
              <a:t>일 </a:t>
            </a:r>
            <a:r>
              <a:rPr lang="en-US" altLang="ko-KR" sz="900" spc="-150">
                <a:solidFill>
                  <a:schemeClr val="tx1"/>
                </a:solidFill>
              </a:rPr>
              <a:t>/ 6</a:t>
            </a:r>
            <a:r>
              <a:rPr lang="ko-KR" altLang="en-US" sz="900" spc="-15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447,300</a:t>
            </a:r>
            <a:r>
              <a:rPr lang="ko-KR" altLang="en-US" sz="800">
                <a:solidFill>
                  <a:schemeClr val="tx1"/>
                </a:solidFill>
              </a:rPr>
              <a:t>원</a:t>
            </a:r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388892" y="3960750"/>
            <a:ext cx="2036968" cy="25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900" spc="-150">
                <a:solidFill>
                  <a:schemeClr val="tx1"/>
                </a:solidFill>
              </a:rPr>
              <a:t>[</a:t>
            </a:r>
            <a:r>
              <a:rPr lang="ko-KR" altLang="en-US" sz="900" spc="-150">
                <a:solidFill>
                  <a:schemeClr val="tx1"/>
                </a:solidFill>
              </a:rPr>
              <a:t>어게인타일랜드</a:t>
            </a:r>
            <a:r>
              <a:rPr lang="en-US" altLang="ko-KR" sz="900" spc="-150">
                <a:solidFill>
                  <a:schemeClr val="tx1"/>
                </a:solidFill>
              </a:rPr>
              <a:t>/</a:t>
            </a:r>
            <a:r>
              <a:rPr lang="ko-KR" altLang="en-US" sz="900" spc="-150">
                <a:solidFill>
                  <a:schemeClr val="tx1"/>
                </a:solidFill>
              </a:rPr>
              <a:t>실속방콕파타야</a:t>
            </a:r>
            <a:r>
              <a:rPr lang="en-US" altLang="ko-KR" sz="900" spc="-150">
                <a:solidFill>
                  <a:schemeClr val="tx1"/>
                </a:solidFill>
              </a:rPr>
              <a:t>] 5</a:t>
            </a:r>
            <a:r>
              <a:rPr lang="ko-KR" altLang="en-US" sz="900" spc="-150">
                <a:solidFill>
                  <a:schemeClr val="tx1"/>
                </a:solidFill>
              </a:rPr>
              <a:t>일 </a:t>
            </a:r>
            <a:r>
              <a:rPr lang="en-US" altLang="ko-KR" sz="900" spc="-150">
                <a:solidFill>
                  <a:schemeClr val="tx1"/>
                </a:solidFill>
              </a:rPr>
              <a:t>/ 6</a:t>
            </a:r>
            <a:r>
              <a:rPr lang="ko-KR" altLang="en-US" sz="900" spc="-15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447,300</a:t>
            </a:r>
            <a:r>
              <a:rPr lang="ko-KR" altLang="en-US" sz="800">
                <a:solidFill>
                  <a:schemeClr val="tx1"/>
                </a:solidFill>
              </a:rPr>
              <a:t>원</a:t>
            </a:r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82427" y="6033201"/>
            <a:ext cx="2036968" cy="25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900" spc="-150">
                <a:solidFill>
                  <a:schemeClr val="tx1"/>
                </a:solidFill>
              </a:rPr>
              <a:t>[</a:t>
            </a:r>
            <a:r>
              <a:rPr lang="ko-KR" altLang="en-US" sz="900" spc="-150">
                <a:solidFill>
                  <a:schemeClr val="tx1"/>
                </a:solidFill>
              </a:rPr>
              <a:t>어게인타일랜드</a:t>
            </a:r>
            <a:r>
              <a:rPr lang="en-US" altLang="ko-KR" sz="900" spc="-150">
                <a:solidFill>
                  <a:schemeClr val="tx1"/>
                </a:solidFill>
              </a:rPr>
              <a:t>/</a:t>
            </a:r>
            <a:r>
              <a:rPr lang="ko-KR" altLang="en-US" sz="900" spc="-150">
                <a:solidFill>
                  <a:schemeClr val="tx1"/>
                </a:solidFill>
              </a:rPr>
              <a:t>실속방콕파타야</a:t>
            </a:r>
            <a:r>
              <a:rPr lang="en-US" altLang="ko-KR" sz="900" spc="-150">
                <a:solidFill>
                  <a:schemeClr val="tx1"/>
                </a:solidFill>
              </a:rPr>
              <a:t>] 5</a:t>
            </a:r>
            <a:r>
              <a:rPr lang="ko-KR" altLang="en-US" sz="900" spc="-150">
                <a:solidFill>
                  <a:schemeClr val="tx1"/>
                </a:solidFill>
              </a:rPr>
              <a:t>일 </a:t>
            </a:r>
            <a:r>
              <a:rPr lang="en-US" altLang="ko-KR" sz="900" spc="-150">
                <a:solidFill>
                  <a:schemeClr val="tx1"/>
                </a:solidFill>
              </a:rPr>
              <a:t>/ 6</a:t>
            </a:r>
            <a:r>
              <a:rPr lang="ko-KR" altLang="en-US" sz="900" spc="-15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447,300</a:t>
            </a:r>
            <a:r>
              <a:rPr lang="ko-KR" altLang="en-US" sz="800">
                <a:solidFill>
                  <a:schemeClr val="tx1"/>
                </a:solidFill>
              </a:rPr>
              <a:t>원</a:t>
            </a:r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084357" y="6023333"/>
            <a:ext cx="2036968" cy="25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900" spc="-150">
                <a:solidFill>
                  <a:schemeClr val="tx1"/>
                </a:solidFill>
              </a:rPr>
              <a:t>[</a:t>
            </a:r>
            <a:r>
              <a:rPr lang="ko-KR" altLang="en-US" sz="900" spc="-150">
                <a:solidFill>
                  <a:schemeClr val="tx1"/>
                </a:solidFill>
              </a:rPr>
              <a:t>어게인타일랜드</a:t>
            </a:r>
            <a:r>
              <a:rPr lang="en-US" altLang="ko-KR" sz="900" spc="-150">
                <a:solidFill>
                  <a:schemeClr val="tx1"/>
                </a:solidFill>
              </a:rPr>
              <a:t>/</a:t>
            </a:r>
            <a:r>
              <a:rPr lang="ko-KR" altLang="en-US" sz="900" spc="-150">
                <a:solidFill>
                  <a:schemeClr val="tx1"/>
                </a:solidFill>
              </a:rPr>
              <a:t>실속방콕파타야</a:t>
            </a:r>
            <a:r>
              <a:rPr lang="en-US" altLang="ko-KR" sz="900" spc="-150">
                <a:solidFill>
                  <a:schemeClr val="tx1"/>
                </a:solidFill>
              </a:rPr>
              <a:t>] 5</a:t>
            </a:r>
            <a:r>
              <a:rPr lang="ko-KR" altLang="en-US" sz="900" spc="-150">
                <a:solidFill>
                  <a:schemeClr val="tx1"/>
                </a:solidFill>
              </a:rPr>
              <a:t>일 </a:t>
            </a:r>
            <a:r>
              <a:rPr lang="en-US" altLang="ko-KR" sz="900" spc="-150">
                <a:solidFill>
                  <a:schemeClr val="tx1"/>
                </a:solidFill>
              </a:rPr>
              <a:t>/ 6</a:t>
            </a:r>
            <a:r>
              <a:rPr lang="ko-KR" altLang="en-US" sz="900" spc="-15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447,300</a:t>
            </a:r>
            <a:r>
              <a:rPr lang="ko-KR" altLang="en-US" sz="800">
                <a:solidFill>
                  <a:schemeClr val="tx1"/>
                </a:solidFill>
              </a:rPr>
              <a:t>원</a:t>
            </a:r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389928" y="6023333"/>
            <a:ext cx="2036968" cy="25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900" spc="-150">
                <a:solidFill>
                  <a:schemeClr val="tx1"/>
                </a:solidFill>
              </a:rPr>
              <a:t>[</a:t>
            </a:r>
            <a:r>
              <a:rPr lang="ko-KR" altLang="en-US" sz="900" spc="-150">
                <a:solidFill>
                  <a:schemeClr val="tx1"/>
                </a:solidFill>
              </a:rPr>
              <a:t>어게인타일랜드</a:t>
            </a:r>
            <a:r>
              <a:rPr lang="en-US" altLang="ko-KR" sz="900" spc="-150">
                <a:solidFill>
                  <a:schemeClr val="tx1"/>
                </a:solidFill>
              </a:rPr>
              <a:t>/</a:t>
            </a:r>
            <a:r>
              <a:rPr lang="ko-KR" altLang="en-US" sz="900" spc="-150">
                <a:solidFill>
                  <a:schemeClr val="tx1"/>
                </a:solidFill>
              </a:rPr>
              <a:t>실속방콕파타야</a:t>
            </a:r>
            <a:r>
              <a:rPr lang="en-US" altLang="ko-KR" sz="900" spc="-150">
                <a:solidFill>
                  <a:schemeClr val="tx1"/>
                </a:solidFill>
              </a:rPr>
              <a:t>] 5</a:t>
            </a:r>
            <a:r>
              <a:rPr lang="ko-KR" altLang="en-US" sz="900" spc="-150">
                <a:solidFill>
                  <a:schemeClr val="tx1"/>
                </a:solidFill>
              </a:rPr>
              <a:t>일 </a:t>
            </a:r>
            <a:r>
              <a:rPr lang="en-US" altLang="ko-KR" sz="900" spc="-150">
                <a:solidFill>
                  <a:schemeClr val="tx1"/>
                </a:solidFill>
              </a:rPr>
              <a:t>/ 6</a:t>
            </a:r>
            <a:r>
              <a:rPr lang="ko-KR" altLang="en-US" sz="900" spc="-15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447,300</a:t>
            </a:r>
            <a:r>
              <a:rPr lang="ko-KR" altLang="en-US" sz="800">
                <a:solidFill>
                  <a:schemeClr val="tx1"/>
                </a:solidFill>
              </a:rPr>
              <a:t>원</a:t>
            </a:r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H="1">
            <a:off x="9321513" y="1965788"/>
            <a:ext cx="961331" cy="13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83192" y="364961"/>
            <a:ext cx="723208" cy="205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dist">
              <a:defRPr/>
            </a:pPr>
            <a:r>
              <a:rPr lang="en-US" altLang="ko-KR" sz="1000">
                <a:solidFill>
                  <a:schemeClr val="tx1"/>
                </a:solidFill>
              </a:rPr>
              <a:t>&lt; 1/ 3 &gt;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877824" y="2549130"/>
            <a:ext cx="723208" cy="205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dist">
              <a:defRPr/>
            </a:pPr>
            <a:r>
              <a:rPr lang="en-US" altLang="ko-KR" sz="1000">
                <a:solidFill>
                  <a:schemeClr val="tx1"/>
                </a:solidFill>
              </a:rPr>
              <a:t>&lt; 1/ 3 &gt;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866831" y="4618314"/>
            <a:ext cx="723208" cy="205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dist">
              <a:defRPr/>
            </a:pPr>
            <a:r>
              <a:rPr lang="en-US" altLang="ko-KR" sz="1000">
                <a:solidFill>
                  <a:schemeClr val="tx1"/>
                </a:solidFill>
              </a:rPr>
              <a:t>&lt; 1/ 3 &gt;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3094" y="231798"/>
            <a:ext cx="3170397" cy="374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메인페이지 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7780" y="646979"/>
            <a:ext cx="3175711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package_main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261" y="1144278"/>
            <a:ext cx="1400986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각 키워드 </a:t>
            </a:r>
            <a:r>
              <a:rPr lang="ko-KR" altLang="en-US" sz="1000" dirty="0" smtClean="0"/>
              <a:t>이름 설정</a:t>
            </a:r>
            <a:endParaRPr lang="en-US" altLang="ko-KR" sz="1000" dirty="0"/>
          </a:p>
        </p:txBody>
      </p:sp>
      <p:sp>
        <p:nvSpPr>
          <p:cNvPr id="51" name="타원 50"/>
          <p:cNvSpPr/>
          <p:nvPr/>
        </p:nvSpPr>
        <p:spPr>
          <a:xfrm>
            <a:off x="518371" y="116430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16658" y="160002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16658" y="215259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90407" y="22952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781" y="1497881"/>
            <a:ext cx="2359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키워드에 맞는 패키지 상품들 클릭 시</a:t>
            </a:r>
            <a:endParaRPr lang="en-US" altLang="ko-KR" sz="1000" dirty="0"/>
          </a:p>
          <a:p>
            <a:pPr>
              <a:defRPr/>
            </a:pPr>
            <a:r>
              <a:rPr lang="ko-KR" altLang="en-US" sz="1000" dirty="0"/>
              <a:t>패키지 구매</a:t>
            </a:r>
            <a:r>
              <a:rPr lang="en-US" altLang="ko-KR" sz="1000" dirty="0"/>
              <a:t>(</a:t>
            </a:r>
            <a:r>
              <a:rPr lang="ko-KR" altLang="en-US" sz="1000" dirty="0"/>
              <a:t>예약</a:t>
            </a:r>
            <a:r>
              <a:rPr lang="en-US" altLang="ko-KR" sz="1000" dirty="0"/>
              <a:t>)</a:t>
            </a:r>
            <a:r>
              <a:rPr lang="ko-KR" altLang="en-US" sz="1000" dirty="0"/>
              <a:t> 폼으로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3823214" y="92263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426" y="2143047"/>
            <a:ext cx="182880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화살표로 상품 리스트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</p:txBody>
      </p:sp>
      <p:sp>
        <p:nvSpPr>
          <p:cNvPr id="59" name="타원 58"/>
          <p:cNvSpPr/>
          <p:nvPr/>
        </p:nvSpPr>
        <p:spPr>
          <a:xfrm>
            <a:off x="9710546" y="36656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2774" y="907303"/>
            <a:ext cx="2482309" cy="4862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6455" y="397797"/>
            <a:ext cx="2478630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리스트 페이지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02229" y="844806"/>
            <a:ext cx="7318879" cy="356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패키지명</a:t>
            </a:r>
            <a:r>
              <a:rPr lang="en-US" altLang="ko-KR" sz="1000" dirty="0">
                <a:solidFill>
                  <a:schemeClr val="tx1"/>
                </a:solidFill>
              </a:rPr>
              <a:t>) [</a:t>
            </a:r>
            <a:r>
              <a:rPr lang="ko-KR" altLang="en-US" sz="1000" dirty="0" err="1">
                <a:solidFill>
                  <a:schemeClr val="tx1"/>
                </a:solidFill>
              </a:rPr>
              <a:t>코타라이트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  <a:r>
              <a:rPr lang="ko-KR" altLang="en-US" sz="1000" dirty="0" err="1">
                <a:solidFill>
                  <a:schemeClr val="tx1"/>
                </a:solidFill>
              </a:rPr>
              <a:t>코타키나발루</a:t>
            </a:r>
            <a:r>
              <a:rPr lang="ko-KR" altLang="en-US" sz="1000" dirty="0">
                <a:solidFill>
                  <a:schemeClr val="tx1"/>
                </a:solidFill>
              </a:rPr>
              <a:t> 초특급 </a:t>
            </a:r>
            <a:r>
              <a:rPr lang="ko-KR" altLang="en-US" sz="1000" dirty="0" err="1">
                <a:solidFill>
                  <a:schemeClr val="tx1"/>
                </a:solidFill>
              </a:rPr>
              <a:t>수트라하버</a:t>
            </a:r>
            <a:r>
              <a:rPr lang="ko-KR" altLang="en-US" sz="1000" dirty="0">
                <a:solidFill>
                  <a:schemeClr val="tx1"/>
                </a:solidFill>
              </a:rPr>
              <a:t> 마젤란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씨뷰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02231" y="1291815"/>
            <a:ext cx="7318877" cy="4478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7043" y="1417927"/>
            <a:ext cx="2579024" cy="2349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여행지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리조트 이미지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377043" y="3912140"/>
            <a:ext cx="2579024" cy="853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패키지에 대한 간단한 코멘트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022091" y="1405821"/>
            <a:ext cx="4283129" cy="4202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출발일자를 선택하여 원하시는 여행상품을 확인하세요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2091" y="1396086"/>
            <a:ext cx="4283129" cy="396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681916" y="1396086"/>
            <a:ext cx="968431" cy="396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650347" y="1397508"/>
            <a:ext cx="960121" cy="396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2</a:t>
            </a:r>
            <a:r>
              <a:rPr lang="ko-KR" altLang="en-US" sz="10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610468" y="1394866"/>
            <a:ext cx="959079" cy="396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9779443" y="1530810"/>
            <a:ext cx="299258" cy="1246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6233029" y="1532030"/>
            <a:ext cx="299258" cy="1246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70278"/>
              </p:ext>
            </p:extLst>
          </p:nvPr>
        </p:nvGraphicFramePr>
        <p:xfrm>
          <a:off x="6022089" y="2113320"/>
          <a:ext cx="4283132" cy="3494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994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/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98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2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3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4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5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6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7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98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9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10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11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12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13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14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98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/>
                        <a:t>16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17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18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19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20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ko-KR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98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altLang="ko-KR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altLang="ko-KR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24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25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26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27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28</a:t>
                      </a:r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98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altLang="ko-KR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30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 smtClean="0"/>
                        <a:t>31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2774" y="744452"/>
            <a:ext cx="2482309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package_list</a:t>
            </a:r>
            <a:endParaRPr lang="en-US" altLang="ko-KR" sz="1000" dirty="0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02229" y="301312"/>
            <a:ext cx="7318879" cy="432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헤더 고정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067" y="1147840"/>
            <a:ext cx="226106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현재 월 기준 </a:t>
            </a:r>
            <a:r>
              <a:rPr lang="en-US" altLang="ko-KR" sz="1000" dirty="0"/>
              <a:t>3</a:t>
            </a:r>
            <a:r>
              <a:rPr lang="ko-KR" altLang="en-US" sz="1000" dirty="0"/>
              <a:t>개월까지 표기</a:t>
            </a:r>
            <a:r>
              <a:rPr lang="en-US" altLang="ko-KR" sz="1000" dirty="0"/>
              <a:t>,</a:t>
            </a:r>
          </a:p>
          <a:p>
            <a:pPr>
              <a:defRPr/>
            </a:pPr>
            <a:r>
              <a:rPr lang="ko-KR" altLang="en-US" sz="1000" dirty="0"/>
              <a:t>화살표로 월 이동 </a:t>
            </a:r>
          </a:p>
          <a:p>
            <a:pPr>
              <a:defRPr/>
            </a:pPr>
            <a:r>
              <a:rPr lang="en-US" altLang="ko-KR" sz="1000" dirty="0"/>
              <a:t>(</a:t>
            </a:r>
            <a:r>
              <a:rPr lang="ko-KR" altLang="en-US" sz="1000" dirty="0"/>
              <a:t>당월 기준 전월은 이동 불가</a:t>
            </a:r>
            <a:r>
              <a:rPr lang="en-US" altLang="ko-KR" sz="1000" dirty="0"/>
              <a:t>)</a:t>
            </a:r>
          </a:p>
          <a:p>
            <a:pPr>
              <a:defRPr/>
            </a:pPr>
            <a:r>
              <a:rPr lang="ko-KR" altLang="en-US" sz="1000" dirty="0"/>
              <a:t>월 이동 시 패키지 예약 페이지</a:t>
            </a:r>
            <a:r>
              <a:rPr lang="en-US" altLang="ko-KR" sz="1000" dirty="0"/>
              <a:t>2</a:t>
            </a:r>
          </a:p>
          <a:p>
            <a:pPr>
              <a:defRPr/>
            </a:pPr>
            <a:r>
              <a:rPr lang="ko-KR" altLang="en-US" sz="1000" dirty="0"/>
              <a:t>상품이 해당 하는 월 상품으로 출력</a:t>
            </a:r>
          </a:p>
          <a:p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7299" y="149524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621140" y="135937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066" y="2038604"/>
            <a:ext cx="2145478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지난 일정</a:t>
            </a:r>
            <a:r>
              <a:rPr lang="en-US" altLang="ko-KR" sz="1000" dirty="0"/>
              <a:t>, </a:t>
            </a:r>
            <a:r>
              <a:rPr lang="ko-KR" altLang="en-US" sz="1000" dirty="0"/>
              <a:t>마감된 일정 선택 불가</a:t>
            </a:r>
          </a:p>
          <a:p>
            <a:pPr lvl="0">
              <a:defRPr/>
            </a:pPr>
            <a:r>
              <a:rPr lang="ko-KR" altLang="en-US" sz="1000" dirty="0"/>
              <a:t>시작 일정 선택 시 상품 확인 화면 </a:t>
            </a:r>
          </a:p>
          <a:p>
            <a:pPr lvl="0">
              <a:defRPr/>
            </a:pPr>
            <a:r>
              <a:rPr lang="ko-KR" altLang="en-US" sz="1000" dirty="0"/>
              <a:t>스크롤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512405" y="216350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956067" y="204371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2769" y="2692529"/>
            <a:ext cx="163760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ko-KR" altLang="en-US" sz="1000" dirty="0"/>
              <a:t>일 밑에 패키지 가격 </a:t>
            </a:r>
            <a:r>
              <a:rPr lang="ko-KR" altLang="en-US" sz="1000" dirty="0" smtClean="0"/>
              <a:t>기재</a:t>
            </a:r>
            <a:endParaRPr lang="en-US" altLang="ko-KR" sz="1000" dirty="0"/>
          </a:p>
        </p:txBody>
      </p:sp>
      <p:sp>
        <p:nvSpPr>
          <p:cNvPr id="33" name="타원 32"/>
          <p:cNvSpPr/>
          <p:nvPr/>
        </p:nvSpPr>
        <p:spPr>
          <a:xfrm>
            <a:off x="507299" y="270130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0823" y="701788"/>
            <a:ext cx="2703556" cy="594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30823" y="178102"/>
            <a:ext cx="2703555" cy="429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리스트 페이지 </a:t>
            </a:r>
            <a:r>
              <a:rPr lang="en-US" altLang="ko-KR" sz="1000">
                <a:solidFill>
                  <a:schemeClr val="tx1"/>
                </a:solidFill>
              </a:rPr>
              <a:t>2 (1</a:t>
            </a:r>
            <a:r>
              <a:rPr lang="ko-KR" altLang="en-US" sz="1000">
                <a:solidFill>
                  <a:schemeClr val="tx1"/>
                </a:solidFill>
              </a:rPr>
              <a:t>과 연결되는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79955"/>
              </p:ext>
            </p:extLst>
          </p:nvPr>
        </p:nvGraphicFramePr>
        <p:xfrm>
          <a:off x="4112242" y="955350"/>
          <a:ext cx="7360920" cy="439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도착정보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항공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/>
                        <a:t>여행기간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상품가격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smtClean="0"/>
                        <a:t>잔여 좌석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01</a:t>
                      </a:r>
                      <a:r>
                        <a:rPr lang="ko-KR" altLang="en-US" sz="700"/>
                        <a:t>월 </a:t>
                      </a:r>
                      <a:r>
                        <a:rPr lang="en-US" altLang="ko-KR" sz="700"/>
                        <a:t>26</a:t>
                      </a:r>
                      <a:r>
                        <a:rPr lang="ko-KR" altLang="en-US" sz="700"/>
                        <a:t>일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목</a:t>
                      </a:r>
                      <a:r>
                        <a:rPr lang="en-US" altLang="ko-KR" sz="70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/>
                        <a:t>01</a:t>
                      </a:r>
                      <a:r>
                        <a:rPr lang="ko-KR" altLang="en-US" sz="700"/>
                        <a:t>월</a:t>
                      </a:r>
                      <a:r>
                        <a:rPr lang="en-US" altLang="ko-KR" sz="700" baseline="0"/>
                        <a:t> 30</a:t>
                      </a:r>
                      <a:r>
                        <a:rPr lang="ko-KR" altLang="en-US" sz="700" baseline="0"/>
                        <a:t>일</a:t>
                      </a:r>
                      <a:r>
                        <a:rPr lang="en-US" altLang="ko-KR" sz="700" baseline="0"/>
                        <a:t>(</a:t>
                      </a:r>
                      <a:r>
                        <a:rPr lang="ko-KR" altLang="en-US" sz="700" baseline="0"/>
                        <a:t>월</a:t>
                      </a:r>
                      <a:r>
                        <a:rPr lang="en-US" altLang="ko-KR" sz="700" baseline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아시아나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3</a:t>
                      </a:r>
                      <a:r>
                        <a:rPr lang="ko-KR" altLang="en-US" sz="800"/>
                        <a:t>박</a:t>
                      </a:r>
                      <a:r>
                        <a:rPr lang="en-US" altLang="ko-KR" sz="800"/>
                        <a:t>5</a:t>
                      </a:r>
                      <a:r>
                        <a:rPr lang="ko-KR" altLang="en-US" sz="80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초특급 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수트라하버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마젤란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1,049,000</a:t>
                      </a:r>
                      <a:r>
                        <a:rPr lang="ko-KR" altLang="en-US" sz="80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 smtClean="0"/>
                        <a:t>10/50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01</a:t>
                      </a:r>
                      <a:r>
                        <a:rPr lang="ko-KR" altLang="en-US" sz="700"/>
                        <a:t>월 </a:t>
                      </a:r>
                      <a:r>
                        <a:rPr lang="en-US" altLang="ko-KR" sz="700"/>
                        <a:t>29</a:t>
                      </a:r>
                      <a:r>
                        <a:rPr lang="ko-KR" altLang="en-US" sz="700"/>
                        <a:t>일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일</a:t>
                      </a:r>
                      <a:r>
                        <a:rPr lang="en-US" altLang="ko-KR" sz="70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/>
                        <a:t>02</a:t>
                      </a:r>
                      <a:r>
                        <a:rPr lang="ko-KR" altLang="en-US" sz="700"/>
                        <a:t>월</a:t>
                      </a:r>
                      <a:r>
                        <a:rPr lang="en-US" altLang="ko-KR" sz="700" baseline="0"/>
                        <a:t> 02</a:t>
                      </a:r>
                      <a:r>
                        <a:rPr lang="ko-KR" altLang="en-US" sz="700" baseline="0"/>
                        <a:t>일</a:t>
                      </a:r>
                      <a:r>
                        <a:rPr lang="en-US" altLang="ko-KR" sz="700" baseline="0"/>
                        <a:t>(</a:t>
                      </a:r>
                      <a:r>
                        <a:rPr lang="ko-KR" altLang="en-US" sz="700" baseline="0"/>
                        <a:t>목</a:t>
                      </a:r>
                      <a:r>
                        <a:rPr lang="en-US" altLang="ko-KR" sz="700" baseline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대한항공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3</a:t>
                      </a:r>
                      <a:r>
                        <a:rPr lang="ko-KR" altLang="en-US" sz="800"/>
                        <a:t>박</a:t>
                      </a:r>
                      <a:r>
                        <a:rPr lang="en-US" altLang="ko-KR" sz="800"/>
                        <a:t>5</a:t>
                      </a:r>
                      <a:r>
                        <a:rPr lang="ko-KR" altLang="en-US" sz="80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초특급 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수트라하버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마젤란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1,009,000</a:t>
                      </a:r>
                      <a:r>
                        <a:rPr lang="ko-KR" altLang="en-US" sz="80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 smtClean="0"/>
                        <a:t>10/50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dirty="0" smtClean="0"/>
                        <a:t>01</a:t>
                      </a:r>
                      <a:r>
                        <a:rPr lang="ko-KR" altLang="en-US" sz="700" dirty="0" smtClean="0"/>
                        <a:t>월 </a:t>
                      </a:r>
                      <a:r>
                        <a:rPr lang="en-US" altLang="ko-KR" sz="700" dirty="0" smtClean="0"/>
                        <a:t>29</a:t>
                      </a:r>
                      <a:r>
                        <a:rPr lang="ko-KR" altLang="en-US" sz="700" dirty="0" smtClean="0"/>
                        <a:t>일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일</a:t>
                      </a:r>
                      <a:r>
                        <a:rPr lang="en-US" altLang="ko-KR" sz="700" dirty="0" smtClean="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dirty="0" smtClean="0"/>
                        <a:t>02</a:t>
                      </a:r>
                      <a:r>
                        <a:rPr lang="ko-KR" altLang="en-US" sz="700" dirty="0" smtClean="0"/>
                        <a:t>월</a:t>
                      </a:r>
                      <a:r>
                        <a:rPr lang="en-US" altLang="ko-KR" sz="700" baseline="0" dirty="0" smtClean="0"/>
                        <a:t> 02</a:t>
                      </a:r>
                      <a:r>
                        <a:rPr lang="ko-KR" altLang="en-US" sz="700" baseline="0" dirty="0" smtClean="0"/>
                        <a:t>일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월</a:t>
                      </a:r>
                      <a:r>
                        <a:rPr lang="en-US" altLang="ko-KR" sz="700" baseline="0" dirty="0" smtClean="0"/>
                        <a:t>) 06.05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대한항공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smtClean="0"/>
                        <a:t>5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949,000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18/50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29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) 20:45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02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03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금</a:t>
                      </a:r>
                      <a:r>
                        <a:rPr lang="en-US" altLang="ko-KR" sz="700" baseline="0" smtClean="0"/>
                        <a:t>) 08.30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아시아나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baseline="0" smtClean="0"/>
                        <a:t>6</a:t>
                      </a:r>
                      <a:r>
                        <a:rPr lang="ko-KR" altLang="en-US" sz="800" baseline="0" smtClean="0"/>
                        <a:t>일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4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1,119,000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30/50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26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목</a:t>
                      </a:r>
                      <a:r>
                        <a:rPr lang="en-US" altLang="ko-KR" sz="700" smtClean="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30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월</a:t>
                      </a:r>
                      <a:r>
                        <a:rPr lang="en-US" altLang="ko-KR" sz="700" baseline="0" smtClean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티웨이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smtClean="0"/>
                        <a:t>5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1,009,000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10/50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26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목</a:t>
                      </a:r>
                      <a:r>
                        <a:rPr lang="en-US" altLang="ko-KR" sz="700" smtClean="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30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월</a:t>
                      </a:r>
                      <a:r>
                        <a:rPr lang="en-US" altLang="ko-KR" sz="700" baseline="0" smtClean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티웨이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smtClean="0"/>
                        <a:t>5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1,049,000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2/50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26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목</a:t>
                      </a:r>
                      <a:r>
                        <a:rPr lang="en-US" altLang="ko-KR" sz="700" smtClean="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30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월</a:t>
                      </a:r>
                      <a:r>
                        <a:rPr lang="en-US" altLang="ko-KR" sz="700" baseline="0" smtClean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아시아나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smtClean="0"/>
                        <a:t>5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1,049,000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10/50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29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02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02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목</a:t>
                      </a:r>
                      <a:r>
                        <a:rPr lang="en-US" altLang="ko-KR" sz="700" baseline="0" smtClean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대한항공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smtClean="0"/>
                        <a:t>5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1,009,000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29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02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02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월</a:t>
                      </a:r>
                      <a:r>
                        <a:rPr lang="en-US" altLang="ko-KR" sz="700" baseline="0" smtClean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대한항공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smtClean="0"/>
                        <a:t>5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949,000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10/50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29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) 20:45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02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03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금</a:t>
                      </a:r>
                      <a:r>
                        <a:rPr lang="en-US" altLang="ko-KR" sz="700" baseline="0" smtClean="0"/>
                        <a:t>) 08.30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아시아나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baseline="0" smtClean="0"/>
                        <a:t>6</a:t>
                      </a:r>
                      <a:r>
                        <a:rPr lang="ko-KR" altLang="en-US" sz="800" baseline="0" smtClean="0"/>
                        <a:t>일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4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1,119,000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11/50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26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목</a:t>
                      </a:r>
                      <a:r>
                        <a:rPr lang="en-US" altLang="ko-KR" sz="700" smtClean="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30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월</a:t>
                      </a:r>
                      <a:r>
                        <a:rPr lang="en-US" altLang="ko-KR" sz="700" baseline="0" smtClean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티웨이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smtClean="0"/>
                        <a:t>5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1,009,000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10/50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26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목</a:t>
                      </a:r>
                      <a:r>
                        <a:rPr lang="en-US" altLang="ko-KR" sz="700" smtClean="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30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월</a:t>
                      </a:r>
                      <a:r>
                        <a:rPr lang="en-US" altLang="ko-KR" sz="700" baseline="0" smtClean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smtClean="0"/>
                        <a:t>티웨이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smtClean="0"/>
                        <a:t>5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1,049,000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smtClean="0"/>
                        <a:t>3/50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 </a:t>
                      </a:r>
                      <a:r>
                        <a:rPr lang="en-US" altLang="ko-KR" sz="700" smtClean="0"/>
                        <a:t>26</a:t>
                      </a:r>
                      <a:r>
                        <a:rPr lang="ko-KR" altLang="en-US" sz="700" smtClean="0"/>
                        <a:t>일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목</a:t>
                      </a:r>
                      <a:r>
                        <a:rPr lang="en-US" altLang="ko-KR" sz="700" smtClean="0"/>
                        <a:t>) 18:00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 smtClean="0"/>
                        <a:t>01</a:t>
                      </a:r>
                      <a:r>
                        <a:rPr lang="ko-KR" altLang="en-US" sz="700" smtClean="0"/>
                        <a:t>월</a:t>
                      </a:r>
                      <a:r>
                        <a:rPr lang="en-US" altLang="ko-KR" sz="700" baseline="0" smtClean="0"/>
                        <a:t> 30</a:t>
                      </a:r>
                      <a:r>
                        <a:rPr lang="ko-KR" altLang="en-US" sz="700" baseline="0" smtClean="0"/>
                        <a:t>일</a:t>
                      </a:r>
                      <a:r>
                        <a:rPr lang="en-US" altLang="ko-KR" sz="700" baseline="0" smtClean="0"/>
                        <a:t>(</a:t>
                      </a:r>
                      <a:r>
                        <a:rPr lang="ko-KR" altLang="en-US" sz="700" baseline="0" smtClean="0"/>
                        <a:t>월</a:t>
                      </a:r>
                      <a:r>
                        <a:rPr lang="en-US" altLang="ko-KR" sz="700" baseline="0" smtClean="0"/>
                        <a:t>) 06.05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smtClean="0"/>
                        <a:t>티웨이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mtClean="0"/>
                        <a:t>3</a:t>
                      </a:r>
                      <a:r>
                        <a:rPr lang="ko-KR" altLang="en-US" sz="800" smtClean="0"/>
                        <a:t>박</a:t>
                      </a:r>
                      <a:r>
                        <a:rPr lang="en-US" altLang="ko-KR" sz="800" smtClean="0"/>
                        <a:t>5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코타키나발루 초특급 수트라하버 마젤란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 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박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spc="-1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smtClean="0"/>
                        <a:t>1,049,000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10/50</a:t>
                      </a:r>
                      <a:endParaRPr lang="ko-KR" altLang="en-US" sz="800" dirty="0" smtClean="0"/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이등변 삼각형 3"/>
          <p:cNvSpPr/>
          <p:nvPr/>
        </p:nvSpPr>
        <p:spPr>
          <a:xfrm>
            <a:off x="5005861" y="1087204"/>
            <a:ext cx="108065" cy="12469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이등변 삼각형 25"/>
          <p:cNvSpPr/>
          <p:nvPr/>
        </p:nvSpPr>
        <p:spPr>
          <a:xfrm>
            <a:off x="10342633" y="1087204"/>
            <a:ext cx="141316" cy="1122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>
            <a:off x="5656332" y="1087204"/>
            <a:ext cx="141315" cy="12469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>
            <a:off x="11331845" y="1064352"/>
            <a:ext cx="124691" cy="13507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12242" y="305819"/>
            <a:ext cx="1699953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당월 상품 전체보기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0823" y="495849"/>
            <a:ext cx="2703556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package_list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2589" y="872836"/>
            <a:ext cx="191704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시 일정 상관 없이</a:t>
            </a:r>
            <a:endParaRPr lang="en-US" altLang="ko-KR" sz="1000" dirty="0" smtClean="0"/>
          </a:p>
          <a:p>
            <a:r>
              <a:rPr lang="ko-KR" altLang="en-US" sz="1000" dirty="0" smtClean="0"/>
              <a:t>당월 </a:t>
            </a:r>
            <a:r>
              <a:rPr lang="ko-KR" altLang="en-US" sz="1000" dirty="0"/>
              <a:t>상품 </a:t>
            </a:r>
            <a:r>
              <a:rPr lang="ko-KR" altLang="en-US" sz="1000" dirty="0" smtClean="0"/>
              <a:t>전체보기</a:t>
            </a:r>
            <a:endParaRPr lang="en-US" altLang="ko-KR" sz="1000" dirty="0"/>
          </a:p>
        </p:txBody>
      </p:sp>
      <p:sp>
        <p:nvSpPr>
          <p:cNvPr id="19" name="타원 18"/>
          <p:cNvSpPr/>
          <p:nvPr/>
        </p:nvSpPr>
        <p:spPr>
          <a:xfrm>
            <a:off x="738233" y="95535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43339" y="162360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38233" y="216141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001" y="1532441"/>
            <a:ext cx="209480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출</a:t>
            </a:r>
            <a:r>
              <a:rPr lang="en-US" altLang="ko-KR" sz="1000" dirty="0"/>
              <a:t>/</a:t>
            </a:r>
            <a:r>
              <a:rPr lang="ko-KR" altLang="en-US" sz="1000" dirty="0"/>
              <a:t>도착정보</a:t>
            </a:r>
            <a:r>
              <a:rPr lang="en-US" altLang="ko-KR" sz="1000" dirty="0"/>
              <a:t>,</a:t>
            </a:r>
            <a:r>
              <a:rPr lang="ko-KR" altLang="en-US" sz="1000" dirty="0"/>
              <a:t>항공사</a:t>
            </a:r>
            <a:r>
              <a:rPr lang="en-US" altLang="ko-KR" sz="1000" dirty="0"/>
              <a:t>, </a:t>
            </a:r>
          </a:p>
          <a:p>
            <a:pPr>
              <a:defRPr/>
            </a:pPr>
            <a:r>
              <a:rPr lang="ko-KR" altLang="en-US" sz="1000" dirty="0"/>
              <a:t>상품가격</a:t>
            </a:r>
            <a:r>
              <a:rPr lang="en-US" altLang="ko-KR" sz="1000" dirty="0"/>
              <a:t>,</a:t>
            </a:r>
            <a:r>
              <a:rPr lang="ko-KR" altLang="en-US" sz="1000" dirty="0"/>
              <a:t>예약 상태 별 </a:t>
            </a:r>
            <a:r>
              <a:rPr lang="ko-KR" altLang="en-US" sz="1000" dirty="0" smtClean="0"/>
              <a:t>정렬 버튼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4168157" y="39917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67833" y="87707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858" y="2094524"/>
            <a:ext cx="16874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상품명 </a:t>
            </a:r>
            <a:r>
              <a:rPr lang="ko-KR" altLang="en-US" sz="1000" dirty="0" smtClean="0"/>
              <a:t>클릭 시 </a:t>
            </a:r>
            <a:endParaRPr lang="ko-KR" altLang="en-US" sz="1000" dirty="0"/>
          </a:p>
          <a:p>
            <a:pPr>
              <a:defRPr/>
            </a:pPr>
            <a:r>
              <a:rPr lang="ko-KR" altLang="en-US" sz="1000" dirty="0"/>
              <a:t>상품 상세 내용으로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6576538" y="133662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775" y="6284220"/>
            <a:ext cx="230765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ko-KR" altLang="en-US" sz="1000" dirty="0">
                <a:solidFill>
                  <a:srgbClr val="FF0000"/>
                </a:solidFill>
              </a:rPr>
              <a:t>잔여 좌석이 없으면 리스트에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미출력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30823" y="6166289"/>
            <a:ext cx="27035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659" y="866379"/>
            <a:ext cx="2125272" cy="5972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347" y="249382"/>
            <a:ext cx="2132213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상세 페이지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83642" y="249382"/>
            <a:ext cx="8693346" cy="58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>
                <a:solidFill>
                  <a:schemeClr val="tx1"/>
                </a:solidFill>
              </a:rPr>
              <a:t>키워드 </a:t>
            </a:r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>
                <a:solidFill>
                  <a:schemeClr val="tx1"/>
                </a:solidFill>
              </a:rPr>
              <a:t>키워드 </a:t>
            </a:r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>
                <a:solidFill>
                  <a:schemeClr val="tx1"/>
                </a:solidFill>
              </a:rPr>
              <a:t>키워드 </a:t>
            </a:r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 err="1">
                <a:solidFill>
                  <a:schemeClr val="tx1"/>
                </a:solidFill>
              </a:rPr>
              <a:t>자유일정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일 </a:t>
            </a:r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ko-KR" altLang="en-US" sz="1000" dirty="0">
                <a:solidFill>
                  <a:schemeClr val="tx1"/>
                </a:solidFill>
              </a:rPr>
              <a:t>시내관광</a:t>
            </a:r>
          </a:p>
          <a:p>
            <a:pPr lvl="0">
              <a:defRPr/>
            </a:pPr>
            <a:r>
              <a:rPr lang="ko-KR" altLang="en-US" sz="1000" dirty="0" err="1">
                <a:solidFill>
                  <a:schemeClr val="tx1"/>
                </a:solidFill>
              </a:rPr>
              <a:t>패키지명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r>
              <a:rPr lang="ko-KR" altLang="en-US" sz="1000" spc="-100" dirty="0">
                <a:solidFill>
                  <a:schemeClr val="tx1"/>
                </a:solidFill>
              </a:rPr>
              <a:t> </a:t>
            </a:r>
            <a:r>
              <a:rPr lang="ko-KR" altLang="en-US" sz="1000" spc="-100" dirty="0" err="1">
                <a:solidFill>
                  <a:schemeClr val="tx1"/>
                </a:solidFill>
              </a:rPr>
              <a:t>코타라이트</a:t>
            </a:r>
            <a:r>
              <a:rPr lang="en-US" altLang="ko-KR" sz="1000" spc="-100" dirty="0">
                <a:solidFill>
                  <a:schemeClr val="tx1"/>
                </a:solidFill>
              </a:rPr>
              <a:t>] </a:t>
            </a:r>
            <a:r>
              <a:rPr lang="ko-KR" altLang="en-US" sz="1000" spc="-100" dirty="0" err="1">
                <a:solidFill>
                  <a:schemeClr val="tx1"/>
                </a:solidFill>
              </a:rPr>
              <a:t>코타키나발루</a:t>
            </a:r>
            <a:r>
              <a:rPr lang="ko-KR" altLang="en-US" sz="1000" spc="-100" dirty="0">
                <a:solidFill>
                  <a:schemeClr val="tx1"/>
                </a:solidFill>
              </a:rPr>
              <a:t> 초특급 </a:t>
            </a:r>
            <a:r>
              <a:rPr lang="ko-KR" altLang="en-US" sz="1000" spc="-100" dirty="0" err="1">
                <a:solidFill>
                  <a:schemeClr val="tx1"/>
                </a:solidFill>
              </a:rPr>
              <a:t>수트라하버</a:t>
            </a:r>
            <a:r>
              <a:rPr lang="ko-KR" altLang="en-US" sz="1000" spc="-100" dirty="0">
                <a:solidFill>
                  <a:schemeClr val="tx1"/>
                </a:solidFill>
              </a:rPr>
              <a:t> 마젤란</a:t>
            </a:r>
            <a:r>
              <a:rPr lang="en-US" altLang="ko-KR" sz="1000" spc="-100" dirty="0">
                <a:solidFill>
                  <a:schemeClr val="tx1"/>
                </a:solidFill>
              </a:rPr>
              <a:t>(</a:t>
            </a:r>
            <a:r>
              <a:rPr lang="ko-KR" altLang="en-US" sz="1000" spc="-100" dirty="0" err="1">
                <a:solidFill>
                  <a:schemeClr val="tx1"/>
                </a:solidFill>
              </a:rPr>
              <a:t>씨뷰</a:t>
            </a:r>
            <a:r>
              <a:rPr lang="en-US" altLang="ko-KR" sz="1000" spc="-100" dirty="0">
                <a:solidFill>
                  <a:schemeClr val="tx1"/>
                </a:solidFill>
              </a:rPr>
              <a:t>) 3</a:t>
            </a:r>
            <a:r>
              <a:rPr lang="ko-KR" altLang="en-US" sz="1000" spc="-100" dirty="0">
                <a:solidFill>
                  <a:schemeClr val="tx1"/>
                </a:solidFill>
              </a:rPr>
              <a:t>박 </a:t>
            </a:r>
            <a:r>
              <a:rPr lang="en-US" altLang="ko-KR" sz="1000" spc="-100" dirty="0">
                <a:solidFill>
                  <a:schemeClr val="tx1"/>
                </a:solidFill>
              </a:rPr>
              <a:t>5</a:t>
            </a:r>
            <a:r>
              <a:rPr lang="ko-KR" altLang="en-US" sz="1000" spc="-100" dirty="0">
                <a:solidFill>
                  <a:schemeClr val="tx1"/>
                </a:solidFill>
              </a:rPr>
              <a:t>일</a:t>
            </a:r>
          </a:p>
          <a:p>
            <a:pPr lvl="0"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3642" y="1052186"/>
            <a:ext cx="2687397" cy="157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39858" y="1064712"/>
            <a:ext cx="2843409" cy="157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152086" y="1052186"/>
            <a:ext cx="1328042" cy="814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648946" y="1052186"/>
            <a:ext cx="1328042" cy="814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152086" y="1991638"/>
            <a:ext cx="1328042" cy="68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48946" y="1991638"/>
            <a:ext cx="1328042" cy="68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695169" y="1778696"/>
            <a:ext cx="288098" cy="150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283642" y="1810011"/>
            <a:ext cx="338203" cy="150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161" y="1371600"/>
            <a:ext cx="5558285" cy="876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 rot="10418333">
            <a:off x="7449022" y="1224525"/>
            <a:ext cx="77504" cy="343166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갈매기형 수장 54"/>
          <p:cNvSpPr/>
          <p:nvPr/>
        </p:nvSpPr>
        <p:spPr>
          <a:xfrm>
            <a:off x="7430250" y="2103285"/>
            <a:ext cx="115048" cy="393988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03855" y="3557686"/>
            <a:ext cx="1973133" cy="2349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04702" y="2817311"/>
            <a:ext cx="1484477" cy="206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상품코드 </a:t>
            </a:r>
            <a:r>
              <a:rPr lang="en-US" altLang="ko-KR" sz="1000">
                <a:solidFill>
                  <a:schemeClr val="tx1"/>
                </a:solidFill>
              </a:rPr>
              <a:t>AAAAAAAA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283642" y="3312494"/>
          <a:ext cx="6551396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박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일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기내 </a:t>
                      </a:r>
                      <a:r>
                        <a:rPr lang="en-US" altLang="ko-KR" sz="1000"/>
                        <a:t>0</a:t>
                      </a:r>
                      <a:r>
                        <a:rPr lang="ko-KR" altLang="en-US" sz="1000"/>
                        <a:t>일 숙박</a:t>
                      </a:r>
                      <a:r>
                        <a:rPr lang="en-US" altLang="ko-KR" sz="1000"/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18:00 LJ061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코타키나발루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22:30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코타키나발루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23:40 LJ062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06:05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항공편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[</a:t>
                      </a:r>
                      <a:r>
                        <a:rPr lang="ko-KR" altLang="en-US" sz="1000"/>
                        <a:t>항공사</a:t>
                      </a:r>
                      <a:r>
                        <a:rPr lang="en-US" altLang="ko-KR" sz="1000"/>
                        <a:t>]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방문도시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코타키나발루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예약인원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현재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>
            <a:stCxn id="16" idx="1"/>
            <a:endCxn id="16" idx="3"/>
          </p:cNvCxnSpPr>
          <p:nvPr/>
        </p:nvCxnSpPr>
        <p:spPr>
          <a:xfrm>
            <a:off x="9003855" y="4732538"/>
            <a:ext cx="1973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9003257" y="4045083"/>
            <a:ext cx="1973729" cy="690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현지 필수 경비◎            없음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경비      객실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인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사용료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330,000(</a:t>
            </a:r>
            <a:r>
              <a:rPr lang="ko-KR" altLang="en-US" sz="1000" dirty="0">
                <a:solidFill>
                  <a:schemeClr val="tx1"/>
                </a:solidFill>
              </a:rPr>
              <a:t>성인 기준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003854" y="4847001"/>
            <a:ext cx="1973132" cy="627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총 합계 </a:t>
            </a:r>
            <a:r>
              <a:rPr lang="en-US" altLang="ko-KR" sz="1000">
                <a:solidFill>
                  <a:schemeClr val="tx1"/>
                </a:solidFill>
              </a:rPr>
              <a:t>1,109,000</a:t>
            </a:r>
            <a:r>
              <a:rPr lang="ko-KR" altLang="en-US" sz="100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000963" y="3299354"/>
            <a:ext cx="1988215" cy="632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dist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성인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만 </a:t>
            </a:r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r>
              <a:rPr lang="ko-KR" altLang="en-US" sz="1000" dirty="0">
                <a:solidFill>
                  <a:schemeClr val="tx1"/>
                </a:solidFill>
              </a:rPr>
              <a:t>세 이상</a:t>
            </a:r>
            <a:r>
              <a:rPr lang="en-US" altLang="ko-KR" sz="1000" dirty="0">
                <a:solidFill>
                  <a:schemeClr val="tx1"/>
                </a:solidFill>
              </a:rPr>
              <a:t>)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1,109.000</a:t>
            </a:r>
            <a:r>
              <a:rPr lang="ko-KR" altLang="en-US" sz="1000" dirty="0">
                <a:solidFill>
                  <a:schemeClr val="tx1"/>
                </a:solidFill>
              </a:rPr>
              <a:t>원</a:t>
            </a:r>
          </a:p>
          <a:p>
            <a:pPr algn="dist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아동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만 </a:t>
            </a:r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r>
              <a:rPr lang="ko-KR" altLang="en-US" sz="1000" dirty="0">
                <a:solidFill>
                  <a:schemeClr val="tx1"/>
                </a:solidFill>
              </a:rPr>
              <a:t>세 미만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   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606,800</a:t>
            </a:r>
            <a:r>
              <a:rPr lang="ko-KR" altLang="en-US" sz="10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9659755" y="5589957"/>
            <a:ext cx="811744" cy="238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3005137" y="5552715"/>
            <a:ext cx="4769152" cy="88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상품 핵심 포인트</a:t>
            </a:r>
          </a:p>
        </p:txBody>
      </p:sp>
      <p:sp>
        <p:nvSpPr>
          <p:cNvPr id="112" name="타원 111"/>
          <p:cNvSpPr/>
          <p:nvPr/>
        </p:nvSpPr>
        <p:spPr>
          <a:xfrm>
            <a:off x="8123762" y="6037143"/>
            <a:ext cx="682951" cy="542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TOP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8027" y="6278021"/>
            <a:ext cx="1514867" cy="416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페이지 </a:t>
            </a:r>
            <a:r>
              <a:rPr lang="en-US" altLang="ko-KR" sz="1000">
                <a:solidFill>
                  <a:schemeClr val="tx1"/>
                </a:solidFill>
              </a:rPr>
              <a:t>2 </a:t>
            </a:r>
            <a:r>
              <a:rPr lang="ko-KR" altLang="en-US" sz="1000">
                <a:solidFill>
                  <a:schemeClr val="tx1"/>
                </a:solidFill>
              </a:rPr>
              <a:t>이어서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7659" y="587320"/>
            <a:ext cx="2136901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package_detail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09" y="953316"/>
            <a:ext cx="1991605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관광지 이미지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화살표 클릭 시</a:t>
            </a:r>
          </a:p>
          <a:p>
            <a:pPr>
              <a:defRPr/>
            </a:pPr>
            <a:r>
              <a:rPr lang="ko-KR" altLang="en-US" sz="1000" dirty="0"/>
              <a:t>이미지 </a:t>
            </a:r>
            <a:r>
              <a:rPr lang="en-US" altLang="ko-KR" sz="1000" dirty="0"/>
              <a:t>3, 4</a:t>
            </a:r>
            <a:r>
              <a:rPr lang="ko-KR" altLang="en-US" sz="1000" dirty="0"/>
              <a:t>가 이미지 </a:t>
            </a:r>
            <a:r>
              <a:rPr lang="en-US" altLang="ko-KR" sz="1000" dirty="0"/>
              <a:t>1, 2 </a:t>
            </a:r>
            <a:r>
              <a:rPr lang="ko-KR" altLang="en-US" sz="1000" dirty="0"/>
              <a:t>위치</a:t>
            </a:r>
          </a:p>
          <a:p>
            <a:pPr>
              <a:defRPr/>
            </a:pPr>
            <a:r>
              <a:rPr lang="ko-KR" altLang="en-US" sz="1000" dirty="0"/>
              <a:t>이미지 </a:t>
            </a:r>
            <a:r>
              <a:rPr lang="en-US" altLang="ko-KR" sz="1000" dirty="0"/>
              <a:t>5, 6</a:t>
            </a:r>
            <a:r>
              <a:rPr lang="ko-KR" altLang="en-US" sz="1000" dirty="0"/>
              <a:t>이 이미지 </a:t>
            </a:r>
            <a:r>
              <a:rPr lang="en-US" altLang="ko-KR" sz="1000" dirty="0"/>
              <a:t>3, 4</a:t>
            </a:r>
            <a:r>
              <a:rPr lang="ko-KR" altLang="en-US" sz="1000" dirty="0"/>
              <a:t> 위치</a:t>
            </a:r>
          </a:p>
          <a:p>
            <a:pPr>
              <a:defRPr/>
            </a:pPr>
            <a:r>
              <a:rPr lang="ko-KR" altLang="en-US" sz="1000" dirty="0"/>
              <a:t>로 이동</a:t>
            </a:r>
            <a:endParaRPr lang="en-US" altLang="ko-KR" sz="1000" dirty="0"/>
          </a:p>
          <a:p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3163" y="126773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8269" y="193599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3163" y="247379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856" y="1910786"/>
            <a:ext cx="132789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간략 정보 </a:t>
            </a:r>
            <a:r>
              <a:rPr lang="ko-KR" altLang="en-US" sz="1000" dirty="0" smtClean="0"/>
              <a:t>표기</a:t>
            </a:r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2336278" y="107192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283642" y="325379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009" y="2462961"/>
            <a:ext cx="78970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상단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8110730" y="599471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892" y="2868256"/>
            <a:ext cx="1485406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 smtClean="0"/>
              <a:t>콤보 박스로 인원 변경</a:t>
            </a:r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113163" y="289345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3163" y="330770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20463" y="376491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13163" y="412385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7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892" y="3131129"/>
            <a:ext cx="1786533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마우스 </a:t>
            </a:r>
            <a:r>
              <a:rPr lang="ko-KR" altLang="en-US" sz="1000" dirty="0" err="1" smtClean="0">
                <a:latin typeface="맑은 고딕"/>
                <a:ea typeface="맑은 고딕"/>
              </a:rPr>
              <a:t>호버</a:t>
            </a:r>
            <a:r>
              <a:rPr lang="ko-KR" altLang="en-US" sz="1000" dirty="0" smtClean="0">
                <a:latin typeface="맑은 고딕"/>
                <a:ea typeface="맑은 고딕"/>
              </a:rPr>
              <a:t> 시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경비에 포함되는 내용 출력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en-US" altLang="ko-KR" sz="1000" dirty="0" smtClean="0">
                <a:latin typeface="맑은 고딕"/>
                <a:ea typeface="맑은 고딕"/>
              </a:rPr>
              <a:t>Ex) </a:t>
            </a:r>
            <a:r>
              <a:rPr lang="ko-KR" altLang="en-US" sz="1000" dirty="0" smtClean="0">
                <a:latin typeface="맑은 고딕"/>
                <a:ea typeface="맑은 고딕"/>
              </a:rPr>
              <a:t>교통비</a:t>
            </a:r>
            <a:r>
              <a:rPr lang="en-US" altLang="ko-KR" sz="1000" dirty="0" smtClean="0">
                <a:latin typeface="맑은 고딕"/>
                <a:ea typeface="맑은 고딕"/>
              </a:rPr>
              <a:t>, </a:t>
            </a:r>
            <a:r>
              <a:rPr lang="ko-KR" altLang="en-US" sz="1000" dirty="0" smtClean="0">
                <a:latin typeface="맑은 고딕"/>
                <a:ea typeface="맑은 고딕"/>
              </a:rPr>
              <a:t>입장료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907927" y="405014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917" y="3729468"/>
            <a:ext cx="151486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총 합계 금액 자동 출력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001811" y="487337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95737" y="3158818"/>
            <a:ext cx="2249468" cy="303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332" y="4107229"/>
            <a:ext cx="1113202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스크롤 시 이동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1051321" y="305798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7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230093" y="3309410"/>
            <a:ext cx="754607" cy="169105"/>
            <a:chOff x="10159110" y="3299354"/>
            <a:chExt cx="830068" cy="272347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93D9011-1A59-F52C-E66D-9214EE17AA41}"/>
                </a:ext>
              </a:extLst>
            </p:cNvPr>
            <p:cNvSpPr/>
            <p:nvPr/>
          </p:nvSpPr>
          <p:spPr>
            <a:xfrm>
              <a:off x="10159110" y="3299354"/>
              <a:ext cx="830068" cy="2723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인원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AutoShape 243">
              <a:extLst>
                <a:ext uri="{FF2B5EF4-FFF2-40B4-BE49-F238E27FC236}">
                  <a16:creationId xmlns:a16="http://schemas.microsoft.com/office/drawing/2014/main" id="{DC5EC401-189D-023F-E89F-B98DBEAE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02" y="3358359"/>
              <a:ext cx="104819" cy="154335"/>
            </a:xfrm>
            <a:prstGeom prst="flowChartMerge">
              <a:avLst/>
            </a:prstGeom>
            <a:solidFill>
              <a:srgbClr val="8080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93D9011-1A59-F52C-E66D-9214EE17AA41}"/>
              </a:ext>
            </a:extLst>
          </p:cNvPr>
          <p:cNvSpPr/>
          <p:nvPr/>
        </p:nvSpPr>
        <p:spPr>
          <a:xfrm>
            <a:off x="10401300" y="3610389"/>
            <a:ext cx="575686" cy="169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인원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AutoShape 243">
            <a:extLst>
              <a:ext uri="{FF2B5EF4-FFF2-40B4-BE49-F238E27FC236}">
                <a16:creationId xmlns:a16="http://schemas.microsoft.com/office/drawing/2014/main" id="{DC5EC401-189D-023F-E89F-B98DBEAE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651" y="3642532"/>
            <a:ext cx="109979" cy="111488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0162014" y="319842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80646" y="747346"/>
            <a:ext cx="2763716" cy="5805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0646" y="249382"/>
            <a:ext cx="2763716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상세 페이지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46603"/>
              </p:ext>
            </p:extLst>
          </p:nvPr>
        </p:nvGraphicFramePr>
        <p:xfrm>
          <a:off x="3849077" y="567806"/>
          <a:ext cx="7073900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◇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스페셜혜택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/>
                        <a:t>자유일정 </a:t>
                      </a:r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일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/>
                        <a:t>기사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가이드 포함 등등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혜택 기입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◇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관광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/>
                        <a:t>나이트 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◇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식사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/>
                        <a:t>한식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/>
                        <a:t>씨푸드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◇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보험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여행자보험</a:t>
                      </a:r>
                      <a:r>
                        <a:rPr lang="en-US" altLang="ko-KR" sz="1000" dirty="0"/>
                        <a:t>]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가입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영업보증보험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가입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 err="1"/>
                        <a:t>기획여행</a:t>
                      </a:r>
                      <a:r>
                        <a:rPr lang="ko-KR" altLang="en-US" sz="1000" dirty="0"/>
                        <a:t> 보증보험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가입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◇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인솔자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가이드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00"/>
                        <a:t>[</a:t>
                      </a:r>
                      <a:r>
                        <a:rPr lang="ko-KR" altLang="en-US" sz="1000"/>
                        <a:t>인솔자</a:t>
                      </a:r>
                      <a:r>
                        <a:rPr lang="en-US" altLang="ko-KR" sz="1000"/>
                        <a:t>]</a:t>
                      </a:r>
                      <a:r>
                        <a:rPr lang="ko-KR" altLang="en-US" sz="1000"/>
                        <a:t>인솔자는 동반하지 않습니다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◇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투어마일리지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 dirty="0"/>
                        <a:t>여행자 성인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 기준 </a:t>
                      </a:r>
                      <a:r>
                        <a:rPr lang="en-US" altLang="ko-KR" sz="1000" dirty="0"/>
                        <a:t>10,010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마일 </a:t>
                      </a:r>
                      <a:r>
                        <a:rPr lang="ko-KR" altLang="en-US" sz="1000" baseline="0" dirty="0" err="1"/>
                        <a:t>적립예정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3845449" y="249382"/>
            <a:ext cx="4769152" cy="305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상품 핵심 포인트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45449" y="3238961"/>
            <a:ext cx="7077528" cy="14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포함사항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①왕복항공권</a:t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②</a:t>
            </a:r>
            <a:r>
              <a:rPr lang="ko-KR" altLang="en-US" sz="1000" dirty="0" err="1">
                <a:solidFill>
                  <a:schemeClr val="tx1"/>
                </a:solidFill>
              </a:rPr>
              <a:t>인천공항세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관광진흥개발기금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 err="1">
                <a:solidFill>
                  <a:schemeClr val="tx1"/>
                </a:solidFill>
              </a:rPr>
              <a:t>현지공항세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 err="1">
                <a:solidFill>
                  <a:schemeClr val="tx1"/>
                </a:solidFill>
              </a:rPr>
              <a:t>전쟁보험료</a:t>
            </a:r>
            <a:r>
              <a:rPr lang="ko-KR" altLang="en-US" sz="1000" dirty="0">
                <a:solidFill>
                  <a:schemeClr val="tx1"/>
                </a:solidFill>
              </a:rPr>
              <a:t/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③숙박비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식사비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일정표참고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 err="1">
                <a:solidFill>
                  <a:schemeClr val="tx1"/>
                </a:solidFill>
              </a:rPr>
              <a:t>차량비</a:t>
            </a:r>
            <a:r>
              <a:rPr lang="ko-KR" altLang="en-US" sz="1000" dirty="0">
                <a:solidFill>
                  <a:schemeClr val="tx1"/>
                </a:solidFill>
              </a:rPr>
              <a:t/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④여행자보험 포함</a:t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⑤한국인 가이드와 함께 미팅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센딩</a:t>
            </a:r>
            <a:r>
              <a:rPr lang="ko-KR" altLang="en-US" sz="1000" dirty="0">
                <a:solidFill>
                  <a:schemeClr val="tx1"/>
                </a:solidFill>
              </a:rPr>
              <a:t> 서비스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845449" y="4880955"/>
            <a:ext cx="7077528" cy="1420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불포함사항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① 기타개인경비</a:t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/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</a:rPr>
              <a:t>매너팁은</a:t>
            </a:r>
            <a:r>
              <a:rPr lang="ko-KR" altLang="en-US" sz="1000" dirty="0">
                <a:solidFill>
                  <a:schemeClr val="tx1"/>
                </a:solidFill>
              </a:rPr>
              <a:t> 소비자의 자율적 선택사항으로 </a:t>
            </a:r>
            <a:r>
              <a:rPr lang="ko-KR" altLang="en-US" sz="1000" dirty="0" err="1">
                <a:solidFill>
                  <a:schemeClr val="tx1"/>
                </a:solidFill>
              </a:rPr>
              <a:t>지불여부에</a:t>
            </a:r>
            <a:r>
              <a:rPr lang="ko-KR" altLang="en-US" sz="1000" dirty="0">
                <a:solidFill>
                  <a:schemeClr val="tx1"/>
                </a:solidFill>
              </a:rPr>
              <a:t> 따른 불이익은 없습니다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매너팁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식당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객실 청소원 등 서비스에 대한 단순 감사의 표시로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소비자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여행자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의 의사에 따라 자율적으로 지불하는 비용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0646" y="580568"/>
            <a:ext cx="2763716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package_detail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7695" y="1064295"/>
            <a:ext cx="216370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내용에 맞는 </a:t>
            </a:r>
            <a:r>
              <a:rPr lang="ko-KR" altLang="en-US" sz="1000" dirty="0" smtClean="0"/>
              <a:t>아이콘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이미지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삽입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609927" y="106429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78610" y="55153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753628"/>
            <a:ext cx="2552007" cy="5970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161762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메인 </a:t>
            </a:r>
            <a:r>
              <a:rPr lang="ko-KR" altLang="en-US" dirty="0" smtClean="0">
                <a:solidFill>
                  <a:schemeClr val="tx1"/>
                </a:solidFill>
              </a:rPr>
              <a:t>페이지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패키지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8" name="그룹 14"/>
          <p:cNvGrpSpPr/>
          <p:nvPr/>
        </p:nvGrpSpPr>
        <p:grpSpPr>
          <a:xfrm>
            <a:off x="8325920" y="507361"/>
            <a:ext cx="1438419" cy="453679"/>
            <a:chOff x="8402120" y="432738"/>
            <a:chExt cx="1438419" cy="453679"/>
          </a:xfrm>
        </p:grpSpPr>
        <p:sp>
          <p:nvSpPr>
            <p:cNvPr id="49" name="모서리가 둥근 직사각형 1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백현준님</a:t>
              </a:r>
            </a:p>
          </p:txBody>
        </p:sp>
        <p:sp>
          <p:nvSpPr>
            <p:cNvPr id="50" name="모서리가 둥근 직사각형 1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로그아웃</a:t>
              </a:r>
            </a:p>
          </p:txBody>
        </p:sp>
        <p:sp>
          <p:nvSpPr>
            <p:cNvPr id="51" name="모서리가 둥근 직사각형 1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52" name="모서리가 둥근 직사각형 1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예약확인</a:t>
              </a:r>
            </a:p>
          </p:txBody>
        </p:sp>
      </p:grpSp>
      <p:sp>
        <p:nvSpPr>
          <p:cNvPr id="53" name="모서리가 둥근 직사각형 27"/>
          <p:cNvSpPr/>
          <p:nvPr/>
        </p:nvSpPr>
        <p:spPr>
          <a:xfrm>
            <a:off x="4754853" y="549535"/>
            <a:ext cx="2148840" cy="336882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검색창</a:t>
            </a:r>
          </a:p>
        </p:txBody>
      </p:sp>
      <p:sp>
        <p:nvSpPr>
          <p:cNvPr id="54" name="직사각형 28"/>
          <p:cNvSpPr/>
          <p:nvPr/>
        </p:nvSpPr>
        <p:spPr>
          <a:xfrm>
            <a:off x="7010372" y="549535"/>
            <a:ext cx="457200" cy="336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검색</a:t>
            </a:r>
          </a:p>
        </p:txBody>
      </p:sp>
      <p:sp>
        <p:nvSpPr>
          <p:cNvPr id="55" name="TextBox 29"/>
          <p:cNvSpPr txBox="1"/>
          <p:nvPr/>
        </p:nvSpPr>
        <p:spPr>
          <a:xfrm>
            <a:off x="3581328" y="549535"/>
            <a:ext cx="112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/>
                </a:solidFill>
              </a:rPr>
              <a:t>그린투어</a:t>
            </a:r>
          </a:p>
        </p:txBody>
      </p:sp>
      <p:sp>
        <p:nvSpPr>
          <p:cNvPr id="56" name="직사각형 1"/>
          <p:cNvSpPr/>
          <p:nvPr/>
        </p:nvSpPr>
        <p:spPr>
          <a:xfrm>
            <a:off x="3651476" y="1821483"/>
            <a:ext cx="1785048" cy="263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18"/>
          <p:cNvSpPr/>
          <p:nvPr/>
        </p:nvSpPr>
        <p:spPr>
          <a:xfrm>
            <a:off x="5827896" y="1821483"/>
            <a:ext cx="5755718" cy="263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여행 도시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패키지 배너</a:t>
            </a:r>
            <a:endParaRPr lang="en-US" altLang="ko-KR" dirty="0"/>
          </a:p>
        </p:txBody>
      </p:sp>
      <p:sp>
        <p:nvSpPr>
          <p:cNvPr id="58" name="직사각형 2"/>
          <p:cNvSpPr/>
          <p:nvPr/>
        </p:nvSpPr>
        <p:spPr>
          <a:xfrm>
            <a:off x="3783227" y="1964067"/>
            <a:ext cx="1499232" cy="3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dirty="0" err="1"/>
              <a:t>회원명님</a:t>
            </a:r>
            <a:r>
              <a:rPr lang="ko-KR" altLang="en-US" sz="900" dirty="0"/>
              <a:t> </a:t>
            </a:r>
          </a:p>
          <a:p>
            <a:pPr lvl="0">
              <a:defRPr/>
            </a:pPr>
            <a:r>
              <a:rPr lang="ko-KR" altLang="en-US" sz="900" dirty="0" smtClean="0"/>
              <a:t>어떤 여행 </a:t>
            </a:r>
            <a:r>
              <a:rPr lang="ko-KR" altLang="en-US" sz="900" dirty="0" err="1"/>
              <a:t>가실래요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grpSp>
        <p:nvGrpSpPr>
          <p:cNvPr id="59" name="그룹 33"/>
          <p:cNvGrpSpPr/>
          <p:nvPr/>
        </p:nvGrpSpPr>
        <p:grpSpPr>
          <a:xfrm>
            <a:off x="3740980" y="2758140"/>
            <a:ext cx="1618800" cy="1519545"/>
            <a:chOff x="3784405" y="2617072"/>
            <a:chExt cx="1618800" cy="1519545"/>
          </a:xfrm>
        </p:grpSpPr>
        <p:sp>
          <p:nvSpPr>
            <p:cNvPr id="63" name="모서리가 둥근 직사각형 37"/>
            <p:cNvSpPr/>
            <p:nvPr/>
          </p:nvSpPr>
          <p:spPr>
            <a:xfrm>
              <a:off x="3784405" y="2617072"/>
              <a:ext cx="1525705" cy="20924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어디로 가시나요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?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모서리가 둥근 직사각형 38"/>
            <p:cNvSpPr/>
            <p:nvPr/>
          </p:nvSpPr>
          <p:spPr>
            <a:xfrm>
              <a:off x="3819479" y="3453918"/>
              <a:ext cx="716951" cy="287708"/>
            </a:xfrm>
            <a:prstGeom prst="roundRect">
              <a:avLst>
                <a:gd name="adj" fmla="val 214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인천 출발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모서리가 둥근 직사각형 39"/>
            <p:cNvSpPr/>
            <p:nvPr/>
          </p:nvSpPr>
          <p:spPr>
            <a:xfrm>
              <a:off x="3819479" y="3848909"/>
              <a:ext cx="1583726" cy="287708"/>
            </a:xfrm>
            <a:prstGeom prst="roundRect">
              <a:avLst>
                <a:gd name="adj" fmla="val 214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패키지 검색 </a:t>
              </a:r>
              <a:endParaRPr lang="en-US" altLang="ko-KR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모서리가 둥근 직사각형 40"/>
            <p:cNvSpPr/>
            <p:nvPr/>
          </p:nvSpPr>
          <p:spPr>
            <a:xfrm>
              <a:off x="4586288" y="3453918"/>
              <a:ext cx="816917" cy="287708"/>
            </a:xfrm>
            <a:prstGeom prst="roundRect">
              <a:avLst>
                <a:gd name="adj" fmla="val 214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달력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7" name="그룹 16"/>
          <p:cNvGrpSpPr/>
          <p:nvPr/>
        </p:nvGrpSpPr>
        <p:grpSpPr>
          <a:xfrm>
            <a:off x="3651476" y="4664767"/>
            <a:ext cx="7932138" cy="1571625"/>
            <a:chOff x="3581328" y="4664767"/>
            <a:chExt cx="6259211" cy="1571625"/>
          </a:xfrm>
        </p:grpSpPr>
        <p:sp>
          <p:nvSpPr>
            <p:cNvPr id="68" name="직사각형 7"/>
            <p:cNvSpPr/>
            <p:nvPr/>
          </p:nvSpPr>
          <p:spPr>
            <a:xfrm>
              <a:off x="3581328" y="4664767"/>
              <a:ext cx="6259211" cy="15716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모서리가 둥근 직사각형 15"/>
            <p:cNvSpPr/>
            <p:nvPr/>
          </p:nvSpPr>
          <p:spPr>
            <a:xfrm>
              <a:off x="3824040" y="4867249"/>
              <a:ext cx="1791570" cy="113311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 smtClean="0"/>
                <a:t>할인 이벤트 중인 패키지</a:t>
              </a:r>
              <a:endParaRPr lang="ko-KR" altLang="en-US" sz="1100" dirty="0"/>
            </a:p>
          </p:txBody>
        </p:sp>
        <p:sp>
          <p:nvSpPr>
            <p:cNvPr id="70" name="모서리가 둥근 직사각형 48"/>
            <p:cNvSpPr/>
            <p:nvPr/>
          </p:nvSpPr>
          <p:spPr>
            <a:xfrm>
              <a:off x="5858321" y="4884021"/>
              <a:ext cx="1791570" cy="113311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/>
                <a:t>할인 이벤트 중인 패키지</a:t>
              </a:r>
            </a:p>
          </p:txBody>
        </p:sp>
        <p:sp>
          <p:nvSpPr>
            <p:cNvPr id="71" name="모서리가 둥근 직사각형 58"/>
            <p:cNvSpPr/>
            <p:nvPr/>
          </p:nvSpPr>
          <p:spPr>
            <a:xfrm>
              <a:off x="7834217" y="4884021"/>
              <a:ext cx="1791570" cy="113311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/>
                <a:t>할인 이벤트 중인 패키지</a:t>
              </a:r>
            </a:p>
          </p:txBody>
        </p:sp>
      </p:grpSp>
      <p:grpSp>
        <p:nvGrpSpPr>
          <p:cNvPr id="72" name="그룹 59"/>
          <p:cNvGrpSpPr/>
          <p:nvPr/>
        </p:nvGrpSpPr>
        <p:grpSpPr>
          <a:xfrm>
            <a:off x="10145195" y="504445"/>
            <a:ext cx="1438419" cy="453679"/>
            <a:chOff x="8402120" y="432738"/>
            <a:chExt cx="1438419" cy="453679"/>
          </a:xfrm>
        </p:grpSpPr>
        <p:sp>
          <p:nvSpPr>
            <p:cNvPr id="73" name="모서리가 둥근 직사각형 6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로그인</a:t>
              </a:r>
            </a:p>
          </p:txBody>
        </p:sp>
        <p:sp>
          <p:nvSpPr>
            <p:cNvPr id="74" name="모서리가 둥근 직사각형 6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회원가입</a:t>
              </a:r>
            </a:p>
          </p:txBody>
        </p:sp>
        <p:sp>
          <p:nvSpPr>
            <p:cNvPr id="75" name="모서리가 둥근 직사각형 6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76" name="모서리가 둥근 직사각형 6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예약확인</a:t>
              </a:r>
            </a:p>
          </p:txBody>
        </p:sp>
      </p:grpSp>
      <p:grpSp>
        <p:nvGrpSpPr>
          <p:cNvPr id="77" name="그룹 41"/>
          <p:cNvGrpSpPr/>
          <p:nvPr/>
        </p:nvGrpSpPr>
        <p:grpSpPr>
          <a:xfrm>
            <a:off x="3651476" y="1045363"/>
            <a:ext cx="7932138" cy="464265"/>
            <a:chOff x="5871642" y="1128935"/>
            <a:chExt cx="3890237" cy="464265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>
            <a:xfrm>
              <a:off x="5871642" y="1139522"/>
              <a:ext cx="577846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</a:t>
              </a:r>
              <a:endParaRPr lang="en-US" altLang="ko-KR" sz="800" dirty="0"/>
            </a:p>
          </p:txBody>
        </p:sp>
        <p:sp>
          <p:nvSpPr>
            <p:cNvPr id="81" name="Rectangle 3"/>
            <p:cNvSpPr>
              <a:spLocks noChangeArrowheads="1"/>
            </p:cNvSpPr>
            <p:nvPr/>
          </p:nvSpPr>
          <p:spPr>
            <a:xfrm>
              <a:off x="8288166" y="1128935"/>
              <a:ext cx="642796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여행 도시</a:t>
              </a:r>
              <a:endParaRPr lang="ko-KR" altLang="en-US" sz="900" b="1" dirty="0"/>
            </a:p>
          </p:txBody>
        </p:sp>
        <p:sp>
          <p:nvSpPr>
            <p:cNvPr id="82" name="Rectangle 3"/>
            <p:cNvSpPr>
              <a:spLocks noChangeArrowheads="1"/>
            </p:cNvSpPr>
            <p:nvPr/>
          </p:nvSpPr>
          <p:spPr>
            <a:xfrm>
              <a:off x="6685948" y="1139522"/>
              <a:ext cx="607651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err="1"/>
                <a:t>나만의패키지</a:t>
              </a:r>
              <a:endParaRPr lang="en-US" altLang="ko-KR" sz="800" dirty="0"/>
            </a:p>
          </p:txBody>
        </p:sp>
        <p:sp>
          <p:nvSpPr>
            <p:cNvPr id="83" name="Rectangle 3"/>
            <p:cNvSpPr>
              <a:spLocks noChangeArrowheads="1"/>
            </p:cNvSpPr>
            <p:nvPr/>
          </p:nvSpPr>
          <p:spPr>
            <a:xfrm>
              <a:off x="9144314" y="1128935"/>
              <a:ext cx="617565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/>
                <a:t>고객센터</a:t>
              </a:r>
              <a:endParaRPr lang="en-US" altLang="ko-KR" sz="800"/>
            </a:p>
          </p:txBody>
        </p:sp>
      </p:grpSp>
      <p:sp>
        <p:nvSpPr>
          <p:cNvPr id="84" name="오른쪽 화살표 24"/>
          <p:cNvSpPr/>
          <p:nvPr/>
        </p:nvSpPr>
        <p:spPr>
          <a:xfrm>
            <a:off x="9731446" y="620669"/>
            <a:ext cx="432613" cy="19461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7" name="TextBox 32"/>
          <p:cNvSpPr txBox="1"/>
          <p:nvPr/>
        </p:nvSpPr>
        <p:spPr>
          <a:xfrm>
            <a:off x="411699" y="2347394"/>
            <a:ext cx="12171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 smtClean="0"/>
              <a:t>출발지 인천 고정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36" name="TextBox 32"/>
          <p:cNvSpPr txBox="1"/>
          <p:nvPr/>
        </p:nvSpPr>
        <p:spPr>
          <a:xfrm>
            <a:off x="411699" y="2757779"/>
            <a:ext cx="163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 smtClean="0">
                <a:solidFill>
                  <a:schemeClr val="tx1"/>
                </a:solidFill>
              </a:rPr>
              <a:t>패키지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호텔 이미지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 시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해당 </a:t>
            </a:r>
            <a:r>
              <a:rPr lang="ko-KR" altLang="en-US" sz="900" dirty="0" smtClean="0">
                <a:solidFill>
                  <a:schemeClr val="tx1"/>
                </a:solidFill>
              </a:rPr>
              <a:t>패키지화면으로 </a:t>
            </a:r>
            <a:r>
              <a:rPr lang="ko-KR" altLang="en-US" sz="9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57942" y="483571"/>
            <a:ext cx="25520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main/main.jsp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414" y="930990"/>
            <a:ext cx="106711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dk1"/>
                </a:solidFill>
              </a:rPr>
              <a:t>헤드 항상 </a:t>
            </a:r>
            <a:r>
              <a:rPr lang="ko-KR" altLang="en-US" sz="1000" dirty="0" smtClean="0">
                <a:solidFill>
                  <a:schemeClr val="dk1"/>
                </a:solidFill>
              </a:rPr>
              <a:t>고정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7790" y="307571"/>
            <a:ext cx="8607846" cy="1396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93D9011-1A59-F52C-E66D-9214EE17AA41}"/>
              </a:ext>
            </a:extLst>
          </p:cNvPr>
          <p:cNvSpPr/>
          <p:nvPr/>
        </p:nvSpPr>
        <p:spPr>
          <a:xfrm>
            <a:off x="3783227" y="3123007"/>
            <a:ext cx="1499232" cy="272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여행지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AutoShape 243">
            <a:extLst>
              <a:ext uri="{FF2B5EF4-FFF2-40B4-BE49-F238E27FC236}">
                <a16:creationId xmlns:a16="http://schemas.microsoft.com/office/drawing/2014/main" id="{DC5EC401-189D-023F-E89F-B98DBEAE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75" y="3210768"/>
            <a:ext cx="160137" cy="107855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1699" y="1896681"/>
            <a:ext cx="159042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여행지 </a:t>
            </a:r>
            <a:r>
              <a:rPr lang="ko-KR" altLang="en-US" sz="1000" dirty="0" err="1" smtClean="0">
                <a:latin typeface="맑은 고딕"/>
                <a:ea typeface="맑은 고딕"/>
              </a:rPr>
              <a:t>콤보박스로</a:t>
            </a:r>
            <a:r>
              <a:rPr lang="ko-KR" altLang="en-US" sz="1000" dirty="0" smtClean="0">
                <a:latin typeface="맑은 고딕"/>
                <a:ea typeface="맑은 고딕"/>
              </a:rPr>
              <a:t> 선택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9595" y="1339975"/>
            <a:ext cx="197447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클릭 시 달력 팝업 창으로 출력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en-US" altLang="ko-KR" sz="1000" dirty="0" smtClean="0">
                <a:latin typeface="맑은 고딕"/>
                <a:ea typeface="맑은 고딕"/>
              </a:rPr>
              <a:t>2</a:t>
            </a:r>
            <a:r>
              <a:rPr lang="ko-KR" altLang="en-US" sz="1000" dirty="0" smtClean="0">
                <a:latin typeface="맑은 고딕"/>
                <a:ea typeface="맑은 고딕"/>
              </a:rPr>
              <a:t>개월 단위로 보여줌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297016" y="3856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542863" y="360554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581328" y="312300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573951" y="364093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916518" y="199696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66275" y="92995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66275" y="141172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6275" y="191418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66275" y="237136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66275" y="280359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651476" y="472388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66275" y="325687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32"/>
          <p:cNvSpPr txBox="1"/>
          <p:nvPr/>
        </p:nvSpPr>
        <p:spPr>
          <a:xfrm>
            <a:off x="411699" y="3182415"/>
            <a:ext cx="163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 smtClean="0">
                <a:solidFill>
                  <a:schemeClr val="tx1"/>
                </a:solidFill>
              </a:rPr>
              <a:t>할인 이벤트 중인 패키지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900" dirty="0" smtClean="0"/>
              <a:t>랜덤 출력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>
          <a:xfrm>
            <a:off x="6931206" y="1045363"/>
            <a:ext cx="1238992" cy="453678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ko-KR" altLang="en-US" sz="900" b="1" dirty="0"/>
              <a:t>패키지 후기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1351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773723"/>
            <a:ext cx="2689645" cy="5855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493" y="249382"/>
            <a:ext cx="2689645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상세 페이지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8236" y="302134"/>
            <a:ext cx="8202031" cy="221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예약시 유의사항</a:t>
            </a: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■ 선발권 관련 규정안내</a:t>
            </a:r>
            <a:br>
              <a:rPr lang="ko-KR" altLang="en-US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① 선발권 특가로 진행되는 요금입니다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/>
            </a:r>
            <a:br>
              <a:rPr lang="ko-KR" altLang="en-US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② 선발권 후 항공요금 상승에 따라 상품가격이 인상될 수 있습니다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/>
            </a:r>
            <a:br>
              <a:rPr lang="ko-KR" altLang="en-US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③ 항공사 규정상 발권 후에는 이름 변경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여정 변경 시 별도비용이 추가됩니다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/>
            </a:r>
            <a:br>
              <a:rPr lang="ko-KR" altLang="en-US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/>
            </a:r>
            <a:br>
              <a:rPr lang="ko-KR" altLang="en-US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- </a:t>
            </a:r>
            <a:r>
              <a:rPr lang="ko-KR" altLang="en-US" sz="1000">
                <a:solidFill>
                  <a:schemeClr val="tx1"/>
                </a:solidFill>
              </a:rPr>
              <a:t>해당 상품은 같은 일정의 상품들과 항공좌석을 공유하므로 타코드 선모객시 조기마감될 수 있습니다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/>
            </a:r>
            <a:br>
              <a:rPr lang="ko-KR" altLang="en-US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- </a:t>
            </a:r>
            <a:r>
              <a:rPr lang="ko-KR" altLang="en-US" sz="1000">
                <a:solidFill>
                  <a:schemeClr val="tx1"/>
                </a:solidFill>
              </a:rPr>
              <a:t>여권 상의 영문과 예약 시의 영문이 다를 경우 항공 좌석이 취소될 수 있으며 이에 따른 취소료 또는 추가 차액이 발생할 수 있으니 반드시 예약처에 재확인 하시기 바랍니다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/>
            </a:r>
            <a:br>
              <a:rPr lang="ko-KR" altLang="en-US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- </a:t>
            </a:r>
            <a:r>
              <a:rPr lang="ko-KR" altLang="en-US" sz="1000">
                <a:solidFill>
                  <a:schemeClr val="tx1"/>
                </a:solidFill>
              </a:rPr>
              <a:t>기내서비스는 최소 출발 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일전 신청해주세요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r>
              <a:rPr lang="ko-KR" altLang="en-US" sz="1000">
                <a:solidFill>
                  <a:schemeClr val="tx1"/>
                </a:solidFill>
              </a:rPr>
              <a:t/>
            </a:r>
            <a:br>
              <a:rPr lang="ko-KR" altLang="en-US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- </a:t>
            </a:r>
            <a:r>
              <a:rPr lang="ko-KR" altLang="en-US" sz="1000">
                <a:solidFill>
                  <a:schemeClr val="tx1"/>
                </a:solidFill>
              </a:rPr>
              <a:t>상품가격은 성인 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  <a:r>
              <a:rPr lang="ko-KR" altLang="en-US" sz="1000">
                <a:solidFill>
                  <a:schemeClr val="tx1"/>
                </a:solidFill>
              </a:rPr>
              <a:t>인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실 사용 시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인 기준입니다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…</a:t>
            </a:r>
            <a:r>
              <a:rPr lang="ko-KR" altLang="en-US" sz="1000">
                <a:solidFill>
                  <a:schemeClr val="tx1"/>
                </a:solidFill>
              </a:rPr>
              <a:t/>
            </a:r>
            <a:br>
              <a:rPr lang="ko-KR" altLang="en-US" sz="1000">
                <a:solidFill>
                  <a:schemeClr val="tx1"/>
                </a:solidFill>
              </a:rPr>
            </a:b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78235" y="2578100"/>
            <a:ext cx="8202031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78717" y="2673350"/>
            <a:ext cx="1079500" cy="863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깃발 </a:t>
            </a: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13617" y="3644900"/>
            <a:ext cx="1409700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미팅 일시 및 장소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61417" y="2794000"/>
            <a:ext cx="4508500" cy="99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장소 </a:t>
            </a:r>
            <a:r>
              <a:rPr lang="en-US" altLang="ko-KR" sz="1000">
                <a:solidFill>
                  <a:schemeClr val="tx1"/>
                </a:solidFill>
              </a:rPr>
              <a:t>: </a:t>
            </a:r>
            <a:r>
              <a:rPr lang="ko-KR" altLang="en-US" sz="1000">
                <a:solidFill>
                  <a:schemeClr val="tx1"/>
                </a:solidFill>
              </a:rPr>
              <a:t>미팅없음</a:t>
            </a:r>
            <a:r>
              <a:rPr lang="en-US" altLang="ko-KR" sz="1000">
                <a:solidFill>
                  <a:schemeClr val="tx1"/>
                </a:solidFill>
              </a:rPr>
              <a:t> / </a:t>
            </a:r>
            <a:r>
              <a:rPr lang="ko-KR" altLang="en-US" sz="1000">
                <a:solidFill>
                  <a:schemeClr val="tx1"/>
                </a:solidFill>
              </a:rPr>
              <a:t>인천국제공항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터미널</a:t>
            </a: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출발시간 최소 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시간 전까지 공항 카운터에서 개별 수속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8235" y="4248149"/>
            <a:ext cx="8202031" cy="216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38804" y="5011127"/>
            <a:ext cx="8045954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49477" y="5552324"/>
            <a:ext cx="5259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내용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2492" y="614863"/>
            <a:ext cx="2689645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package_detail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474" y="1057408"/>
            <a:ext cx="208597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카테고리 </a:t>
            </a:r>
            <a:r>
              <a:rPr lang="ko-KR" altLang="en-US" sz="1000" dirty="0" smtClean="0"/>
              <a:t>클릭 시 </a:t>
            </a:r>
            <a:r>
              <a:rPr lang="ko-KR" altLang="en-US" sz="1000" dirty="0"/>
              <a:t>하단 내용 출력</a:t>
            </a:r>
          </a:p>
          <a:p>
            <a:pPr>
              <a:defRPr/>
            </a:pPr>
            <a:r>
              <a:rPr lang="en-US" altLang="ko-KR" sz="1000" dirty="0"/>
              <a:t>(</a:t>
            </a:r>
            <a:r>
              <a:rPr lang="ko-KR" altLang="en-US" sz="1000" dirty="0"/>
              <a:t>기본값 일정표</a:t>
            </a:r>
            <a:r>
              <a:rPr lang="en-US" altLang="ko-KR" sz="1000" dirty="0"/>
              <a:t>)</a:t>
            </a:r>
          </a:p>
          <a:p>
            <a:pPr>
              <a:defRPr/>
            </a:pPr>
            <a:r>
              <a:rPr lang="ko-KR" altLang="en-US" sz="1000" dirty="0"/>
              <a:t>하단 </a:t>
            </a:r>
            <a:r>
              <a:rPr lang="ko-KR" altLang="en-US" sz="1000" dirty="0" smtClean="0"/>
              <a:t>스크롤 시 </a:t>
            </a:r>
            <a:r>
              <a:rPr lang="ko-KR" altLang="en-US" sz="1000" dirty="0"/>
              <a:t>따라오게 </a:t>
            </a:r>
            <a:r>
              <a:rPr lang="ko-KR" altLang="en-US" sz="1000" dirty="0" smtClean="0"/>
              <a:t>포지션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564706" y="123650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0966" y="4407755"/>
            <a:ext cx="1527345" cy="465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일정표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39668" y="4402162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호텔정보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59659" y="4407755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관광정보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368361" y="4407755"/>
            <a:ext cx="1588019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여행약관</a:t>
            </a:r>
            <a:r>
              <a:rPr lang="en-US" altLang="ko-KR" sz="1000">
                <a:solidFill>
                  <a:schemeClr val="tx1"/>
                </a:solidFill>
              </a:rPr>
              <a:t>&amp;</a:t>
            </a:r>
            <a:r>
              <a:rPr lang="ko-KR" altLang="en-US" sz="1000">
                <a:solidFill>
                  <a:schemeClr val="tx1"/>
                </a:solidFill>
              </a:rPr>
              <a:t>참고사항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49575" y="4405312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여행안전정보</a:t>
            </a:r>
          </a:p>
        </p:txBody>
      </p:sp>
      <p:sp>
        <p:nvSpPr>
          <p:cNvPr id="32" name="타원 31"/>
          <p:cNvSpPr/>
          <p:nvPr/>
        </p:nvSpPr>
        <p:spPr>
          <a:xfrm>
            <a:off x="3536307" y="4405816"/>
            <a:ext cx="22760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773723"/>
            <a:ext cx="2689645" cy="602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493" y="249382"/>
            <a:ext cx="2689645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상세 페이지</a:t>
            </a:r>
            <a:r>
              <a:rPr lang="en-US" altLang="ko-KR" sz="1000">
                <a:solidFill>
                  <a:schemeClr val="tx1"/>
                </a:solidFill>
              </a:rPr>
              <a:t>4 - </a:t>
            </a:r>
            <a:r>
              <a:rPr lang="ko-KR" altLang="en-US" sz="1000">
                <a:solidFill>
                  <a:schemeClr val="tx1"/>
                </a:solidFill>
              </a:rPr>
              <a:t>일정표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57853" y="958361"/>
            <a:ext cx="8045954" cy="5767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3638" y="1178169"/>
            <a:ext cx="7675685" cy="1899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13638" y="1178169"/>
            <a:ext cx="1371600" cy="501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85237" y="1178169"/>
            <a:ext cx="6304085" cy="501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dist">
              <a:defRPr/>
            </a:pPr>
            <a:r>
              <a:rPr lang="en-US" altLang="ko-KR" sz="1000">
                <a:solidFill>
                  <a:schemeClr val="tx1"/>
                </a:solidFill>
              </a:rPr>
              <a:t>2023</a:t>
            </a:r>
            <a:r>
              <a:rPr lang="ko-KR" altLang="en-US" sz="1000">
                <a:solidFill>
                  <a:schemeClr val="tx1"/>
                </a:solidFill>
              </a:rPr>
              <a:t>년 </a:t>
            </a:r>
            <a:r>
              <a:rPr lang="en-US" altLang="ko-KR" sz="1000">
                <a:solidFill>
                  <a:schemeClr val="tx1"/>
                </a:solidFill>
              </a:rPr>
              <a:t>01</a:t>
            </a:r>
            <a:r>
              <a:rPr lang="ko-KR" altLang="en-US" sz="1000">
                <a:solidFill>
                  <a:schemeClr val="tx1"/>
                </a:solidFill>
              </a:rPr>
              <a:t>월 </a:t>
            </a:r>
            <a:r>
              <a:rPr lang="en-US" altLang="ko-KR" sz="1000">
                <a:solidFill>
                  <a:schemeClr val="tx1"/>
                </a:solidFill>
              </a:rPr>
              <a:t>24</a:t>
            </a:r>
            <a:r>
              <a:rPr lang="ko-KR" altLang="en-US" sz="1000">
                <a:solidFill>
                  <a:schemeClr val="tx1"/>
                </a:solidFill>
              </a:rPr>
              <a:t>일 화요일                                        인천</a:t>
            </a:r>
            <a:r>
              <a:rPr lang="en-US" altLang="ko-KR" sz="1000">
                <a:solidFill>
                  <a:schemeClr val="tx1"/>
                </a:solidFill>
              </a:rPr>
              <a:t>-&gt;</a:t>
            </a:r>
            <a:r>
              <a:rPr lang="ko-KR" altLang="en-US" sz="1000">
                <a:solidFill>
                  <a:schemeClr val="tx1"/>
                </a:solidFill>
              </a:rPr>
              <a:t>코타키나발루</a:t>
            </a:r>
          </a:p>
        </p:txBody>
      </p:sp>
      <p:sp>
        <p:nvSpPr>
          <p:cNvPr id="16" name="타원 15"/>
          <p:cNvSpPr/>
          <p:nvPr/>
        </p:nvSpPr>
        <p:spPr>
          <a:xfrm>
            <a:off x="4985237" y="1806757"/>
            <a:ext cx="930031" cy="606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비행기 아이콘</a:t>
            </a:r>
          </a:p>
        </p:txBody>
      </p:sp>
      <p:sp>
        <p:nvSpPr>
          <p:cNvPr id="47" name="타원 46"/>
          <p:cNvSpPr/>
          <p:nvPr/>
        </p:nvSpPr>
        <p:spPr>
          <a:xfrm>
            <a:off x="8856871" y="1806757"/>
            <a:ext cx="930031" cy="606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비행기아이콘</a:t>
            </a:r>
          </a:p>
        </p:txBody>
      </p:sp>
      <p:cxnSp>
        <p:nvCxnSpPr>
          <p:cNvPr id="18" name="직선 연결선 17"/>
          <p:cNvCxnSpPr>
            <a:endCxn id="48" idx="2"/>
          </p:cNvCxnSpPr>
          <p:nvPr/>
        </p:nvCxnSpPr>
        <p:spPr>
          <a:xfrm>
            <a:off x="5450252" y="2497015"/>
            <a:ext cx="3933936" cy="1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 flipH="1">
            <a:off x="5388706" y="2446379"/>
            <a:ext cx="123092" cy="136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flipH="1">
            <a:off x="9261096" y="2439706"/>
            <a:ext cx="123092" cy="136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51399" y="2338754"/>
            <a:ext cx="1284770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05</a:t>
            </a:r>
            <a:r>
              <a:rPr lang="ko-KR" altLang="en-US" sz="1000">
                <a:solidFill>
                  <a:schemeClr val="tx1"/>
                </a:solidFill>
              </a:rPr>
              <a:t>시간 </a:t>
            </a:r>
            <a:r>
              <a:rPr lang="en-US" altLang="ko-KR" sz="1000">
                <a:solidFill>
                  <a:schemeClr val="tx1"/>
                </a:solidFill>
              </a:rPr>
              <a:t>20</a:t>
            </a:r>
            <a:r>
              <a:rPr lang="ko-KR" altLang="en-US" sz="1000">
                <a:solidFill>
                  <a:schemeClr val="tx1"/>
                </a:solidFill>
              </a:rPr>
              <a:t>분 소요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035793" y="2646653"/>
            <a:ext cx="828918" cy="147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인천 출발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645490" y="2646653"/>
            <a:ext cx="1260560" cy="147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코타키나발루 도착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13638" y="3147650"/>
            <a:ext cx="7675684" cy="949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여행 시 유의 사항</a:t>
            </a:r>
          </a:p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★</a:t>
            </a:r>
            <a:r>
              <a:rPr lang="en-US" altLang="ko-KR" sz="800">
                <a:solidFill>
                  <a:schemeClr val="tx1"/>
                </a:solidFill>
              </a:rPr>
              <a:t>2021</a:t>
            </a:r>
            <a:r>
              <a:rPr lang="ko-KR" altLang="en-US" sz="800">
                <a:solidFill>
                  <a:schemeClr val="tx1"/>
                </a:solidFill>
              </a:rPr>
              <a:t>년 </a:t>
            </a:r>
            <a:r>
              <a:rPr lang="en-US" altLang="ko-KR" sz="800">
                <a:solidFill>
                  <a:schemeClr val="tx1"/>
                </a:solidFill>
              </a:rPr>
              <a:t>7</a:t>
            </a:r>
            <a:r>
              <a:rPr lang="ko-KR" altLang="en-US" sz="800">
                <a:solidFill>
                  <a:schemeClr val="tx1"/>
                </a:solidFill>
              </a:rPr>
              <a:t>월부터 말레이시아 정부는</a:t>
            </a:r>
            <a:br>
              <a:rPr lang="ko-KR" altLang="en-US" sz="800">
                <a:solidFill>
                  <a:schemeClr val="tx1"/>
                </a:solidFill>
              </a:rPr>
            </a:br>
            <a:r>
              <a:rPr lang="ko-KR" altLang="en-US" sz="800">
                <a:solidFill>
                  <a:schemeClr val="tx1"/>
                </a:solidFill>
              </a:rPr>
              <a:t>담배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전자담배 포함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r>
              <a:rPr lang="ko-KR" altLang="en-US" sz="800">
                <a:solidFill>
                  <a:schemeClr val="tx1"/>
                </a:solidFill>
              </a:rPr>
              <a:t>를 관세</a:t>
            </a:r>
            <a:r>
              <a:rPr lang="en-US" altLang="ko-KR" sz="800">
                <a:solidFill>
                  <a:schemeClr val="tx1"/>
                </a:solidFill>
              </a:rPr>
              <a:t>, </a:t>
            </a:r>
            <a:r>
              <a:rPr lang="ko-KR" altLang="en-US" sz="800">
                <a:solidFill>
                  <a:schemeClr val="tx1"/>
                </a:solidFill>
              </a:rPr>
              <a:t>판매세 등 조세면제 대상에서 제외하였습니다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/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★</a:t>
            </a:r>
            <a:r>
              <a:rPr lang="ko-KR" altLang="en-US" sz="800">
                <a:solidFill>
                  <a:schemeClr val="tx1"/>
                </a:solidFill>
              </a:rPr>
              <a:t>따라서 담배 또는 전자담배를 소지하고 입국할 경우</a:t>
            </a:r>
            <a:r>
              <a:rPr lang="en-US" altLang="ko-KR" sz="800">
                <a:solidFill>
                  <a:schemeClr val="tx1"/>
                </a:solidFill>
              </a:rPr>
              <a:t>, </a:t>
            </a:r>
            <a:r>
              <a:rPr lang="ko-KR" altLang="en-US" sz="800">
                <a:solidFill>
                  <a:schemeClr val="tx1"/>
                </a:solidFill>
              </a:rPr>
              <a:t>공항 세관에 신고 후 관련 세금을 지불해야합니다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/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…..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3613638" y="4237892"/>
            <a:ext cx="0" cy="20837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560883" y="4237892"/>
            <a:ext cx="108000" cy="108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68879" y="4171929"/>
            <a:ext cx="7622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인천 국제공항 출발</a:t>
            </a:r>
          </a:p>
        </p:txBody>
      </p:sp>
      <p:sp>
        <p:nvSpPr>
          <p:cNvPr id="57" name="타원 56"/>
          <p:cNvSpPr/>
          <p:nvPr/>
        </p:nvSpPr>
        <p:spPr>
          <a:xfrm>
            <a:off x="3559638" y="4492905"/>
            <a:ext cx="108000" cy="108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68879" y="4422465"/>
            <a:ext cx="7622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코타키나발루 국제공항 도착</a:t>
            </a:r>
          </a:p>
        </p:txBody>
      </p:sp>
      <p:sp>
        <p:nvSpPr>
          <p:cNvPr id="59" name="타원 58"/>
          <p:cNvSpPr/>
          <p:nvPr/>
        </p:nvSpPr>
        <p:spPr>
          <a:xfrm>
            <a:off x="3559638" y="4742014"/>
            <a:ext cx="108000" cy="108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4682943"/>
            <a:ext cx="7622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유의 </a:t>
            </a:r>
            <a:r>
              <a:rPr lang="en-US" altLang="ko-KR" sz="1000"/>
              <a:t>| </a:t>
            </a:r>
            <a:r>
              <a:rPr lang="ko-KR" altLang="en-US" sz="1000"/>
              <a:t>안내사항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07069" y="4929164"/>
            <a:ext cx="7236069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말레이시아 입국시 준비절차</a:t>
            </a:r>
            <a:r>
              <a:rPr lang="en-US" altLang="ko-KR" sz="1000"/>
              <a:t>(</a:t>
            </a:r>
            <a:r>
              <a:rPr lang="ko-KR" altLang="en-US" sz="1000"/>
              <a:t>서류</a:t>
            </a:r>
            <a:r>
              <a:rPr lang="en-US" altLang="ko-KR" sz="1000"/>
              <a:t>) </a:t>
            </a:r>
            <a:r>
              <a:rPr lang="ko-KR" altLang="en-US" sz="1000"/>
              <a:t>안내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07069" y="5184177"/>
            <a:ext cx="7236069" cy="620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 altLang="ko-KR" sz="8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※ </a:t>
            </a:r>
            <a:r>
              <a:rPr lang="ko-KR" altLang="en-US" sz="800">
                <a:solidFill>
                  <a:schemeClr val="tx1"/>
                </a:solidFill>
              </a:rPr>
              <a:t>말레이시아 입국절차 </a:t>
            </a:r>
            <a:r>
              <a:rPr lang="en-US" altLang="ko-KR" sz="800">
                <a:solidFill>
                  <a:schemeClr val="tx1"/>
                </a:solidFill>
              </a:rPr>
              <a:t>(2022/08/01~ </a:t>
            </a:r>
            <a:r>
              <a:rPr lang="ko-KR" altLang="en-US" sz="800">
                <a:solidFill>
                  <a:schemeClr val="tx1"/>
                </a:solidFill>
              </a:rPr>
              <a:t>코로나</a:t>
            </a:r>
            <a:r>
              <a:rPr lang="en-US" altLang="ko-KR" sz="800">
                <a:solidFill>
                  <a:schemeClr val="tx1"/>
                </a:solidFill>
              </a:rPr>
              <a:t>19</a:t>
            </a:r>
            <a:r>
              <a:rPr lang="ko-KR" altLang="en-US" sz="800">
                <a:solidFill>
                  <a:schemeClr val="tx1"/>
                </a:solidFill>
              </a:rPr>
              <a:t>이전과 동일한 무비자 </a:t>
            </a:r>
            <a:r>
              <a:rPr lang="en-US" altLang="ko-KR" sz="800">
                <a:solidFill>
                  <a:schemeClr val="tx1"/>
                </a:solidFill>
              </a:rPr>
              <a:t>90</a:t>
            </a:r>
            <a:r>
              <a:rPr lang="ko-KR" altLang="en-US" sz="800">
                <a:solidFill>
                  <a:schemeClr val="tx1"/>
                </a:solidFill>
              </a:rPr>
              <a:t>일 체류가능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r>
              <a:rPr lang="ko-KR" altLang="en-US" sz="800" b="1">
                <a:solidFill>
                  <a:schemeClr val="tx1"/>
                </a:solidFill>
              </a:rPr>
              <a:t/>
            </a:r>
            <a:br>
              <a:rPr lang="ko-KR" altLang="en-US" sz="800" b="1">
                <a:solidFill>
                  <a:schemeClr val="tx1"/>
                </a:solidFill>
              </a:rPr>
            </a:br>
            <a:r>
              <a:rPr lang="en-US" altLang="ko-KR" sz="800" b="1">
                <a:solidFill>
                  <a:schemeClr val="tx1"/>
                </a:solidFill>
              </a:rPr>
              <a:t>※ </a:t>
            </a:r>
            <a:r>
              <a:rPr lang="ko-KR" altLang="en-US" sz="800" b="1">
                <a:solidFill>
                  <a:schemeClr val="tx1"/>
                </a:solidFill>
              </a:rPr>
              <a:t>말레이시아에 입국하는 모든 해외입국자의 백신 접종여부와 상관없이 격리 및 코로나 검사 등의 모든 코로나 </a:t>
            </a:r>
            <a:r>
              <a:rPr lang="en-US" altLang="ko-KR" sz="800" b="1">
                <a:solidFill>
                  <a:schemeClr val="tx1"/>
                </a:solidFill>
              </a:rPr>
              <a:t>19 </a:t>
            </a:r>
            <a:r>
              <a:rPr lang="ko-KR" altLang="en-US" sz="800" b="1">
                <a:solidFill>
                  <a:schemeClr val="tx1"/>
                </a:solidFill>
              </a:rPr>
              <a:t>방역지침 준수가 의무가 종료 되었습니다</a:t>
            </a:r>
            <a:r>
              <a:rPr lang="en-US" altLang="ko-KR" sz="800" b="1">
                <a:solidFill>
                  <a:schemeClr val="tx1"/>
                </a:solidFill>
              </a:rPr>
              <a:t>.</a:t>
            </a:r>
          </a:p>
          <a:p>
            <a:pPr lvl="0">
              <a:defRPr/>
            </a:pPr>
            <a:r>
              <a:rPr lang="en-US" altLang="ko-KR" sz="800" b="1">
                <a:solidFill>
                  <a:schemeClr val="tx1"/>
                </a:solidFill>
              </a:rPr>
              <a:t>….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89921" y="5860073"/>
            <a:ext cx="270000" cy="26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◇</a:t>
            </a: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87429" y="6127010"/>
            <a:ext cx="272491" cy="26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◇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88675" y="6387632"/>
            <a:ext cx="272491" cy="26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◇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59920" y="5860073"/>
            <a:ext cx="7283218" cy="266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 spc="-100">
                <a:solidFill>
                  <a:schemeClr val="tx1"/>
                </a:solidFill>
              </a:rPr>
              <a:t>수트라하버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60632" y="6128238"/>
            <a:ext cx="7283218" cy="266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 dirty="0" err="1">
                <a:solidFill>
                  <a:schemeClr val="tx1"/>
                </a:solidFill>
              </a:rPr>
              <a:t>석식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 err="1">
                <a:solidFill>
                  <a:schemeClr val="tx1"/>
                </a:solidFill>
              </a:rPr>
              <a:t>불포함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60632" y="6390799"/>
            <a:ext cx="7283218" cy="266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현지교통수단 </a:t>
            </a:r>
            <a:r>
              <a:rPr lang="en-US" altLang="ko-KR" sz="1000">
                <a:solidFill>
                  <a:schemeClr val="tx1"/>
                </a:solidFill>
              </a:rPr>
              <a:t>- </a:t>
            </a:r>
            <a:r>
              <a:rPr lang="ko-KR" altLang="en-US" sz="1000">
                <a:solidFill>
                  <a:schemeClr val="tx1"/>
                </a:solidFill>
              </a:rPr>
              <a:t>대형버스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1456" y="580568"/>
            <a:ext cx="2700682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package_detail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633" y="983916"/>
            <a:ext cx="151291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탭 색으로 </a:t>
            </a:r>
            <a:r>
              <a:rPr lang="ko-KR" altLang="en-US" sz="1000" dirty="0" smtClean="0"/>
              <a:t>표시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1294" y="1357833"/>
            <a:ext cx="194259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 smtClean="0"/>
              <a:t>일 별 일정 직관적으로 표기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81294" y="1678986"/>
            <a:ext cx="2412096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내용에 맞는 아이콘</a:t>
            </a:r>
            <a:r>
              <a:rPr lang="en-US" altLang="ko-KR" sz="1000" dirty="0"/>
              <a:t>(</a:t>
            </a:r>
            <a:r>
              <a:rPr lang="ko-KR" altLang="en-US" sz="1000" dirty="0"/>
              <a:t>숙소</a:t>
            </a:r>
            <a:r>
              <a:rPr lang="en-US" altLang="ko-KR" sz="1000" dirty="0"/>
              <a:t>,</a:t>
            </a:r>
            <a:r>
              <a:rPr lang="ko-KR" altLang="en-US" sz="1000" dirty="0"/>
              <a:t>식사</a:t>
            </a:r>
            <a:r>
              <a:rPr lang="en-US" altLang="ko-KR" sz="1000" dirty="0"/>
              <a:t>,</a:t>
            </a:r>
            <a:r>
              <a:rPr lang="ko-KR" altLang="en-US" sz="1000" dirty="0"/>
              <a:t>교통수단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9" name="타원 48"/>
          <p:cNvSpPr/>
          <p:nvPr/>
        </p:nvSpPr>
        <p:spPr>
          <a:xfrm>
            <a:off x="509827" y="100911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09827" y="136925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7614" y="170654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57853" y="373834"/>
            <a:ext cx="1527345" cy="465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일정표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066555" y="368241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</a:rPr>
              <a:t>호텔정보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86546" y="373834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관광정보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295248" y="373834"/>
            <a:ext cx="1588019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여행약관</a:t>
            </a:r>
            <a:r>
              <a:rPr lang="en-US" altLang="ko-KR" sz="1000">
                <a:solidFill>
                  <a:schemeClr val="tx1"/>
                </a:solidFill>
              </a:rPr>
              <a:t>&amp;</a:t>
            </a:r>
            <a:r>
              <a:rPr lang="ko-KR" altLang="en-US" sz="1000">
                <a:solidFill>
                  <a:schemeClr val="tx1"/>
                </a:solidFill>
              </a:rPr>
              <a:t>참고사항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76462" y="371391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여행안전정보</a:t>
            </a:r>
          </a:p>
        </p:txBody>
      </p:sp>
      <p:sp>
        <p:nvSpPr>
          <p:cNvPr id="70" name="타원 69"/>
          <p:cNvSpPr/>
          <p:nvPr/>
        </p:nvSpPr>
        <p:spPr>
          <a:xfrm>
            <a:off x="3463194" y="371895"/>
            <a:ext cx="22760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348676" y="422233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320652" y="586626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773723"/>
            <a:ext cx="2689645" cy="602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493" y="249382"/>
            <a:ext cx="2689645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상세 페이지</a:t>
            </a:r>
            <a:r>
              <a:rPr lang="en-US" altLang="ko-KR" sz="1000">
                <a:solidFill>
                  <a:schemeClr val="tx1"/>
                </a:solidFill>
              </a:rPr>
              <a:t>5 </a:t>
            </a: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호텔정보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관광정보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57853" y="958685"/>
          <a:ext cx="804595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1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일차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도시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호텔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2023.01.24 </a:t>
                      </a:r>
                      <a:r>
                        <a:rPr lang="ko-KR" altLang="en-US" sz="1000"/>
                        <a:t>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코타키나발루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/>
                        <a:t>수트라하버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2023.01.25 </a:t>
                      </a:r>
                      <a:r>
                        <a:rPr lang="ko-KR" altLang="en-US" sz="100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코타키나발루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수트라하버</a:t>
                      </a:r>
                      <a:r>
                        <a:rPr lang="ko-KR" altLang="en-US" sz="1000" spc="-100" baseline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2023.01.26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목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코타키나발루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수트라하버</a:t>
                      </a:r>
                      <a:r>
                        <a:rPr lang="ko-KR" altLang="en-US" sz="1000" spc="-100" baseline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3457853" y="2613757"/>
          <a:ext cx="804595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1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일차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도시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관광지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2023.01.26 </a:t>
                      </a:r>
                      <a:r>
                        <a:rPr lang="ko-KR" altLang="en-US" sz="100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코타키나발루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#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반딧불 투어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2023.01.27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금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코타키나발루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#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시티 투어 </a:t>
                      </a:r>
                      <a:r>
                        <a:rPr lang="en-US" altLang="ko-KR" sz="1000" baseline="0"/>
                        <a:t># </a:t>
                      </a:r>
                      <a:r>
                        <a:rPr lang="ko-KR" altLang="en-US" sz="1000" baseline="0"/>
                        <a:t>나이트 투어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57853" y="3464171"/>
            <a:ext cx="8045954" cy="1626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4575" y="3497314"/>
            <a:ext cx="787904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3</a:t>
            </a:r>
            <a:r>
              <a:rPr lang="ko-KR" altLang="en-US" sz="1000"/>
              <a:t>일차 관광지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613638" y="3743535"/>
            <a:ext cx="7789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613638" y="3859825"/>
            <a:ext cx="7789985" cy="1107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반딧불 투어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613638" y="4156921"/>
            <a:ext cx="861647" cy="810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4415" y="4136741"/>
            <a:ext cx="67700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개요 </a:t>
            </a:r>
            <a:r>
              <a:rPr lang="en-US" altLang="ko-KR" sz="1000"/>
              <a:t>: </a:t>
            </a:r>
            <a:r>
              <a:rPr lang="ko-KR" altLang="en-US" sz="1000"/>
              <a:t>세계 </a:t>
            </a:r>
            <a:r>
              <a:rPr lang="en-US" altLang="ko-KR" sz="1000"/>
              <a:t>3</a:t>
            </a:r>
            <a:r>
              <a:rPr lang="ko-KR" altLang="en-US" sz="1000"/>
              <a:t>곳 밖에 없는 반딧불들의 멋진 모습을 감상해보세요</a:t>
            </a:r>
            <a:r>
              <a:rPr lang="en-US" altLang="ko-KR" sz="1000"/>
              <a:t>.</a:t>
            </a:r>
          </a:p>
          <a:p>
            <a:pPr lvl="0">
              <a:defRPr/>
            </a:pPr>
            <a:r>
              <a:rPr lang="ko-KR" altLang="en-US" sz="1000"/>
              <a:t>보트를 타고 이동하면서 강 주변의 생태를 탐험하고 해가 지면 아름다운 반딧불이 마치 크리스 마스 트리처럼 반짝반짝 빛을 내는 모습을 구경 할 수 있습니다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83" name="직사각형 82"/>
          <p:cNvSpPr/>
          <p:nvPr/>
        </p:nvSpPr>
        <p:spPr>
          <a:xfrm>
            <a:off x="3457853" y="5195084"/>
            <a:ext cx="8045954" cy="150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24575" y="5228227"/>
            <a:ext cx="787904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4</a:t>
            </a:r>
            <a:r>
              <a:rPr lang="ko-KR" altLang="en-US" sz="1000"/>
              <a:t>일차 관광지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3613638" y="5474448"/>
            <a:ext cx="7789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613638" y="5546778"/>
            <a:ext cx="7789985" cy="1107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시티 투어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613638" y="5782330"/>
            <a:ext cx="861647" cy="810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54415" y="5867654"/>
            <a:ext cx="67700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개요 </a:t>
            </a:r>
            <a:r>
              <a:rPr lang="en-US" altLang="ko-KR" sz="1000"/>
              <a:t>: </a:t>
            </a:r>
            <a:r>
              <a:rPr lang="ko-KR" altLang="en-US" sz="1000"/>
              <a:t>코타키나발루 시내관광</a:t>
            </a:r>
          </a:p>
          <a:p>
            <a:pPr lvl="0">
              <a:defRPr/>
            </a:pPr>
            <a:r>
              <a:rPr lang="en-US" altLang="ko-KR" sz="1000"/>
              <a:t>	</a:t>
            </a:r>
            <a:r>
              <a:rPr lang="ko-KR" altLang="en-US" sz="1000"/>
              <a:t>관광 내용 설명</a:t>
            </a:r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39" name="직사각형 38"/>
          <p:cNvSpPr/>
          <p:nvPr/>
        </p:nvSpPr>
        <p:spPr>
          <a:xfrm>
            <a:off x="352492" y="588258"/>
            <a:ext cx="2689645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package_detail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153" y="956793"/>
            <a:ext cx="22032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마우스 </a:t>
            </a:r>
            <a:r>
              <a:rPr lang="ko-KR" altLang="en-US" sz="1000" dirty="0" err="1"/>
              <a:t>호버</a:t>
            </a:r>
            <a:r>
              <a:rPr lang="ko-KR" altLang="en-US" sz="1000" dirty="0"/>
              <a:t> 시</a:t>
            </a:r>
            <a:endParaRPr lang="en-US" altLang="ko-KR" sz="1000" dirty="0"/>
          </a:p>
          <a:p>
            <a:pPr>
              <a:defRPr/>
            </a:pPr>
            <a:r>
              <a:rPr lang="ko-KR" altLang="en-US" sz="1000" dirty="0" smtClean="0"/>
              <a:t>일 별로 </a:t>
            </a:r>
            <a:r>
              <a:rPr lang="ko-KR" altLang="en-US" sz="1000" dirty="0"/>
              <a:t>보기 편하게 배경색 </a:t>
            </a:r>
            <a:r>
              <a:rPr lang="ko-KR" altLang="en-US" sz="1000" dirty="0" smtClean="0"/>
              <a:t>바뀜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41153" y="1483611"/>
            <a:ext cx="253402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일정 클릭 </a:t>
            </a:r>
            <a:r>
              <a:rPr lang="en-US" altLang="ko-KR" sz="1000" dirty="0"/>
              <a:t>- </a:t>
            </a:r>
            <a:r>
              <a:rPr lang="ko-KR" altLang="en-US" sz="1000" dirty="0"/>
              <a:t>해당 일정으로 스크롤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41153" y="1856540"/>
            <a:ext cx="1306162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 별 </a:t>
            </a:r>
            <a:r>
              <a:rPr lang="ko-KR" altLang="en-US" sz="1000" dirty="0"/>
              <a:t>관광지 </a:t>
            </a:r>
            <a:r>
              <a:rPr lang="ko-KR" altLang="en-US" sz="1000" dirty="0" smtClean="0"/>
              <a:t>나열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509827" y="104237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09827" y="149394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07614" y="188942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270085" y="119638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871834" y="302767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61617" y="347165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57853" y="373834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일정표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66555" y="368241"/>
            <a:ext cx="1527345" cy="465992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호텔정보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686546" y="373834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관광정보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295248" y="373834"/>
            <a:ext cx="1588019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여행약관</a:t>
            </a:r>
            <a:r>
              <a:rPr lang="en-US" altLang="ko-KR" sz="1000">
                <a:solidFill>
                  <a:schemeClr val="tx1"/>
                </a:solidFill>
              </a:rPr>
              <a:t>&amp;</a:t>
            </a:r>
            <a:r>
              <a:rPr lang="ko-KR" altLang="en-US" sz="1000">
                <a:solidFill>
                  <a:schemeClr val="tx1"/>
                </a:solidFill>
              </a:rPr>
              <a:t>참고사항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76462" y="371391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여행안전정보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57853" y="2058479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일정표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066555" y="2052886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호텔정보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686546" y="2058479"/>
            <a:ext cx="1527345" cy="465992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관광정보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95248" y="2058479"/>
            <a:ext cx="1588019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여행약관</a:t>
            </a:r>
            <a:r>
              <a:rPr lang="en-US" altLang="ko-KR" sz="1000">
                <a:solidFill>
                  <a:schemeClr val="tx1"/>
                </a:solidFill>
              </a:rPr>
              <a:t>&amp;</a:t>
            </a:r>
            <a:r>
              <a:rPr lang="ko-KR" altLang="en-US" sz="1000">
                <a:solidFill>
                  <a:schemeClr val="tx1"/>
                </a:solidFill>
              </a:rPr>
              <a:t>참고사항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976462" y="2056036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여행안전정보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773723"/>
            <a:ext cx="2689645" cy="602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493" y="249382"/>
            <a:ext cx="2689645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상세 페이지</a:t>
            </a:r>
            <a:r>
              <a:rPr lang="en-US" altLang="ko-KR" sz="1000">
                <a:solidFill>
                  <a:schemeClr val="tx1"/>
                </a:solidFill>
              </a:rPr>
              <a:t>6 </a:t>
            </a: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선택관광</a:t>
            </a:r>
            <a:r>
              <a:rPr lang="en-US" altLang="ko-KR" sz="1000">
                <a:solidFill>
                  <a:schemeClr val="tx1"/>
                </a:solidFill>
              </a:rPr>
              <a:t>,</a:t>
            </a:r>
            <a:r>
              <a:rPr lang="ko-KR" altLang="en-US" sz="1000">
                <a:solidFill>
                  <a:schemeClr val="tx1"/>
                </a:solidFill>
              </a:rPr>
              <a:t>여행약관</a:t>
            </a:r>
            <a:r>
              <a:rPr lang="en-US" altLang="ko-KR" sz="1000">
                <a:solidFill>
                  <a:schemeClr val="tx1"/>
                </a:solidFill>
              </a:rPr>
              <a:t>,</a:t>
            </a:r>
            <a:r>
              <a:rPr lang="ko-KR" altLang="en-US" sz="1000">
                <a:solidFill>
                  <a:schemeClr val="tx1"/>
                </a:solidFill>
              </a:rPr>
              <a:t>여행안전정보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457365" y="848137"/>
            <a:ext cx="8045954" cy="231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여행약관 </a:t>
            </a:r>
            <a:r>
              <a:rPr lang="en-US" altLang="ko-KR" sz="1000">
                <a:solidFill>
                  <a:schemeClr val="tx1"/>
                </a:solidFill>
              </a:rPr>
              <a:t>&amp; </a:t>
            </a:r>
            <a:r>
              <a:rPr lang="ko-KR" altLang="en-US" sz="1000">
                <a:solidFill>
                  <a:schemeClr val="tx1"/>
                </a:solidFill>
              </a:rPr>
              <a:t>참고사항 내용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56878" y="3940622"/>
            <a:ext cx="8045954" cy="2855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여행안전정보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2492" y="588258"/>
            <a:ext cx="2689645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package_detail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427" y="958685"/>
            <a:ext cx="2352502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여행약관 </a:t>
            </a:r>
            <a:r>
              <a:rPr lang="en-US" altLang="ko-KR" sz="1000" dirty="0"/>
              <a:t>&amp; </a:t>
            </a:r>
            <a:r>
              <a:rPr lang="ko-KR" altLang="en-US" sz="1000" dirty="0"/>
              <a:t>참고사항</a:t>
            </a:r>
          </a:p>
          <a:p>
            <a:pPr>
              <a:defRPr/>
            </a:pPr>
            <a:r>
              <a:rPr lang="ko-KR" altLang="en-US" sz="1000" dirty="0"/>
              <a:t>여행약관</a:t>
            </a:r>
            <a:r>
              <a:rPr lang="en-US" altLang="ko-KR" sz="1000" dirty="0"/>
              <a:t>, </a:t>
            </a:r>
            <a:r>
              <a:rPr lang="ko-KR" altLang="en-US" sz="1000" dirty="0"/>
              <a:t>예약 시 주의사항</a:t>
            </a:r>
            <a:r>
              <a:rPr lang="en-US" altLang="ko-KR" sz="1000" dirty="0"/>
              <a:t>, </a:t>
            </a:r>
          </a:p>
          <a:p>
            <a:pPr>
              <a:defRPr/>
            </a:pPr>
            <a:r>
              <a:rPr lang="ko-KR" altLang="en-US" sz="1000" dirty="0"/>
              <a:t>여권</a:t>
            </a:r>
            <a:r>
              <a:rPr lang="en-US" altLang="ko-KR" sz="1000" dirty="0"/>
              <a:t>/</a:t>
            </a:r>
            <a:r>
              <a:rPr lang="ko-KR" altLang="en-US" sz="1000" dirty="0"/>
              <a:t>비자 정보</a:t>
            </a:r>
            <a:r>
              <a:rPr lang="en-US" altLang="ko-KR" sz="1000" dirty="0"/>
              <a:t>, </a:t>
            </a:r>
            <a:r>
              <a:rPr lang="ko-KR" altLang="en-US" sz="1000" dirty="0"/>
              <a:t>결제 안내</a:t>
            </a:r>
            <a:r>
              <a:rPr lang="en-US" altLang="ko-KR" sz="1000" dirty="0"/>
              <a:t>, </a:t>
            </a:r>
            <a:r>
              <a:rPr lang="ko-KR" altLang="en-US" sz="1000" dirty="0"/>
              <a:t>보험 안내</a:t>
            </a:r>
            <a:r>
              <a:rPr lang="en-US" altLang="ko-KR" sz="1000" dirty="0"/>
              <a:t>, </a:t>
            </a:r>
          </a:p>
          <a:p>
            <a:pPr>
              <a:defRPr/>
            </a:pPr>
            <a:r>
              <a:rPr lang="ko-KR" altLang="en-US" sz="1000" dirty="0"/>
              <a:t>공항 및 여행 시 주의사항</a:t>
            </a:r>
            <a:r>
              <a:rPr lang="en-US" altLang="ko-KR" sz="1000" dirty="0"/>
              <a:t>, </a:t>
            </a:r>
          </a:p>
          <a:p>
            <a:pPr>
              <a:defRPr/>
            </a:pPr>
            <a:r>
              <a:rPr lang="ko-KR" altLang="en-US" sz="1000" dirty="0"/>
              <a:t>한국 수신자부담전화</a:t>
            </a:r>
            <a:r>
              <a:rPr lang="en-US" altLang="ko-KR" sz="1000" dirty="0"/>
              <a:t>/</a:t>
            </a:r>
            <a:r>
              <a:rPr lang="ko-KR" altLang="en-US" sz="1000" dirty="0" smtClean="0"/>
              <a:t>비상 연락처 </a:t>
            </a:r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407784" y="129166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29143" y="110361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962" y="1907931"/>
            <a:ext cx="249364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여행안전정보</a:t>
            </a:r>
          </a:p>
          <a:p>
            <a:pPr>
              <a:defRPr/>
            </a:pPr>
            <a:r>
              <a:rPr lang="ko-KR" altLang="en-US" sz="1000" dirty="0"/>
              <a:t>여행금지국가 </a:t>
            </a:r>
            <a:r>
              <a:rPr lang="ko-KR" altLang="en-US" sz="1000" dirty="0" smtClean="0"/>
              <a:t>지정 현황</a:t>
            </a:r>
            <a:r>
              <a:rPr lang="en-US" altLang="ko-KR" sz="1000" dirty="0"/>
              <a:t>, </a:t>
            </a:r>
          </a:p>
          <a:p>
            <a:pPr>
              <a:defRPr/>
            </a:pPr>
            <a:r>
              <a:rPr lang="ko-KR" altLang="en-US" sz="1000" dirty="0"/>
              <a:t>여행지</a:t>
            </a:r>
            <a:r>
              <a:rPr lang="en-US" altLang="ko-KR" sz="1000" dirty="0"/>
              <a:t>(</a:t>
            </a:r>
            <a:r>
              <a:rPr lang="ko-KR" altLang="en-US" sz="1000" dirty="0"/>
              <a:t>국가</a:t>
            </a:r>
            <a:r>
              <a:rPr lang="en-US" altLang="ko-KR" sz="1000" dirty="0"/>
              <a:t>/</a:t>
            </a:r>
            <a:r>
              <a:rPr lang="ko-KR" altLang="en-US" sz="1000" dirty="0"/>
              <a:t>지역</a:t>
            </a:r>
            <a:r>
              <a:rPr lang="en-US" altLang="ko-KR" sz="1000" dirty="0"/>
              <a:t>) </a:t>
            </a:r>
            <a:r>
              <a:rPr lang="ko-KR" altLang="en-US" sz="1000" dirty="0"/>
              <a:t>여행경보 </a:t>
            </a:r>
            <a:r>
              <a:rPr lang="ko-KR" altLang="en-US" sz="1000" dirty="0" smtClean="0"/>
              <a:t>발령 현황</a:t>
            </a:r>
            <a:r>
              <a:rPr lang="en-US" altLang="ko-KR" sz="1000" dirty="0"/>
              <a:t>, </a:t>
            </a:r>
            <a:r>
              <a:rPr lang="ko-KR" altLang="en-US" sz="1000" dirty="0"/>
              <a:t>여행지사건사고</a:t>
            </a:r>
            <a:r>
              <a:rPr lang="en-US" altLang="ko-KR" sz="1000" dirty="0"/>
              <a:t>, </a:t>
            </a:r>
            <a:r>
              <a:rPr lang="ko-KR" altLang="en-US" sz="1000" dirty="0"/>
              <a:t>현지 연락처</a:t>
            </a:r>
            <a:r>
              <a:rPr lang="en-US" altLang="ko-KR" sz="1000" dirty="0"/>
              <a:t>, </a:t>
            </a:r>
          </a:p>
          <a:p>
            <a:pPr>
              <a:defRPr/>
            </a:pPr>
            <a:r>
              <a:rPr lang="ko-KR" altLang="en-US" sz="1000" dirty="0"/>
              <a:t>해외여행자 인터넷 등록제도</a:t>
            </a:r>
            <a:r>
              <a:rPr lang="en-US" altLang="ko-KR" sz="1000" dirty="0"/>
              <a:t>, </a:t>
            </a:r>
          </a:p>
          <a:p>
            <a:pPr>
              <a:defRPr/>
            </a:pPr>
            <a:r>
              <a:rPr lang="ko-KR" altLang="en-US" sz="1000" dirty="0" smtClean="0"/>
              <a:t>해외 안전 </a:t>
            </a:r>
            <a:r>
              <a:rPr lang="ko-KR" altLang="en-US" sz="1000" dirty="0"/>
              <a:t>여행 홈페이지 안내</a:t>
            </a:r>
          </a:p>
          <a:p>
            <a:pPr>
              <a:defRPr/>
            </a:pPr>
            <a:r>
              <a:rPr lang="en-US" altLang="ko-KR" sz="1000" dirty="0">
                <a:hlinkClick r:id="rId3"/>
              </a:rPr>
              <a:t>https://www.0404.go.kr/dev/main.mofa</a:t>
            </a:r>
            <a:endParaRPr lang="en-US" altLang="ko-KR" sz="1000" dirty="0"/>
          </a:p>
          <a:p>
            <a:pPr>
              <a:defRPr/>
            </a:pPr>
            <a:r>
              <a:rPr lang="ko-KR" altLang="en-US" sz="1000" dirty="0" smtClean="0"/>
              <a:t>바로 가기 링크</a:t>
            </a:r>
            <a:endParaRPr lang="ko-KR" altLang="en-US" sz="1000" dirty="0"/>
          </a:p>
        </p:txBody>
      </p:sp>
      <p:sp>
        <p:nvSpPr>
          <p:cNvPr id="37" name="타원 36"/>
          <p:cNvSpPr/>
          <p:nvPr/>
        </p:nvSpPr>
        <p:spPr>
          <a:xfrm>
            <a:off x="405659" y="247655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852438" y="421764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57853" y="307330"/>
            <a:ext cx="1527345" cy="46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일정표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66555" y="301737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호텔정보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686546" y="307330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관광정보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95248" y="307330"/>
            <a:ext cx="1588019" cy="465992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여행약관</a:t>
            </a:r>
            <a:r>
              <a:rPr lang="en-US" altLang="ko-KR" sz="1000" dirty="0">
                <a:solidFill>
                  <a:schemeClr val="tx1"/>
                </a:solidFill>
              </a:rPr>
              <a:t>&amp;</a:t>
            </a:r>
            <a:r>
              <a:rPr lang="ko-KR" altLang="en-US" sz="1000" dirty="0">
                <a:solidFill>
                  <a:schemeClr val="tx1"/>
                </a:solidFill>
              </a:rPr>
              <a:t>참고사항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976462" y="304887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여행안전정보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456878" y="3319096"/>
            <a:ext cx="1527345" cy="46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일정표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065580" y="3313503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호텔정보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685571" y="3319096"/>
            <a:ext cx="1527345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관광정보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294273" y="3319096"/>
            <a:ext cx="1588019" cy="46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여행약관</a:t>
            </a:r>
            <a:r>
              <a:rPr lang="en-US" altLang="ko-KR" sz="1000">
                <a:solidFill>
                  <a:schemeClr val="tx1"/>
                </a:solidFill>
              </a:rPr>
              <a:t>&amp;</a:t>
            </a:r>
            <a:r>
              <a:rPr lang="ko-KR" altLang="en-US" sz="1000">
                <a:solidFill>
                  <a:schemeClr val="tx1"/>
                </a:solidFill>
              </a:rPr>
              <a:t>참고사항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975487" y="3316653"/>
            <a:ext cx="1527345" cy="465992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여행안전정보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773723"/>
            <a:ext cx="2689645" cy="602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493" y="249382"/>
            <a:ext cx="2689645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상세 페이지</a:t>
            </a:r>
            <a:r>
              <a:rPr lang="en-US" altLang="ko-KR" sz="10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57860" y="395700"/>
            <a:ext cx="4176346" cy="19606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   </a:t>
            </a: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     </a:t>
            </a:r>
            <a:r>
              <a:rPr lang="ko-KR" altLang="en-US" sz="1000">
                <a:solidFill>
                  <a:schemeClr val="tx1"/>
                </a:solidFill>
              </a:rPr>
              <a:t>그린투어 여행 예약센터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/>
                </a:solidFill>
              </a:rPr>
              <a:t>1234-1234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34206" y="395700"/>
            <a:ext cx="4176346" cy="19606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337" y="536378"/>
            <a:ext cx="4000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/>
              <a:t>해외 여행 상담</a:t>
            </a:r>
          </a:p>
          <a:p>
            <a:pPr lvl="0">
              <a:defRPr/>
            </a:pPr>
            <a:r>
              <a:rPr lang="ko-KR" altLang="en-US" sz="1000"/>
              <a:t>평일 </a:t>
            </a:r>
            <a:r>
              <a:rPr lang="en-US" altLang="ko-KR" sz="1000"/>
              <a:t>09:00 ~ 18:00 (</a:t>
            </a:r>
            <a:r>
              <a:rPr lang="ko-KR" altLang="en-US" sz="1000"/>
              <a:t>토</a:t>
            </a:r>
            <a:r>
              <a:rPr lang="en-US" altLang="ko-KR" sz="1000"/>
              <a:t>/</a:t>
            </a:r>
            <a:r>
              <a:rPr lang="ko-KR" altLang="en-US" sz="1000"/>
              <a:t>일요일 및 공휴일 휴무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7613336" y="1013297"/>
            <a:ext cx="4000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/>
              <a:t>항공권 및 호텔 문의</a:t>
            </a:r>
          </a:p>
          <a:p>
            <a:pPr lvl="0">
              <a:defRPr/>
            </a:pPr>
            <a:r>
              <a:rPr lang="ko-KR" altLang="en-US" sz="1000"/>
              <a:t>평일 </a:t>
            </a:r>
            <a:r>
              <a:rPr lang="en-US" altLang="ko-KR" sz="1000"/>
              <a:t>09:00 ~ 18:00 (</a:t>
            </a:r>
            <a:r>
              <a:rPr lang="ko-KR" altLang="en-US" sz="1000"/>
              <a:t>토</a:t>
            </a:r>
            <a:r>
              <a:rPr lang="en-US" altLang="ko-KR" sz="1000"/>
              <a:t>/</a:t>
            </a:r>
            <a:r>
              <a:rPr lang="ko-KR" altLang="en-US" sz="1000"/>
              <a:t>일요일 및 공휴일 휴무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7613335" y="1490216"/>
            <a:ext cx="4000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/>
              <a:t>여행 불편 접수</a:t>
            </a:r>
          </a:p>
          <a:p>
            <a:pPr lvl="0">
              <a:defRPr/>
            </a:pPr>
            <a:r>
              <a:rPr lang="ko-KR" altLang="en-US" sz="1000"/>
              <a:t>평일 </a:t>
            </a:r>
            <a:r>
              <a:rPr lang="en-US" altLang="ko-KR" sz="1000"/>
              <a:t>09:00 ~ 18:00 (</a:t>
            </a:r>
            <a:r>
              <a:rPr lang="ko-KR" altLang="en-US" sz="1000"/>
              <a:t>토</a:t>
            </a:r>
            <a:r>
              <a:rPr lang="en-US" altLang="ko-KR" sz="1000"/>
              <a:t>/</a:t>
            </a:r>
            <a:r>
              <a:rPr lang="ko-KR" altLang="en-US" sz="1000"/>
              <a:t>일요일 및 공휴일 휴무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3700760" y="1776093"/>
            <a:ext cx="1538653" cy="307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1:1 </a:t>
            </a:r>
            <a:r>
              <a:rPr lang="ko-KR" altLang="en-US" sz="1000">
                <a:solidFill>
                  <a:schemeClr val="tx1"/>
                </a:solidFill>
              </a:rPr>
              <a:t>문의하기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582313" y="1776026"/>
            <a:ext cx="1538653" cy="307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자주 묻는 질문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52492" y="588258"/>
            <a:ext cx="2689645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package_detail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4549" y="1030803"/>
            <a:ext cx="190552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 smtClean="0"/>
              <a:t>클릭 시 </a:t>
            </a:r>
            <a:r>
              <a:rPr lang="en-US" altLang="ko-KR" sz="1000" dirty="0"/>
              <a:t>1:1</a:t>
            </a:r>
            <a:r>
              <a:rPr lang="ko-KR" altLang="en-US" sz="1000" dirty="0"/>
              <a:t>문의하기 </a:t>
            </a:r>
            <a:r>
              <a:rPr lang="en-US" altLang="ko-KR" sz="1000" dirty="0"/>
              <a:t>&amp; </a:t>
            </a:r>
          </a:p>
          <a:p>
            <a:pPr>
              <a:defRPr/>
            </a:pPr>
            <a:r>
              <a:rPr lang="ko-KR" altLang="en-US" sz="1000" dirty="0"/>
              <a:t>자주 묻는 질문 페이지로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556781" y="113295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700760" y="175514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57860" y="2744767"/>
            <a:ext cx="2088173" cy="1317293"/>
            <a:chOff x="3607724" y="1039091"/>
            <a:chExt cx="5751022" cy="2618509"/>
          </a:xfrm>
        </p:grpSpPr>
        <p:sp>
          <p:nvSpPr>
            <p:cNvPr id="20" name="타원 19"/>
            <p:cNvSpPr/>
            <p:nvPr/>
          </p:nvSpPr>
          <p:spPr>
            <a:xfrm>
              <a:off x="3607724" y="1637607"/>
              <a:ext cx="4871258" cy="2019993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accent6"/>
                  </a:solidFill>
                </a:rPr>
                <a:t>그린투어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117" y="1039091"/>
              <a:ext cx="2435629" cy="243562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519651" y="2984842"/>
            <a:ext cx="6190901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주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그린투어네트워크 </a:t>
            </a:r>
            <a:r>
              <a:rPr lang="ko-KR" altLang="en-US" sz="800" dirty="0"/>
              <a:t>대표이사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홍길동</a:t>
            </a:r>
            <a:r>
              <a:rPr lang="ko-KR" altLang="en-US" sz="200" dirty="0" smtClean="0"/>
              <a:t/>
            </a:r>
            <a:br>
              <a:rPr lang="ko-KR" altLang="en-US" sz="200" dirty="0" smtClean="0"/>
            </a:br>
            <a:r>
              <a:rPr lang="ko-KR" altLang="en-US" sz="800" dirty="0" smtClean="0"/>
              <a:t>사업자 </a:t>
            </a:r>
            <a:r>
              <a:rPr lang="ko-KR" altLang="en-US" sz="800" dirty="0"/>
              <a:t>등록번호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123-45-67890 </a:t>
            </a:r>
            <a:r>
              <a:rPr lang="en-US" altLang="ko-KR" sz="800" dirty="0"/>
              <a:t>| </a:t>
            </a:r>
            <a:r>
              <a:rPr lang="ko-KR" altLang="en-US" sz="800" dirty="0"/>
              <a:t>통신판매업신고번호 </a:t>
            </a:r>
            <a:r>
              <a:rPr lang="en-US" altLang="ko-KR" sz="800" dirty="0"/>
              <a:t>: </a:t>
            </a:r>
            <a:r>
              <a:rPr lang="ko-KR" altLang="en-US" sz="800" dirty="0"/>
              <a:t>중구 제</a:t>
            </a:r>
            <a:r>
              <a:rPr lang="en-US" altLang="ko-KR" sz="800" dirty="0" smtClean="0"/>
              <a:t>00010</a:t>
            </a:r>
            <a:r>
              <a:rPr lang="ko-KR" altLang="en-US" sz="800" dirty="0"/>
              <a:t>호 </a:t>
            </a:r>
            <a:r>
              <a:rPr lang="en-US" altLang="ko-KR" sz="800" dirty="0"/>
              <a:t>| </a:t>
            </a:r>
            <a:r>
              <a:rPr lang="ko-KR" altLang="en-US" sz="800" dirty="0"/>
              <a:t>호스팅 업체 </a:t>
            </a:r>
            <a:r>
              <a:rPr lang="en-US" altLang="ko-KR" sz="800" dirty="0"/>
              <a:t>: (</a:t>
            </a:r>
            <a:r>
              <a:rPr lang="ko-KR" altLang="en-US" sz="800" dirty="0"/>
              <a:t>주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그린투어네트워크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800" dirty="0"/>
              <a:t>관광사업자 등록번호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1234-12(</a:t>
            </a:r>
            <a:r>
              <a:rPr lang="ko-KR" altLang="en-US" sz="800" dirty="0"/>
              <a:t>서울특별시 </a:t>
            </a:r>
            <a:r>
              <a:rPr lang="ko-KR" altLang="en-US" sz="800" dirty="0" smtClean="0"/>
              <a:t>강남구</a:t>
            </a:r>
            <a:r>
              <a:rPr lang="en-US" altLang="ko-KR" sz="800" dirty="0"/>
              <a:t>) | </a:t>
            </a:r>
            <a:r>
              <a:rPr lang="ko-KR" altLang="en-US" sz="800" dirty="0"/>
              <a:t>영업여행업보증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억 </a:t>
            </a:r>
            <a:r>
              <a:rPr lang="en-US" altLang="ko-KR" sz="800" dirty="0"/>
              <a:t>| </a:t>
            </a:r>
            <a:r>
              <a:rPr lang="ko-KR" altLang="en-US" sz="800" dirty="0"/>
              <a:t>기획여행업보증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천만원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800" dirty="0"/>
              <a:t>상담문의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1234-1234 </a:t>
            </a:r>
            <a:r>
              <a:rPr lang="en-US" altLang="ko-KR" sz="800" dirty="0"/>
              <a:t>| FAX : </a:t>
            </a:r>
            <a:r>
              <a:rPr lang="en-US" altLang="ko-KR" sz="800" dirty="0" smtClean="0"/>
              <a:t>02-1234-1234 </a:t>
            </a:r>
            <a:r>
              <a:rPr lang="en-US" altLang="ko-KR" sz="800" dirty="0"/>
              <a:t>| </a:t>
            </a:r>
            <a:r>
              <a:rPr lang="ko-KR" altLang="en-US" sz="800" dirty="0"/>
              <a:t>주소 </a:t>
            </a:r>
            <a:r>
              <a:rPr lang="en-US" altLang="ko-KR" sz="800" dirty="0"/>
              <a:t>: </a:t>
            </a:r>
            <a:r>
              <a:rPr lang="ko-KR" altLang="en-US" sz="800" dirty="0"/>
              <a:t>서울특별시 </a:t>
            </a:r>
            <a:r>
              <a:rPr lang="ko-KR" altLang="en-US" sz="800" dirty="0" smtClean="0"/>
              <a:t>강남구 그린 컴퓨터 빌딩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층</a:t>
            </a:r>
            <a:r>
              <a:rPr lang="ko-KR" altLang="en-US" sz="200" dirty="0" smtClean="0"/>
              <a:t/>
            </a:r>
            <a:br>
              <a:rPr lang="ko-KR" altLang="en-US" sz="200" dirty="0" smtClean="0"/>
            </a:br>
            <a:r>
              <a:rPr lang="en-US" altLang="ko-KR" sz="800" dirty="0" smtClean="0"/>
              <a:t>※ </a:t>
            </a:r>
            <a:r>
              <a:rPr lang="ko-KR" altLang="en-US" sz="800" dirty="0"/>
              <a:t>부득이한 사정에 의해 확정된 여행일정이 변경되는 경우 여행자의 사전 동의를 받습니다</a:t>
            </a:r>
            <a:r>
              <a:rPr lang="en-US" altLang="ko-KR" sz="800" dirty="0"/>
              <a:t>.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800" dirty="0"/>
              <a:t>※ ㈜ </a:t>
            </a:r>
            <a:r>
              <a:rPr lang="ko-KR" altLang="en-US" sz="800" dirty="0" smtClean="0"/>
              <a:t>그린 투어는 </a:t>
            </a:r>
            <a:r>
              <a:rPr lang="ko-KR" altLang="en-US" sz="800" dirty="0"/>
              <a:t>항공사가 제공하는 개별 항공권 및 여행사가 제공하는 일부 여행상품에 대하여 통신판매중개자의 지위를 가지며</a:t>
            </a:r>
            <a:r>
              <a:rPr lang="en-US" altLang="ko-KR" sz="800" dirty="0" smtClean="0"/>
              <a:t>,</a:t>
            </a:r>
          </a:p>
          <a:p>
            <a:r>
              <a:rPr lang="ko-KR" altLang="en-US" sz="800" dirty="0" smtClean="0"/>
              <a:t>해당 </a:t>
            </a:r>
            <a:r>
              <a:rPr lang="ko-KR" altLang="en-US" sz="800" dirty="0"/>
              <a:t>상품</a:t>
            </a:r>
            <a:r>
              <a:rPr lang="en-US" altLang="ko-KR" sz="800" dirty="0"/>
              <a:t>, </a:t>
            </a:r>
            <a:r>
              <a:rPr lang="ko-KR" altLang="en-US" sz="800" dirty="0"/>
              <a:t>상품정보</a:t>
            </a:r>
            <a:r>
              <a:rPr lang="en-US" altLang="ko-KR" sz="800" dirty="0"/>
              <a:t>, </a:t>
            </a:r>
            <a:r>
              <a:rPr lang="ko-KR" altLang="en-US" sz="800" dirty="0"/>
              <a:t>거래에 관한 의무와 책임은 </a:t>
            </a:r>
            <a:r>
              <a:rPr lang="ko-KR" altLang="en-US" sz="800" dirty="0" err="1"/>
              <a:t>판매자에게</a:t>
            </a:r>
            <a:r>
              <a:rPr lang="ko-KR" altLang="en-US" sz="800" dirty="0"/>
              <a:t> 있습니다</a:t>
            </a:r>
            <a:r>
              <a:rPr lang="en-US" altLang="ko-KR" sz="800" dirty="0"/>
              <a:t>.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800" dirty="0"/>
              <a:t>COPYRIGHT 1989-2022 MODETOUR. ALL RIGHTS RESERVED.</a:t>
            </a:r>
            <a:endParaRPr lang="ko-KR" altLang="en-US" sz="200" dirty="0"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4587" y="4583622"/>
            <a:ext cx="73234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/>
                <a:ea typeface="맑은 고딕"/>
              </a:rPr>
              <a:t>고객센터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5467" y="4429733"/>
            <a:ext cx="186205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패키지여행 상담</a:t>
            </a:r>
            <a:r>
              <a:rPr lang="en-US" altLang="ko-KR" sz="1000" dirty="0"/>
              <a:t>1544-2288</a:t>
            </a:r>
          </a:p>
          <a:p>
            <a:r>
              <a:rPr lang="ko-KR" altLang="en-US" sz="1000" dirty="0"/>
              <a:t>자유여행 상담</a:t>
            </a:r>
            <a:r>
              <a:rPr lang="en-US" altLang="ko-KR" sz="1000" dirty="0"/>
              <a:t>1644-3399</a:t>
            </a:r>
          </a:p>
          <a:p>
            <a:r>
              <a:rPr lang="ko-KR" altLang="en-US" sz="1000" dirty="0" smtClean="0"/>
              <a:t>본사 </a:t>
            </a:r>
            <a:r>
              <a:rPr lang="ko-KR" altLang="en-US" sz="1000" dirty="0"/>
              <a:t>상담</a:t>
            </a:r>
            <a:r>
              <a:rPr lang="en-US" altLang="ko-KR" sz="1000" dirty="0" smtClean="0"/>
              <a:t>051-713-0710</a:t>
            </a:r>
            <a:endParaRPr lang="en-US" altLang="ko-KR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833543" y="5074405"/>
            <a:ext cx="278029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대표 메일 </a:t>
            </a:r>
            <a:r>
              <a:rPr lang="en-US" altLang="ko-KR" sz="1000" dirty="0" smtClean="0">
                <a:latin typeface="맑은 고딕"/>
                <a:ea typeface="맑은 고딕"/>
              </a:rPr>
              <a:t>: </a:t>
            </a:r>
            <a:r>
              <a:rPr lang="en-US" altLang="ko-KR" sz="1000" dirty="0" smtClean="0">
                <a:latin typeface="맑은 고딕"/>
                <a:ea typeface="맑은 고딕"/>
                <a:hlinkClick r:id="rId4"/>
              </a:rPr>
              <a:t>green5@naver.com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마케팅 제휴 </a:t>
            </a:r>
            <a:r>
              <a:rPr lang="en-US" altLang="ko-KR" sz="1000" dirty="0" smtClean="0">
                <a:latin typeface="맑은 고딕"/>
                <a:ea typeface="맑은 고딕"/>
              </a:rPr>
              <a:t>: </a:t>
            </a:r>
            <a:r>
              <a:rPr lang="en-US" altLang="ko-KR" sz="1000" dirty="0" smtClean="0">
                <a:latin typeface="맑은 고딕"/>
                <a:ea typeface="맑은 고딕"/>
                <a:hlinkClick r:id="rId5"/>
              </a:rPr>
              <a:t>marketinggreen@naver.com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판매 제휴</a:t>
            </a:r>
            <a:r>
              <a:rPr lang="en-US" altLang="ko-KR" sz="1000" dirty="0">
                <a:latin typeface="맑은 고딕"/>
                <a:ea typeface="맑은 고딕"/>
              </a:rPr>
              <a:t> </a:t>
            </a:r>
            <a:r>
              <a:rPr lang="en-US" altLang="ko-KR" sz="1000" dirty="0" smtClean="0">
                <a:latin typeface="맑은 고딕"/>
                <a:ea typeface="맑은 고딕"/>
              </a:rPr>
              <a:t>: </a:t>
            </a:r>
            <a:r>
              <a:rPr lang="en-US" altLang="ko-KR" sz="1000" dirty="0" smtClean="0">
                <a:latin typeface="맑은 고딕"/>
                <a:ea typeface="맑은 고딕"/>
                <a:hlinkClick r:id="rId6" action="ppaction://hlinkfile"/>
              </a:rPr>
              <a:t>green123@naver.com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57860" y="4751537"/>
            <a:ext cx="5627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rgbClr val="777777"/>
                </a:solidFill>
                <a:latin typeface="Noto_r"/>
              </a:rPr>
              <a:t>그린투어는</a:t>
            </a:r>
            <a:r>
              <a:rPr lang="ko-KR" altLang="en-US" sz="800" dirty="0" smtClean="0">
                <a:solidFill>
                  <a:srgbClr val="777777"/>
                </a:solidFill>
                <a:latin typeface="Noto_r"/>
              </a:rPr>
              <a:t> </a:t>
            </a:r>
            <a:r>
              <a:rPr lang="ko-KR" altLang="en-US" sz="800" dirty="0">
                <a:solidFill>
                  <a:srgbClr val="777777"/>
                </a:solidFill>
                <a:latin typeface="Noto_r"/>
              </a:rPr>
              <a:t>개별 항공권</a:t>
            </a:r>
            <a:r>
              <a:rPr lang="en-US" altLang="ko-KR" sz="800" dirty="0">
                <a:solidFill>
                  <a:srgbClr val="777777"/>
                </a:solidFill>
                <a:latin typeface="Noto_r"/>
              </a:rPr>
              <a:t>, </a:t>
            </a:r>
            <a:r>
              <a:rPr lang="ko-KR" altLang="en-US" sz="800" dirty="0" err="1">
                <a:solidFill>
                  <a:srgbClr val="777777"/>
                </a:solidFill>
                <a:latin typeface="Noto_r"/>
              </a:rPr>
              <a:t>단품</a:t>
            </a:r>
            <a:r>
              <a:rPr lang="ko-KR" altLang="en-US" sz="800" dirty="0">
                <a:solidFill>
                  <a:srgbClr val="777777"/>
                </a:solidFill>
                <a:latin typeface="Noto_r"/>
              </a:rPr>
              <a:t> 및 일부 여행상품에 대하여 판매중개자로서 통신판매의 당사자가 아닙니다</a:t>
            </a:r>
            <a:r>
              <a:rPr lang="en-US" altLang="ko-KR" sz="800" dirty="0">
                <a:solidFill>
                  <a:srgbClr val="777777"/>
                </a:solidFill>
                <a:latin typeface="Noto_r"/>
              </a:rPr>
              <a:t>. </a:t>
            </a:r>
            <a:endParaRPr lang="en-US" altLang="ko-KR" sz="800" dirty="0" smtClean="0">
              <a:solidFill>
                <a:srgbClr val="777777"/>
              </a:solidFill>
              <a:latin typeface="Noto_r"/>
            </a:endParaRPr>
          </a:p>
          <a:p>
            <a:pPr algn="ctr"/>
            <a:r>
              <a:rPr lang="ko-KR" altLang="en-US" sz="800" dirty="0" smtClean="0">
                <a:solidFill>
                  <a:srgbClr val="777777"/>
                </a:solidFill>
                <a:latin typeface="Noto_r"/>
              </a:rPr>
              <a:t>따라서 </a:t>
            </a:r>
            <a:r>
              <a:rPr lang="ko-KR" altLang="en-US" sz="800" dirty="0">
                <a:solidFill>
                  <a:srgbClr val="777777"/>
                </a:solidFill>
                <a:latin typeface="Noto_r"/>
              </a:rPr>
              <a:t>해당 상품의 상품</a:t>
            </a:r>
            <a:r>
              <a:rPr lang="en-US" altLang="ko-KR" sz="800" dirty="0">
                <a:solidFill>
                  <a:srgbClr val="777777"/>
                </a:solidFill>
                <a:latin typeface="Noto_r"/>
              </a:rPr>
              <a:t>·</a:t>
            </a:r>
            <a:r>
              <a:rPr lang="ko-KR" altLang="en-US" sz="800" dirty="0">
                <a:solidFill>
                  <a:srgbClr val="777777"/>
                </a:solidFill>
                <a:latin typeface="Noto_r"/>
              </a:rPr>
              <a:t>거래정보 및 거래 등에 대하여 책임을 지지 않습니다</a:t>
            </a:r>
            <a:r>
              <a:rPr lang="en-US" altLang="ko-KR" sz="800" dirty="0">
                <a:solidFill>
                  <a:srgbClr val="777777"/>
                </a:solidFill>
                <a:latin typeface="Noto_r"/>
              </a:rPr>
              <a:t>.</a:t>
            </a:r>
          </a:p>
          <a:p>
            <a:pPr algn="ctr"/>
            <a:r>
              <a:rPr lang="ko-KR" altLang="en-US" sz="800" dirty="0">
                <a:solidFill>
                  <a:srgbClr val="777777"/>
                </a:solidFill>
                <a:latin typeface="Noto_r"/>
              </a:rPr>
              <a:t>항공권 또는 항공권이 포함된 상품의 경우</a:t>
            </a:r>
            <a:r>
              <a:rPr lang="en-US" altLang="ko-KR" sz="800" dirty="0">
                <a:solidFill>
                  <a:srgbClr val="777777"/>
                </a:solidFill>
                <a:latin typeface="Noto_r"/>
              </a:rPr>
              <a:t>, </a:t>
            </a:r>
            <a:r>
              <a:rPr lang="ko-KR" altLang="en-US" sz="800" dirty="0">
                <a:solidFill>
                  <a:srgbClr val="777777"/>
                </a:solidFill>
                <a:latin typeface="Noto_r"/>
              </a:rPr>
              <a:t>표시되는 </a:t>
            </a:r>
            <a:r>
              <a:rPr lang="ko-KR" altLang="en-US" sz="800" dirty="0" smtClean="0">
                <a:solidFill>
                  <a:srgbClr val="777777"/>
                </a:solidFill>
                <a:latin typeface="Noto_r"/>
              </a:rPr>
              <a:t>상품 요금은 </a:t>
            </a:r>
            <a:r>
              <a:rPr lang="ko-KR" altLang="en-US" sz="800" dirty="0">
                <a:solidFill>
                  <a:srgbClr val="777777"/>
                </a:solidFill>
                <a:latin typeface="Noto_r"/>
              </a:rPr>
              <a:t>세금 및 예상 유류할증료가 포함된 가격이며</a:t>
            </a:r>
            <a:r>
              <a:rPr lang="en-US" altLang="ko-KR" sz="800" dirty="0" smtClean="0">
                <a:solidFill>
                  <a:srgbClr val="777777"/>
                </a:solidFill>
                <a:latin typeface="Noto_r"/>
              </a:rPr>
              <a:t>,</a:t>
            </a:r>
          </a:p>
          <a:p>
            <a:pPr algn="ctr"/>
            <a:r>
              <a:rPr lang="ko-KR" altLang="en-US" sz="800" dirty="0" smtClean="0">
                <a:solidFill>
                  <a:srgbClr val="777777"/>
                </a:solidFill>
                <a:latin typeface="Noto_r"/>
              </a:rPr>
              <a:t>유류할증료는 </a:t>
            </a:r>
            <a:r>
              <a:rPr lang="ko-KR" altLang="en-US" sz="800" dirty="0">
                <a:solidFill>
                  <a:srgbClr val="777777"/>
                </a:solidFill>
                <a:latin typeface="Noto_r"/>
              </a:rPr>
              <a:t>유가 및 환율 등에 따라 변동될 수 있습니다</a:t>
            </a:r>
            <a:r>
              <a:rPr lang="en-US" altLang="ko-KR" sz="800" dirty="0">
                <a:solidFill>
                  <a:srgbClr val="777777"/>
                </a:solidFill>
                <a:latin typeface="Noto_r"/>
              </a:rPr>
              <a:t>.</a:t>
            </a:r>
          </a:p>
          <a:p>
            <a:pPr algn="ctr"/>
            <a:r>
              <a:rPr lang="en-US" altLang="ko-KR" sz="800" dirty="0">
                <a:solidFill>
                  <a:srgbClr val="777777"/>
                </a:solidFill>
                <a:latin typeface="Noto_r"/>
              </a:rPr>
              <a:t>©Yellow Balloon tour. All Rights Reserved.</a:t>
            </a:r>
            <a:endParaRPr lang="en-US" altLang="ko-KR" sz="800" b="0" i="0" dirty="0">
              <a:solidFill>
                <a:srgbClr val="777777"/>
              </a:solidFill>
              <a:effectLst/>
              <a:latin typeface="Noto_r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66902" y="2593571"/>
            <a:ext cx="8537171" cy="372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781" y="160204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4451" y="1576843"/>
            <a:ext cx="188562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/>
                <a:ea typeface="맑은 고딕"/>
              </a:rPr>
              <a:t>Footer </a:t>
            </a:r>
            <a:r>
              <a:rPr lang="ko-KR" altLang="en-US" sz="1000" dirty="0" smtClean="0">
                <a:latin typeface="맑은 고딕"/>
                <a:ea typeface="맑은 고딕"/>
              </a:rPr>
              <a:t>하단 고정</a:t>
            </a:r>
            <a:r>
              <a:rPr lang="en-US" altLang="ko-KR" sz="1000" dirty="0" smtClean="0">
                <a:latin typeface="맑은 고딕"/>
                <a:ea typeface="맑은 고딕"/>
              </a:rPr>
              <a:t> 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266902" y="260159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773723"/>
            <a:ext cx="2689645" cy="602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493" y="249382"/>
            <a:ext cx="2689645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예약 페이지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Packge_reservation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5038" y="378069"/>
            <a:ext cx="8308731" cy="81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[</a:t>
            </a:r>
            <a:r>
              <a:rPr lang="ko-KR" altLang="en-US" sz="1500" b="1">
                <a:solidFill>
                  <a:schemeClr val="tx1"/>
                </a:solidFill>
              </a:rPr>
              <a:t>코타라이트</a:t>
            </a:r>
            <a:r>
              <a:rPr lang="en-US" altLang="ko-KR" sz="1500" b="1">
                <a:solidFill>
                  <a:schemeClr val="tx1"/>
                </a:solidFill>
              </a:rPr>
              <a:t>] </a:t>
            </a:r>
            <a:r>
              <a:rPr lang="ko-KR" altLang="en-US" sz="1500" b="1">
                <a:solidFill>
                  <a:schemeClr val="tx1"/>
                </a:solidFill>
              </a:rPr>
              <a:t>코타키나발루 초특급 수트라하버 마젤란</a:t>
            </a:r>
            <a:r>
              <a:rPr lang="en-US" altLang="ko-KR" sz="1500" b="1">
                <a:solidFill>
                  <a:schemeClr val="tx1"/>
                </a:solidFill>
              </a:rPr>
              <a:t>(</a:t>
            </a:r>
            <a:r>
              <a:rPr lang="ko-KR" altLang="en-US" sz="1500" b="1">
                <a:solidFill>
                  <a:schemeClr val="tx1"/>
                </a:solidFill>
              </a:rPr>
              <a:t>씨뷰</a:t>
            </a:r>
            <a:r>
              <a:rPr lang="en-US" altLang="ko-KR" sz="1500" b="1">
                <a:solidFill>
                  <a:schemeClr val="tx1"/>
                </a:solidFill>
              </a:rPr>
              <a:t>) 3</a:t>
            </a:r>
            <a:r>
              <a:rPr lang="ko-KR" altLang="en-US" sz="1500" b="1">
                <a:solidFill>
                  <a:schemeClr val="tx1"/>
                </a:solidFill>
              </a:rPr>
              <a:t>박 </a:t>
            </a:r>
            <a:r>
              <a:rPr lang="en-US" altLang="ko-KR" sz="1500" b="1">
                <a:solidFill>
                  <a:schemeClr val="tx1"/>
                </a:solidFill>
              </a:rPr>
              <a:t>5</a:t>
            </a:r>
            <a:r>
              <a:rPr lang="ko-KR" altLang="en-US" sz="1500" b="1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02623" y="1301263"/>
            <a:ext cx="4914900" cy="1279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 rot="10800000">
            <a:off x="3411415" y="1934365"/>
            <a:ext cx="4906108" cy="646220"/>
          </a:xfrm>
          <a:prstGeom prst="wedgeRectCallout">
            <a:avLst>
              <a:gd name="adj1" fmla="val 21281"/>
              <a:gd name="adj2" fmla="val 732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1754" y="1503485"/>
            <a:ext cx="4765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400" dirty="0"/>
              <a:t>총 합계 금액</a:t>
            </a:r>
            <a:r>
              <a:rPr lang="en-US" altLang="ko-KR" sz="1400" dirty="0"/>
              <a:t>		     1,049,000</a:t>
            </a:r>
            <a:r>
              <a:rPr lang="ko-KR" altLang="en-US" sz="1400" dirty="0" smtClean="0"/>
              <a:t>원 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46582" y="2075589"/>
            <a:ext cx="4765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인원별 금액 </a:t>
            </a:r>
            <a:r>
              <a:rPr lang="en-US" altLang="ko-KR" sz="1200"/>
              <a:t>		</a:t>
            </a:r>
            <a:r>
              <a:rPr lang="ko-KR" altLang="en-US" sz="1200"/>
              <a:t>성인 </a:t>
            </a:r>
            <a:r>
              <a:rPr lang="en-US" altLang="ko-KR" sz="1200"/>
              <a:t>1.049,000</a:t>
            </a:r>
            <a:r>
              <a:rPr lang="ko-KR" altLang="en-US" sz="1200"/>
              <a:t>원 </a:t>
            </a:r>
            <a:r>
              <a:rPr lang="en-US" altLang="ko-KR" sz="1200"/>
              <a:t>x 1</a:t>
            </a:r>
            <a:r>
              <a:rPr lang="ko-KR" altLang="en-US" sz="1200"/>
              <a:t>명</a:t>
            </a:r>
            <a:r>
              <a:rPr lang="en-US" altLang="ko-KR" sz="1200"/>
              <a:t>	1,049,000</a:t>
            </a:r>
            <a:r>
              <a:rPr lang="ko-KR" altLang="en-US" sz="1200"/>
              <a:t>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7861" y="1301263"/>
            <a:ext cx="3305907" cy="1279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예약금 및 전체 금액 결제안내</a:t>
            </a: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예약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결제 취소 관련 안내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02623" y="2681649"/>
            <a:ext cx="2224454" cy="1028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총 여행인원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627077" y="2681649"/>
            <a:ext cx="6066690" cy="1028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843" y="2845908"/>
            <a:ext cx="2304879" cy="27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성인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만 </a:t>
            </a:r>
            <a:r>
              <a:rPr lang="en-US" altLang="ko-KR" sz="1000">
                <a:solidFill>
                  <a:schemeClr val="tx1"/>
                </a:solidFill>
              </a:rPr>
              <a:t>12</a:t>
            </a:r>
            <a:r>
              <a:rPr lang="ko-KR" altLang="en-US" sz="1000">
                <a:solidFill>
                  <a:schemeClr val="tx1"/>
                </a:solidFill>
              </a:rPr>
              <a:t>세 이상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63221" y="2835587"/>
            <a:ext cx="2304879" cy="27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아동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만 </a:t>
            </a:r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r>
              <a:rPr lang="ko-KR" altLang="en-US" sz="1000" dirty="0">
                <a:solidFill>
                  <a:schemeClr val="tx1"/>
                </a:solidFill>
              </a:rPr>
              <a:t>세 미만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87053" y="3191604"/>
            <a:ext cx="1849594" cy="334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dist">
              <a:defRPr/>
            </a:pPr>
            <a:r>
              <a:rPr lang="en-US" altLang="ko-KR" sz="1100">
                <a:solidFill>
                  <a:schemeClr val="tx1"/>
                </a:solidFill>
              </a:rPr>
              <a:t>-1+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03721" y="3196707"/>
            <a:ext cx="1849594" cy="334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dist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-0+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11415" y="3815860"/>
            <a:ext cx="8282353" cy="1266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11414" y="3815860"/>
            <a:ext cx="8280707" cy="219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여행자 정보 </a:t>
            </a:r>
            <a:r>
              <a:rPr lang="en-US" altLang="ko-KR" sz="1000">
                <a:solidFill>
                  <a:schemeClr val="tx1"/>
                </a:solidFill>
              </a:rPr>
              <a:t>							                   </a:t>
            </a:r>
            <a:r>
              <a:rPr lang="ko-KR" altLang="en-US" sz="1000">
                <a:solidFill>
                  <a:srgbClr val="FF0000"/>
                </a:solidFill>
              </a:rPr>
              <a:t>*</a:t>
            </a:r>
            <a:r>
              <a:rPr lang="ko-KR" altLang="en-US" sz="1000">
                <a:solidFill>
                  <a:schemeClr val="tx1"/>
                </a:solidFill>
              </a:rPr>
              <a:t>필수입력정보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411415" y="4035667"/>
            <a:ext cx="8282353" cy="3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여행 대표자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8002098" y="4457759"/>
            <a:ext cx="2088176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</a:rPr>
              <a:t>* </a:t>
            </a:r>
            <a:r>
              <a:rPr lang="ko-KR" altLang="en-US" sz="1000">
                <a:solidFill>
                  <a:schemeClr val="tx1"/>
                </a:solidFill>
              </a:rPr>
              <a:t>영문 이름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266122" y="4457759"/>
            <a:ext cx="712177" cy="307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내국인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0979945" y="4457759"/>
            <a:ext cx="712177" cy="307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외국인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266122" y="4830728"/>
            <a:ext cx="712177" cy="307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남자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979945" y="4830728"/>
            <a:ext cx="712177" cy="307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여자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8002098" y="4821875"/>
            <a:ext cx="2088176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이메일 주소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709500" y="4457759"/>
            <a:ext cx="2088176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</a:rPr>
              <a:t>* </a:t>
            </a:r>
            <a:r>
              <a:rPr lang="ko-KR" altLang="en-US" sz="1000">
                <a:solidFill>
                  <a:schemeClr val="tx1"/>
                </a:solidFill>
              </a:rPr>
              <a:t>영문 성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09500" y="4821875"/>
            <a:ext cx="2088176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</a:rPr>
              <a:t>* </a:t>
            </a:r>
            <a:r>
              <a:rPr lang="ko-KR" altLang="en-US" sz="1000">
                <a:solidFill>
                  <a:schemeClr val="tx1"/>
                </a:solidFill>
              </a:rPr>
              <a:t>휴대폰 번호</a:t>
            </a:r>
            <a:r>
              <a:rPr lang="en-US" altLang="ko-KR" sz="1000">
                <a:solidFill>
                  <a:schemeClr val="tx1"/>
                </a:solidFill>
              </a:rPr>
              <a:t>('-'</a:t>
            </a:r>
            <a:r>
              <a:rPr lang="ko-KR" altLang="en-US" sz="1000">
                <a:solidFill>
                  <a:schemeClr val="tx1"/>
                </a:solidFill>
              </a:rPr>
              <a:t>없이 숫자만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16903" y="4448906"/>
            <a:ext cx="2088176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</a:rPr>
              <a:t>* </a:t>
            </a:r>
            <a:r>
              <a:rPr lang="ko-KR" altLang="en-US" sz="1000">
                <a:solidFill>
                  <a:schemeClr val="tx1"/>
                </a:solidFill>
              </a:rPr>
              <a:t>한글이름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416903" y="4813022"/>
            <a:ext cx="2088176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</a:rPr>
              <a:t>* </a:t>
            </a:r>
            <a:r>
              <a:rPr lang="ko-KR" altLang="en-US" sz="1000">
                <a:solidFill>
                  <a:schemeClr val="tx1"/>
                </a:solidFill>
              </a:rPr>
              <a:t>생년월일 </a:t>
            </a:r>
            <a:r>
              <a:rPr lang="en-US" altLang="ko-KR" sz="1000">
                <a:solidFill>
                  <a:schemeClr val="tx1"/>
                </a:solidFill>
              </a:rPr>
              <a:t>8</a:t>
            </a:r>
            <a:r>
              <a:rPr lang="ko-KR" altLang="en-US" sz="1000">
                <a:solidFill>
                  <a:schemeClr val="tx1"/>
                </a:solidFill>
              </a:rPr>
              <a:t>자리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11415" y="5257799"/>
            <a:ext cx="8280707" cy="527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  문의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요청사항 </a:t>
            </a:r>
            <a:r>
              <a:rPr lang="ko-KR" altLang="en-US" sz="1000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411415" y="5943600"/>
            <a:ext cx="8280707" cy="527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주의 </a:t>
            </a:r>
            <a:r>
              <a:rPr lang="ko-KR" altLang="en-US" sz="1000" b="1">
                <a:solidFill>
                  <a:schemeClr val="tx1"/>
                </a:solidFill>
              </a:rPr>
              <a:t>영문이름</a:t>
            </a:r>
            <a:r>
              <a:rPr lang="en-US" altLang="ko-KR" sz="1000" b="1">
                <a:solidFill>
                  <a:schemeClr val="tx1"/>
                </a:solidFill>
              </a:rPr>
              <a:t>, </a:t>
            </a:r>
            <a:r>
              <a:rPr lang="ko-KR" altLang="en-US" sz="1000" b="1">
                <a:solidFill>
                  <a:schemeClr val="tx1"/>
                </a:solidFill>
              </a:rPr>
              <a:t>생년월일</a:t>
            </a:r>
            <a:r>
              <a:rPr lang="en-US" altLang="ko-KR" sz="1000" b="1">
                <a:solidFill>
                  <a:schemeClr val="tx1"/>
                </a:solidFill>
              </a:rPr>
              <a:t>, </a:t>
            </a:r>
            <a:r>
              <a:rPr lang="ko-KR" altLang="en-US" sz="1000" b="1">
                <a:solidFill>
                  <a:schemeClr val="tx1"/>
                </a:solidFill>
              </a:rPr>
              <a:t>여권만료일 등 여권정보가 잘못되어 있을 경우</a:t>
            </a:r>
            <a:r>
              <a:rPr lang="en-US" altLang="ko-KR" sz="1000" b="1">
                <a:solidFill>
                  <a:schemeClr val="tx1"/>
                </a:solidFill>
              </a:rPr>
              <a:t>, </a:t>
            </a:r>
            <a:r>
              <a:rPr lang="ko-KR" altLang="en-US" sz="1000" b="1">
                <a:solidFill>
                  <a:schemeClr val="tx1"/>
                </a:solidFill>
              </a:rPr>
              <a:t>출국이 불가</a:t>
            </a:r>
            <a:r>
              <a:rPr lang="ko-KR" altLang="en-US" sz="1000">
                <a:solidFill>
                  <a:schemeClr val="tx1"/>
                </a:solidFill>
              </a:rPr>
              <a:t>하니 다시 한번 확인 부탁드립니다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주의 </a:t>
            </a:r>
            <a:r>
              <a:rPr lang="ko-KR" altLang="en-US" sz="1000" b="1">
                <a:solidFill>
                  <a:schemeClr val="tx1"/>
                </a:solidFill>
              </a:rPr>
              <a:t>만 </a:t>
            </a:r>
            <a:r>
              <a:rPr lang="en-US" altLang="ko-KR" sz="1000" b="1">
                <a:solidFill>
                  <a:schemeClr val="tx1"/>
                </a:solidFill>
              </a:rPr>
              <a:t>18</a:t>
            </a:r>
            <a:r>
              <a:rPr lang="ko-KR" altLang="en-US" sz="1000" b="1">
                <a:solidFill>
                  <a:schemeClr val="tx1"/>
                </a:solidFill>
              </a:rPr>
              <a:t>세 미만의 고객은 단독 예약이 불가</a:t>
            </a:r>
            <a:r>
              <a:rPr lang="ko-KR" altLang="en-US" sz="1000">
                <a:solidFill>
                  <a:schemeClr val="tx1"/>
                </a:solidFill>
              </a:rPr>
              <a:t>하오니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그린투어 고객센터</a:t>
            </a:r>
            <a:r>
              <a:rPr lang="en-US" altLang="ko-KR" sz="1000">
                <a:solidFill>
                  <a:schemeClr val="tx1"/>
                </a:solidFill>
              </a:rPr>
              <a:t>(1234-1234)</a:t>
            </a:r>
            <a:r>
              <a:rPr lang="ko-KR" altLang="en-US" sz="1000">
                <a:solidFill>
                  <a:schemeClr val="tx1"/>
                </a:solidFill>
              </a:rPr>
              <a:t>로 문의 바랍니다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52492" y="588258"/>
            <a:ext cx="2689645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package_reservation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232" y="973193"/>
            <a:ext cx="1670859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총 여행 인원 변경 시 </a:t>
            </a:r>
          </a:p>
          <a:p>
            <a:pPr>
              <a:defRPr/>
            </a:pPr>
            <a:r>
              <a:rPr lang="ko-KR" altLang="en-US" sz="1000" dirty="0"/>
              <a:t>인원 별 금액</a:t>
            </a:r>
            <a:r>
              <a:rPr lang="en-US" altLang="ko-KR" sz="1000" dirty="0"/>
              <a:t>, </a:t>
            </a:r>
            <a:r>
              <a:rPr lang="ko-KR" altLang="en-US" sz="1000" dirty="0"/>
              <a:t>총 합계금액 </a:t>
            </a:r>
          </a:p>
          <a:p>
            <a:pPr>
              <a:defRPr/>
            </a:pPr>
            <a:r>
              <a:rPr lang="ko-KR" altLang="en-US" sz="1000" dirty="0"/>
              <a:t>자동 </a:t>
            </a:r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23232" y="1707184"/>
            <a:ext cx="123859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-, + </a:t>
            </a:r>
            <a:r>
              <a:rPr lang="ko-KR" altLang="en-US" sz="1000" dirty="0"/>
              <a:t>로 인원 </a:t>
            </a:r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02475" y="2158437"/>
            <a:ext cx="225290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 smtClean="0"/>
              <a:t>미 입력 시 </a:t>
            </a:r>
            <a:r>
              <a:rPr lang="ko-KR" altLang="en-US" sz="1000" dirty="0"/>
              <a:t>테두리 붉게</a:t>
            </a:r>
            <a:r>
              <a:rPr lang="en-US" altLang="ko-KR" sz="1000" dirty="0"/>
              <a:t>, </a:t>
            </a:r>
          </a:p>
          <a:p>
            <a:pPr>
              <a:defRPr/>
            </a:pPr>
            <a:r>
              <a:rPr lang="ko-KR" altLang="en-US" sz="1000" dirty="0"/>
              <a:t>붉은 글씨로 </a:t>
            </a:r>
            <a:r>
              <a:rPr lang="ko-KR" altLang="en-US" sz="1000" dirty="0" smtClean="0"/>
              <a:t>입력 하시오 </a:t>
            </a:r>
            <a:r>
              <a:rPr lang="ko-KR" altLang="en-US" sz="1000" dirty="0"/>
              <a:t>글자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  <a:p>
            <a:pPr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* </a:t>
            </a:r>
            <a:r>
              <a:rPr lang="ko-KR" altLang="en-US" sz="800" dirty="0" smtClean="0">
                <a:solidFill>
                  <a:srgbClr val="FF0000"/>
                </a:solidFill>
              </a:rPr>
              <a:t>필수 입력 사항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475" y="2850920"/>
            <a:ext cx="144672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시 </a:t>
            </a:r>
            <a:r>
              <a:rPr lang="ko-KR" altLang="en-US" sz="1000" dirty="0"/>
              <a:t>배경색 </a:t>
            </a:r>
            <a:r>
              <a:rPr lang="ko-KR" altLang="en-US" sz="1000" dirty="0" smtClean="0"/>
              <a:t>변경</a:t>
            </a:r>
            <a:endParaRPr lang="en-US" altLang="ko-KR" sz="1000" dirty="0"/>
          </a:p>
        </p:txBody>
      </p:sp>
      <p:sp>
        <p:nvSpPr>
          <p:cNvPr id="47" name="타원 46"/>
          <p:cNvSpPr/>
          <p:nvPr/>
        </p:nvSpPr>
        <p:spPr>
          <a:xfrm>
            <a:off x="514707" y="115618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19004" y="172318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14707" y="230551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4707" y="287612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352698" y="141754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199285" y="308147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54224" y="445091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170592" y="443235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773723"/>
            <a:ext cx="2689645" cy="602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493" y="249382"/>
            <a:ext cx="2689645" cy="3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패키지 상품 예약 페이지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85038" y="395654"/>
            <a:ext cx="8370277" cy="3261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여행 약관 및 개인정보 취급 방침 동의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06176" y="773721"/>
          <a:ext cx="8128000" cy="2716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80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○국외여행특별약관 동의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0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○해외여행 보험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0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○개인정보 수집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이용동의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0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○고유식별정보 수집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이용동의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0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○개인정보 제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자 제공동의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선택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80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○증빙제공 및 환급 규정 동의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664569" y="3947746"/>
            <a:ext cx="1547446" cy="40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2492" y="588258"/>
            <a:ext cx="2689645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package/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package_reservation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3173" y="945706"/>
            <a:ext cx="181537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000" dirty="0"/>
              <a:t>클릭 시 해당 약관 내용 출력</a:t>
            </a:r>
            <a:endParaRPr lang="en-US" altLang="ko-KR" sz="1000" dirty="0"/>
          </a:p>
          <a:p>
            <a:pPr>
              <a:defRPr/>
            </a:pPr>
            <a:r>
              <a:rPr lang="en-US" altLang="ko-KR" sz="1000" dirty="0"/>
              <a:t>(</a:t>
            </a:r>
            <a:r>
              <a:rPr lang="ko-KR" altLang="en-US" sz="1000" dirty="0"/>
              <a:t>리스트 출력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62379" y="1512709"/>
            <a:ext cx="206986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000" dirty="0"/>
              <a:t>버튼 </a:t>
            </a:r>
            <a:r>
              <a:rPr lang="ko-KR" altLang="en-US" sz="1000" dirty="0" smtClean="0"/>
              <a:t>클릭 시 결제 </a:t>
            </a:r>
            <a:r>
              <a:rPr lang="ko-KR" altLang="en-US" sz="1000" dirty="0"/>
              <a:t>폼으로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</p:txBody>
      </p:sp>
      <p:sp>
        <p:nvSpPr>
          <p:cNvPr id="15" name="타원 14"/>
          <p:cNvSpPr/>
          <p:nvPr/>
        </p:nvSpPr>
        <p:spPr>
          <a:xfrm>
            <a:off x="514707" y="102318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19004" y="153198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412292" y="86391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481751" y="390627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>
                <a:solidFill>
                  <a:schemeClr val="tx1"/>
                </a:solidFill>
              </a:rPr>
              <a:t>나만의 패키지 페이지</a:t>
            </a:r>
          </a:p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STEP1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325920" y="507361"/>
            <a:ext cx="1590613" cy="453679"/>
            <a:chOff x="8402120" y="432738"/>
            <a:chExt cx="1438419" cy="45367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백현준님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로그아웃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예약확인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0119283" y="2943810"/>
            <a:ext cx="1784530" cy="5113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결제정보 팝업창은 스크롤을 따라나다님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54853" y="549535"/>
            <a:ext cx="2148840" cy="336882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검색창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010372" y="549535"/>
            <a:ext cx="457200" cy="336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328" y="549535"/>
            <a:ext cx="112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/>
                </a:solidFill>
              </a:rPr>
              <a:t>그린투어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580189" y="4264820"/>
            <a:ext cx="4549659" cy="1078061"/>
            <a:chOff x="3581328" y="4664767"/>
            <a:chExt cx="6259211" cy="1571625"/>
          </a:xfrm>
        </p:grpSpPr>
        <p:sp>
          <p:nvSpPr>
            <p:cNvPr id="8" name="직사각형 7"/>
            <p:cNvSpPr/>
            <p:nvPr/>
          </p:nvSpPr>
          <p:spPr>
            <a:xfrm>
              <a:off x="3581328" y="4664767"/>
              <a:ext cx="6259211" cy="15716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08825" y="4726480"/>
              <a:ext cx="2672006" cy="861389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소이미지</a:t>
              </a:r>
              <a:endParaRPr lang="en-US" altLang="ko-KR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018404" y="4739936"/>
              <a:ext cx="2642939" cy="844617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소이미지</a:t>
              </a: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761901" y="4952363"/>
            <a:ext cx="1925861" cy="26657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설명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087241" y="4934446"/>
            <a:ext cx="1881170" cy="26657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527501" y="2381764"/>
            <a:ext cx="1389033" cy="29051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02689" y="2481942"/>
            <a:ext cx="12846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결제 정보</a:t>
            </a:r>
          </a:p>
          <a:p>
            <a:pPr lvl="0">
              <a:defRPr/>
            </a:pPr>
            <a:endParaRPr lang="en-US" altLang="ko-KR" sz="1000" dirty="0"/>
          </a:p>
          <a:p>
            <a:pPr lvl="0">
              <a:defRPr/>
            </a:pPr>
            <a:r>
              <a:rPr lang="ko-KR" altLang="en-US" sz="1000" dirty="0"/>
              <a:t>여행지 </a:t>
            </a:r>
            <a:r>
              <a:rPr lang="en-US" altLang="ko-KR" sz="1000" dirty="0"/>
              <a:t>: ??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527502" y="4952363"/>
            <a:ext cx="1389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총 결제 금액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74628" y="5437173"/>
            <a:ext cx="641905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27375" y="5437173"/>
            <a:ext cx="588407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이전</a:t>
            </a:r>
          </a:p>
        </p:txBody>
      </p:sp>
      <p:cxnSp>
        <p:nvCxnSpPr>
          <p:cNvPr id="22" name="꺾인 연결선 21"/>
          <p:cNvCxnSpPr>
            <a:endCxn id="26" idx="0"/>
          </p:cNvCxnSpPr>
          <p:nvPr/>
        </p:nvCxnSpPr>
        <p:spPr>
          <a:xfrm>
            <a:off x="9962574" y="2603241"/>
            <a:ext cx="1048974" cy="3405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155" y="2001774"/>
            <a:ext cx="201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처음에는 </a:t>
            </a:r>
            <a:r>
              <a:rPr lang="ko-KR" altLang="en-US" sz="1000" dirty="0" smtClean="0"/>
              <a:t>안보이다가</a:t>
            </a:r>
            <a:endParaRPr lang="en-US" altLang="ko-KR" sz="1000" dirty="0" smtClean="0"/>
          </a:p>
          <a:p>
            <a:pPr lvl="0">
              <a:defRPr/>
            </a:pPr>
            <a:r>
              <a:rPr lang="ko-KR" altLang="en-US" sz="1000" dirty="0" err="1" smtClean="0"/>
              <a:t>대분류를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선택해야 나타남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</a:t>
            </a:r>
            <a:r>
              <a:rPr lang="en-US" altLang="ko-KR" sz="1000" dirty="0" smtClean="0">
                <a:solidFill>
                  <a:schemeClr val="dk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mypackage_main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819" y="1009554"/>
            <a:ext cx="218843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시 도시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번과 같이 도시 출력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13155" y="1459367"/>
            <a:ext cx="19634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ko-KR" altLang="en-US" sz="1000" dirty="0"/>
              <a:t>나라를 선택하면 </a:t>
            </a:r>
            <a:r>
              <a:rPr lang="ko-KR" altLang="en-US" sz="1000" dirty="0" err="1"/>
              <a:t>소이미지에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여행 할 수 </a:t>
            </a:r>
            <a:r>
              <a:rPr lang="ko-KR" altLang="en-US" sz="1000" dirty="0"/>
              <a:t>있는 도시가 </a:t>
            </a:r>
            <a:r>
              <a:rPr lang="ko-KR" altLang="en-US" sz="1000" dirty="0" smtClean="0"/>
              <a:t>나타남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16884" y="2603241"/>
            <a:ext cx="1662546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맑은 고딕"/>
                <a:ea typeface="맑은 고딕"/>
              </a:rPr>
              <a:t>클릭 시 다음 페이지 이동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23268" y="101486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27565" y="154030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23268" y="208107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23268" y="263505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515820" y="23817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448216" y="307353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568618" y="425281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222017" y="537551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651476" y="1045363"/>
            <a:ext cx="6265057" cy="464265"/>
            <a:chOff x="3651476" y="1045363"/>
            <a:chExt cx="7932138" cy="464265"/>
          </a:xfrm>
        </p:grpSpPr>
        <p:sp>
          <p:nvSpPr>
            <p:cNvPr id="67" name="Rectangle 3"/>
            <p:cNvSpPr>
              <a:spLocks noChangeArrowheads="1"/>
            </p:cNvSpPr>
            <p:nvPr/>
          </p:nvSpPr>
          <p:spPr>
            <a:xfrm>
              <a:off x="3651476" y="1055950"/>
              <a:ext cx="1178220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</a:t>
              </a:r>
              <a:endParaRPr lang="en-US" altLang="ko-KR" sz="800" dirty="0"/>
            </a:p>
          </p:txBody>
        </p:sp>
        <p:sp>
          <p:nvSpPr>
            <p:cNvPr id="68" name="Rectangle 3"/>
            <p:cNvSpPr>
              <a:spLocks noChangeArrowheads="1"/>
            </p:cNvSpPr>
            <p:nvPr/>
          </p:nvSpPr>
          <p:spPr>
            <a:xfrm>
              <a:off x="8578734" y="1045363"/>
              <a:ext cx="131065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여행 도시</a:t>
              </a:r>
              <a:endParaRPr lang="ko-KR" altLang="en-US" sz="900" b="1" dirty="0"/>
            </a:p>
          </p:txBody>
        </p:sp>
        <p:sp>
          <p:nvSpPr>
            <p:cNvPr id="69" name="Rectangle 3"/>
            <p:cNvSpPr>
              <a:spLocks noChangeArrowheads="1"/>
            </p:cNvSpPr>
            <p:nvPr/>
          </p:nvSpPr>
          <p:spPr>
            <a:xfrm>
              <a:off x="5311834" y="1055950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나만의 패키지</a:t>
              </a:r>
              <a:endParaRPr lang="en-US" altLang="ko-KR" sz="800" dirty="0"/>
            </a:p>
          </p:txBody>
        </p:sp>
        <p:sp>
          <p:nvSpPr>
            <p:cNvPr id="70" name="Rectangle 3"/>
            <p:cNvSpPr>
              <a:spLocks noChangeArrowheads="1"/>
            </p:cNvSpPr>
            <p:nvPr/>
          </p:nvSpPr>
          <p:spPr>
            <a:xfrm>
              <a:off x="10324408" y="1045363"/>
              <a:ext cx="1259206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/>
                <a:t>고객센터</a:t>
              </a:r>
              <a:endParaRPr lang="en-US" altLang="ko-KR" sz="800"/>
            </a:p>
          </p:txBody>
        </p:sp>
        <p:sp>
          <p:nvSpPr>
            <p:cNvPr id="71" name="Rectangle 3"/>
            <p:cNvSpPr>
              <a:spLocks noChangeArrowheads="1"/>
            </p:cNvSpPr>
            <p:nvPr/>
          </p:nvSpPr>
          <p:spPr>
            <a:xfrm>
              <a:off x="6931206" y="1045363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 후기</a:t>
              </a:r>
              <a:endParaRPr lang="en-US" altLang="ko-KR" sz="900" b="1" dirty="0"/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3580187" y="1760587"/>
            <a:ext cx="871580" cy="453791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여행지</a:t>
            </a:r>
          </a:p>
          <a:p>
            <a:pPr algn="ctr">
              <a:defRPr/>
            </a:pPr>
            <a:r>
              <a:rPr lang="en-US" altLang="ko-KR" sz="900" dirty="0"/>
              <a:t>STEP1</a:t>
            </a:r>
            <a:endParaRPr lang="ko-KR" altLang="en-US" sz="9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957169" y="1760587"/>
            <a:ext cx="871580" cy="453791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날짜</a:t>
            </a:r>
          </a:p>
          <a:p>
            <a:pPr algn="ctr">
              <a:defRPr/>
            </a:pPr>
            <a:r>
              <a:rPr lang="en-US" altLang="ko-KR" sz="900" dirty="0"/>
              <a:t>STEP2</a:t>
            </a:r>
            <a:endParaRPr lang="ko-KR" altLang="en-US" sz="9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34151" y="1767583"/>
            <a:ext cx="871580" cy="453791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항공편</a:t>
            </a:r>
          </a:p>
          <a:p>
            <a:pPr algn="ctr">
              <a:defRPr/>
            </a:pPr>
            <a:r>
              <a:rPr lang="en-US" altLang="ko-KR" sz="900" dirty="0"/>
              <a:t>STEP3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7711133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호텔</a:t>
            </a:r>
          </a:p>
          <a:p>
            <a:pPr algn="ctr">
              <a:defRPr/>
            </a:pPr>
            <a:r>
              <a:rPr lang="en-US" altLang="ko-KR" sz="900" dirty="0"/>
              <a:t>STEP4</a:t>
            </a:r>
            <a:endParaRPr lang="ko-KR" altLang="en-US" sz="9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128758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 smtClean="0"/>
              <a:t>관광 상품</a:t>
            </a:r>
            <a:endParaRPr lang="ko-KR" altLang="en-US" sz="900" dirty="0"/>
          </a:p>
          <a:p>
            <a:pPr algn="ctr">
              <a:defRPr/>
            </a:pPr>
            <a:r>
              <a:rPr lang="en-US" altLang="ko-KR" sz="900" dirty="0" smtClean="0"/>
              <a:t>STEP5</a:t>
            </a:r>
            <a:endParaRPr lang="ko-KR" altLang="en-US" sz="900" dirty="0"/>
          </a:p>
        </p:txBody>
      </p:sp>
      <p:sp>
        <p:nvSpPr>
          <p:cNvPr id="77" name="오른쪽 화살표 76"/>
          <p:cNvSpPr/>
          <p:nvPr/>
        </p:nvSpPr>
        <p:spPr>
          <a:xfrm>
            <a:off x="4516845" y="1907176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5892871" y="1899461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79" name="오른쪽 화살표 78"/>
          <p:cNvSpPr/>
          <p:nvPr/>
        </p:nvSpPr>
        <p:spPr>
          <a:xfrm>
            <a:off x="7295218" y="1907989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8734371" y="1913995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82" name="직사각형 17"/>
          <p:cNvSpPr/>
          <p:nvPr/>
        </p:nvSpPr>
        <p:spPr>
          <a:xfrm>
            <a:off x="3651476" y="2506667"/>
            <a:ext cx="903874" cy="271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일본</a:t>
            </a:r>
            <a:endParaRPr lang="ko-KR" altLang="en-US" sz="1000" dirty="0"/>
          </a:p>
        </p:txBody>
      </p:sp>
      <p:sp>
        <p:nvSpPr>
          <p:cNvPr id="83" name="직사각형 49"/>
          <p:cNvSpPr/>
          <p:nvPr/>
        </p:nvSpPr>
        <p:spPr>
          <a:xfrm>
            <a:off x="4703321" y="2514496"/>
            <a:ext cx="903874" cy="271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태국</a:t>
            </a:r>
            <a:endParaRPr lang="ko-KR" altLang="en-US" sz="1000" dirty="0"/>
          </a:p>
        </p:txBody>
      </p:sp>
      <p:sp>
        <p:nvSpPr>
          <p:cNvPr id="85" name="직사각형 50"/>
          <p:cNvSpPr/>
          <p:nvPr/>
        </p:nvSpPr>
        <p:spPr>
          <a:xfrm>
            <a:off x="5749216" y="2519617"/>
            <a:ext cx="903874" cy="271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필리핀</a:t>
            </a:r>
            <a:endParaRPr lang="ko-KR" altLang="en-US" sz="1000" dirty="0"/>
          </a:p>
        </p:txBody>
      </p:sp>
      <p:sp>
        <p:nvSpPr>
          <p:cNvPr id="86" name="직사각형 52"/>
          <p:cNvSpPr/>
          <p:nvPr/>
        </p:nvSpPr>
        <p:spPr>
          <a:xfrm>
            <a:off x="6701266" y="3512601"/>
            <a:ext cx="1096289" cy="271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싱가포르</a:t>
            </a:r>
            <a:endParaRPr lang="ko-KR" altLang="en-US" sz="1000" dirty="0"/>
          </a:p>
        </p:txBody>
      </p:sp>
      <p:sp>
        <p:nvSpPr>
          <p:cNvPr id="87" name="직사각형 53"/>
          <p:cNvSpPr/>
          <p:nvPr/>
        </p:nvSpPr>
        <p:spPr>
          <a:xfrm>
            <a:off x="3635984" y="3513272"/>
            <a:ext cx="903874" cy="271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태국</a:t>
            </a:r>
            <a:endParaRPr lang="ko-KR" altLang="en-US" sz="1000" dirty="0"/>
          </a:p>
        </p:txBody>
      </p:sp>
      <p:sp>
        <p:nvSpPr>
          <p:cNvPr id="88" name="직사각형 53"/>
          <p:cNvSpPr/>
          <p:nvPr/>
        </p:nvSpPr>
        <p:spPr>
          <a:xfrm>
            <a:off x="4655390" y="3514720"/>
            <a:ext cx="903874" cy="271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베트남</a:t>
            </a:r>
            <a:endParaRPr lang="ko-KR" altLang="en-US" sz="1000" dirty="0"/>
          </a:p>
        </p:txBody>
      </p:sp>
      <p:sp>
        <p:nvSpPr>
          <p:cNvPr id="89" name="직사각형 53"/>
          <p:cNvSpPr/>
          <p:nvPr/>
        </p:nvSpPr>
        <p:spPr>
          <a:xfrm>
            <a:off x="5674719" y="3506135"/>
            <a:ext cx="903874" cy="271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대만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648190" y="2882927"/>
            <a:ext cx="4351406" cy="527378"/>
            <a:chOff x="3638550" y="2168773"/>
            <a:chExt cx="7945063" cy="527378"/>
          </a:xfrm>
        </p:grpSpPr>
        <p:sp>
          <p:nvSpPr>
            <p:cNvPr id="90" name="모서리가 둥근 직사각형 54"/>
            <p:cNvSpPr/>
            <p:nvPr/>
          </p:nvSpPr>
          <p:spPr>
            <a:xfrm>
              <a:off x="5677924" y="2193231"/>
              <a:ext cx="1877763" cy="50292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/>
                <a:t>오사카</a:t>
              </a:r>
            </a:p>
          </p:txBody>
        </p:sp>
        <p:sp>
          <p:nvSpPr>
            <p:cNvPr id="91" name="모서리가 둥근 직사각형 55"/>
            <p:cNvSpPr/>
            <p:nvPr/>
          </p:nvSpPr>
          <p:spPr>
            <a:xfrm>
              <a:off x="3638550" y="2189827"/>
              <a:ext cx="1877763" cy="50292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/>
                <a:t>도쿄</a:t>
              </a:r>
            </a:p>
          </p:txBody>
        </p:sp>
        <p:sp>
          <p:nvSpPr>
            <p:cNvPr id="92" name="모서리가 둥근 직사각형 54"/>
            <p:cNvSpPr/>
            <p:nvPr/>
          </p:nvSpPr>
          <p:spPr>
            <a:xfrm>
              <a:off x="7702011" y="2181002"/>
              <a:ext cx="1877763" cy="50292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/>
                <a:t>오키나와</a:t>
              </a:r>
              <a:endParaRPr lang="ko-KR" altLang="en-US" sz="1000" dirty="0"/>
            </a:p>
          </p:txBody>
        </p:sp>
        <p:sp>
          <p:nvSpPr>
            <p:cNvPr id="93" name="모서리가 둥근 직사각형 54"/>
            <p:cNvSpPr/>
            <p:nvPr/>
          </p:nvSpPr>
          <p:spPr>
            <a:xfrm>
              <a:off x="9705850" y="2168773"/>
              <a:ext cx="1877763" cy="50292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err="1" smtClean="0"/>
                <a:t>다카마츠</a:t>
              </a:r>
              <a:endParaRPr lang="ko-KR" altLang="en-US" sz="10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>
                <a:solidFill>
                  <a:schemeClr val="tx1"/>
                </a:solidFill>
              </a:rPr>
              <a:t>나만의 패키지 페이지</a:t>
            </a:r>
          </a:p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STEP2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325920" y="507361"/>
            <a:ext cx="1516349" cy="453679"/>
            <a:chOff x="8402120" y="432738"/>
            <a:chExt cx="1438419" cy="45367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백현준님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로그아웃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예약확인</a:t>
              </a: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4754853" y="549535"/>
            <a:ext cx="2148840" cy="336882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검색창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010372" y="549535"/>
            <a:ext cx="457200" cy="336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328" y="549535"/>
            <a:ext cx="112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/>
                </a:solidFill>
              </a:rPr>
              <a:t>그린투어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27501" y="2381764"/>
            <a:ext cx="1389033" cy="29051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02689" y="2481942"/>
            <a:ext cx="12846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결제 정보</a:t>
            </a:r>
          </a:p>
          <a:p>
            <a:pPr lvl="0">
              <a:defRPr/>
            </a:pPr>
            <a:endParaRPr lang="en-US" altLang="ko-KR" sz="1000" dirty="0"/>
          </a:p>
          <a:p>
            <a:pPr lvl="0">
              <a:defRPr/>
            </a:pPr>
            <a:r>
              <a:rPr lang="ko-KR" altLang="en-US" sz="1000" dirty="0"/>
              <a:t>여행지 </a:t>
            </a:r>
            <a:r>
              <a:rPr lang="en-US" altLang="ko-KR" sz="1000" dirty="0"/>
              <a:t>: ??</a:t>
            </a:r>
          </a:p>
          <a:p>
            <a:pPr lvl="0">
              <a:defRPr/>
            </a:pPr>
            <a:endParaRPr lang="en-US" altLang="ko-KR" sz="1000" dirty="0"/>
          </a:p>
          <a:p>
            <a:pPr lvl="0">
              <a:defRPr/>
            </a:pPr>
            <a:r>
              <a:rPr lang="ko-KR" altLang="en-US" sz="1000" dirty="0"/>
              <a:t>여행 기간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527502" y="4952363"/>
            <a:ext cx="1389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총 결제 금액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74628" y="5437173"/>
            <a:ext cx="641905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27375" y="5437173"/>
            <a:ext cx="588407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이전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</a:t>
            </a:r>
            <a:r>
              <a:rPr lang="en-US" altLang="ko-KR" sz="1000" dirty="0" smtClean="0">
                <a:solidFill>
                  <a:schemeClr val="dk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mypackage_main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580187" y="2529825"/>
            <a:ext cx="4447030" cy="1960694"/>
            <a:chOff x="3580187" y="2529825"/>
            <a:chExt cx="2642461" cy="1625734"/>
          </a:xfrm>
        </p:grpSpPr>
        <p:sp>
          <p:nvSpPr>
            <p:cNvPr id="37" name="TextBox 36"/>
            <p:cNvSpPr txBox="1"/>
            <p:nvPr/>
          </p:nvSpPr>
          <p:spPr>
            <a:xfrm>
              <a:off x="4159051" y="2529825"/>
              <a:ext cx="170481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/>
                <a:t>1</a:t>
              </a:r>
              <a:r>
                <a:rPr lang="ko-KR" altLang="en-US" sz="1000"/>
                <a:t>월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66884" y="2587717"/>
              <a:ext cx="114131" cy="1304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3580187" y="2776045"/>
              <a:ext cx="2642461" cy="1366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2" name="직선 연결선 41"/>
            <p:cNvCxnSpPr>
              <a:stCxn id="41" idx="1"/>
              <a:endCxn id="41" idx="3"/>
            </p:cNvCxnSpPr>
            <p:nvPr/>
          </p:nvCxnSpPr>
          <p:spPr>
            <a:xfrm>
              <a:off x="3580187" y="3459155"/>
              <a:ext cx="26424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580187" y="3248678"/>
              <a:ext cx="26424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580187" y="3015922"/>
              <a:ext cx="26424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580187" y="3697646"/>
              <a:ext cx="26424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580187" y="3922603"/>
              <a:ext cx="26424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4685288" y="2776045"/>
              <a:ext cx="0" cy="1366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200678" y="2776045"/>
              <a:ext cx="0" cy="1366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722547" y="2776045"/>
              <a:ext cx="0" cy="1366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159051" y="2789340"/>
              <a:ext cx="0" cy="1366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4766884" y="3810680"/>
              <a:ext cx="9556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715663" y="3892178"/>
              <a:ext cx="10969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</a:rPr>
                <a:t>예약 날짜 선택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700664" y="3343716"/>
            <a:ext cx="1088745" cy="305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</a:rPr>
              <a:t>이곳에 날짜가 나옴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80835" y="4695074"/>
            <a:ext cx="1242546" cy="718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총 여행인원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823381" y="4695033"/>
            <a:ext cx="3388760" cy="718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00867" y="4802628"/>
            <a:ext cx="3020668" cy="485748"/>
            <a:chOff x="5100867" y="4802628"/>
            <a:chExt cx="1844786" cy="485748"/>
          </a:xfrm>
        </p:grpSpPr>
        <p:sp>
          <p:nvSpPr>
            <p:cNvPr id="62" name="직사각형 61"/>
            <p:cNvSpPr/>
            <p:nvPr/>
          </p:nvSpPr>
          <p:spPr>
            <a:xfrm>
              <a:off x="5100867" y="4809839"/>
              <a:ext cx="795622" cy="193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>
                  <a:solidFill>
                    <a:schemeClr val="tx1"/>
                  </a:solidFill>
                </a:rPr>
                <a:t>성인</a:t>
              </a:r>
              <a:r>
                <a:rPr lang="en-US" altLang="ko-KR" sz="1000">
                  <a:solidFill>
                    <a:schemeClr val="tx1"/>
                  </a:solidFill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</a:rPr>
                <a:t>만 </a:t>
              </a:r>
              <a:r>
                <a:rPr lang="en-US" altLang="ko-KR" sz="1000">
                  <a:solidFill>
                    <a:schemeClr val="tx1"/>
                  </a:solidFill>
                </a:rPr>
                <a:t>12</a:t>
              </a:r>
              <a:r>
                <a:rPr lang="ko-KR" altLang="en-US" sz="1000">
                  <a:solidFill>
                    <a:schemeClr val="tx1"/>
                  </a:solidFill>
                </a:rPr>
                <a:t>세 이상</a:t>
              </a:r>
              <a:r>
                <a:rPr lang="en-US" altLang="ko-KR" sz="1000">
                  <a:solidFill>
                    <a:schemeClr val="tx1"/>
                  </a:solidFill>
                </a:rPr>
                <a:t>)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150031" y="4802628"/>
              <a:ext cx="795622" cy="193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아동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만 </a:t>
              </a:r>
              <a:r>
                <a:rPr lang="en-US" altLang="ko-KR" sz="1000" dirty="0">
                  <a:solidFill>
                    <a:schemeClr val="tx1"/>
                  </a:solidFill>
                </a:rPr>
                <a:t>12</a:t>
              </a:r>
              <a:r>
                <a:rPr lang="ko-KR" altLang="en-US" sz="1000" dirty="0">
                  <a:solidFill>
                    <a:schemeClr val="tx1"/>
                  </a:solidFill>
                </a:rPr>
                <a:t>세 미만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191724" y="5051373"/>
              <a:ext cx="638462" cy="233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dist">
                <a:defRPr/>
              </a:pPr>
              <a:r>
                <a:rPr lang="en-US" altLang="ko-KR" sz="1100" dirty="0">
                  <a:solidFill>
                    <a:schemeClr val="tx1"/>
                  </a:solidFill>
                </a:rPr>
                <a:t>-1+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198530" y="5054939"/>
              <a:ext cx="638462" cy="233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dist">
                <a:defRPr/>
              </a:pPr>
              <a:r>
                <a:rPr lang="en-US" altLang="ko-KR" sz="1100" dirty="0">
                  <a:solidFill>
                    <a:schemeClr val="tx1"/>
                  </a:solidFill>
                </a:rPr>
                <a:t>-0+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3766" y="1043049"/>
            <a:ext cx="198740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기간은 </a:t>
            </a:r>
            <a:r>
              <a:rPr lang="en-US" altLang="ko-KR" sz="1000" dirty="0"/>
              <a:t>2</a:t>
            </a:r>
            <a:r>
              <a:rPr lang="ko-KR" altLang="en-US" sz="1000" dirty="0"/>
              <a:t>달중 선택할 수 </a:t>
            </a:r>
            <a:r>
              <a:rPr lang="ko-KR" altLang="en-US" sz="1000" dirty="0" smtClean="0"/>
              <a:t>있음</a:t>
            </a:r>
            <a:endParaRPr lang="en-US" altLang="ko-KR" sz="1000" dirty="0" smtClean="0"/>
          </a:p>
          <a:p>
            <a:r>
              <a:rPr lang="ko-KR" altLang="en-US" sz="1000" dirty="0" smtClean="0"/>
              <a:t>선생님이 주신 코드 참고</a:t>
            </a:r>
            <a:endParaRPr lang="ko-KR" altLang="en-US" sz="1000" dirty="0"/>
          </a:p>
        </p:txBody>
      </p:sp>
      <p:sp>
        <p:nvSpPr>
          <p:cNvPr id="68" name="타원 67"/>
          <p:cNvSpPr/>
          <p:nvPr/>
        </p:nvSpPr>
        <p:spPr>
          <a:xfrm>
            <a:off x="266372" y="111907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480986" y="271197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574870" y="1121125"/>
            <a:ext cx="6265057" cy="464265"/>
            <a:chOff x="3651476" y="1045363"/>
            <a:chExt cx="7932138" cy="464265"/>
          </a:xfrm>
        </p:grpSpPr>
        <p:sp>
          <p:nvSpPr>
            <p:cNvPr id="75" name="Rectangle 3"/>
            <p:cNvSpPr>
              <a:spLocks noChangeArrowheads="1"/>
            </p:cNvSpPr>
            <p:nvPr/>
          </p:nvSpPr>
          <p:spPr>
            <a:xfrm>
              <a:off x="3651476" y="1055950"/>
              <a:ext cx="1178220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</a:t>
              </a:r>
              <a:endParaRPr lang="en-US" altLang="ko-KR" sz="800" dirty="0"/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>
            <a:xfrm>
              <a:off x="8578734" y="1045363"/>
              <a:ext cx="131065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여행 도시</a:t>
              </a:r>
              <a:endParaRPr lang="ko-KR" altLang="en-US" sz="900" b="1" dirty="0"/>
            </a:p>
          </p:txBody>
        </p:sp>
        <p:sp>
          <p:nvSpPr>
            <p:cNvPr id="78" name="Rectangle 3"/>
            <p:cNvSpPr>
              <a:spLocks noChangeArrowheads="1"/>
            </p:cNvSpPr>
            <p:nvPr/>
          </p:nvSpPr>
          <p:spPr>
            <a:xfrm>
              <a:off x="5311834" y="1055950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나만의 패키지</a:t>
              </a:r>
              <a:endParaRPr lang="en-US" altLang="ko-KR" sz="800" dirty="0"/>
            </a:p>
          </p:txBody>
        </p:sp>
        <p:sp>
          <p:nvSpPr>
            <p:cNvPr id="85" name="Rectangle 3"/>
            <p:cNvSpPr>
              <a:spLocks noChangeArrowheads="1"/>
            </p:cNvSpPr>
            <p:nvPr/>
          </p:nvSpPr>
          <p:spPr>
            <a:xfrm>
              <a:off x="10324408" y="1045363"/>
              <a:ext cx="1259206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/>
                <a:t>고객센터</a:t>
              </a:r>
              <a:endParaRPr lang="en-US" altLang="ko-KR" sz="800"/>
            </a:p>
          </p:txBody>
        </p:sp>
        <p:sp>
          <p:nvSpPr>
            <p:cNvPr id="86" name="Rectangle 3"/>
            <p:cNvSpPr>
              <a:spLocks noChangeArrowheads="1"/>
            </p:cNvSpPr>
            <p:nvPr/>
          </p:nvSpPr>
          <p:spPr>
            <a:xfrm>
              <a:off x="6931206" y="1045363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 후기</a:t>
              </a:r>
              <a:endParaRPr lang="en-US" altLang="ko-KR" sz="900" b="1" dirty="0"/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580187" y="1760587"/>
            <a:ext cx="871580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여행지</a:t>
            </a:r>
          </a:p>
          <a:p>
            <a:pPr algn="ctr">
              <a:defRPr/>
            </a:pPr>
            <a:r>
              <a:rPr lang="en-US" altLang="ko-KR" sz="900" dirty="0"/>
              <a:t>STEP1</a:t>
            </a:r>
            <a:endParaRPr lang="ko-KR" altLang="en-US" sz="9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57169" y="1760587"/>
            <a:ext cx="871580" cy="453791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날짜</a:t>
            </a:r>
          </a:p>
          <a:p>
            <a:pPr algn="ctr">
              <a:defRPr/>
            </a:pPr>
            <a:r>
              <a:rPr lang="en-US" altLang="ko-KR" sz="900" dirty="0"/>
              <a:t>STEP2</a:t>
            </a:r>
            <a:endParaRPr lang="ko-KR" altLang="en-US" sz="9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34151" y="1767583"/>
            <a:ext cx="871580" cy="453791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항공편</a:t>
            </a:r>
          </a:p>
          <a:p>
            <a:pPr algn="ctr">
              <a:defRPr/>
            </a:pPr>
            <a:r>
              <a:rPr lang="en-US" altLang="ko-KR" sz="900" dirty="0"/>
              <a:t>STEP3</a:t>
            </a:r>
            <a:endParaRPr lang="ko-KR" altLang="en-US" sz="9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711133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호텔</a:t>
            </a:r>
          </a:p>
          <a:p>
            <a:pPr algn="ctr">
              <a:defRPr/>
            </a:pPr>
            <a:r>
              <a:rPr lang="en-US" altLang="ko-KR" sz="900" dirty="0"/>
              <a:t>STEP4</a:t>
            </a:r>
            <a:endParaRPr lang="ko-KR" altLang="en-US" sz="9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9128758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 smtClean="0"/>
              <a:t>관광 상품</a:t>
            </a:r>
            <a:endParaRPr lang="ko-KR" altLang="en-US" sz="900" dirty="0"/>
          </a:p>
          <a:p>
            <a:pPr algn="ctr">
              <a:defRPr/>
            </a:pPr>
            <a:r>
              <a:rPr lang="en-US" altLang="ko-KR" sz="900" dirty="0" smtClean="0"/>
              <a:t>STEP5</a:t>
            </a:r>
            <a:endParaRPr lang="ko-KR" altLang="en-US" sz="900" dirty="0"/>
          </a:p>
        </p:txBody>
      </p:sp>
      <p:sp>
        <p:nvSpPr>
          <p:cNvPr id="73" name="오른쪽 화살표 72"/>
          <p:cNvSpPr/>
          <p:nvPr/>
        </p:nvSpPr>
        <p:spPr>
          <a:xfrm>
            <a:off x="4516845" y="1907176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76" name="오른쪽 화살표 75"/>
          <p:cNvSpPr/>
          <p:nvPr/>
        </p:nvSpPr>
        <p:spPr>
          <a:xfrm>
            <a:off x="5892871" y="1899461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79" name="오른쪽 화살표 78"/>
          <p:cNvSpPr/>
          <p:nvPr/>
        </p:nvSpPr>
        <p:spPr>
          <a:xfrm>
            <a:off x="7295218" y="1907989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8734371" y="1913995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Tx/>
              <a:buChar char="-"/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>
                <a:solidFill>
                  <a:schemeClr val="tx1"/>
                </a:solidFill>
              </a:rPr>
              <a:t>나만의 패키지 페이지</a:t>
            </a:r>
          </a:p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STEP3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325920" y="507361"/>
            <a:ext cx="1561465" cy="453679"/>
            <a:chOff x="8402120" y="432738"/>
            <a:chExt cx="1438419" cy="45367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백현준님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로그아웃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예약확인</a:t>
              </a: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4754853" y="549535"/>
            <a:ext cx="2148840" cy="336882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검색창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010372" y="549535"/>
            <a:ext cx="457200" cy="336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328" y="549535"/>
            <a:ext cx="112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/>
                </a:solidFill>
              </a:rPr>
              <a:t>그린투어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527501" y="2381764"/>
            <a:ext cx="1389033" cy="29051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02689" y="2481942"/>
            <a:ext cx="128469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결제 정보</a:t>
            </a:r>
          </a:p>
          <a:p>
            <a:pPr lvl="0">
              <a:defRPr/>
            </a:pPr>
            <a:endParaRPr lang="en-US" altLang="ko-KR" sz="1000" dirty="0"/>
          </a:p>
          <a:p>
            <a:pPr lvl="0">
              <a:defRPr/>
            </a:pPr>
            <a:r>
              <a:rPr lang="ko-KR" altLang="en-US" sz="1000" dirty="0"/>
              <a:t>여행지 </a:t>
            </a:r>
            <a:r>
              <a:rPr lang="en-US" altLang="ko-KR" sz="1000" dirty="0"/>
              <a:t>: ??</a:t>
            </a:r>
          </a:p>
          <a:p>
            <a:pPr lvl="0">
              <a:defRPr/>
            </a:pPr>
            <a:endParaRPr lang="en-US" altLang="ko-KR" sz="1000" dirty="0"/>
          </a:p>
          <a:p>
            <a:pPr lvl="0">
              <a:defRPr/>
            </a:pPr>
            <a:r>
              <a:rPr lang="ko-KR" altLang="en-US" sz="1000" dirty="0"/>
              <a:t>여행기간 </a:t>
            </a:r>
            <a:r>
              <a:rPr lang="ko-KR" altLang="en-US" sz="1000" dirty="0" smtClean="0"/>
              <a:t> 및 인원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pPr lvl="0">
              <a:defRPr/>
            </a:pPr>
            <a:endParaRPr lang="en-US" altLang="ko-KR" sz="1000" dirty="0"/>
          </a:p>
          <a:p>
            <a:pPr lvl="0">
              <a:defRPr/>
            </a:pPr>
            <a:r>
              <a:rPr lang="ko-KR" altLang="en-US" sz="800" dirty="0"/>
              <a:t>항공편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항공사 </a:t>
            </a:r>
            <a:r>
              <a:rPr lang="en-US" altLang="ko-KR" sz="800" dirty="0" smtClean="0"/>
              <a:t>+ </a:t>
            </a:r>
            <a:r>
              <a:rPr lang="ko-KR" altLang="en-US" sz="800" dirty="0" smtClean="0"/>
              <a:t>등급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8527502" y="4952363"/>
            <a:ext cx="1389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총 결제 금액       </a:t>
            </a:r>
            <a:r>
              <a:rPr lang="en-US" altLang="ko-KR" sz="800" dirty="0"/>
              <a:t>100,000</a:t>
            </a:r>
            <a:r>
              <a:rPr lang="ko-KR" altLang="en-US" sz="800" dirty="0"/>
              <a:t> 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74628" y="5437173"/>
            <a:ext cx="641905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27375" y="5437173"/>
            <a:ext cx="588407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이전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</a:t>
            </a:r>
            <a:r>
              <a:rPr lang="en-US" altLang="ko-KR" sz="1000" dirty="0" smtClean="0">
                <a:solidFill>
                  <a:schemeClr val="dk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mypackage_main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06890" y="101486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413" y="1005505"/>
            <a:ext cx="2715663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선택한 날짜와 관련된</a:t>
            </a:r>
            <a:r>
              <a:rPr lang="en-US" altLang="ko-KR" sz="900" dirty="0">
                <a:latin typeface="맑은 고딕"/>
                <a:ea typeface="맑은 고딕"/>
              </a:rPr>
              <a:t> </a:t>
            </a:r>
            <a:r>
              <a:rPr lang="ko-KR" altLang="en-US" sz="900" dirty="0" smtClean="0">
                <a:latin typeface="맑은 고딕"/>
                <a:ea typeface="맑은 고딕"/>
              </a:rPr>
              <a:t>비행기 노선 출력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515909" y="232920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3574870" y="1121125"/>
            <a:ext cx="6341663" cy="464265"/>
            <a:chOff x="3651476" y="1045363"/>
            <a:chExt cx="7932138" cy="464265"/>
          </a:xfrm>
        </p:grpSpPr>
        <p:sp>
          <p:nvSpPr>
            <p:cNvPr id="112" name="Rectangle 3"/>
            <p:cNvSpPr>
              <a:spLocks noChangeArrowheads="1"/>
            </p:cNvSpPr>
            <p:nvPr/>
          </p:nvSpPr>
          <p:spPr>
            <a:xfrm>
              <a:off x="3651476" y="1055950"/>
              <a:ext cx="1178220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</a:t>
              </a:r>
              <a:endParaRPr lang="en-US" altLang="ko-KR" sz="800" dirty="0"/>
            </a:p>
          </p:txBody>
        </p:sp>
        <p:sp>
          <p:nvSpPr>
            <p:cNvPr id="113" name="Rectangle 3"/>
            <p:cNvSpPr>
              <a:spLocks noChangeArrowheads="1"/>
            </p:cNvSpPr>
            <p:nvPr/>
          </p:nvSpPr>
          <p:spPr>
            <a:xfrm>
              <a:off x="8578734" y="1045363"/>
              <a:ext cx="131065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여행 도시</a:t>
              </a:r>
              <a:endParaRPr lang="ko-KR" altLang="en-US" sz="900" b="1" dirty="0"/>
            </a:p>
          </p:txBody>
        </p:sp>
        <p:sp>
          <p:nvSpPr>
            <p:cNvPr id="114" name="Rectangle 3"/>
            <p:cNvSpPr>
              <a:spLocks noChangeArrowheads="1"/>
            </p:cNvSpPr>
            <p:nvPr/>
          </p:nvSpPr>
          <p:spPr>
            <a:xfrm>
              <a:off x="5311834" y="1055950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나만의 패키지</a:t>
              </a:r>
              <a:endParaRPr lang="en-US" altLang="ko-KR" sz="800" dirty="0"/>
            </a:p>
          </p:txBody>
        </p:sp>
        <p:sp>
          <p:nvSpPr>
            <p:cNvPr id="115" name="Rectangle 3"/>
            <p:cNvSpPr>
              <a:spLocks noChangeArrowheads="1"/>
            </p:cNvSpPr>
            <p:nvPr/>
          </p:nvSpPr>
          <p:spPr>
            <a:xfrm>
              <a:off x="10324408" y="1045363"/>
              <a:ext cx="1259206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/>
                <a:t>고객센터</a:t>
              </a:r>
              <a:endParaRPr lang="en-US" altLang="ko-KR" sz="800"/>
            </a:p>
          </p:txBody>
        </p:sp>
        <p:sp>
          <p:nvSpPr>
            <p:cNvPr id="116" name="Rectangle 3"/>
            <p:cNvSpPr>
              <a:spLocks noChangeArrowheads="1"/>
            </p:cNvSpPr>
            <p:nvPr/>
          </p:nvSpPr>
          <p:spPr>
            <a:xfrm>
              <a:off x="6931206" y="1045363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 후기</a:t>
              </a:r>
              <a:endParaRPr lang="en-US" altLang="ko-KR" sz="900" b="1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412" y="2558666"/>
            <a:ext cx="871687" cy="121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항공사 로고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306890" y="145090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9413" y="1441538"/>
            <a:ext cx="2715663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선택한 등급에 따라 금액 다르게 출력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580187" y="1760587"/>
            <a:ext cx="871580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여행지</a:t>
            </a:r>
          </a:p>
          <a:p>
            <a:pPr algn="ctr">
              <a:defRPr/>
            </a:pPr>
            <a:r>
              <a:rPr lang="en-US" altLang="ko-KR" sz="900" dirty="0"/>
              <a:t>STEP1</a:t>
            </a:r>
            <a:endParaRPr lang="ko-KR" altLang="en-US" sz="9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957169" y="1760587"/>
            <a:ext cx="871580" cy="453791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날짜</a:t>
            </a:r>
          </a:p>
          <a:p>
            <a:pPr algn="ctr">
              <a:defRPr/>
            </a:pPr>
            <a:r>
              <a:rPr lang="en-US" altLang="ko-KR" sz="900" dirty="0"/>
              <a:t>STEP2</a:t>
            </a:r>
            <a:endParaRPr lang="ko-KR" altLang="en-US" sz="9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334151" y="1767583"/>
            <a:ext cx="871580" cy="453791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항공편</a:t>
            </a:r>
          </a:p>
          <a:p>
            <a:pPr algn="ctr">
              <a:defRPr/>
            </a:pPr>
            <a:r>
              <a:rPr lang="en-US" altLang="ko-KR" sz="900" dirty="0"/>
              <a:t>STEP3</a:t>
            </a:r>
            <a:endParaRPr lang="ko-KR" altLang="en-US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711133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호텔</a:t>
            </a:r>
          </a:p>
          <a:p>
            <a:pPr algn="ctr">
              <a:defRPr/>
            </a:pPr>
            <a:r>
              <a:rPr lang="en-US" altLang="ko-KR" sz="900" dirty="0"/>
              <a:t>STEP4</a:t>
            </a:r>
            <a:endParaRPr lang="ko-KR" altLang="en-US" sz="9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128758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 smtClean="0"/>
              <a:t>관광 상품</a:t>
            </a:r>
            <a:endParaRPr lang="ko-KR" altLang="en-US" sz="900" dirty="0"/>
          </a:p>
          <a:p>
            <a:pPr algn="ctr">
              <a:defRPr/>
            </a:pPr>
            <a:r>
              <a:rPr lang="en-US" altLang="ko-KR" sz="900" dirty="0" smtClean="0"/>
              <a:t>STEP5</a:t>
            </a:r>
            <a:endParaRPr lang="ko-KR" altLang="en-US" sz="900" dirty="0"/>
          </a:p>
        </p:txBody>
      </p:sp>
      <p:sp>
        <p:nvSpPr>
          <p:cNvPr id="60" name="오른쪽 화살표 59"/>
          <p:cNvSpPr/>
          <p:nvPr/>
        </p:nvSpPr>
        <p:spPr>
          <a:xfrm>
            <a:off x="4516845" y="1907176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5892871" y="1899461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7295218" y="1907989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8734371" y="1913995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29100" y="2564571"/>
            <a:ext cx="4035720" cy="1208957"/>
            <a:chOff x="3557593" y="2564571"/>
            <a:chExt cx="4516727" cy="1208957"/>
          </a:xfrm>
        </p:grpSpPr>
        <p:sp>
          <p:nvSpPr>
            <p:cNvPr id="87" name="직사각형 86"/>
            <p:cNvSpPr/>
            <p:nvPr/>
          </p:nvSpPr>
          <p:spPr>
            <a:xfrm>
              <a:off x="3557593" y="2564571"/>
              <a:ext cx="4516727" cy="1208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022130" y="2975420"/>
              <a:ext cx="926961" cy="455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???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721124" y="3204146"/>
              <a:ext cx="769243" cy="416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도착일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721092" y="2743662"/>
              <a:ext cx="769276" cy="448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출발일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892870" y="2693784"/>
              <a:ext cx="896282" cy="2317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이코노미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5905876" y="3076802"/>
              <a:ext cx="896282" cy="2317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>
                  <a:solidFill>
                    <a:schemeClr val="dk1"/>
                  </a:solidFill>
                </a:rPr>
                <a:t>비즈니스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5901698" y="3462182"/>
              <a:ext cx="896282" cy="2317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퍼스트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>
              <a:off x="6934864" y="2953421"/>
              <a:ext cx="187768" cy="1958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</a:rPr>
                <a:t>2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490367" y="2743662"/>
              <a:ext cx="1290279" cy="448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출발시간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도착시간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90366" y="3202687"/>
              <a:ext cx="1290279" cy="418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출발시간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도착시간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357412" y="3918883"/>
            <a:ext cx="871687" cy="121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항공사 로고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229100" y="3924788"/>
            <a:ext cx="4035720" cy="1208957"/>
            <a:chOff x="3557593" y="2564571"/>
            <a:chExt cx="4516727" cy="1208957"/>
          </a:xfrm>
        </p:grpSpPr>
        <p:sp>
          <p:nvSpPr>
            <p:cNvPr id="70" name="직사각형 69"/>
            <p:cNvSpPr/>
            <p:nvPr/>
          </p:nvSpPr>
          <p:spPr>
            <a:xfrm>
              <a:off x="3557593" y="2564571"/>
              <a:ext cx="4516727" cy="1208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22130" y="2975420"/>
              <a:ext cx="926961" cy="455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???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721124" y="3204146"/>
              <a:ext cx="769243" cy="416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도착일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21092" y="2743662"/>
              <a:ext cx="769276" cy="448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출발일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892870" y="2693784"/>
              <a:ext cx="896282" cy="2317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이코노미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905876" y="3076802"/>
              <a:ext cx="896282" cy="2317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>
                  <a:solidFill>
                    <a:schemeClr val="dk1"/>
                  </a:solidFill>
                </a:rPr>
                <a:t>비즈니스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5901698" y="3462182"/>
              <a:ext cx="896282" cy="2317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퍼스트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6934864" y="2953421"/>
              <a:ext cx="187768" cy="1958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</a:rPr>
                <a:t>2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0367" y="2743662"/>
              <a:ext cx="1290279" cy="448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출발시간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도착시간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490366" y="3202687"/>
              <a:ext cx="1290279" cy="418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출발시간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도착시간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753628"/>
            <a:ext cx="2552007" cy="5970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161762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메인 </a:t>
            </a:r>
            <a:r>
              <a:rPr lang="ko-KR" altLang="en-US" dirty="0" smtClean="0">
                <a:solidFill>
                  <a:schemeClr val="tx1"/>
                </a:solidFill>
              </a:rPr>
              <a:t>페이지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패키지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57942" y="483571"/>
            <a:ext cx="25520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main/main.jsp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514" y="911940"/>
            <a:ext cx="250943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dk1"/>
                </a:solidFill>
              </a:rPr>
              <a:t>클릭 시 공지사항으로 이동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66275" y="92995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66275" y="164447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6275" y="231874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66275" y="270624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57630" y="914776"/>
            <a:ext cx="2772485" cy="1949380"/>
            <a:chOff x="3237789" y="2803595"/>
            <a:chExt cx="2772485" cy="248277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237789" y="2803595"/>
              <a:ext cx="2772485" cy="2482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84784" y="2973070"/>
              <a:ext cx="2268316" cy="13322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패키지 대표 이미지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84784" y="4467225"/>
              <a:ext cx="23064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/>
                  <a:ea typeface="맑은 고딕"/>
                </a:rPr>
                <a:t>설경을 보며 즐기는 온천 패키지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94309" y="4846796"/>
              <a:ext cx="230641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/>
                  <a:ea typeface="맑은 고딕"/>
                </a:rPr>
                <a:t>1,770,000</a:t>
              </a:r>
              <a:r>
                <a:rPr lang="ko-KR" altLang="en-US" sz="1400" b="1" dirty="0" smtClean="0">
                  <a:latin typeface="맑은 고딕"/>
                  <a:ea typeface="맑은 고딕"/>
                </a:rPr>
                <a:t>원</a:t>
              </a:r>
              <a:r>
                <a:rPr lang="en-US" altLang="ko-KR" sz="1400" b="1" dirty="0" smtClean="0">
                  <a:latin typeface="맑은 고딕"/>
                  <a:ea typeface="맑은 고딕"/>
                </a:rPr>
                <a:t>~</a:t>
              </a:r>
              <a:endParaRPr lang="ko-KR" altLang="en-US" sz="1400" b="1" dirty="0">
                <a:latin typeface="맑은 고딕"/>
                <a:ea typeface="맑은 고딕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129705" y="914776"/>
            <a:ext cx="2772485" cy="1949380"/>
            <a:chOff x="3237789" y="2803595"/>
            <a:chExt cx="2772485" cy="2482779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3237789" y="2803595"/>
              <a:ext cx="2772485" cy="2482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3484784" y="2973070"/>
              <a:ext cx="2268316" cy="13322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패키지 대표 이미지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484784" y="4467225"/>
              <a:ext cx="23064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/>
                  <a:ea typeface="맑은 고딕"/>
                </a:rPr>
                <a:t>설경을 보며 즐기는 온천 패키지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94309" y="4846796"/>
              <a:ext cx="230641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/>
                  <a:ea typeface="맑은 고딕"/>
                </a:rPr>
                <a:t>1,770,000</a:t>
              </a:r>
              <a:r>
                <a:rPr lang="ko-KR" altLang="en-US" sz="1400" b="1" dirty="0" smtClean="0">
                  <a:latin typeface="맑은 고딕"/>
                  <a:ea typeface="맑은 고딕"/>
                </a:rPr>
                <a:t>원</a:t>
              </a:r>
              <a:r>
                <a:rPr lang="en-US" altLang="ko-KR" sz="1400" b="1" dirty="0" smtClean="0">
                  <a:latin typeface="맑은 고딕"/>
                  <a:ea typeface="맑은 고딕"/>
                </a:rPr>
                <a:t>~</a:t>
              </a:r>
              <a:endParaRPr lang="ko-KR" altLang="en-US" sz="1400" b="1" dirty="0">
                <a:latin typeface="맑은 고딕"/>
                <a:ea typeface="맑은 고딕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9186629" y="914775"/>
            <a:ext cx="2772485" cy="1949380"/>
            <a:chOff x="3237789" y="2803595"/>
            <a:chExt cx="2772485" cy="2482779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237789" y="2803595"/>
              <a:ext cx="2772485" cy="2482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484784" y="2973070"/>
              <a:ext cx="2268316" cy="13322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패키지 대표 이미지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84784" y="4467225"/>
              <a:ext cx="23064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/>
                  <a:ea typeface="맑은 고딕"/>
                </a:rPr>
                <a:t>설경을 보며 즐기는 온천 패키지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94309" y="4846796"/>
              <a:ext cx="230641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/>
                  <a:ea typeface="맑은 고딕"/>
                </a:rPr>
                <a:t>1,770,000</a:t>
              </a:r>
              <a:r>
                <a:rPr lang="ko-KR" altLang="en-US" sz="1400" b="1" dirty="0" smtClean="0">
                  <a:latin typeface="맑은 고딕"/>
                  <a:ea typeface="맑은 고딕"/>
                </a:rPr>
                <a:t>원</a:t>
              </a:r>
              <a:r>
                <a:rPr lang="en-US" altLang="ko-KR" sz="1400" b="1" dirty="0" smtClean="0">
                  <a:latin typeface="맑은 고딕"/>
                  <a:ea typeface="맑은 고딕"/>
                </a:rPr>
                <a:t>~</a:t>
              </a:r>
              <a:endParaRPr lang="ko-KR" altLang="en-US" sz="1400" b="1" dirty="0">
                <a:latin typeface="맑은 고딕"/>
                <a:ea typeface="맑은 고딕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076680" y="3057901"/>
            <a:ext cx="2772485" cy="1949380"/>
            <a:chOff x="3237789" y="2803595"/>
            <a:chExt cx="2772485" cy="2482779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3237789" y="2803595"/>
              <a:ext cx="2772485" cy="2482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3484784" y="2973070"/>
              <a:ext cx="2268316" cy="13322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패키지 대표 이미지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84784" y="4467225"/>
              <a:ext cx="23064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/>
                  <a:ea typeface="맑은 고딕"/>
                </a:rPr>
                <a:t>설경을 보며 즐기는 온천 패키지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94309" y="4846796"/>
              <a:ext cx="230641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/>
                  <a:ea typeface="맑은 고딕"/>
                </a:rPr>
                <a:t>1,770,000</a:t>
              </a:r>
              <a:r>
                <a:rPr lang="ko-KR" altLang="en-US" sz="1400" b="1" dirty="0" smtClean="0">
                  <a:latin typeface="맑은 고딕"/>
                  <a:ea typeface="맑은 고딕"/>
                </a:rPr>
                <a:t>원</a:t>
              </a:r>
              <a:r>
                <a:rPr lang="en-US" altLang="ko-KR" sz="1400" b="1" dirty="0" smtClean="0">
                  <a:latin typeface="맑은 고딕"/>
                  <a:ea typeface="맑은 고딕"/>
                </a:rPr>
                <a:t>~</a:t>
              </a:r>
              <a:endParaRPr lang="ko-KR" altLang="en-US" sz="1400" b="1" dirty="0">
                <a:latin typeface="맑은 고딕"/>
                <a:ea typeface="맑은 고딕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148755" y="3057901"/>
            <a:ext cx="2772485" cy="1949380"/>
            <a:chOff x="3237789" y="2803595"/>
            <a:chExt cx="2772485" cy="2482779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3237789" y="2803595"/>
              <a:ext cx="2772485" cy="2482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484784" y="2973070"/>
              <a:ext cx="2268316" cy="13322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패키지 대표 이미지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84784" y="4467225"/>
              <a:ext cx="23064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/>
                  <a:ea typeface="맑은 고딕"/>
                </a:rPr>
                <a:t>설경을 보며 즐기는 온천 패키지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94309" y="4846796"/>
              <a:ext cx="230641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/>
                  <a:ea typeface="맑은 고딕"/>
                </a:rPr>
                <a:t>1,770,000</a:t>
              </a:r>
              <a:r>
                <a:rPr lang="ko-KR" altLang="en-US" sz="1400" b="1" dirty="0" smtClean="0">
                  <a:latin typeface="맑은 고딕"/>
                  <a:ea typeface="맑은 고딕"/>
                </a:rPr>
                <a:t>원</a:t>
              </a:r>
              <a:r>
                <a:rPr lang="en-US" altLang="ko-KR" sz="1400" b="1" dirty="0" smtClean="0">
                  <a:latin typeface="맑은 고딕"/>
                  <a:ea typeface="맑은 고딕"/>
                </a:rPr>
                <a:t>~</a:t>
              </a:r>
              <a:endParaRPr lang="ko-KR" altLang="en-US" sz="1400" b="1" dirty="0">
                <a:latin typeface="맑은 고딕"/>
                <a:ea typeface="맑은 고딕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9205679" y="3057900"/>
            <a:ext cx="2772485" cy="1949380"/>
            <a:chOff x="3237789" y="2803595"/>
            <a:chExt cx="2772485" cy="2482779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3237789" y="2803595"/>
              <a:ext cx="2772485" cy="2482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3484784" y="2973070"/>
              <a:ext cx="2268316" cy="13322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rtlCol="0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dk1"/>
                  </a:solidFill>
                </a:rPr>
                <a:t>패키지 대표 이미지</a:t>
              </a:r>
              <a:endParaRPr lang="ko-KR" altLang="en-US" sz="1000" dirty="0">
                <a:solidFill>
                  <a:schemeClr val="dk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484784" y="4467225"/>
              <a:ext cx="23064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/>
                  <a:ea typeface="맑은 고딕"/>
                </a:rPr>
                <a:t>설경을 보며 즐기는 온천 패키지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494309" y="4846796"/>
              <a:ext cx="230641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/>
                  <a:ea typeface="맑은 고딕"/>
                </a:rPr>
                <a:t>1,770,000</a:t>
              </a:r>
              <a:r>
                <a:rPr lang="ko-KR" altLang="en-US" sz="1400" b="1" dirty="0" smtClean="0">
                  <a:latin typeface="맑은 고딕"/>
                  <a:ea typeface="맑은 고딕"/>
                </a:rPr>
                <a:t>원</a:t>
              </a:r>
              <a:r>
                <a:rPr lang="en-US" altLang="ko-KR" sz="1400" b="1" dirty="0" smtClean="0">
                  <a:latin typeface="맑은 고딕"/>
                  <a:ea typeface="맑은 고딕"/>
                </a:rPr>
                <a:t>~</a:t>
              </a:r>
              <a:endParaRPr lang="ko-KR" altLang="en-US" sz="1400" b="1" dirty="0">
                <a:latin typeface="맑은 고딕"/>
                <a:ea typeface="맑은 고딕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0522" y="1380231"/>
            <a:ext cx="2523414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클릭 시 패키지 상세 정보 페이지</a:t>
            </a:r>
            <a:endParaRPr lang="en-US" altLang="ko-KR" sz="900" dirty="0" smtClean="0">
              <a:latin typeface="맑은 고딕"/>
              <a:ea typeface="맑은 고딕"/>
            </a:endParaRPr>
          </a:p>
          <a:p>
            <a:pPr lvl="0"/>
            <a:r>
              <a:rPr lang="en-US" altLang="ko-KR" sz="900" dirty="0" smtClean="0">
                <a:latin typeface="맑은 고딕"/>
                <a:ea typeface="맑은 고딕"/>
              </a:rPr>
              <a:t>(</a:t>
            </a:r>
            <a:r>
              <a:rPr lang="en-US" altLang="ko-KR" sz="900" dirty="0">
                <a:solidFill>
                  <a:schemeClr val="dk1"/>
                </a:solidFill>
              </a:rPr>
              <a:t>Path/ </a:t>
            </a:r>
            <a:r>
              <a:rPr lang="en-US" altLang="ko-KR" sz="900" dirty="0" err="1" smtClean="0">
                <a:solidFill>
                  <a:schemeClr val="dk1"/>
                </a:solidFill>
              </a:rPr>
              <a:t>pakage</a:t>
            </a:r>
            <a:r>
              <a:rPr lang="en-US" altLang="ko-KR" sz="900" dirty="0" smtClean="0">
                <a:solidFill>
                  <a:schemeClr val="dk1"/>
                </a:solidFill>
              </a:rPr>
              <a:t>/</a:t>
            </a:r>
            <a:r>
              <a:rPr lang="en-US" altLang="ko-KR" sz="900" dirty="0" err="1" smtClean="0">
                <a:solidFill>
                  <a:schemeClr val="dk1"/>
                </a:solidFill>
              </a:rPr>
              <a:t>pakage_list</a:t>
            </a:r>
            <a:r>
              <a:rPr lang="en-US" altLang="ko-KR" sz="900" dirty="0" smtClean="0">
                <a:latin typeface="맑은 고딕"/>
                <a:ea typeface="맑은 고딕"/>
              </a:rPr>
              <a:t>)</a:t>
            </a:r>
            <a:r>
              <a:rPr lang="ko-KR" altLang="en-US" sz="900" dirty="0" smtClean="0">
                <a:latin typeface="맑은 고딕"/>
                <a:ea typeface="맑은 고딕"/>
              </a:rPr>
              <a:t>로 이동</a:t>
            </a:r>
            <a:endParaRPr lang="en-US" altLang="ko-KR" sz="900" dirty="0" smtClean="0">
              <a:latin typeface="맑은 고딕"/>
              <a:ea typeface="맑은 고딕"/>
            </a:endParaRPr>
          </a:p>
          <a:p>
            <a:endParaRPr lang="en-US" altLang="ko-KR" sz="900" dirty="0">
              <a:latin typeface="맑은 고딕"/>
              <a:ea typeface="맑은 고딕"/>
            </a:endParaRPr>
          </a:p>
          <a:p>
            <a:r>
              <a:rPr lang="en-US" altLang="ko-KR" sz="900" dirty="0" smtClean="0">
                <a:latin typeface="맑은 고딕"/>
                <a:ea typeface="맑은 고딕"/>
              </a:rPr>
              <a:t>-</a:t>
            </a:r>
            <a:r>
              <a:rPr lang="ko-KR" altLang="en-US" sz="900" dirty="0" smtClean="0">
                <a:latin typeface="맑은 고딕"/>
                <a:ea typeface="맑은 고딕"/>
              </a:rPr>
              <a:t>할인이 안 들어가는 상품만 출력</a:t>
            </a:r>
            <a:endParaRPr lang="en-US" altLang="ko-KR" sz="900" dirty="0" smtClean="0">
              <a:latin typeface="맑은 고딕"/>
              <a:ea typeface="맑은 고딕"/>
            </a:endParaRPr>
          </a:p>
          <a:p>
            <a:r>
              <a:rPr lang="en-US" altLang="ko-KR" sz="900" dirty="0" smtClean="0">
                <a:latin typeface="맑은 고딕"/>
                <a:ea typeface="맑은 고딕"/>
              </a:rPr>
              <a:t>-</a:t>
            </a:r>
            <a:r>
              <a:rPr lang="ko-KR" altLang="en-US" sz="900" dirty="0" smtClean="0">
                <a:latin typeface="맑은 고딕"/>
                <a:ea typeface="맑은 고딕"/>
              </a:rPr>
              <a:t>재고 많은 순으로 출력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076680" y="104392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057630" y="5201026"/>
            <a:ext cx="1734260" cy="4571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공지사항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graphicFrame>
        <p:nvGraphicFramePr>
          <p:cNvPr id="12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08224"/>
              </p:ext>
            </p:extLst>
          </p:nvPr>
        </p:nvGraphicFramePr>
        <p:xfrm>
          <a:off x="3076680" y="5758546"/>
          <a:ext cx="8882434" cy="1050795"/>
        </p:xfrm>
        <a:graphic>
          <a:graphicData uri="http://schemas.openxmlformats.org/drawingml/2006/table">
            <a:tbl>
              <a:tblPr firstRow="1" bandRow="1"/>
              <a:tblGrid>
                <a:gridCol w="685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제목</a:t>
                      </a:r>
                      <a:endParaRPr lang="ko-KR" altLang="en-US" sz="1000" spc="0" dirty="0"/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상시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>
                          <a:hlinkClick r:id="rId2" action="ppaction://hlinkfile"/>
                        </a:rPr>
                        <a:t>괌 패키지</a:t>
                      </a: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>
                          <a:hlinkClick r:id="rId3" action="ppaction://hlinkfile"/>
                        </a:rPr>
                        <a:t>괌 패키지 </a:t>
                      </a:r>
                      <a:r>
                        <a:rPr lang="ko-KR" altLang="en-US" sz="1000" spc="0" dirty="0" err="1" smtClean="0">
                          <a:hlinkClick r:id="rId3" action="ppaction://hlinkfile"/>
                        </a:rPr>
                        <a:t>변동사항있습니다</a:t>
                      </a:r>
                      <a:r>
                        <a:rPr lang="en-US" altLang="ko-KR" sz="1000" spc="0" dirty="0" smtClean="0">
                          <a:hlinkClick r:id="rId3" action="ppaction://hlinkfile"/>
                        </a:rPr>
                        <a:t>. </a:t>
                      </a:r>
                      <a:r>
                        <a:rPr lang="ko-KR" altLang="en-US" sz="1000" spc="0" dirty="0" smtClean="0">
                          <a:hlinkClick r:id="rId3" action="ppaction://hlinkfile"/>
                        </a:rPr>
                        <a:t>변동사항으로는</a:t>
                      </a:r>
                      <a:r>
                        <a:rPr lang="en-US" altLang="ko-KR" sz="1000" spc="0" dirty="0" smtClean="0">
                          <a:hlinkClick r:id="rId3" action="ppaction://hlinkfile"/>
                        </a:rPr>
                        <a:t>…</a:t>
                      </a: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/>
                        <a:t>test1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202</a:t>
                      </a:r>
                      <a:r>
                        <a:rPr lang="en-US" altLang="ko-KR" sz="1000" spc="0" dirty="0" smtClean="0"/>
                        <a:t>3</a:t>
                      </a:r>
                      <a:r>
                        <a:rPr lang="ko-KR" altLang="en-US" sz="1000" spc="0" dirty="0" smtClean="0"/>
                        <a:t>-</a:t>
                      </a:r>
                      <a:r>
                        <a:rPr lang="en-US" altLang="ko-KR" sz="1000" spc="0" dirty="0"/>
                        <a:t>12</a:t>
                      </a:r>
                      <a:r>
                        <a:rPr lang="ko-KR" altLang="en-US" sz="1000" spc="0" dirty="0"/>
                        <a:t>-</a:t>
                      </a:r>
                      <a:r>
                        <a:rPr lang="en-US" altLang="ko-KR" sz="1000" spc="0" dirty="0"/>
                        <a:t>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상시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>
                          <a:hlinkClick r:id="rId4" action="ppaction://hlinkfile"/>
                        </a:rPr>
                        <a:t>오사카 패키지</a:t>
                      </a: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>
                          <a:hlinkClick r:id="rId5" action="ppaction://hlinkfile"/>
                        </a:rPr>
                        <a:t>오사카 패키지 </a:t>
                      </a:r>
                      <a:r>
                        <a:rPr lang="en-US" altLang="ko-KR" sz="1000" spc="0" dirty="0" smtClean="0">
                          <a:hlinkClick r:id="rId5" action="ppaction://hlinkfile"/>
                        </a:rPr>
                        <a:t>2</a:t>
                      </a:r>
                      <a:r>
                        <a:rPr lang="ko-KR" altLang="en-US" sz="1000" spc="0" dirty="0" smtClean="0">
                          <a:hlinkClick r:id="rId5" action="ppaction://hlinkfile"/>
                        </a:rPr>
                        <a:t>월에 </a:t>
                      </a:r>
                      <a:r>
                        <a:rPr lang="ko-KR" altLang="en-US" sz="1000" spc="0" dirty="0" err="1" smtClean="0">
                          <a:hlinkClick r:id="rId5" action="ppaction://hlinkfile"/>
                        </a:rPr>
                        <a:t>종료예정입니다</a:t>
                      </a:r>
                      <a:r>
                        <a:rPr lang="en-US" altLang="ko-KR" sz="1000" spc="0" dirty="0" smtClean="0">
                          <a:hlinkClick r:id="rId5" action="ppaction://hlinkfile"/>
                        </a:rPr>
                        <a:t>.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test1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/>
                        <a:t>2023-01-19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433530" y="2298993"/>
            <a:ext cx="2523414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공지사항 중 상시 </a:t>
            </a:r>
            <a:r>
              <a:rPr lang="ko-KR" altLang="en-US" sz="900" dirty="0" err="1" smtClean="0">
                <a:latin typeface="맑은 고딕"/>
                <a:ea typeface="맑은 고딕"/>
              </a:rPr>
              <a:t>게시글만</a:t>
            </a:r>
            <a:r>
              <a:rPr lang="ko-KR" altLang="en-US" sz="900" dirty="0" smtClean="0">
                <a:latin typeface="맑은 고딕"/>
                <a:ea typeface="맑은 고딕"/>
              </a:rPr>
              <a:t> 출력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2974734" y="618603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9516" y="2687569"/>
            <a:ext cx="2523414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내용이 길 경우 </a:t>
            </a:r>
            <a:r>
              <a:rPr lang="en-US" altLang="ko-KR" sz="900" dirty="0" smtClean="0">
                <a:latin typeface="맑은 고딕"/>
                <a:ea typeface="맑은 고딕"/>
              </a:rPr>
              <a:t>…</a:t>
            </a:r>
            <a:r>
              <a:rPr lang="ko-KR" altLang="en-US" sz="900" dirty="0" smtClean="0">
                <a:latin typeface="맑은 고딕"/>
                <a:ea typeface="맑은 고딕"/>
              </a:rPr>
              <a:t>으로 출력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7416974" y="582779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057630" y="521669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67281" y="311618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0522" y="3097504"/>
            <a:ext cx="2523414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패키지 제목을 출력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217733" y="220502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057630" y="193684"/>
            <a:ext cx="1734260" cy="4571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월간 인기</a:t>
            </a:r>
            <a:r>
              <a:rPr lang="en-US" altLang="ko-KR" sz="1000" dirty="0" smtClean="0">
                <a:solidFill>
                  <a:schemeClr val="dk1"/>
                </a:solidFill>
              </a:rPr>
              <a:t> </a:t>
            </a:r>
            <a:r>
              <a:rPr lang="ko-KR" altLang="en-US" sz="1000" dirty="0" smtClean="0">
                <a:solidFill>
                  <a:schemeClr val="dk1"/>
                </a:solidFill>
              </a:rPr>
              <a:t>패키지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>
                <a:solidFill>
                  <a:schemeClr val="tx1"/>
                </a:solidFill>
              </a:rPr>
              <a:t>나만의 패키지 페이지</a:t>
            </a:r>
          </a:p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STEP4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325920" y="507361"/>
            <a:ext cx="1715062" cy="453679"/>
            <a:chOff x="8402120" y="432738"/>
            <a:chExt cx="1438419" cy="45367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백현준님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로그아웃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 dirty="0"/>
                <a:t>예약확인</a:t>
              </a: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4876774" y="549535"/>
            <a:ext cx="2360215" cy="336882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검색창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132294" y="549535"/>
            <a:ext cx="502174" cy="336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328" y="549535"/>
            <a:ext cx="123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/>
                </a:solidFill>
              </a:rPr>
              <a:t>그린투어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580187" y="1760587"/>
            <a:ext cx="871580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여행지</a:t>
            </a:r>
          </a:p>
          <a:p>
            <a:pPr algn="ctr">
              <a:defRPr/>
            </a:pPr>
            <a:r>
              <a:rPr lang="en-US" altLang="ko-KR" sz="900" dirty="0"/>
              <a:t>STEP1</a:t>
            </a:r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957169" y="1760587"/>
            <a:ext cx="871580" cy="453791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날짜</a:t>
            </a:r>
          </a:p>
          <a:p>
            <a:pPr algn="ctr">
              <a:defRPr/>
            </a:pPr>
            <a:r>
              <a:rPr lang="en-US" altLang="ko-KR" sz="900" dirty="0"/>
              <a:t>STEP2</a:t>
            </a:r>
            <a:endParaRPr lang="ko-KR" altLang="en-US" sz="9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34151" y="1767583"/>
            <a:ext cx="871580" cy="453791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항공편</a:t>
            </a:r>
          </a:p>
          <a:p>
            <a:pPr algn="ctr">
              <a:defRPr/>
            </a:pPr>
            <a:r>
              <a:rPr lang="en-US" altLang="ko-KR" sz="900" dirty="0"/>
              <a:t>STEP3</a:t>
            </a:r>
            <a:endParaRPr lang="ko-KR" altLang="en-US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711133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호텔</a:t>
            </a:r>
          </a:p>
          <a:p>
            <a:pPr algn="ctr">
              <a:defRPr/>
            </a:pPr>
            <a:r>
              <a:rPr lang="en-US" altLang="ko-KR" sz="900" dirty="0"/>
              <a:t>STEP4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8527501" y="2381764"/>
            <a:ext cx="1513481" cy="29051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02689" y="2481942"/>
            <a:ext cx="13997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/>
              <a:t>결제 정보</a:t>
            </a:r>
          </a:p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ko-KR" altLang="en-US" sz="900" dirty="0"/>
              <a:t>여행지 </a:t>
            </a:r>
            <a:r>
              <a:rPr lang="en-US" altLang="ko-KR" sz="900" dirty="0"/>
              <a:t>: ??</a:t>
            </a:r>
          </a:p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ko-KR" altLang="en-US" sz="900" dirty="0"/>
              <a:t>여행기간 </a:t>
            </a:r>
            <a:r>
              <a:rPr lang="en-US" altLang="ko-KR" sz="900" dirty="0"/>
              <a:t>: </a:t>
            </a:r>
          </a:p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ko-KR" altLang="en-US" sz="800" dirty="0"/>
              <a:t>항공편 </a:t>
            </a:r>
            <a:r>
              <a:rPr lang="en-US" altLang="ko-KR" sz="800" dirty="0"/>
              <a:t>: </a:t>
            </a:r>
            <a:r>
              <a:rPr lang="ko-KR" altLang="en-US" sz="800" dirty="0"/>
              <a:t>항공사 </a:t>
            </a:r>
            <a:r>
              <a:rPr lang="en-US" altLang="ko-KR" sz="800" dirty="0"/>
              <a:t>+ </a:t>
            </a:r>
            <a:r>
              <a:rPr lang="ko-KR" altLang="en-US" sz="800" dirty="0"/>
              <a:t>등급</a:t>
            </a:r>
          </a:p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ko-KR" altLang="en-US" sz="900" dirty="0"/>
              <a:t>호텔 </a:t>
            </a:r>
            <a:r>
              <a:rPr lang="en-US" altLang="ko-KR" sz="900" dirty="0"/>
              <a:t>: </a:t>
            </a:r>
            <a:r>
              <a:rPr lang="ko-KR" altLang="en-US" sz="900" dirty="0"/>
              <a:t>이름과 인원수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27502" y="4952363"/>
            <a:ext cx="15134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총 결제 금액       </a:t>
            </a:r>
            <a:r>
              <a:rPr lang="en-US" altLang="ko-KR" sz="800" dirty="0"/>
              <a:t>300,000</a:t>
            </a:r>
            <a:r>
              <a:rPr lang="ko-KR" altLang="en-US" sz="800" dirty="0"/>
              <a:t> 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74629" y="5417111"/>
            <a:ext cx="699415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결제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40295" y="5418277"/>
            <a:ext cx="641124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이전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</a:t>
            </a:r>
            <a:r>
              <a:rPr lang="en-US" altLang="ko-KR" sz="1000" dirty="0" smtClean="0">
                <a:solidFill>
                  <a:schemeClr val="dk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mypackage_main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52" name="모서리가 둥근 직사각형 111"/>
          <p:cNvSpPr/>
          <p:nvPr/>
        </p:nvSpPr>
        <p:spPr>
          <a:xfrm>
            <a:off x="3574870" y="2411923"/>
            <a:ext cx="4637270" cy="135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721720" y="2518530"/>
            <a:ext cx="951975" cy="1169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호텔 이미지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79928" y="2518530"/>
            <a:ext cx="16269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>
                <a:hlinkClick r:id="rId2" action="ppaction://hlinkfile"/>
              </a:rPr>
              <a:t>게이오 플라자 호텔 도쿄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4779928" y="2817871"/>
            <a:ext cx="1244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2">
                    <a:lumMod val="75000"/>
                  </a:schemeClr>
                </a:solidFill>
              </a:rPr>
              <a:t>Keio Plaza Hotel Tokyo</a:t>
            </a:r>
            <a:endParaRPr lang="ko-KR" altLang="en-US" sz="9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3272" y="3188919"/>
            <a:ext cx="591978" cy="1694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48716" y="3187416"/>
            <a:ext cx="4722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dirty="0"/>
              <a:t>5</a:t>
            </a:r>
            <a:r>
              <a:rPr lang="ko-KR" altLang="en-US" sz="800" dirty="0"/>
              <a:t>성급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72299" y="2603702"/>
            <a:ext cx="6575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</a:rPr>
              <a:t>620,214</a:t>
            </a:r>
            <a:r>
              <a:rPr lang="ko-KR" altLang="en-US" sz="800" dirty="0"/>
              <a:t>원</a:t>
            </a:r>
          </a:p>
        </p:txBody>
      </p:sp>
      <p:sp>
        <p:nvSpPr>
          <p:cNvPr id="62" name="모서리가 둥근 직사각형 119"/>
          <p:cNvSpPr/>
          <p:nvPr/>
        </p:nvSpPr>
        <p:spPr>
          <a:xfrm>
            <a:off x="7530868" y="2585342"/>
            <a:ext cx="558963" cy="24581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선택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172" y="989665"/>
            <a:ext cx="213087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결제 </a:t>
            </a:r>
            <a:r>
              <a:rPr lang="ko-KR" altLang="en-US" sz="1000" dirty="0" smtClean="0"/>
              <a:t>클릭 시 </a:t>
            </a:r>
            <a:r>
              <a:rPr lang="ko-KR" altLang="en-US" sz="1000" dirty="0"/>
              <a:t>결제 페이지로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56" name="타원 55"/>
          <p:cNvSpPr/>
          <p:nvPr/>
        </p:nvSpPr>
        <p:spPr>
          <a:xfrm>
            <a:off x="306890" y="101486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245100" y="5367029"/>
            <a:ext cx="204591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74870" y="1121125"/>
            <a:ext cx="6466112" cy="464265"/>
            <a:chOff x="3651476" y="1045363"/>
            <a:chExt cx="7932138" cy="464265"/>
          </a:xfrm>
        </p:grpSpPr>
        <p:sp>
          <p:nvSpPr>
            <p:cNvPr id="89" name="Rectangle 3"/>
            <p:cNvSpPr>
              <a:spLocks noChangeArrowheads="1"/>
            </p:cNvSpPr>
            <p:nvPr/>
          </p:nvSpPr>
          <p:spPr>
            <a:xfrm>
              <a:off x="3651476" y="1055950"/>
              <a:ext cx="1178220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</a:t>
              </a:r>
              <a:endParaRPr lang="en-US" altLang="ko-KR" sz="800" dirty="0"/>
            </a:p>
          </p:txBody>
        </p:sp>
        <p:sp>
          <p:nvSpPr>
            <p:cNvPr id="90" name="Rectangle 3"/>
            <p:cNvSpPr>
              <a:spLocks noChangeArrowheads="1"/>
            </p:cNvSpPr>
            <p:nvPr/>
          </p:nvSpPr>
          <p:spPr>
            <a:xfrm>
              <a:off x="8578734" y="1045363"/>
              <a:ext cx="131065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여행 도시</a:t>
              </a:r>
              <a:endParaRPr lang="ko-KR" altLang="en-US" sz="900" b="1" dirty="0"/>
            </a:p>
          </p:txBody>
        </p:sp>
        <p:sp>
          <p:nvSpPr>
            <p:cNvPr id="91" name="Rectangle 3"/>
            <p:cNvSpPr>
              <a:spLocks noChangeArrowheads="1"/>
            </p:cNvSpPr>
            <p:nvPr/>
          </p:nvSpPr>
          <p:spPr>
            <a:xfrm>
              <a:off x="5311834" y="1055950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나만의 패키지</a:t>
              </a:r>
              <a:endParaRPr lang="en-US" altLang="ko-KR" sz="800" dirty="0"/>
            </a:p>
          </p:txBody>
        </p:sp>
        <p:sp>
          <p:nvSpPr>
            <p:cNvPr id="92" name="Rectangle 3"/>
            <p:cNvSpPr>
              <a:spLocks noChangeArrowheads="1"/>
            </p:cNvSpPr>
            <p:nvPr/>
          </p:nvSpPr>
          <p:spPr>
            <a:xfrm>
              <a:off x="10324408" y="1045363"/>
              <a:ext cx="1259206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/>
                <a:t>고객센터</a:t>
              </a:r>
              <a:endParaRPr lang="en-US" altLang="ko-KR" sz="800"/>
            </a:p>
          </p:txBody>
        </p:sp>
        <p:sp>
          <p:nvSpPr>
            <p:cNvPr id="93" name="Rectangle 3"/>
            <p:cNvSpPr>
              <a:spLocks noChangeArrowheads="1"/>
            </p:cNvSpPr>
            <p:nvPr/>
          </p:nvSpPr>
          <p:spPr>
            <a:xfrm>
              <a:off x="6931206" y="1045363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 후기</a:t>
              </a:r>
              <a:endParaRPr lang="en-US" altLang="ko-KR" sz="9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36052" y="2637451"/>
            <a:ext cx="58765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맑은 고딕"/>
                <a:ea typeface="맑은 고딕"/>
              </a:rPr>
              <a:t>스탠다드</a:t>
            </a:r>
            <a:endParaRPr lang="ko-KR" altLang="en-US" sz="700" dirty="0">
              <a:latin typeface="맑은 고딕"/>
              <a:ea typeface="맑은 고딕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72299" y="2977548"/>
            <a:ext cx="6575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</a:rPr>
              <a:t>7</a:t>
            </a:r>
            <a:r>
              <a:rPr lang="en-US" altLang="ko-KR" sz="800" dirty="0" smtClean="0">
                <a:solidFill>
                  <a:srgbClr val="FF0000"/>
                </a:solidFill>
              </a:rPr>
              <a:t>20,214</a:t>
            </a:r>
            <a:r>
              <a:rPr lang="ko-KR" altLang="en-US" sz="800" dirty="0"/>
              <a:t>원</a:t>
            </a:r>
          </a:p>
        </p:txBody>
      </p:sp>
      <p:sp>
        <p:nvSpPr>
          <p:cNvPr id="97" name="모서리가 둥근 직사각형 119"/>
          <p:cNvSpPr/>
          <p:nvPr/>
        </p:nvSpPr>
        <p:spPr>
          <a:xfrm>
            <a:off x="7530868" y="2959188"/>
            <a:ext cx="558963" cy="24581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선택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36052" y="3011297"/>
            <a:ext cx="58765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atin typeface="맑은 고딕"/>
                <a:ea typeface="맑은 고딕"/>
              </a:rPr>
              <a:t>디럭스</a:t>
            </a:r>
            <a:endParaRPr lang="ko-KR" altLang="en-US" sz="700" dirty="0">
              <a:latin typeface="맑은 고딕"/>
              <a:ea typeface="맑은 고딕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785880" y="3351958"/>
            <a:ext cx="7570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 dirty="0" smtClean="0">
                <a:solidFill>
                  <a:srgbClr val="FF0000"/>
                </a:solidFill>
              </a:rPr>
              <a:t>1,020,214</a:t>
            </a:r>
            <a:r>
              <a:rPr lang="ko-KR" altLang="en-US" sz="800" dirty="0"/>
              <a:t>원</a:t>
            </a:r>
          </a:p>
        </p:txBody>
      </p:sp>
      <p:sp>
        <p:nvSpPr>
          <p:cNvPr id="100" name="모서리가 둥근 직사각형 119"/>
          <p:cNvSpPr/>
          <p:nvPr/>
        </p:nvSpPr>
        <p:spPr>
          <a:xfrm>
            <a:off x="7543969" y="3333598"/>
            <a:ext cx="558963" cy="24581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선택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49153" y="3385707"/>
            <a:ext cx="58765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맑은 고딕"/>
                <a:ea typeface="맑은 고딕"/>
              </a:rPr>
              <a:t>스위트</a:t>
            </a:r>
            <a:endParaRPr lang="ko-KR" altLang="en-US" sz="700" dirty="0">
              <a:latin typeface="맑은 고딕"/>
              <a:ea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74870" y="3925129"/>
            <a:ext cx="4645883" cy="1353250"/>
            <a:chOff x="3574870" y="3972754"/>
            <a:chExt cx="4645883" cy="1353250"/>
          </a:xfrm>
        </p:grpSpPr>
        <p:grpSp>
          <p:nvGrpSpPr>
            <p:cNvPr id="65" name="그룹 64"/>
            <p:cNvGrpSpPr/>
            <p:nvPr/>
          </p:nvGrpSpPr>
          <p:grpSpPr>
            <a:xfrm>
              <a:off x="3574870" y="3972754"/>
              <a:ext cx="4645883" cy="1353250"/>
              <a:chOff x="3414487" y="2411923"/>
              <a:chExt cx="4797653" cy="1353250"/>
            </a:xfrm>
          </p:grpSpPr>
          <p:sp>
            <p:nvSpPr>
              <p:cNvPr id="66" name="모서리가 둥근 직사각형 111"/>
              <p:cNvSpPr/>
              <p:nvPr/>
            </p:nvSpPr>
            <p:spPr>
              <a:xfrm>
                <a:off x="3414487" y="2411923"/>
                <a:ext cx="4797653" cy="135325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566416" y="2518530"/>
                <a:ext cx="984900" cy="11691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호텔 이미지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661223" y="2518530"/>
                <a:ext cx="15206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900" dirty="0">
                    <a:hlinkClick r:id="rId4" action="ppaction://hlinkfile"/>
                  </a:rPr>
                  <a:t>게이오 플라자 호텔 도쿄</a:t>
                </a:r>
                <a:endParaRPr lang="ko-KR" altLang="en-US" sz="9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661223" y="2817871"/>
                <a:ext cx="12873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900">
                    <a:solidFill>
                      <a:schemeClr val="bg2">
                        <a:lumMod val="75000"/>
                      </a:schemeClr>
                    </a:solidFill>
                  </a:rPr>
                  <a:t>Keio Plaza Hotel Tokyo</a:t>
                </a:r>
                <a:endParaRPr lang="ko-KR" altLang="en-US" sz="9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726758" y="3188919"/>
                <a:ext cx="612452" cy="169411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5353141" y="3187416"/>
                <a:ext cx="48857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/>
                  <a:t>5</a:t>
                </a:r>
                <a:r>
                  <a:rPr lang="ko-KR" altLang="en-US" sz="800" dirty="0"/>
                  <a:t>성급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436052" y="4133027"/>
              <a:ext cx="1666880" cy="1000420"/>
              <a:chOff x="6588452" y="2737742"/>
              <a:chExt cx="1666880" cy="1000420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7024699" y="2756102"/>
                <a:ext cx="65753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srgbClr val="FF0000"/>
                    </a:solidFill>
                  </a:rPr>
                  <a:t>620,214</a:t>
                </a:r>
                <a:r>
                  <a:rPr lang="ko-KR" altLang="en-US" sz="800" dirty="0"/>
                  <a:t>원</a:t>
                </a:r>
              </a:p>
            </p:txBody>
          </p:sp>
          <p:sp>
            <p:nvSpPr>
              <p:cNvPr id="103" name="모서리가 둥근 직사각형 119"/>
              <p:cNvSpPr/>
              <p:nvPr/>
            </p:nvSpPr>
            <p:spPr>
              <a:xfrm>
                <a:off x="7683268" y="2737742"/>
                <a:ext cx="558963" cy="245813"/>
              </a:xfrm>
              <a:prstGeom prst="roundRect">
                <a:avLst>
                  <a:gd name="adj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선택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588452" y="2789851"/>
                <a:ext cx="587650" cy="20005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latin typeface="맑은 고딕"/>
                    <a:ea typeface="맑은 고딕"/>
                  </a:rPr>
                  <a:t>스탠다드</a:t>
                </a:r>
                <a:endParaRPr lang="ko-KR" altLang="en-US" sz="700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024699" y="3129948"/>
                <a:ext cx="65753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srgbClr val="FF0000"/>
                    </a:solidFill>
                  </a:rPr>
                  <a:t>7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20,214</a:t>
                </a:r>
                <a:r>
                  <a:rPr lang="ko-KR" altLang="en-US" sz="800" dirty="0"/>
                  <a:t>원</a:t>
                </a:r>
              </a:p>
            </p:txBody>
          </p:sp>
          <p:sp>
            <p:nvSpPr>
              <p:cNvPr id="106" name="모서리가 둥근 직사각형 119"/>
              <p:cNvSpPr/>
              <p:nvPr/>
            </p:nvSpPr>
            <p:spPr>
              <a:xfrm>
                <a:off x="7683268" y="3111588"/>
                <a:ext cx="558963" cy="245813"/>
              </a:xfrm>
              <a:prstGeom prst="roundRect">
                <a:avLst>
                  <a:gd name="adj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선택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88452" y="3163697"/>
                <a:ext cx="587650" cy="20005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 smtClean="0">
                    <a:latin typeface="맑은 고딕"/>
                    <a:ea typeface="맑은 고딕"/>
                  </a:rPr>
                  <a:t>디럭스</a:t>
                </a:r>
                <a:endParaRPr lang="ko-KR" altLang="en-US" sz="700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938280" y="3504358"/>
                <a:ext cx="75705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dirty="0" smtClean="0">
                    <a:solidFill>
                      <a:srgbClr val="FF0000"/>
                    </a:solidFill>
                  </a:rPr>
                  <a:t>1,020,214</a:t>
                </a:r>
                <a:r>
                  <a:rPr lang="ko-KR" altLang="en-US" sz="800" dirty="0"/>
                  <a:t>원</a:t>
                </a:r>
              </a:p>
            </p:txBody>
          </p:sp>
          <p:sp>
            <p:nvSpPr>
              <p:cNvPr id="109" name="모서리가 둥근 직사각형 119"/>
              <p:cNvSpPr/>
              <p:nvPr/>
            </p:nvSpPr>
            <p:spPr>
              <a:xfrm>
                <a:off x="7696369" y="3485998"/>
                <a:ext cx="558963" cy="245813"/>
              </a:xfrm>
              <a:prstGeom prst="roundRect">
                <a:avLst>
                  <a:gd name="adj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선택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601553" y="3538107"/>
                <a:ext cx="587650" cy="20005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latin typeface="맑은 고딕"/>
                    <a:ea typeface="맑은 고딕"/>
                  </a:rPr>
                  <a:t>스위트</a:t>
                </a:r>
                <a:endParaRPr lang="ko-KR" altLang="en-US" sz="700" dirty="0"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494658" y="1360834"/>
            <a:ext cx="21308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호텔 이미지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호텔 이름 클릭 시 호텔 상세 정보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띄움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299616" y="144318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3743476" y="25416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4673695" y="25416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3574870" y="5417354"/>
            <a:ext cx="4645883" cy="1353250"/>
            <a:chOff x="3574870" y="3972754"/>
            <a:chExt cx="4645883" cy="1353250"/>
          </a:xfrm>
        </p:grpSpPr>
        <p:grpSp>
          <p:nvGrpSpPr>
            <p:cNvPr id="125" name="그룹 124"/>
            <p:cNvGrpSpPr/>
            <p:nvPr/>
          </p:nvGrpSpPr>
          <p:grpSpPr>
            <a:xfrm>
              <a:off x="3574870" y="3972754"/>
              <a:ext cx="4645883" cy="1353250"/>
              <a:chOff x="3414487" y="2411923"/>
              <a:chExt cx="4797653" cy="1353250"/>
            </a:xfrm>
          </p:grpSpPr>
          <p:sp>
            <p:nvSpPr>
              <p:cNvPr id="136" name="모서리가 둥근 직사각형 111"/>
              <p:cNvSpPr/>
              <p:nvPr/>
            </p:nvSpPr>
            <p:spPr>
              <a:xfrm>
                <a:off x="3414487" y="2411923"/>
                <a:ext cx="4797653" cy="135325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3566416" y="2518530"/>
                <a:ext cx="984900" cy="11691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호텔 이미지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661223" y="2518530"/>
                <a:ext cx="15206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900" dirty="0">
                    <a:hlinkClick r:id="rId4" action="ppaction://hlinkfile"/>
                  </a:rPr>
                  <a:t>게이오 플라자 호텔 도쿄</a:t>
                </a:r>
                <a:endParaRPr lang="ko-KR" altLang="en-US" sz="9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4661223" y="2817871"/>
                <a:ext cx="12873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900">
                    <a:solidFill>
                      <a:schemeClr val="bg2">
                        <a:lumMod val="75000"/>
                      </a:schemeClr>
                    </a:solidFill>
                  </a:rPr>
                  <a:t>Keio Plaza Hotel Tokyo</a:t>
                </a:r>
                <a:endParaRPr lang="ko-KR" altLang="en-US" sz="9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726758" y="3188919"/>
                <a:ext cx="612452" cy="169411"/>
              </a:xfrm>
              <a:prstGeom prst="rect">
                <a:avLst/>
              </a:prstGeom>
            </p:spPr>
          </p:pic>
          <p:sp>
            <p:nvSpPr>
              <p:cNvPr id="141" name="TextBox 140"/>
              <p:cNvSpPr txBox="1"/>
              <p:nvPr/>
            </p:nvSpPr>
            <p:spPr>
              <a:xfrm>
                <a:off x="5353141" y="3187416"/>
                <a:ext cx="48857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/>
                  <a:t>5</a:t>
                </a:r>
                <a:r>
                  <a:rPr lang="ko-KR" altLang="en-US" sz="800" dirty="0"/>
                  <a:t>성급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436052" y="4133027"/>
              <a:ext cx="1666880" cy="1000420"/>
              <a:chOff x="6588452" y="2737742"/>
              <a:chExt cx="1666880" cy="1000420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7024699" y="2756102"/>
                <a:ext cx="65753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srgbClr val="FF0000"/>
                    </a:solidFill>
                  </a:rPr>
                  <a:t>620,214</a:t>
                </a:r>
                <a:r>
                  <a:rPr lang="ko-KR" altLang="en-US" sz="800" dirty="0"/>
                  <a:t>원</a:t>
                </a:r>
              </a:p>
            </p:txBody>
          </p:sp>
          <p:sp>
            <p:nvSpPr>
              <p:cNvPr id="128" name="모서리가 둥근 직사각형 119"/>
              <p:cNvSpPr/>
              <p:nvPr/>
            </p:nvSpPr>
            <p:spPr>
              <a:xfrm>
                <a:off x="7683268" y="2737742"/>
                <a:ext cx="558963" cy="245813"/>
              </a:xfrm>
              <a:prstGeom prst="roundRect">
                <a:avLst>
                  <a:gd name="adj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선택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588452" y="2789851"/>
                <a:ext cx="587650" cy="20005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latin typeface="맑은 고딕"/>
                    <a:ea typeface="맑은 고딕"/>
                  </a:rPr>
                  <a:t>스탠다드</a:t>
                </a:r>
                <a:endParaRPr lang="ko-KR" altLang="en-US" sz="700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024699" y="3129948"/>
                <a:ext cx="65753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srgbClr val="FF0000"/>
                    </a:solidFill>
                  </a:rPr>
                  <a:t>7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20,214</a:t>
                </a:r>
                <a:r>
                  <a:rPr lang="ko-KR" altLang="en-US" sz="800" dirty="0"/>
                  <a:t>원</a:t>
                </a:r>
              </a:p>
            </p:txBody>
          </p:sp>
          <p:sp>
            <p:nvSpPr>
              <p:cNvPr id="131" name="모서리가 둥근 직사각형 119"/>
              <p:cNvSpPr/>
              <p:nvPr/>
            </p:nvSpPr>
            <p:spPr>
              <a:xfrm>
                <a:off x="7683268" y="3111588"/>
                <a:ext cx="558963" cy="245813"/>
              </a:xfrm>
              <a:prstGeom prst="roundRect">
                <a:avLst>
                  <a:gd name="adj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선택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588452" y="3163697"/>
                <a:ext cx="587650" cy="20005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 smtClean="0">
                    <a:latin typeface="맑은 고딕"/>
                    <a:ea typeface="맑은 고딕"/>
                  </a:rPr>
                  <a:t>디럭스</a:t>
                </a:r>
                <a:endParaRPr lang="ko-KR" altLang="en-US" sz="700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938280" y="3504358"/>
                <a:ext cx="75705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dirty="0" smtClean="0">
                    <a:solidFill>
                      <a:srgbClr val="FF0000"/>
                    </a:solidFill>
                  </a:rPr>
                  <a:t>1,020,214</a:t>
                </a:r>
                <a:r>
                  <a:rPr lang="ko-KR" altLang="en-US" sz="800" dirty="0"/>
                  <a:t>원</a:t>
                </a:r>
              </a:p>
            </p:txBody>
          </p:sp>
          <p:sp>
            <p:nvSpPr>
              <p:cNvPr id="134" name="모서리가 둥근 직사각형 119"/>
              <p:cNvSpPr/>
              <p:nvPr/>
            </p:nvSpPr>
            <p:spPr>
              <a:xfrm>
                <a:off x="7696369" y="3485998"/>
                <a:ext cx="558963" cy="245813"/>
              </a:xfrm>
              <a:prstGeom prst="roundRect">
                <a:avLst>
                  <a:gd name="adj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선택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01553" y="3538107"/>
                <a:ext cx="587650" cy="20005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latin typeface="맑은 고딕"/>
                    <a:ea typeface="맑은 고딕"/>
                  </a:rPr>
                  <a:t>스위트</a:t>
                </a:r>
                <a:endParaRPr lang="ko-KR" altLang="en-US" sz="700" dirty="0"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95" name="모서리가 둥근 직사각형 94"/>
          <p:cNvSpPr/>
          <p:nvPr/>
        </p:nvSpPr>
        <p:spPr>
          <a:xfrm>
            <a:off x="9128758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 smtClean="0"/>
              <a:t>관광 상품</a:t>
            </a:r>
            <a:endParaRPr lang="ko-KR" altLang="en-US" sz="900" dirty="0"/>
          </a:p>
          <a:p>
            <a:pPr algn="ctr">
              <a:defRPr/>
            </a:pPr>
            <a:r>
              <a:rPr lang="en-US" altLang="ko-KR" sz="900" dirty="0" smtClean="0"/>
              <a:t>STEP5</a:t>
            </a:r>
            <a:endParaRPr lang="ko-KR" altLang="en-US" sz="900" dirty="0"/>
          </a:p>
        </p:txBody>
      </p:sp>
      <p:sp>
        <p:nvSpPr>
          <p:cNvPr id="37" name="오른쪽 화살표 36"/>
          <p:cNvSpPr/>
          <p:nvPr/>
        </p:nvSpPr>
        <p:spPr>
          <a:xfrm>
            <a:off x="4516845" y="1907176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4" name="오른쪽 화살표 113"/>
          <p:cNvSpPr/>
          <p:nvPr/>
        </p:nvSpPr>
        <p:spPr>
          <a:xfrm>
            <a:off x="5892871" y="1899461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5" name="오른쪽 화살표 114"/>
          <p:cNvSpPr/>
          <p:nvPr/>
        </p:nvSpPr>
        <p:spPr>
          <a:xfrm>
            <a:off x="7295218" y="1907989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6" name="오른쪽 화살표 115"/>
          <p:cNvSpPr/>
          <p:nvPr/>
        </p:nvSpPr>
        <p:spPr>
          <a:xfrm>
            <a:off x="8734371" y="1913995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</a:rPr>
              <a:t>나만의 패키지 페이지</a:t>
            </a: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tx1"/>
                </a:solidFill>
              </a:rPr>
              <a:t>호텔 상세 정보 팝업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</a:t>
            </a:r>
            <a:r>
              <a:rPr lang="en-US" altLang="ko-KR" sz="1000" dirty="0" smtClean="0">
                <a:solidFill>
                  <a:schemeClr val="dk1"/>
                </a:solidFill>
              </a:rPr>
              <a:t>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HotelInfo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0772" y="529897"/>
            <a:ext cx="4779818" cy="3017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호텔 이미지</a:t>
            </a:r>
            <a:r>
              <a:rPr lang="en-US" altLang="ko-KR" sz="1000" dirty="0" smtClean="0">
                <a:solidFill>
                  <a:schemeClr val="dk1"/>
                </a:solidFill>
              </a:rPr>
              <a:t>1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86206" y="529896"/>
            <a:ext cx="1689561" cy="1378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이미지</a:t>
            </a:r>
            <a:r>
              <a:rPr lang="en-US" altLang="ko-KR" sz="1000" dirty="0" smtClean="0">
                <a:solidFill>
                  <a:schemeClr val="dk1"/>
                </a:solidFill>
              </a:rPr>
              <a:t>2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31383" y="529897"/>
            <a:ext cx="1481743" cy="1378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이미지</a:t>
            </a:r>
            <a:r>
              <a:rPr lang="en-US" altLang="ko-KR" sz="1000" dirty="0" smtClean="0">
                <a:solidFill>
                  <a:schemeClr val="dk1"/>
                </a:solidFill>
              </a:rPr>
              <a:t>3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6206" y="2099302"/>
            <a:ext cx="1689561" cy="1448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이미지</a:t>
            </a:r>
            <a:r>
              <a:rPr lang="en-US" altLang="ko-KR" sz="1000" dirty="0" smtClean="0">
                <a:solidFill>
                  <a:schemeClr val="dk1"/>
                </a:solidFill>
              </a:rPr>
              <a:t>4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31383" y="2099301"/>
            <a:ext cx="1481744" cy="1448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이미지</a:t>
            </a:r>
            <a:r>
              <a:rPr lang="en-US" altLang="ko-KR" sz="1000" dirty="0" smtClean="0">
                <a:solidFill>
                  <a:schemeClr val="dk1"/>
                </a:solidFill>
              </a:rPr>
              <a:t>5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2582" y="174053"/>
            <a:ext cx="211143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맑은 고딕"/>
                <a:ea typeface="맑은 고딕"/>
              </a:rPr>
              <a:t>호텔명</a:t>
            </a:r>
            <a:r>
              <a:rPr lang="en-US" altLang="ko-KR" sz="1050" b="1" dirty="0" smtClean="0">
                <a:latin typeface="맑은 고딕"/>
                <a:ea typeface="맑은 고딕"/>
              </a:rPr>
              <a:t>(</a:t>
            </a:r>
            <a:r>
              <a:rPr lang="ko-KR" altLang="en-US" sz="1050" b="1" dirty="0" smtClean="0">
                <a:latin typeface="맑은 고딕"/>
                <a:ea typeface="맑은 고딕"/>
              </a:rPr>
              <a:t>영문이름</a:t>
            </a:r>
            <a:r>
              <a:rPr lang="en-US" altLang="ko-KR" sz="1050" b="1" dirty="0" smtClean="0">
                <a:latin typeface="맑은 고딕"/>
                <a:ea typeface="맑은 고딕"/>
              </a:rPr>
              <a:t>)</a:t>
            </a:r>
            <a:endParaRPr lang="ko-KR" altLang="en-US" sz="1000" b="1" dirty="0">
              <a:latin typeface="맑은 고딕"/>
              <a:ea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4088" y="216305"/>
            <a:ext cx="612452" cy="169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50772" y="3800431"/>
            <a:ext cx="846235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호텔 주소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호텔 전화번호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호텔 설명</a:t>
            </a:r>
            <a:endParaRPr lang="en-US" altLang="ko-KR" sz="1000" dirty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안내 사항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6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</a:rPr>
              <a:t>나만의 패키지 페이지</a:t>
            </a: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</a:rPr>
              <a:t>STEP5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325920" y="507361"/>
            <a:ext cx="1715062" cy="453679"/>
            <a:chOff x="8402120" y="432738"/>
            <a:chExt cx="1438419" cy="45367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402120" y="432739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백현준님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177599" y="432738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로그아웃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16148" y="704086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/>
                <a:t>마이페이지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177599" y="704085"/>
              <a:ext cx="662940" cy="18233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 dirty="0"/>
                <a:t>예약확인</a:t>
              </a: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4876774" y="549535"/>
            <a:ext cx="2360215" cy="336882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검색창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132294" y="549535"/>
            <a:ext cx="502174" cy="336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328" y="549535"/>
            <a:ext cx="123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/>
                </a:solidFill>
              </a:rPr>
              <a:t>그린투어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580187" y="1760587"/>
            <a:ext cx="871580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여행지</a:t>
            </a:r>
          </a:p>
          <a:p>
            <a:pPr algn="ctr">
              <a:defRPr/>
            </a:pPr>
            <a:r>
              <a:rPr lang="en-US" altLang="ko-KR" sz="900" dirty="0"/>
              <a:t>STEP1</a:t>
            </a:r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957169" y="1760587"/>
            <a:ext cx="871580" cy="453791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날짜</a:t>
            </a:r>
          </a:p>
          <a:p>
            <a:pPr algn="ctr">
              <a:defRPr/>
            </a:pPr>
            <a:r>
              <a:rPr lang="en-US" altLang="ko-KR" sz="900" dirty="0"/>
              <a:t>STEP2</a:t>
            </a:r>
            <a:endParaRPr lang="ko-KR" altLang="en-US" sz="9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34151" y="1767583"/>
            <a:ext cx="871580" cy="453791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/>
              <a:t>항공편</a:t>
            </a:r>
          </a:p>
          <a:p>
            <a:pPr algn="ctr">
              <a:defRPr/>
            </a:pPr>
            <a:r>
              <a:rPr lang="en-US" altLang="ko-KR" sz="900" dirty="0"/>
              <a:t>STEP3</a:t>
            </a:r>
            <a:endParaRPr lang="ko-KR" altLang="en-US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711133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호텔</a:t>
            </a:r>
          </a:p>
          <a:p>
            <a:pPr algn="ctr">
              <a:defRPr/>
            </a:pPr>
            <a:r>
              <a:rPr lang="en-US" altLang="ko-KR" sz="900" dirty="0"/>
              <a:t>STEP4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8527501" y="2481515"/>
            <a:ext cx="1513481" cy="29051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02689" y="2581693"/>
            <a:ext cx="13997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/>
              <a:t>결제 정보</a:t>
            </a:r>
          </a:p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ko-KR" altLang="en-US" sz="900" dirty="0"/>
              <a:t>여행지 </a:t>
            </a:r>
            <a:r>
              <a:rPr lang="en-US" altLang="ko-KR" sz="900" dirty="0"/>
              <a:t>: ??</a:t>
            </a:r>
          </a:p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ko-KR" altLang="en-US" sz="900" dirty="0"/>
              <a:t>여행기간 </a:t>
            </a:r>
            <a:r>
              <a:rPr lang="en-US" altLang="ko-KR" sz="900" dirty="0"/>
              <a:t>: </a:t>
            </a:r>
          </a:p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ko-KR" altLang="en-US" sz="800" dirty="0"/>
              <a:t>항공편 </a:t>
            </a:r>
            <a:r>
              <a:rPr lang="en-US" altLang="ko-KR" sz="800" dirty="0"/>
              <a:t>: </a:t>
            </a:r>
            <a:r>
              <a:rPr lang="ko-KR" altLang="en-US" sz="800" dirty="0"/>
              <a:t>항공사 </a:t>
            </a:r>
            <a:r>
              <a:rPr lang="en-US" altLang="ko-KR" sz="800" dirty="0"/>
              <a:t>+ </a:t>
            </a:r>
            <a:r>
              <a:rPr lang="ko-KR" altLang="en-US" sz="800" dirty="0"/>
              <a:t>등급</a:t>
            </a:r>
          </a:p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ko-KR" altLang="en-US" sz="900" dirty="0"/>
              <a:t>호텔 </a:t>
            </a:r>
            <a:r>
              <a:rPr lang="en-US" altLang="ko-KR" sz="900" dirty="0"/>
              <a:t>: </a:t>
            </a:r>
            <a:r>
              <a:rPr lang="ko-KR" altLang="en-US" sz="900" dirty="0"/>
              <a:t>이름과 </a:t>
            </a:r>
            <a:r>
              <a:rPr lang="ko-KR" altLang="en-US" sz="900" dirty="0" smtClean="0"/>
              <a:t>인원수</a:t>
            </a:r>
            <a:endParaRPr lang="en-US" altLang="ko-KR" sz="900" dirty="0" smtClean="0"/>
          </a:p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ko-KR" altLang="en-US" sz="900" dirty="0" smtClean="0"/>
              <a:t>관광상품 </a:t>
            </a:r>
            <a:r>
              <a:rPr lang="en-US" altLang="ko-KR" sz="900" dirty="0" smtClean="0"/>
              <a:t>: n</a:t>
            </a:r>
            <a:r>
              <a:rPr lang="ko-KR" altLang="en-US" sz="900" dirty="0" smtClean="0"/>
              <a:t>개</a:t>
            </a:r>
            <a:endParaRPr lang="en-US" altLang="ko-KR" sz="9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527502" y="5052114"/>
            <a:ext cx="15134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총 결제 금액       </a:t>
            </a:r>
            <a:r>
              <a:rPr lang="en-US" altLang="ko-KR" sz="800" dirty="0"/>
              <a:t>300,000</a:t>
            </a:r>
            <a:r>
              <a:rPr lang="ko-KR" altLang="en-US" sz="800" dirty="0"/>
              <a:t> 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74629" y="5516862"/>
            <a:ext cx="699415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결제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40295" y="5518028"/>
            <a:ext cx="641124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이전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</a:t>
            </a:r>
            <a:r>
              <a:rPr lang="en-US" altLang="ko-KR" sz="1000" dirty="0" smtClean="0">
                <a:solidFill>
                  <a:schemeClr val="dk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mypackage_main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245100" y="5466780"/>
            <a:ext cx="204591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74870" y="1121125"/>
            <a:ext cx="6466112" cy="464265"/>
            <a:chOff x="3651476" y="1045363"/>
            <a:chExt cx="7932138" cy="464265"/>
          </a:xfrm>
        </p:grpSpPr>
        <p:sp>
          <p:nvSpPr>
            <p:cNvPr id="89" name="Rectangle 3"/>
            <p:cNvSpPr>
              <a:spLocks noChangeArrowheads="1"/>
            </p:cNvSpPr>
            <p:nvPr/>
          </p:nvSpPr>
          <p:spPr>
            <a:xfrm>
              <a:off x="3651476" y="1055950"/>
              <a:ext cx="1178220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/>
                <a:t>패키지</a:t>
              </a:r>
              <a:endParaRPr lang="en-US" altLang="ko-KR" sz="800" dirty="0"/>
            </a:p>
          </p:txBody>
        </p:sp>
        <p:sp>
          <p:nvSpPr>
            <p:cNvPr id="90" name="Rectangle 3"/>
            <p:cNvSpPr>
              <a:spLocks noChangeArrowheads="1"/>
            </p:cNvSpPr>
            <p:nvPr/>
          </p:nvSpPr>
          <p:spPr>
            <a:xfrm>
              <a:off x="8578734" y="1045363"/>
              <a:ext cx="131065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여행 도시</a:t>
              </a:r>
              <a:endParaRPr lang="ko-KR" altLang="en-US" sz="900" b="1" dirty="0"/>
            </a:p>
          </p:txBody>
        </p:sp>
        <p:sp>
          <p:nvSpPr>
            <p:cNvPr id="91" name="Rectangle 3"/>
            <p:cNvSpPr>
              <a:spLocks noChangeArrowheads="1"/>
            </p:cNvSpPr>
            <p:nvPr/>
          </p:nvSpPr>
          <p:spPr>
            <a:xfrm>
              <a:off x="5311834" y="1055950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나만의 패키지</a:t>
              </a:r>
              <a:endParaRPr lang="en-US" altLang="ko-KR" sz="800" dirty="0"/>
            </a:p>
          </p:txBody>
        </p:sp>
        <p:sp>
          <p:nvSpPr>
            <p:cNvPr id="92" name="Rectangle 3"/>
            <p:cNvSpPr>
              <a:spLocks noChangeArrowheads="1"/>
            </p:cNvSpPr>
            <p:nvPr/>
          </p:nvSpPr>
          <p:spPr>
            <a:xfrm>
              <a:off x="10324408" y="1045363"/>
              <a:ext cx="1259206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/>
                <a:t>고객센터</a:t>
              </a:r>
              <a:endParaRPr lang="en-US" altLang="ko-KR" sz="800"/>
            </a:p>
          </p:txBody>
        </p:sp>
        <p:sp>
          <p:nvSpPr>
            <p:cNvPr id="93" name="Rectangle 3"/>
            <p:cNvSpPr>
              <a:spLocks noChangeArrowheads="1"/>
            </p:cNvSpPr>
            <p:nvPr/>
          </p:nvSpPr>
          <p:spPr>
            <a:xfrm>
              <a:off x="6931206" y="1045363"/>
              <a:ext cx="1238992" cy="453678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/>
            </a:ln>
            <a:effectLst/>
          </p:spPr>
          <p:txBody>
            <a:bodyPr wrap="none" lIns="36000" rIns="36000" anchor="ctr"/>
            <a:lstStyle/>
            <a:p>
              <a:pPr algn="ctr">
                <a:defRPr/>
              </a:pPr>
              <a:r>
                <a:rPr lang="ko-KR" altLang="en-US" sz="900" b="1" dirty="0" smtClean="0"/>
                <a:t>패키지 후기</a:t>
              </a:r>
              <a:endParaRPr lang="en-US" altLang="ko-KR" sz="900" b="1" dirty="0"/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9128758" y="1774879"/>
            <a:ext cx="912224" cy="453791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 smtClean="0"/>
              <a:t>관광 상품</a:t>
            </a:r>
            <a:endParaRPr lang="ko-KR" altLang="en-US" sz="900" dirty="0"/>
          </a:p>
          <a:p>
            <a:pPr algn="ctr">
              <a:defRPr/>
            </a:pPr>
            <a:r>
              <a:rPr lang="en-US" altLang="ko-KR" sz="900" dirty="0" smtClean="0"/>
              <a:t>STEP5</a:t>
            </a:r>
            <a:endParaRPr lang="ko-KR" altLang="en-US" sz="900" dirty="0"/>
          </a:p>
        </p:txBody>
      </p:sp>
      <p:sp>
        <p:nvSpPr>
          <p:cNvPr id="37" name="오른쪽 화살표 36"/>
          <p:cNvSpPr/>
          <p:nvPr/>
        </p:nvSpPr>
        <p:spPr>
          <a:xfrm>
            <a:off x="4516845" y="1907176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4" name="오른쪽 화살표 113"/>
          <p:cNvSpPr/>
          <p:nvPr/>
        </p:nvSpPr>
        <p:spPr>
          <a:xfrm>
            <a:off x="5892871" y="1899461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5" name="오른쪽 화살표 114"/>
          <p:cNvSpPr/>
          <p:nvPr/>
        </p:nvSpPr>
        <p:spPr>
          <a:xfrm>
            <a:off x="7295218" y="1907989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6" name="오른쪽 화살표 115"/>
          <p:cNvSpPr/>
          <p:nvPr/>
        </p:nvSpPr>
        <p:spPr>
          <a:xfrm>
            <a:off x="8734371" y="1913995"/>
            <a:ext cx="326427" cy="160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40459"/>
              </p:ext>
            </p:extLst>
          </p:nvPr>
        </p:nvGraphicFramePr>
        <p:xfrm>
          <a:off x="3580187" y="2481940"/>
          <a:ext cx="4866897" cy="3334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372">
                  <a:extLst>
                    <a:ext uri="{9D8B030D-6E8A-4147-A177-3AD203B41FA5}">
                      <a16:colId xmlns:a16="http://schemas.microsoft.com/office/drawing/2014/main" val="2223844135"/>
                    </a:ext>
                  </a:extLst>
                </a:gridCol>
                <a:gridCol w="766739">
                  <a:extLst>
                    <a:ext uri="{9D8B030D-6E8A-4147-A177-3AD203B41FA5}">
                      <a16:colId xmlns:a16="http://schemas.microsoft.com/office/drawing/2014/main" val="3070445620"/>
                    </a:ext>
                  </a:extLst>
                </a:gridCol>
                <a:gridCol w="1993752">
                  <a:extLst>
                    <a:ext uri="{9D8B030D-6E8A-4147-A177-3AD203B41FA5}">
                      <a16:colId xmlns:a16="http://schemas.microsoft.com/office/drawing/2014/main" val="381011759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188839260"/>
                    </a:ext>
                  </a:extLst>
                </a:gridCol>
                <a:gridCol w="646109">
                  <a:extLst>
                    <a:ext uri="{9D8B030D-6E8A-4147-A177-3AD203B41FA5}">
                      <a16:colId xmlns:a16="http://schemas.microsoft.com/office/drawing/2014/main" val="523423481"/>
                    </a:ext>
                  </a:extLst>
                </a:gridCol>
              </a:tblGrid>
              <a:tr h="244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비용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86963"/>
                  </a:ext>
                </a:extLst>
              </a:tr>
              <a:tr h="278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맛사지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말레이시아 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 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전통 마사지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…</a:t>
                      </a:r>
                      <a:endParaRPr lang="ko-KR" altLang="en-US" sz="8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24488"/>
                  </a:ext>
                </a:extLst>
              </a:tr>
              <a:tr h="278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시티투어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 시내관광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7027"/>
                  </a:ext>
                </a:extLst>
              </a:tr>
              <a:tr h="384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나이트투어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세계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대 석양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코타나키나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발루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98099"/>
                  </a:ext>
                </a:extLst>
              </a:tr>
              <a:tr h="278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망고를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현지 맛보기 체험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627678"/>
                  </a:ext>
                </a:extLst>
              </a:tr>
              <a:tr h="278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발마사지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마사지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97490"/>
                  </a:ext>
                </a:extLst>
              </a:tr>
              <a:tr h="278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막탄슈라인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막탄의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대표관광지</a:t>
                      </a: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1581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01255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10097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648244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480767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37628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34856" y="2787650"/>
            <a:ext cx="181908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34856" y="3055212"/>
            <a:ext cx="181908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034856" y="3398974"/>
            <a:ext cx="181908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34856" y="3731766"/>
            <a:ext cx="181908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034856" y="4026563"/>
            <a:ext cx="181908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034856" y="4294025"/>
            <a:ext cx="181908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06890" y="101486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172" y="989665"/>
            <a:ext cx="213087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시 관광 도시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출력 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306890" y="148748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4658" y="1407930"/>
            <a:ext cx="21308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체크박스 선택 후 </a:t>
            </a:r>
            <a:endParaRPr lang="en-US" altLang="ko-KR" sz="1000" dirty="0" smtClean="0"/>
          </a:p>
          <a:p>
            <a:r>
              <a:rPr lang="ko-KR" altLang="en-US" sz="1000" dirty="0" smtClean="0"/>
              <a:t>클릭 시 관광 상품 담김</a:t>
            </a:r>
            <a:endParaRPr lang="ko-KR" altLang="en-US" sz="1000" dirty="0"/>
          </a:p>
        </p:txBody>
      </p:sp>
      <p:sp>
        <p:nvSpPr>
          <p:cNvPr id="63" name="타원 62"/>
          <p:cNvSpPr/>
          <p:nvPr/>
        </p:nvSpPr>
        <p:spPr>
          <a:xfrm>
            <a:off x="5432413" y="276247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47669" y="5950749"/>
            <a:ext cx="699415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</a:rPr>
              <a:t>담기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653785" y="588841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</a:rPr>
              <a:t>나만의 패키지 페이지</a:t>
            </a: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tx1"/>
                </a:solidFill>
              </a:rPr>
              <a:t>관광도시 상세 정보 팝업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mypackage</a:t>
            </a:r>
            <a:r>
              <a:rPr lang="en-US" altLang="ko-KR" sz="1000" dirty="0" smtClean="0">
                <a:solidFill>
                  <a:schemeClr val="dk1"/>
                </a:solidFill>
              </a:rPr>
              <a:t>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tripInfo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0772" y="529897"/>
            <a:ext cx="8462354" cy="3017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관광도시 대표 이미지</a:t>
            </a:r>
            <a:r>
              <a:rPr lang="en-US" altLang="ko-KR" sz="1000" dirty="0" smtClean="0">
                <a:solidFill>
                  <a:schemeClr val="dk1"/>
                </a:solidFill>
              </a:rPr>
              <a:t>1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2582" y="174053"/>
            <a:ext cx="211143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맑은 고딕"/>
                <a:ea typeface="맑은 고딕"/>
              </a:rPr>
              <a:t>관광도시 안내</a:t>
            </a:r>
            <a:endParaRPr lang="ko-KR" altLang="en-US" sz="1000" b="1" dirty="0"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0772" y="3914731"/>
            <a:ext cx="8462354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개요 </a:t>
            </a:r>
            <a:r>
              <a:rPr lang="en-US" altLang="ko-KR" sz="1000" dirty="0" smtClean="0">
                <a:latin typeface="맑은 고딕"/>
                <a:ea typeface="맑은 고딕"/>
              </a:rPr>
              <a:t>: </a:t>
            </a:r>
          </a:p>
          <a:p>
            <a:endParaRPr lang="en-US" altLang="ko-KR" sz="1000" dirty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0772" y="4600531"/>
            <a:ext cx="8462354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관광 상품명 </a:t>
            </a:r>
            <a:r>
              <a:rPr lang="en-US" altLang="ko-KR" sz="1000" dirty="0" smtClean="0">
                <a:latin typeface="맑은 고딕"/>
                <a:ea typeface="맑은 고딕"/>
              </a:rPr>
              <a:t>: </a:t>
            </a:r>
          </a:p>
          <a:p>
            <a:endParaRPr lang="en-US" altLang="ko-KR" sz="1000" dirty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관광지 소개 </a:t>
            </a:r>
            <a:r>
              <a:rPr lang="en-US" altLang="ko-KR" sz="1000" dirty="0" smtClean="0">
                <a:latin typeface="맑은 고딕"/>
                <a:ea typeface="맑은 고딕"/>
              </a:rPr>
              <a:t>: </a:t>
            </a:r>
            <a:endParaRPr lang="en-US" altLang="ko-KR" sz="1000" dirty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관광 시 유의사항 </a:t>
            </a:r>
            <a:r>
              <a:rPr lang="en-US" altLang="ko-KR" sz="1000" dirty="0" smtClean="0">
                <a:latin typeface="맑은 고딕"/>
                <a:ea typeface="맑은 고딕"/>
              </a:rPr>
              <a:t>:</a:t>
            </a:r>
          </a:p>
          <a:p>
            <a:endParaRPr lang="en-US" altLang="ko-KR" sz="1000" dirty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/>
              <a:ea typeface="맑은 고딕"/>
            </a:endParaRPr>
          </a:p>
          <a:p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홈페이지</a:t>
            </a:r>
            <a:r>
              <a:rPr lang="en-US" altLang="ko-KR" sz="1000" dirty="0" smtClean="0">
                <a:latin typeface="맑은 고딕"/>
                <a:ea typeface="맑은 고딕"/>
              </a:rPr>
              <a:t>(URL)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r>
              <a:rPr lang="en-US" altLang="ko-KR" sz="1000" dirty="0" smtClean="0">
                <a:latin typeface="맑은 고딕"/>
                <a:ea typeface="맑은 고딕"/>
              </a:rPr>
              <a:t>: </a:t>
            </a:r>
            <a:endParaRPr lang="en-US" altLang="ko-KR" sz="10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69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1058" y="3227455"/>
            <a:ext cx="1656207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300"/>
          </a:p>
        </p:txBody>
      </p:sp>
      <p:sp>
        <p:nvSpPr>
          <p:cNvPr id="12" name="TextBox 11"/>
          <p:cNvSpPr txBox="1"/>
          <p:nvPr/>
        </p:nvSpPr>
        <p:spPr>
          <a:xfrm>
            <a:off x="651058" y="2956503"/>
            <a:ext cx="1656207" cy="2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comment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</a:rPr>
              <a:t>결제 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 smtClean="0">
                <a:solidFill>
                  <a:schemeClr val="dk1"/>
                </a:solidFill>
              </a:rPr>
              <a:t>Path/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328786" y="715183"/>
          <a:ext cx="8345976" cy="160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1">
                  <a:extLst>
                    <a:ext uri="{9D8B030D-6E8A-4147-A177-3AD203B41FA5}">
                      <a16:colId xmlns:a16="http://schemas.microsoft.com/office/drawing/2014/main" val="4070135946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369672545"/>
                    </a:ext>
                  </a:extLst>
                </a:gridCol>
                <a:gridCol w="357909">
                  <a:extLst>
                    <a:ext uri="{9D8B030D-6E8A-4147-A177-3AD203B41FA5}">
                      <a16:colId xmlns:a16="http://schemas.microsoft.com/office/drawing/2014/main" val="3912090268"/>
                    </a:ext>
                  </a:extLst>
                </a:gridCol>
                <a:gridCol w="323734">
                  <a:extLst>
                    <a:ext uri="{9D8B030D-6E8A-4147-A177-3AD203B41FA5}">
                      <a16:colId xmlns:a16="http://schemas.microsoft.com/office/drawing/2014/main" val="3278974673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494855161"/>
                    </a:ext>
                  </a:extLst>
                </a:gridCol>
                <a:gridCol w="206536">
                  <a:extLst>
                    <a:ext uri="{9D8B030D-6E8A-4147-A177-3AD203B41FA5}">
                      <a16:colId xmlns:a16="http://schemas.microsoft.com/office/drawing/2014/main" val="2038974867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360504154"/>
                    </a:ext>
                  </a:extLst>
                </a:gridCol>
                <a:gridCol w="699565">
                  <a:extLst>
                    <a:ext uri="{9D8B030D-6E8A-4147-A177-3AD203B41FA5}">
                      <a16:colId xmlns:a16="http://schemas.microsoft.com/office/drawing/2014/main" val="3750144264"/>
                    </a:ext>
                  </a:extLst>
                </a:gridCol>
                <a:gridCol w="847522">
                  <a:extLst>
                    <a:ext uri="{9D8B030D-6E8A-4147-A177-3AD203B41FA5}">
                      <a16:colId xmlns:a16="http://schemas.microsoft.com/office/drawing/2014/main" val="4222435956"/>
                    </a:ext>
                  </a:extLst>
                </a:gridCol>
                <a:gridCol w="316818">
                  <a:extLst>
                    <a:ext uri="{9D8B030D-6E8A-4147-A177-3AD203B41FA5}">
                      <a16:colId xmlns:a16="http://schemas.microsoft.com/office/drawing/2014/main" val="405341388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40293591"/>
                    </a:ext>
                  </a:extLst>
                </a:gridCol>
                <a:gridCol w="1107432">
                  <a:extLst>
                    <a:ext uri="{9D8B030D-6E8A-4147-A177-3AD203B41FA5}">
                      <a16:colId xmlns:a16="http://schemas.microsoft.com/office/drawing/2014/main" val="4061267784"/>
                    </a:ext>
                  </a:extLst>
                </a:gridCol>
              </a:tblGrid>
              <a:tr h="372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예약코드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PAICNMAS008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1000" spc="-100" baseline="0" dirty="0" smtClean="0">
                          <a:solidFill>
                            <a:schemeClr val="tx1"/>
                          </a:solidFill>
                        </a:rPr>
                        <a:t> 초특급 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수트라하버</a:t>
                      </a:r>
                      <a:r>
                        <a:rPr lang="ko-KR" altLang="en-US" sz="1000" spc="-100" baseline="0" dirty="0" smtClean="0">
                          <a:solidFill>
                            <a:schemeClr val="tx1"/>
                          </a:solidFill>
                        </a:rPr>
                        <a:t> 마젤란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0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출발일자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2023.01.17 </a:t>
                      </a:r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780723"/>
                  </a:ext>
                </a:extLst>
              </a:tr>
              <a:tr h="30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출발지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인천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도착지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    </a:t>
                      </a:r>
                      <a:r>
                        <a:rPr lang="ko-KR" altLang="en-US" sz="1000" dirty="0" err="1" smtClean="0"/>
                        <a:t>코타키나발루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인원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인 </a:t>
                      </a:r>
                      <a:r>
                        <a:rPr lang="en-US" altLang="ko-KR" sz="1000" dirty="0" smtClean="0"/>
                        <a:t>( </a:t>
                      </a:r>
                      <a:r>
                        <a:rPr lang="ko-KR" altLang="en-US" sz="1000" dirty="0" smtClean="0"/>
                        <a:t>성인 </a:t>
                      </a:r>
                      <a:r>
                        <a:rPr lang="en-US" altLang="ko-KR" sz="1000" dirty="0" smtClean="0"/>
                        <a:t>: 1</a:t>
                      </a:r>
                      <a:r>
                        <a:rPr lang="ko-KR" altLang="en-US" sz="1000" dirty="0" smtClean="0"/>
                        <a:t>명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아동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1</a:t>
                      </a:r>
                      <a:r>
                        <a:rPr lang="ko-KR" altLang="en-US" sz="1000" baseline="0" dirty="0" smtClean="0"/>
                        <a:t>명 </a:t>
                      </a:r>
                      <a:r>
                        <a:rPr lang="en-US" altLang="ko-KR" sz="1000" baseline="0" dirty="0" smtClean="0"/>
                        <a:t>) 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여행기간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박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728983"/>
                  </a:ext>
                </a:extLst>
              </a:tr>
              <a:tr h="30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010-1263-1487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이메일</a:t>
                      </a:r>
                      <a:endParaRPr lang="ko-KR" altLang="en-US" sz="1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avsd@naver.com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37101"/>
                  </a:ext>
                </a:extLst>
              </a:tr>
              <a:tr h="3092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보유마일리지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 마일리지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27188"/>
                  </a:ext>
                </a:extLst>
              </a:tr>
              <a:tr h="30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수단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○  카드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  휴대폰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  무통장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금액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1,806,451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71943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28786" y="284108"/>
            <a:ext cx="1076959" cy="30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패키지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75694" y="2389667"/>
            <a:ext cx="739833" cy="241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결제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044421" y="2389667"/>
            <a:ext cx="739833" cy="241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취소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499964" y="896963"/>
            <a:ext cx="228768" cy="2385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2357" y="1638606"/>
            <a:ext cx="228768" cy="2385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126" y="1638606"/>
            <a:ext cx="232323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총인원 </a:t>
            </a:r>
            <a:r>
              <a:rPr lang="en-US" altLang="ko-KR" sz="1000" dirty="0" smtClean="0">
                <a:latin typeface="맑은 고딕"/>
                <a:ea typeface="맑은 고딕"/>
              </a:rPr>
              <a:t>n</a:t>
            </a:r>
            <a:r>
              <a:rPr lang="ko-KR" altLang="en-US" sz="1000" dirty="0" smtClean="0">
                <a:latin typeface="맑은 고딕"/>
                <a:ea typeface="맑은 고딕"/>
              </a:rPr>
              <a:t>명 </a:t>
            </a:r>
            <a:r>
              <a:rPr lang="en-US" altLang="ko-KR" sz="1000" dirty="0" smtClean="0">
                <a:latin typeface="맑은 고딕"/>
                <a:ea typeface="맑은 고딕"/>
              </a:rPr>
              <a:t>( </a:t>
            </a:r>
            <a:r>
              <a:rPr lang="ko-KR" altLang="en-US" sz="1000" dirty="0" smtClean="0">
                <a:latin typeface="맑은 고딕"/>
                <a:ea typeface="맑은 고딕"/>
              </a:rPr>
              <a:t>성인 </a:t>
            </a:r>
            <a:r>
              <a:rPr lang="en-US" altLang="ko-KR" sz="1000" dirty="0" smtClean="0">
                <a:latin typeface="맑은 고딕"/>
                <a:ea typeface="맑은 고딕"/>
              </a:rPr>
              <a:t>: n</a:t>
            </a:r>
            <a:r>
              <a:rPr lang="ko-KR" altLang="en-US" sz="1000" dirty="0" smtClean="0">
                <a:latin typeface="맑은 고딕"/>
                <a:ea typeface="맑은 고딕"/>
              </a:rPr>
              <a:t>명 </a:t>
            </a:r>
            <a:r>
              <a:rPr lang="en-US" altLang="ko-KR" sz="1000" dirty="0" smtClean="0">
                <a:latin typeface="맑은 고딕"/>
                <a:ea typeface="맑은 고딕"/>
              </a:rPr>
              <a:t>/ </a:t>
            </a:r>
            <a:r>
              <a:rPr lang="ko-KR" altLang="en-US" sz="1000" dirty="0" smtClean="0">
                <a:latin typeface="맑은 고딕"/>
                <a:ea typeface="맑은 고딕"/>
              </a:rPr>
              <a:t>아동 </a:t>
            </a:r>
            <a:r>
              <a:rPr lang="en-US" altLang="ko-KR" sz="1000" dirty="0" smtClean="0">
                <a:latin typeface="맑은 고딕"/>
                <a:ea typeface="맑은 고딕"/>
              </a:rPr>
              <a:t>: n</a:t>
            </a:r>
            <a:r>
              <a:rPr lang="ko-KR" altLang="en-US" sz="1000" dirty="0" smtClean="0">
                <a:latin typeface="맑은 고딕"/>
                <a:ea typeface="맑은 고딕"/>
              </a:rPr>
              <a:t>명 </a:t>
            </a:r>
            <a:r>
              <a:rPr lang="en-US" altLang="ko-KR" sz="1000" dirty="0" smtClean="0">
                <a:latin typeface="맑은 고딕"/>
                <a:ea typeface="맑은 고딕"/>
              </a:rPr>
              <a:t>)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792567" y="2297097"/>
            <a:ext cx="228768" cy="2385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2357" y="2021117"/>
            <a:ext cx="228768" cy="2385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1126" y="2016273"/>
            <a:ext cx="23232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결제 버튼 </a:t>
            </a:r>
            <a:r>
              <a:rPr lang="ko-KR" altLang="en-US" sz="1000" dirty="0" err="1" smtClean="0">
                <a:latin typeface="맑은 고딕"/>
                <a:ea typeface="맑은 고딕"/>
              </a:rPr>
              <a:t>클릭시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결제확인창으로 이동   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3328786" y="3372371"/>
          <a:ext cx="8532729" cy="1699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1">
                  <a:extLst>
                    <a:ext uri="{9D8B030D-6E8A-4147-A177-3AD203B41FA5}">
                      <a16:colId xmlns:a16="http://schemas.microsoft.com/office/drawing/2014/main" val="4070135946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369672545"/>
                    </a:ext>
                  </a:extLst>
                </a:gridCol>
                <a:gridCol w="357909">
                  <a:extLst>
                    <a:ext uri="{9D8B030D-6E8A-4147-A177-3AD203B41FA5}">
                      <a16:colId xmlns:a16="http://schemas.microsoft.com/office/drawing/2014/main" val="3912090268"/>
                    </a:ext>
                  </a:extLst>
                </a:gridCol>
                <a:gridCol w="323734">
                  <a:extLst>
                    <a:ext uri="{9D8B030D-6E8A-4147-A177-3AD203B41FA5}">
                      <a16:colId xmlns:a16="http://schemas.microsoft.com/office/drawing/2014/main" val="3278974673"/>
                    </a:ext>
                  </a:extLst>
                </a:gridCol>
                <a:gridCol w="1156752">
                  <a:extLst>
                    <a:ext uri="{9D8B030D-6E8A-4147-A177-3AD203B41FA5}">
                      <a16:colId xmlns:a16="http://schemas.microsoft.com/office/drawing/2014/main" val="494855161"/>
                    </a:ext>
                  </a:extLst>
                </a:gridCol>
                <a:gridCol w="206536">
                  <a:extLst>
                    <a:ext uri="{9D8B030D-6E8A-4147-A177-3AD203B41FA5}">
                      <a16:colId xmlns:a16="http://schemas.microsoft.com/office/drawing/2014/main" val="2038974867"/>
                    </a:ext>
                  </a:extLst>
                </a:gridCol>
                <a:gridCol w="598517">
                  <a:extLst>
                    <a:ext uri="{9D8B030D-6E8A-4147-A177-3AD203B41FA5}">
                      <a16:colId xmlns:a16="http://schemas.microsoft.com/office/drawing/2014/main" val="360504154"/>
                    </a:ext>
                  </a:extLst>
                </a:gridCol>
                <a:gridCol w="699566">
                  <a:extLst>
                    <a:ext uri="{9D8B030D-6E8A-4147-A177-3AD203B41FA5}">
                      <a16:colId xmlns:a16="http://schemas.microsoft.com/office/drawing/2014/main" val="3750144264"/>
                    </a:ext>
                  </a:extLst>
                </a:gridCol>
                <a:gridCol w="977758">
                  <a:extLst>
                    <a:ext uri="{9D8B030D-6E8A-4147-A177-3AD203B41FA5}">
                      <a16:colId xmlns:a16="http://schemas.microsoft.com/office/drawing/2014/main" val="4222435956"/>
                    </a:ext>
                  </a:extLst>
                </a:gridCol>
                <a:gridCol w="284425">
                  <a:extLst>
                    <a:ext uri="{9D8B030D-6E8A-4147-A177-3AD203B41FA5}">
                      <a16:colId xmlns:a16="http://schemas.microsoft.com/office/drawing/2014/main" val="20513460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4029359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4061267784"/>
                    </a:ext>
                  </a:extLst>
                </a:gridCol>
              </a:tblGrid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예약코드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PAICNMAS008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1000" spc="-100" baseline="0" dirty="0" smtClean="0">
                          <a:solidFill>
                            <a:schemeClr val="tx1"/>
                          </a:solidFill>
                        </a:rPr>
                        <a:t> 초특급 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수트라하버</a:t>
                      </a:r>
                      <a:r>
                        <a:rPr lang="ko-KR" altLang="en-US" sz="1000" spc="-100" baseline="0" dirty="0" smtClean="0">
                          <a:solidFill>
                            <a:schemeClr val="tx1"/>
                          </a:solidFill>
                        </a:rPr>
                        <a:t> 마젤란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0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출발일자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2023.01.17 </a:t>
                      </a:r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780723"/>
                  </a:ext>
                </a:extLst>
              </a:tr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출발지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인천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도착지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    </a:t>
                      </a:r>
                      <a:r>
                        <a:rPr lang="ko-KR" altLang="en-US" sz="1000" dirty="0" err="1" smtClean="0"/>
                        <a:t>코타키나발루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인원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인 </a:t>
                      </a:r>
                      <a:r>
                        <a:rPr lang="en-US" altLang="ko-KR" sz="1000" dirty="0" smtClean="0"/>
                        <a:t>( </a:t>
                      </a:r>
                      <a:r>
                        <a:rPr lang="ko-KR" altLang="en-US" sz="1000" dirty="0" smtClean="0"/>
                        <a:t>성인 </a:t>
                      </a:r>
                      <a:r>
                        <a:rPr lang="en-US" altLang="ko-KR" sz="1000" dirty="0" smtClean="0"/>
                        <a:t>: 1</a:t>
                      </a:r>
                      <a:r>
                        <a:rPr lang="ko-KR" altLang="en-US" sz="1000" dirty="0" smtClean="0"/>
                        <a:t>명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아동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1</a:t>
                      </a:r>
                      <a:r>
                        <a:rPr lang="ko-KR" altLang="en-US" sz="1000" baseline="0" dirty="0" smtClean="0"/>
                        <a:t>명 </a:t>
                      </a:r>
                      <a:r>
                        <a:rPr lang="en-US" altLang="ko-KR" sz="1000" baseline="0" dirty="0" smtClean="0"/>
                        <a:t>) 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여행기간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박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728983"/>
                  </a:ext>
                </a:extLst>
              </a:tr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호텔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호텔명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등급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스위트룸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항공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아시아나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좌석등급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이코노미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458513"/>
                  </a:ext>
                </a:extLst>
              </a:tr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010-1263-1487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이메일</a:t>
                      </a:r>
                      <a:endParaRPr lang="ko-KR" altLang="en-US" sz="1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avsd@naver.com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37101"/>
                  </a:ext>
                </a:extLst>
              </a:tr>
              <a:tr h="2824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보유마일리지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 마일리지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86065"/>
                  </a:ext>
                </a:extLst>
              </a:tr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수단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○  카드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  휴대폰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  무통장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금액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1,806,451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719435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328786" y="2941296"/>
            <a:ext cx="1076959" cy="30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나만의 패키지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84007" y="5220128"/>
            <a:ext cx="739833" cy="241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결제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52734" y="5220128"/>
            <a:ext cx="739833" cy="241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취소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499964" y="3554151"/>
            <a:ext cx="228768" cy="2385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792567" y="5102092"/>
            <a:ext cx="228768" cy="2385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190" y="6292175"/>
            <a:ext cx="232323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맑은 고딕"/>
                <a:ea typeface="맑은 고딕"/>
              </a:rPr>
              <a:t>패키지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/>
                <a:ea typeface="맑은 고딕"/>
              </a:rPr>
              <a:t>/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/>
                <a:ea typeface="맑은 고딕"/>
              </a:rPr>
              <a:t>나만의 패키지 각각 다름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190" y="948690"/>
            <a:ext cx="193007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여기 들어오는 방법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en-US" altLang="ko-KR" sz="1000" dirty="0" smtClean="0">
                <a:latin typeface="맑은 고딕"/>
                <a:ea typeface="맑은 고딕"/>
              </a:rPr>
              <a:t>1.</a:t>
            </a:r>
            <a:r>
              <a:rPr lang="ko-KR" altLang="en-US" sz="1000" dirty="0" smtClean="0">
                <a:latin typeface="맑은 고딕"/>
                <a:ea typeface="맑은 고딕"/>
              </a:rPr>
              <a:t>예약하기 창 </a:t>
            </a:r>
            <a:r>
              <a:rPr lang="en-US" altLang="ko-KR" sz="1000" dirty="0" smtClean="0">
                <a:latin typeface="맑은 고딕"/>
                <a:ea typeface="맑은 고딕"/>
              </a:rPr>
              <a:t>-&gt; </a:t>
            </a:r>
            <a:r>
              <a:rPr lang="ko-KR" altLang="en-US" sz="1000" dirty="0" smtClean="0">
                <a:latin typeface="맑은 고딕"/>
                <a:ea typeface="맑은 고딕"/>
              </a:rPr>
              <a:t>결제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en-US" altLang="ko-KR" sz="1000" dirty="0" smtClean="0">
                <a:latin typeface="맑은 고딕"/>
                <a:ea typeface="맑은 고딕"/>
              </a:rPr>
              <a:t>2.</a:t>
            </a:r>
            <a:r>
              <a:rPr lang="ko-KR" altLang="en-US" sz="1000" dirty="0" err="1" smtClean="0">
                <a:latin typeface="맑은 고딕"/>
                <a:ea typeface="맑은 고딕"/>
              </a:rPr>
              <a:t>마이페이지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r>
              <a:rPr lang="en-US" altLang="ko-KR" sz="1000" dirty="0" smtClean="0">
                <a:latin typeface="맑은 고딕"/>
                <a:ea typeface="맑은 고딕"/>
              </a:rPr>
              <a:t>-&gt; </a:t>
            </a:r>
            <a:r>
              <a:rPr lang="ko-KR" altLang="en-US" sz="1000" dirty="0" smtClean="0">
                <a:latin typeface="맑은 고딕"/>
                <a:ea typeface="맑은 고딕"/>
              </a:rPr>
              <a:t>예약확인  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5022" y="6116413"/>
            <a:ext cx="25454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1058" y="3227455"/>
            <a:ext cx="1656207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300"/>
          </a:p>
        </p:txBody>
      </p:sp>
      <p:sp>
        <p:nvSpPr>
          <p:cNvPr id="12" name="TextBox 11"/>
          <p:cNvSpPr txBox="1"/>
          <p:nvPr/>
        </p:nvSpPr>
        <p:spPr>
          <a:xfrm>
            <a:off x="651058" y="2956503"/>
            <a:ext cx="1656207" cy="2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comment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</a:rPr>
              <a:t>결제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확인창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 smtClean="0">
                <a:solidFill>
                  <a:schemeClr val="dk1"/>
                </a:solidFill>
              </a:rPr>
              <a:t>Path/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14791"/>
              </p:ext>
            </p:extLst>
          </p:nvPr>
        </p:nvGraphicFramePr>
        <p:xfrm>
          <a:off x="3328786" y="1609071"/>
          <a:ext cx="8339275" cy="1508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1">
                  <a:extLst>
                    <a:ext uri="{9D8B030D-6E8A-4147-A177-3AD203B41FA5}">
                      <a16:colId xmlns:a16="http://schemas.microsoft.com/office/drawing/2014/main" val="4070135946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36967254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912090268"/>
                    </a:ext>
                  </a:extLst>
                </a:gridCol>
                <a:gridCol w="584894">
                  <a:extLst>
                    <a:ext uri="{9D8B030D-6E8A-4147-A177-3AD203B41FA5}">
                      <a16:colId xmlns:a16="http://schemas.microsoft.com/office/drawing/2014/main" val="751770418"/>
                    </a:ext>
                  </a:extLst>
                </a:gridCol>
                <a:gridCol w="1363288">
                  <a:extLst>
                    <a:ext uri="{9D8B030D-6E8A-4147-A177-3AD203B41FA5}">
                      <a16:colId xmlns:a16="http://schemas.microsoft.com/office/drawing/2014/main" val="494855161"/>
                    </a:ext>
                  </a:extLst>
                </a:gridCol>
                <a:gridCol w="131614">
                  <a:extLst>
                    <a:ext uri="{9D8B030D-6E8A-4147-A177-3AD203B41FA5}">
                      <a16:colId xmlns:a16="http://schemas.microsoft.com/office/drawing/2014/main" val="360504154"/>
                    </a:ext>
                  </a:extLst>
                </a:gridCol>
                <a:gridCol w="466902">
                  <a:extLst>
                    <a:ext uri="{9D8B030D-6E8A-4147-A177-3AD203B41FA5}">
                      <a16:colId xmlns:a16="http://schemas.microsoft.com/office/drawing/2014/main" val="522684293"/>
                    </a:ext>
                  </a:extLst>
                </a:gridCol>
                <a:gridCol w="1612894">
                  <a:extLst>
                    <a:ext uri="{9D8B030D-6E8A-4147-A177-3AD203B41FA5}">
                      <a16:colId xmlns:a16="http://schemas.microsoft.com/office/drawing/2014/main" val="3750144264"/>
                    </a:ext>
                  </a:extLst>
                </a:gridCol>
                <a:gridCol w="224219">
                  <a:extLst>
                    <a:ext uri="{9D8B030D-6E8A-4147-A177-3AD203B41FA5}">
                      <a16:colId xmlns:a16="http://schemas.microsoft.com/office/drawing/2014/main" val="155506485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40293591"/>
                    </a:ext>
                  </a:extLst>
                </a:gridCol>
                <a:gridCol w="1107432">
                  <a:extLst>
                    <a:ext uri="{9D8B030D-6E8A-4147-A177-3AD203B41FA5}">
                      <a16:colId xmlns:a16="http://schemas.microsoft.com/office/drawing/2014/main" val="4061267784"/>
                    </a:ext>
                  </a:extLst>
                </a:gridCol>
              </a:tblGrid>
              <a:tr h="349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예약코드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PAICNMAS008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1000" spc="-100" baseline="0" dirty="0" smtClean="0">
                          <a:solidFill>
                            <a:schemeClr val="tx1"/>
                          </a:solidFill>
                        </a:rPr>
                        <a:t> 초특급 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수트라하버</a:t>
                      </a:r>
                      <a:r>
                        <a:rPr lang="ko-KR" altLang="en-US" sz="1000" spc="-100" baseline="0" dirty="0" smtClean="0">
                          <a:solidFill>
                            <a:schemeClr val="tx1"/>
                          </a:solidFill>
                        </a:rPr>
                        <a:t> 마젤란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0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출발일자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2023.01.17 </a:t>
                      </a:r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780723"/>
                  </a:ext>
                </a:extLst>
              </a:tr>
              <a:tr h="289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출발지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인천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도착지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    </a:t>
                      </a:r>
                      <a:r>
                        <a:rPr lang="ko-KR" altLang="en-US" sz="1000" dirty="0" err="1" smtClean="0"/>
                        <a:t>코타키나발루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인 </a:t>
                      </a:r>
                      <a:r>
                        <a:rPr lang="en-US" altLang="ko-KR" sz="1000" dirty="0" smtClean="0"/>
                        <a:t>( </a:t>
                      </a:r>
                      <a:r>
                        <a:rPr lang="ko-KR" altLang="en-US" sz="1000" dirty="0" smtClean="0"/>
                        <a:t>성인 </a:t>
                      </a:r>
                      <a:r>
                        <a:rPr lang="en-US" altLang="ko-KR" sz="1000" dirty="0" smtClean="0"/>
                        <a:t>: 1</a:t>
                      </a:r>
                      <a:r>
                        <a:rPr lang="ko-KR" altLang="en-US" sz="1000" dirty="0" smtClean="0"/>
                        <a:t>명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아동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1</a:t>
                      </a:r>
                      <a:r>
                        <a:rPr lang="ko-KR" altLang="en-US" sz="1000" baseline="0" dirty="0" smtClean="0"/>
                        <a:t>명 </a:t>
                      </a:r>
                      <a:r>
                        <a:rPr lang="en-US" altLang="ko-KR" sz="1000" baseline="0" dirty="0" smtClean="0"/>
                        <a:t>) 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여행기간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박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728983"/>
                  </a:ext>
                </a:extLst>
              </a:tr>
              <a:tr h="289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010-1263-1487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이메일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avsd@naver.com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37101"/>
                  </a:ext>
                </a:extLst>
              </a:tr>
              <a:tr h="289847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보유 마일리지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2,000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사용 마일리지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1,000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19435"/>
                  </a:ext>
                </a:extLst>
              </a:tr>
              <a:tr h="289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수단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카드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금액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1,999,999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결제일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2023.01.03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586561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328786" y="1177996"/>
            <a:ext cx="1076959" cy="30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패키지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554417" y="3104909"/>
            <a:ext cx="228768" cy="2385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783185" y="3224195"/>
            <a:ext cx="1047404" cy="241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메인 페이지로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2357" y="895656"/>
            <a:ext cx="228768" cy="2385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1126" y="895656"/>
            <a:ext cx="232323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인덱스 페이지로 이동 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26937"/>
              </p:ext>
            </p:extLst>
          </p:nvPr>
        </p:nvGraphicFramePr>
        <p:xfrm>
          <a:off x="3328786" y="3871133"/>
          <a:ext cx="8465371" cy="190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1">
                  <a:extLst>
                    <a:ext uri="{9D8B030D-6E8A-4147-A177-3AD203B41FA5}">
                      <a16:colId xmlns:a16="http://schemas.microsoft.com/office/drawing/2014/main" val="4070135946"/>
                    </a:ext>
                  </a:extLst>
                </a:gridCol>
                <a:gridCol w="1047403">
                  <a:extLst>
                    <a:ext uri="{9D8B030D-6E8A-4147-A177-3AD203B41FA5}">
                      <a16:colId xmlns:a16="http://schemas.microsoft.com/office/drawing/2014/main" val="36967254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089438673"/>
                    </a:ext>
                  </a:extLst>
                </a:gridCol>
                <a:gridCol w="199505">
                  <a:extLst>
                    <a:ext uri="{9D8B030D-6E8A-4147-A177-3AD203B41FA5}">
                      <a16:colId xmlns:a16="http://schemas.microsoft.com/office/drawing/2014/main" val="3912090268"/>
                    </a:ext>
                  </a:extLst>
                </a:gridCol>
                <a:gridCol w="482138">
                  <a:extLst>
                    <a:ext uri="{9D8B030D-6E8A-4147-A177-3AD203B41FA5}">
                      <a16:colId xmlns:a16="http://schemas.microsoft.com/office/drawing/2014/main" val="3223233292"/>
                    </a:ext>
                  </a:extLst>
                </a:gridCol>
                <a:gridCol w="1363289">
                  <a:extLst>
                    <a:ext uri="{9D8B030D-6E8A-4147-A177-3AD203B41FA5}">
                      <a16:colId xmlns:a16="http://schemas.microsoft.com/office/drawing/2014/main" val="494855161"/>
                    </a:ext>
                  </a:extLst>
                </a:gridCol>
                <a:gridCol w="196163">
                  <a:extLst>
                    <a:ext uri="{9D8B030D-6E8A-4147-A177-3AD203B41FA5}">
                      <a16:colId xmlns:a16="http://schemas.microsoft.com/office/drawing/2014/main" val="360504154"/>
                    </a:ext>
                  </a:extLst>
                </a:gridCol>
                <a:gridCol w="402354">
                  <a:extLst>
                    <a:ext uri="{9D8B030D-6E8A-4147-A177-3AD203B41FA5}">
                      <a16:colId xmlns:a16="http://schemas.microsoft.com/office/drawing/2014/main" val="3364688666"/>
                    </a:ext>
                  </a:extLst>
                </a:gridCol>
                <a:gridCol w="1709717">
                  <a:extLst>
                    <a:ext uri="{9D8B030D-6E8A-4147-A177-3AD203B41FA5}">
                      <a16:colId xmlns:a16="http://schemas.microsoft.com/office/drawing/2014/main" val="3750144264"/>
                    </a:ext>
                  </a:extLst>
                </a:gridCol>
                <a:gridCol w="167586">
                  <a:extLst>
                    <a:ext uri="{9D8B030D-6E8A-4147-A177-3AD203B41FA5}">
                      <a16:colId xmlns:a16="http://schemas.microsoft.com/office/drawing/2014/main" val="188975911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4029359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4061267784"/>
                    </a:ext>
                  </a:extLst>
                </a:gridCol>
              </a:tblGrid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예약코드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MYICNMAS008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1000" spc="-100" baseline="0" dirty="0" smtClean="0">
                          <a:solidFill>
                            <a:schemeClr val="tx1"/>
                          </a:solidFill>
                        </a:rPr>
                        <a:t> 초특급 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수트라하버</a:t>
                      </a:r>
                      <a:r>
                        <a:rPr lang="ko-KR" altLang="en-US" sz="1000" spc="-100" baseline="0" dirty="0" smtClean="0">
                          <a:solidFill>
                            <a:schemeClr val="tx1"/>
                          </a:solidFill>
                        </a:rPr>
                        <a:t> 마젤란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pc="-100" baseline="0" dirty="0" err="1" smtClean="0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1000" spc="-1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0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출발일자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2023.01.17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780723"/>
                  </a:ext>
                </a:extLst>
              </a:tr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출발지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인천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도착지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    </a:t>
                      </a:r>
                      <a:r>
                        <a:rPr lang="ko-KR" altLang="en-US" sz="1000" dirty="0" err="1" smtClean="0"/>
                        <a:t>코타키나발루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인 </a:t>
                      </a:r>
                      <a:r>
                        <a:rPr lang="en-US" altLang="ko-KR" sz="1000" dirty="0" smtClean="0"/>
                        <a:t>( </a:t>
                      </a:r>
                      <a:r>
                        <a:rPr lang="ko-KR" altLang="en-US" sz="1000" dirty="0" smtClean="0"/>
                        <a:t>성인 </a:t>
                      </a:r>
                      <a:r>
                        <a:rPr lang="en-US" altLang="ko-KR" sz="1000" dirty="0" smtClean="0"/>
                        <a:t>: 1</a:t>
                      </a:r>
                      <a:r>
                        <a:rPr lang="ko-KR" altLang="en-US" sz="1000" dirty="0" smtClean="0"/>
                        <a:t>명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아동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1</a:t>
                      </a:r>
                      <a:r>
                        <a:rPr lang="ko-KR" altLang="en-US" sz="1000" baseline="0" dirty="0" smtClean="0"/>
                        <a:t>명 </a:t>
                      </a:r>
                      <a:r>
                        <a:rPr lang="en-US" altLang="ko-KR" sz="1000" baseline="0" dirty="0" smtClean="0"/>
                        <a:t>) 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도착일자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2023.01.18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728983"/>
                  </a:ext>
                </a:extLst>
              </a:tr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호텔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호텔명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등급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스위트룸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항공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아시아나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좌석등급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이코노미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458513"/>
                  </a:ext>
                </a:extLst>
              </a:tr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예약자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010-1263-1487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이메일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avsd@naver.com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37101"/>
                  </a:ext>
                </a:extLst>
              </a:tr>
              <a:tr h="141668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보유 마일리지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2,000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사용 마일리지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1,000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19435"/>
                  </a:ext>
                </a:extLst>
              </a:tr>
              <a:tr h="141668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err="1" smtClean="0"/>
                        <a:t>항공가격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20000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err="1" smtClean="0"/>
                        <a:t>호텔가격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10000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31197"/>
                  </a:ext>
                </a:extLst>
              </a:tr>
              <a:tr h="283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수단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카드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금액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1,999,999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결제일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2023.01.03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74431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328786" y="3440058"/>
            <a:ext cx="1076959" cy="30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나만의 패키지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54417" y="5684789"/>
            <a:ext cx="228768" cy="2385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83185" y="5720859"/>
            <a:ext cx="1047404" cy="241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메인 페이지로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/>
                </a:solidFill>
              </a:rPr>
              <a:t>리뷰 게시판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review 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review_list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581328" y="246105"/>
            <a:ext cx="7333283" cy="1002267"/>
            <a:chOff x="3581328" y="507361"/>
            <a:chExt cx="6335205" cy="1002267"/>
          </a:xfrm>
        </p:grpSpPr>
        <p:grpSp>
          <p:nvGrpSpPr>
            <p:cNvPr id="6" name="그룹 5"/>
            <p:cNvGrpSpPr/>
            <p:nvPr/>
          </p:nvGrpSpPr>
          <p:grpSpPr>
            <a:xfrm>
              <a:off x="8325920" y="507361"/>
              <a:ext cx="1590613" cy="453679"/>
              <a:chOff x="8402120" y="432738"/>
              <a:chExt cx="1438419" cy="453679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8402120" y="432739"/>
                <a:ext cx="662940" cy="182331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/>
                  <a:t>백현준님</a:t>
                </a: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9177599" y="432738"/>
                <a:ext cx="662940" cy="182331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/>
                  <a:t>로그아웃</a:t>
                </a: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8416148" y="704086"/>
                <a:ext cx="662940" cy="182331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/>
                  <a:t>마이페이지</a:t>
                </a: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9177599" y="704085"/>
                <a:ext cx="662940" cy="182331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700"/>
                  <a:t>예약확인</a:t>
                </a: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4754853" y="549535"/>
              <a:ext cx="2148840" cy="33688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err="1"/>
                <a:t>검색창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010372" y="549535"/>
              <a:ext cx="457200" cy="336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검색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1328" y="549535"/>
              <a:ext cx="11202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accent6"/>
                  </a:solidFill>
                </a:rPr>
                <a:t>그린투어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651476" y="1045363"/>
              <a:ext cx="6265057" cy="464265"/>
              <a:chOff x="3651476" y="1045363"/>
              <a:chExt cx="7932138" cy="464265"/>
            </a:xfrm>
          </p:grpSpPr>
          <p:sp>
            <p:nvSpPr>
              <p:cNvPr id="16" name="Rectangle 3"/>
              <p:cNvSpPr>
                <a:spLocks noChangeArrowheads="1"/>
              </p:cNvSpPr>
              <p:nvPr/>
            </p:nvSpPr>
            <p:spPr>
              <a:xfrm>
                <a:off x="3651476" y="1055950"/>
                <a:ext cx="1178220" cy="453678"/>
              </a:xfrm>
              <a:prstGeom prst="rect">
                <a:avLst/>
              </a:prstGeom>
              <a:noFill/>
              <a:ln w="9525" algn="ctr">
                <a:solidFill>
                  <a:srgbClr val="808080"/>
                </a:solidFill>
                <a:miter/>
              </a:ln>
              <a:effectLst/>
            </p:spPr>
            <p:txBody>
              <a:bodyPr wrap="none" lIns="36000" rIns="36000" anchor="ctr"/>
              <a:lstStyle/>
              <a:p>
                <a:pPr algn="ctr">
                  <a:defRPr/>
                </a:pPr>
                <a:r>
                  <a:rPr lang="ko-KR" altLang="en-US" sz="900" b="1" dirty="0"/>
                  <a:t>패키지</a:t>
                </a:r>
                <a:endParaRPr lang="en-US" altLang="ko-KR" sz="800" dirty="0"/>
              </a:p>
            </p:txBody>
          </p:sp>
          <p:sp>
            <p:nvSpPr>
              <p:cNvPr id="17" name="Rectangle 3"/>
              <p:cNvSpPr>
                <a:spLocks noChangeArrowheads="1"/>
              </p:cNvSpPr>
              <p:nvPr/>
            </p:nvSpPr>
            <p:spPr>
              <a:xfrm>
                <a:off x="8578734" y="1045363"/>
                <a:ext cx="1310652" cy="453678"/>
              </a:xfrm>
              <a:prstGeom prst="rect">
                <a:avLst/>
              </a:prstGeom>
              <a:noFill/>
              <a:ln w="9525" algn="ctr">
                <a:solidFill>
                  <a:srgbClr val="808080"/>
                </a:solidFill>
                <a:miter/>
              </a:ln>
              <a:effectLst/>
            </p:spPr>
            <p:txBody>
              <a:bodyPr wrap="none" lIns="36000" rIns="36000" anchor="ctr"/>
              <a:lstStyle/>
              <a:p>
                <a:pPr algn="ctr">
                  <a:defRPr/>
                </a:pPr>
                <a:r>
                  <a:rPr lang="ko-KR" altLang="en-US" sz="900" b="1" dirty="0" smtClean="0"/>
                  <a:t>여행 도시</a:t>
                </a:r>
                <a:endParaRPr lang="ko-KR" altLang="en-US" sz="900" b="1" dirty="0"/>
              </a:p>
            </p:txBody>
          </p:sp>
          <p:sp>
            <p:nvSpPr>
              <p:cNvPr id="18" name="Rectangle 3"/>
              <p:cNvSpPr>
                <a:spLocks noChangeArrowheads="1"/>
              </p:cNvSpPr>
              <p:nvPr/>
            </p:nvSpPr>
            <p:spPr>
              <a:xfrm>
                <a:off x="5311834" y="1055950"/>
                <a:ext cx="1238992" cy="453678"/>
              </a:xfrm>
              <a:prstGeom prst="rect">
                <a:avLst/>
              </a:prstGeom>
              <a:noFill/>
              <a:ln w="9525" algn="ctr">
                <a:solidFill>
                  <a:srgbClr val="808080"/>
                </a:solidFill>
                <a:miter/>
              </a:ln>
              <a:effectLst/>
            </p:spPr>
            <p:txBody>
              <a:bodyPr wrap="none" lIns="36000" rIns="36000" anchor="ctr"/>
              <a:lstStyle/>
              <a:p>
                <a:pPr algn="ctr">
                  <a:defRPr/>
                </a:pPr>
                <a:r>
                  <a:rPr lang="ko-KR" altLang="en-US" sz="900" b="1" dirty="0" smtClean="0"/>
                  <a:t>나만의 패키지</a:t>
                </a:r>
                <a:endParaRPr lang="en-US" altLang="ko-KR" sz="800" dirty="0"/>
              </a:p>
            </p:txBody>
          </p:sp>
          <p:sp>
            <p:nvSpPr>
              <p:cNvPr id="19" name="Rectangle 3"/>
              <p:cNvSpPr>
                <a:spLocks noChangeArrowheads="1"/>
              </p:cNvSpPr>
              <p:nvPr/>
            </p:nvSpPr>
            <p:spPr>
              <a:xfrm>
                <a:off x="10324408" y="1045363"/>
                <a:ext cx="1259206" cy="453678"/>
              </a:xfrm>
              <a:prstGeom prst="rect">
                <a:avLst/>
              </a:prstGeom>
              <a:noFill/>
              <a:ln w="9525" algn="ctr">
                <a:solidFill>
                  <a:srgbClr val="808080"/>
                </a:solidFill>
                <a:miter/>
              </a:ln>
              <a:effectLst/>
            </p:spPr>
            <p:txBody>
              <a:bodyPr wrap="none" lIns="36000" rIns="36000" anchor="ctr"/>
              <a:lstStyle/>
              <a:p>
                <a:pPr algn="ctr">
                  <a:defRPr/>
                </a:pPr>
                <a:r>
                  <a:rPr lang="ko-KR" altLang="en-US" sz="900" b="1"/>
                  <a:t>고객센터</a:t>
                </a:r>
                <a:endParaRPr lang="en-US" altLang="ko-KR" sz="80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/>
            </p:nvSpPr>
            <p:spPr>
              <a:xfrm>
                <a:off x="6931206" y="1045363"/>
                <a:ext cx="1238992" cy="453678"/>
              </a:xfrm>
              <a:prstGeom prst="rect">
                <a:avLst/>
              </a:prstGeom>
              <a:noFill/>
              <a:ln w="9525" algn="ctr">
                <a:solidFill>
                  <a:srgbClr val="808080"/>
                </a:solidFill>
                <a:miter/>
              </a:ln>
              <a:effectLst/>
            </p:spPr>
            <p:txBody>
              <a:bodyPr wrap="none" lIns="36000" rIns="36000" anchor="ctr"/>
              <a:lstStyle/>
              <a:p>
                <a:pPr algn="ctr">
                  <a:defRPr/>
                </a:pPr>
                <a:r>
                  <a:rPr lang="ko-KR" altLang="en-US" sz="900" b="1" dirty="0" smtClean="0"/>
                  <a:t>패키지 후기</a:t>
                </a:r>
                <a:endParaRPr lang="en-US" altLang="ko-KR" sz="900" b="1" dirty="0"/>
              </a:p>
            </p:txBody>
          </p:sp>
        </p:grpSp>
      </p:grpSp>
      <p:graphicFrame>
        <p:nvGraphicFramePr>
          <p:cNvPr id="22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62246"/>
              </p:ext>
            </p:extLst>
          </p:nvPr>
        </p:nvGraphicFramePr>
        <p:xfrm>
          <a:off x="3030532" y="1908366"/>
          <a:ext cx="7886261" cy="3766340"/>
        </p:xfrm>
        <a:graphic>
          <a:graphicData uri="http://schemas.openxmlformats.org/drawingml/2006/table">
            <a:tbl>
              <a:tblPr firstRow="1" bandRow="1"/>
              <a:tblGrid>
                <a:gridCol w="47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952">
                  <a:extLst>
                    <a:ext uri="{9D8B030D-6E8A-4147-A177-3AD203B41FA5}">
                      <a16:colId xmlns:a16="http://schemas.microsoft.com/office/drawing/2014/main" val="2192964033"/>
                    </a:ext>
                  </a:extLst>
                </a:gridCol>
                <a:gridCol w="1283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784">
                  <a:extLst>
                    <a:ext uri="{9D8B030D-6E8A-4147-A177-3AD203B41FA5}">
                      <a16:colId xmlns:a16="http://schemas.microsoft.com/office/drawing/2014/main" val="1881192146"/>
                    </a:ext>
                  </a:extLst>
                </a:gridCol>
              </a:tblGrid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도시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err="1" smtClean="0"/>
                        <a:t>패키지명</a:t>
                      </a:r>
                      <a:endParaRPr lang="ko-KR" altLang="en-US" sz="1000" spc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/>
                        <a:t>별점</a:t>
                      </a:r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괌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괌 패키지</a:t>
                      </a: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푹 잘 쉬다 왔어요</a:t>
                      </a: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/>
                        <a:t>                     </a:t>
                      </a:r>
                      <a:r>
                        <a:rPr lang="en-US" altLang="ko-KR" sz="1000" spc="0" dirty="0"/>
                        <a:t>(5)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test1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202</a:t>
                      </a:r>
                      <a:r>
                        <a:rPr lang="en-US" altLang="ko-KR" sz="1000" spc="0" dirty="0" smtClean="0"/>
                        <a:t>3</a:t>
                      </a:r>
                      <a:r>
                        <a:rPr lang="ko-KR" altLang="en-US" sz="1000" spc="0" dirty="0" smtClean="0"/>
                        <a:t>-</a:t>
                      </a:r>
                      <a:r>
                        <a:rPr lang="en-US" altLang="ko-KR" sz="1000" spc="0" dirty="0"/>
                        <a:t>12</a:t>
                      </a:r>
                      <a:r>
                        <a:rPr lang="ko-KR" altLang="en-US" sz="1000" spc="0" dirty="0"/>
                        <a:t>-</a:t>
                      </a:r>
                      <a:r>
                        <a:rPr lang="en-US" altLang="ko-KR" sz="1000" spc="0" dirty="0"/>
                        <a:t>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일본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오사카 패키지</a:t>
                      </a: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 smtClean="0"/>
                        <a:t>볼</a:t>
                      </a:r>
                      <a:r>
                        <a:rPr lang="ko-KR" altLang="en-US" sz="1000" spc="0" baseline="0" dirty="0" smtClean="0"/>
                        <a:t> 거리가 없어요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spc="0" dirty="0"/>
                        <a:t>                     </a:t>
                      </a:r>
                      <a:r>
                        <a:rPr lang="en-US" altLang="ko-KR" sz="1000" spc="0" dirty="0"/>
                        <a:t>(1)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 smtClean="0"/>
                        <a:t>test2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/>
                        <a:t>2023-01-19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 smtClean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 smtClean="0"/>
                        <a:t>4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 smtClean="0"/>
                        <a:t>5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 smtClean="0"/>
                        <a:t>6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 smtClean="0"/>
                        <a:t>7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 smtClean="0"/>
                        <a:t>8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202245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 smtClean="0"/>
                        <a:t>9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952666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000" spc="0" dirty="0" smtClean="0"/>
                        <a:t>10</a:t>
                      </a: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en-US" altLang="ko-KR" sz="1000" spc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826583"/>
                  </a:ext>
                </a:extLst>
              </a:tr>
            </a:tbl>
          </a:graphicData>
        </a:graphic>
      </p:graphicFrame>
      <p:sp>
        <p:nvSpPr>
          <p:cNvPr id="24" name="포인트가 5개인 별 23"/>
          <p:cNvSpPr/>
          <p:nvPr/>
        </p:nvSpPr>
        <p:spPr>
          <a:xfrm>
            <a:off x="6282848" y="23554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489752" y="23554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6903560" y="23554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6696656" y="23554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8" name="포인트가 5개인 별 27"/>
          <p:cNvSpPr/>
          <p:nvPr/>
        </p:nvSpPr>
        <p:spPr>
          <a:xfrm>
            <a:off x="7110464" y="23554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9" name="TextBox 34"/>
          <p:cNvSpPr txBox="1"/>
          <p:nvPr/>
        </p:nvSpPr>
        <p:spPr>
          <a:xfrm>
            <a:off x="5468697" y="5943064"/>
            <a:ext cx="303157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≪</a:t>
            </a:r>
          </a:p>
        </p:txBody>
      </p:sp>
      <p:sp>
        <p:nvSpPr>
          <p:cNvPr id="30" name="TextBox 35"/>
          <p:cNvSpPr txBox="1"/>
          <p:nvPr/>
        </p:nvSpPr>
        <p:spPr>
          <a:xfrm>
            <a:off x="5847088" y="5943064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＜</a:t>
            </a:r>
          </a:p>
        </p:txBody>
      </p:sp>
      <p:sp>
        <p:nvSpPr>
          <p:cNvPr id="31" name="TextBox 36"/>
          <p:cNvSpPr txBox="1"/>
          <p:nvPr/>
        </p:nvSpPr>
        <p:spPr>
          <a:xfrm>
            <a:off x="8118552" y="5943064"/>
            <a:ext cx="303155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＞</a:t>
            </a:r>
          </a:p>
        </p:txBody>
      </p:sp>
      <p:sp>
        <p:nvSpPr>
          <p:cNvPr id="32" name="TextBox 37"/>
          <p:cNvSpPr txBox="1"/>
          <p:nvPr/>
        </p:nvSpPr>
        <p:spPr>
          <a:xfrm>
            <a:off x="8508616" y="5943064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≫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5469336" y="5941557"/>
            <a:ext cx="3458535" cy="23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u="sng"/>
              <a:t>1</a:t>
            </a:r>
            <a:r>
              <a:rPr lang="ko-KR" altLang="en-US" sz="1000"/>
              <a:t>  </a:t>
            </a:r>
            <a:endParaRPr lang="ko-KR" altLang="en-US" sz="1000" u="sng"/>
          </a:p>
        </p:txBody>
      </p:sp>
      <p:sp>
        <p:nvSpPr>
          <p:cNvPr id="34" name="포인트가 5개인 별 33"/>
          <p:cNvSpPr/>
          <p:nvPr/>
        </p:nvSpPr>
        <p:spPr>
          <a:xfrm>
            <a:off x="6290738" y="267925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5" name="포인트가 5개인 별 34"/>
          <p:cNvSpPr/>
          <p:nvPr/>
        </p:nvSpPr>
        <p:spPr>
          <a:xfrm>
            <a:off x="6497642" y="267925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6" name="포인트가 5개인 별 35"/>
          <p:cNvSpPr/>
          <p:nvPr/>
        </p:nvSpPr>
        <p:spPr>
          <a:xfrm>
            <a:off x="6911450" y="267925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7" name="포인트가 5개인 별 36"/>
          <p:cNvSpPr/>
          <p:nvPr/>
        </p:nvSpPr>
        <p:spPr>
          <a:xfrm>
            <a:off x="6704546" y="267925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8" name="포인트가 5개인 별 37"/>
          <p:cNvSpPr/>
          <p:nvPr/>
        </p:nvSpPr>
        <p:spPr>
          <a:xfrm>
            <a:off x="7118354" y="267925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25780" y="99380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56314" y="1417915"/>
            <a:ext cx="2012075" cy="3823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</a:rPr>
              <a:t>패키지 후기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3709" y="968599"/>
            <a:ext cx="262682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클릭 시 패키지 리뷰 리스트를 기본값 출력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661614" y="79469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6169" y="1353729"/>
            <a:ext cx="218500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페이지에 총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게시물과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페이지 번호가 보이게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220962" y="143692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72706" y="5795824"/>
            <a:ext cx="641905" cy="253916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 smtClean="0">
                <a:solidFill>
                  <a:schemeClr val="bg1"/>
                </a:solidFill>
              </a:rPr>
              <a:t>글 쓰기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9696" y="1868737"/>
            <a:ext cx="218500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시 리뷰 작성 폼으로 이동</a:t>
            </a:r>
            <a:endParaRPr lang="ko-KR" altLang="en-US" sz="1000" dirty="0"/>
          </a:p>
        </p:txBody>
      </p:sp>
      <p:sp>
        <p:nvSpPr>
          <p:cNvPr id="53" name="타원 52"/>
          <p:cNvSpPr/>
          <p:nvPr/>
        </p:nvSpPr>
        <p:spPr>
          <a:xfrm>
            <a:off x="234489" y="188542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0151218" y="574574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6684" y="6423838"/>
            <a:ext cx="1451919" cy="291465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전체  </a:t>
            </a:r>
          </a:p>
        </p:txBody>
      </p:sp>
      <p:pic>
        <p:nvPicPr>
          <p:cNvPr id="56" name="Picture 97" descr="combo_box_bt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71693" y="6497755"/>
            <a:ext cx="134903" cy="1444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Box 56"/>
          <p:cNvSpPr txBox="1"/>
          <p:nvPr/>
        </p:nvSpPr>
        <p:spPr>
          <a:xfrm>
            <a:off x="6250613" y="6420789"/>
            <a:ext cx="2808672" cy="291087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검색어를 입력하세요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47767" y="6420789"/>
            <a:ext cx="604250" cy="291087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/>
              <a:t>검색</a:t>
            </a:r>
          </a:p>
        </p:txBody>
      </p:sp>
      <p:sp>
        <p:nvSpPr>
          <p:cNvPr id="59" name="타원 58"/>
          <p:cNvSpPr/>
          <p:nvPr/>
        </p:nvSpPr>
        <p:spPr>
          <a:xfrm>
            <a:off x="4612227" y="632911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20962" y="234356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226" y="2333933"/>
            <a:ext cx="2185005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콤보 박스 </a:t>
            </a:r>
            <a:r>
              <a:rPr lang="ko-KR" altLang="en-US" sz="1000" dirty="0" err="1" smtClean="0"/>
              <a:t>선택시</a:t>
            </a:r>
            <a:endParaRPr lang="en-US" altLang="ko-KR" sz="1000" dirty="0" smtClean="0"/>
          </a:p>
          <a:p>
            <a:r>
              <a:rPr lang="ko-KR" altLang="en-US" sz="1000" dirty="0" smtClean="0"/>
              <a:t>도시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패키지명</a:t>
            </a:r>
            <a:endParaRPr lang="en-US" altLang="ko-KR" sz="1000" dirty="0" smtClean="0"/>
          </a:p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62" name="타원 61"/>
          <p:cNvSpPr/>
          <p:nvPr/>
        </p:nvSpPr>
        <p:spPr>
          <a:xfrm>
            <a:off x="6947853" y="580609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09465"/>
              </p:ext>
            </p:extLst>
          </p:nvPr>
        </p:nvGraphicFramePr>
        <p:xfrm>
          <a:off x="3643053" y="2015682"/>
          <a:ext cx="7110578" cy="3045292"/>
        </p:xfrm>
        <a:graphic>
          <a:graphicData uri="http://schemas.openxmlformats.org/drawingml/2006/table">
            <a:tbl>
              <a:tblPr firstRow="1" bandRow="1"/>
              <a:tblGrid>
                <a:gridCol w="168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예약자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 내역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dirty="0" err="1" smtClean="0"/>
                        <a:t>별점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057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5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5448" y="1222756"/>
            <a:ext cx="4104514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dirty="0" smtClean="0"/>
              <a:t>리뷰 작성하기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3489E6-8F06-4E46-BB05-B2306BC85E50}"/>
              </a:ext>
            </a:extLst>
          </p:cNvPr>
          <p:cNvCxnSpPr/>
          <p:nvPr/>
        </p:nvCxnSpPr>
        <p:spPr>
          <a:xfrm>
            <a:off x="3609801" y="1686897"/>
            <a:ext cx="7110578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78474" y="5699544"/>
            <a:ext cx="641905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</a:rPr>
              <a:t>신청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1221" y="5699544"/>
            <a:ext cx="588407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</a:rPr>
              <a:t>취소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D9011-1A59-F52C-E66D-9214EE17AA41}"/>
              </a:ext>
            </a:extLst>
          </p:cNvPr>
          <p:cNvSpPr/>
          <p:nvPr/>
        </p:nvSpPr>
        <p:spPr>
          <a:xfrm>
            <a:off x="5373071" y="2773556"/>
            <a:ext cx="830068" cy="272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패키지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AutoShape 243">
            <a:extLst>
              <a:ext uri="{FF2B5EF4-FFF2-40B4-BE49-F238E27FC236}">
                <a16:creationId xmlns:a16="http://schemas.microsoft.com/office/drawing/2014/main" id="{DC5EC401-189D-023F-E89F-B98DBEAE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43" y="2852045"/>
            <a:ext cx="88662" cy="107855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855254" y="1738683"/>
            <a:ext cx="2446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0" dirty="0">
                <a:solidFill>
                  <a:srgbClr val="FF0000"/>
                </a:solidFill>
              </a:rPr>
              <a:t>*</a:t>
            </a:r>
            <a:r>
              <a:rPr lang="ko-KR" altLang="en-US" sz="1200" dirty="0"/>
              <a:t>는 </a:t>
            </a:r>
            <a:r>
              <a:rPr lang="ko-KR" altLang="en-US" sz="1200" dirty="0" smtClean="0"/>
              <a:t>필수 입력 </a:t>
            </a:r>
            <a:r>
              <a:rPr lang="ko-KR" altLang="en-US" sz="1200" dirty="0"/>
              <a:t>정보입니다.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3546" y="2072832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3546" y="2422939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90927" y="268339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958158" y="559147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/>
                </a:solidFill>
              </a:rPr>
              <a:t>리뷰 작성 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review 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review_form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5780" y="99380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709" y="968599"/>
            <a:ext cx="262682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패키지 또는 </a:t>
            </a:r>
            <a:r>
              <a:rPr lang="en-US" altLang="ko-KR" sz="900" dirty="0" smtClean="0">
                <a:latin typeface="맑은 고딕"/>
                <a:ea typeface="맑은 고딕"/>
              </a:rPr>
              <a:t>My </a:t>
            </a:r>
            <a:r>
              <a:rPr lang="ko-KR" altLang="en-US" sz="900" dirty="0" smtClean="0">
                <a:latin typeface="맑은 고딕"/>
                <a:ea typeface="맑은 고딕"/>
              </a:rPr>
              <a:t>패키지 선택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17856" y="142934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포인트가 5개인 별 30"/>
          <p:cNvSpPr/>
          <p:nvPr/>
        </p:nvSpPr>
        <p:spPr>
          <a:xfrm>
            <a:off x="5373071" y="3181945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5571105" y="3181945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5" name="포인트가 5개인 별 34"/>
          <p:cNvSpPr/>
          <p:nvPr/>
        </p:nvSpPr>
        <p:spPr>
          <a:xfrm>
            <a:off x="5777644" y="3182134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6" name="포인트가 5개인 별 35"/>
          <p:cNvSpPr/>
          <p:nvPr/>
        </p:nvSpPr>
        <p:spPr>
          <a:xfrm>
            <a:off x="5975678" y="3180362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7" name="포인트가 5개인 별 36"/>
          <p:cNvSpPr/>
          <p:nvPr/>
        </p:nvSpPr>
        <p:spPr>
          <a:xfrm>
            <a:off x="6173712" y="3180362"/>
            <a:ext cx="151995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3D9011-1A59-F52C-E66D-9214EE17AA41}"/>
              </a:ext>
            </a:extLst>
          </p:cNvPr>
          <p:cNvSpPr/>
          <p:nvPr/>
        </p:nvSpPr>
        <p:spPr>
          <a:xfrm>
            <a:off x="5365910" y="3468398"/>
            <a:ext cx="2657950" cy="27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제목을 입력하세요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709" y="1411814"/>
            <a:ext cx="262682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클릭 시 리뷰 게시판으로 이동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5780" y="6217532"/>
            <a:ext cx="262682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맑은 고딕"/>
                <a:ea typeface="맑은 고딕"/>
              </a:rPr>
              <a:t>필수 입력 정보 입력하지 않았을 경우</a:t>
            </a:r>
            <a:endParaRPr lang="en-US" altLang="ko-KR" sz="1000" dirty="0" smtClean="0">
              <a:solidFill>
                <a:srgbClr val="FF0000"/>
              </a:solidFill>
              <a:latin typeface="맑은 고딕"/>
              <a:ea typeface="맑은 고딕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/>
                <a:ea typeface="맑은 고딕"/>
              </a:rPr>
              <a:t>내용을 입력해주세요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/>
                <a:ea typeface="맑은 고딕"/>
              </a:rPr>
              <a:t>.” alert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/>
                <a:ea typeface="맑은 고딕"/>
              </a:rPr>
              <a:t>출력</a:t>
            </a:r>
            <a:endParaRPr lang="ko-KR" altLang="en-US" sz="1000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49047" y="6051989"/>
            <a:ext cx="25609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42690" y="5836092"/>
            <a:ext cx="969550" cy="292388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 smtClean="0">
                <a:solidFill>
                  <a:schemeClr val="bg1"/>
                </a:solidFill>
              </a:rPr>
              <a:t>목록으로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/>
                </a:solidFill>
              </a:rPr>
              <a:t>리뷰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</a:t>
            </a:r>
            <a:r>
              <a:rPr lang="en-US" altLang="ko-KR" sz="1000" dirty="0" smtClean="0">
                <a:solidFill>
                  <a:schemeClr val="dk1"/>
                </a:solidFill>
              </a:rPr>
              <a:t>review / 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review_read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5780" y="99380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0945" y="958785"/>
            <a:ext cx="1957106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클릭 시 리뷰 게시판으로 이동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688146" y="579698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95332"/>
              </p:ext>
            </p:extLst>
          </p:nvPr>
        </p:nvGraphicFramePr>
        <p:xfrm>
          <a:off x="3643053" y="1510857"/>
          <a:ext cx="7110578" cy="4096955"/>
        </p:xfrm>
        <a:graphic>
          <a:graphicData uri="http://schemas.openxmlformats.org/drawingml/2006/table">
            <a:tbl>
              <a:tblPr firstRow="1" bandRow="1"/>
              <a:tblGrid>
                <a:gridCol w="168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예약자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 내역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 err="1" smtClean="0"/>
                        <a:t>별점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057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이것저것 고민하기 싫어서 패키지 여행 예약했는데 </a:t>
                      </a:r>
                    </a:p>
                    <a:p>
                      <a:endParaRPr lang="ko-KR" altLang="en-US" sz="10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이번에 여행 예약하면서부터 모든 것이 완벽했던 것 같습니다 </a:t>
                      </a:r>
                    </a:p>
                    <a:p>
                      <a:endParaRPr lang="ko-KR" altLang="en-US" sz="10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먼저 그린투어 전우치 담당자님 오랜만의 여행이고 코로나로 챙겨야 할 것 많은 여행인데</a:t>
                      </a:r>
                    </a:p>
                    <a:p>
                      <a:endParaRPr lang="ko-KR" altLang="en-US" sz="10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문자와 </a:t>
                      </a:r>
                      <a:r>
                        <a:rPr lang="ko-KR" altLang="en-US" sz="10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카톡</a:t>
                      </a:r>
                      <a:r>
                        <a:rPr lang="ko-KR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등으로 지속적으로 연락해주시고 챙겨주시고 조율해 주셔서 너무 감사했습니다</a:t>
                      </a:r>
                      <a:r>
                        <a:rPr lang="en-US" altLang="ko-KR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endParaRPr lang="en-US" altLang="ko-KR" sz="10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귀찮아 하지 않으시고 남겨진 톡 메시지 확인하면 꼭 답 주시고 </a:t>
                      </a:r>
                    </a:p>
                    <a:p>
                      <a:endParaRPr lang="ko-KR" altLang="en-US" sz="10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때에 미리 연락해 주셔서 정말 감사했습니다 </a:t>
                      </a:r>
                    </a:p>
                    <a:p>
                      <a:pPr>
                        <a:defRPr lang="ko-KR" altLang="en-US"/>
                      </a:pPr>
                      <a:endParaRPr lang="ko-KR" altLang="en-US" sz="105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55448" y="717931"/>
            <a:ext cx="4104514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3489E6-8F06-4E46-BB05-B2306BC85E50}"/>
              </a:ext>
            </a:extLst>
          </p:cNvPr>
          <p:cNvCxnSpPr/>
          <p:nvPr/>
        </p:nvCxnSpPr>
        <p:spPr>
          <a:xfrm>
            <a:off x="3609801" y="1182072"/>
            <a:ext cx="7110578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3546" y="1568007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3546" y="1918114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3546" y="2264924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상품 코드 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8917" y="2991923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즐거운 가족 여행이 되었습니다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1" name="포인트가 5개인 별 50"/>
          <p:cNvSpPr/>
          <p:nvPr/>
        </p:nvSpPr>
        <p:spPr>
          <a:xfrm>
            <a:off x="5377973" y="26602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2" name="포인트가 5개인 별 51"/>
          <p:cNvSpPr/>
          <p:nvPr/>
        </p:nvSpPr>
        <p:spPr>
          <a:xfrm>
            <a:off x="5584877" y="26602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3" name="포인트가 5개인 별 52"/>
          <p:cNvSpPr/>
          <p:nvPr/>
        </p:nvSpPr>
        <p:spPr>
          <a:xfrm>
            <a:off x="5998685" y="26602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4" name="포인트가 5개인 별 53"/>
          <p:cNvSpPr/>
          <p:nvPr/>
        </p:nvSpPr>
        <p:spPr>
          <a:xfrm>
            <a:off x="5791781" y="26602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5" name="포인트가 5개인 별 54"/>
          <p:cNvSpPr/>
          <p:nvPr/>
        </p:nvSpPr>
        <p:spPr>
          <a:xfrm>
            <a:off x="6205589" y="2660202"/>
            <a:ext cx="138177" cy="15199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고객센터 </a:t>
            </a:r>
            <a:r>
              <a:rPr lang="en-US" altLang="ko-KR">
                <a:solidFill>
                  <a:schemeClr val="tx1"/>
                </a:solidFill>
              </a:rPr>
              <a:t>-&gt;</a:t>
            </a:r>
            <a:r>
              <a:rPr lang="ko-KR" altLang="en-US">
                <a:solidFill>
                  <a:schemeClr val="tx1"/>
                </a:solidFill>
              </a:rPr>
              <a:t> 공지사항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4315" y="1584299"/>
            <a:ext cx="1224153" cy="27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/>
              <a:t>총 ??건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818186" y="1855762"/>
          <a:ext cx="6994200" cy="2212140"/>
        </p:xfrm>
        <a:graphic>
          <a:graphicData uri="http://schemas.openxmlformats.org/drawingml/2006/table">
            <a:tbl>
              <a:tblPr firstRow="1" bandRow="1"/>
              <a:tblGrid>
                <a:gridCol w="682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상시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[공지사항] 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상시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[항공권] 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123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[공지사항] 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122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[공지사항] 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2023-01-01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59771" y="4873513"/>
            <a:ext cx="303157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≪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8162" y="4873513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09626" y="4873513"/>
            <a:ext cx="303155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＞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99690" y="4873513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≫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60410" y="4872006"/>
            <a:ext cx="34585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u="sng" dirty="0"/>
              <a:t>1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2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3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4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5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6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7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8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9</a:t>
            </a:r>
            <a:r>
              <a:rPr lang="ko-KR" altLang="en-US" sz="1000" dirty="0"/>
              <a:t> </a:t>
            </a:r>
            <a:r>
              <a:rPr lang="ko-KR" altLang="en-US" sz="1000" u="sng" dirty="0"/>
              <a:t>10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977801" y="4089932"/>
            <a:ext cx="299774" cy="584451"/>
            <a:chOff x="7440694" y="4634105"/>
            <a:chExt cx="299774" cy="584451"/>
          </a:xfrm>
        </p:grpSpPr>
        <p:sp>
          <p:nvSpPr>
            <p:cNvPr id="29" name="TextBox 28"/>
            <p:cNvSpPr txBox="1"/>
            <p:nvPr/>
          </p:nvSpPr>
          <p:spPr>
            <a:xfrm>
              <a:off x="7440694" y="4826890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40694" y="5022723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40694" y="4634105"/>
              <a:ext cx="299774" cy="196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18185" y="404621"/>
            <a:ext cx="6994200" cy="745259"/>
            <a:chOff x="3444193" y="404621"/>
            <a:chExt cx="7992999" cy="1016771"/>
          </a:xfrm>
        </p:grpSpPr>
        <p:sp>
          <p:nvSpPr>
            <p:cNvPr id="6" name="TextBox 5"/>
            <p:cNvSpPr txBox="1"/>
            <p:nvPr/>
          </p:nvSpPr>
          <p:spPr>
            <a:xfrm>
              <a:off x="3444193" y="404621"/>
              <a:ext cx="4104514" cy="335924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/>
                <a:t>공지사항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444194" y="869442"/>
              <a:ext cx="7992998" cy="0"/>
            </a:xfrm>
            <a:prstGeom prst="line">
              <a:avLst/>
            </a:prstGeom>
            <a:ln w="285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444194" y="1085468"/>
              <a:ext cx="1008126" cy="335924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/>
                <a:t>전체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0491" y="1085468"/>
              <a:ext cx="4348201" cy="335924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/>
                <a:t>검색어를 입력하세요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68348" y="1085468"/>
              <a:ext cx="1008125" cy="335924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/>
                <a:t>전체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29067" y="1085467"/>
              <a:ext cx="1008125" cy="335924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/>
                <a:t>검색</a:t>
              </a:r>
            </a:p>
          </p:txBody>
        </p:sp>
        <p:pic>
          <p:nvPicPr>
            <p:cNvPr id="35" name="Picture 97" descr="combo_box_btn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223766" y="1173480"/>
              <a:ext cx="201613" cy="21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Picture 97" descr="combo_box_btn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395644" y="1173480"/>
              <a:ext cx="201613" cy="2159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76076"/>
              </p:ext>
            </p:extLst>
          </p:nvPr>
        </p:nvGraphicFramePr>
        <p:xfrm>
          <a:off x="3179681" y="745319"/>
          <a:ext cx="1123246" cy="1315296"/>
        </p:xfrm>
        <a:graphic>
          <a:graphicData uri="http://schemas.openxmlformats.org/drawingml/2006/table">
            <a:tbl>
              <a:tblPr firstRow="1" bandRow="1"/>
              <a:tblGrid>
                <a:gridCol w="112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1500" b="1"/>
                        <a:t>공지사항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/>
                        <a:t>자주하는 질문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000"/>
                        <a:t>1:1 </a:t>
                      </a:r>
                      <a:r>
                        <a:rPr lang="ko-KR" altLang="en-US" sz="1000"/>
                        <a:t>문의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 내역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cs/notice_list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712" y="1026768"/>
            <a:ext cx="218500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페이지에 총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게시물과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페이지 번호가 보이게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90712" y="1543256"/>
            <a:ext cx="230436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첫번째 전체 </a:t>
            </a:r>
            <a:r>
              <a:rPr lang="ko-KR" altLang="en-US" sz="1000" dirty="0" smtClean="0"/>
              <a:t>분류에는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, </a:t>
            </a:r>
            <a:r>
              <a:rPr lang="ko-KR" altLang="en-US" sz="1000" dirty="0"/>
              <a:t>호텔</a:t>
            </a:r>
            <a:r>
              <a:rPr lang="en-US" altLang="ko-KR" sz="1000" dirty="0"/>
              <a:t>, </a:t>
            </a:r>
            <a:r>
              <a:rPr lang="ko-KR" altLang="en-US" sz="1000" dirty="0"/>
              <a:t>항공권</a:t>
            </a:r>
            <a:r>
              <a:rPr lang="en-US" altLang="ko-KR" sz="1000" dirty="0"/>
              <a:t>, </a:t>
            </a:r>
            <a:r>
              <a:rPr lang="ko-KR" altLang="en-US" sz="1000" dirty="0"/>
              <a:t>국내</a:t>
            </a:r>
            <a:r>
              <a:rPr lang="en-US" altLang="ko-KR" sz="1000" dirty="0"/>
              <a:t>)</a:t>
            </a:r>
            <a:r>
              <a:rPr lang="ko-KR" altLang="en-US" sz="1000" dirty="0"/>
              <a:t>를 </a:t>
            </a:r>
            <a:r>
              <a:rPr lang="ko-KR" altLang="en-US" sz="1000" dirty="0" smtClean="0"/>
              <a:t>넣음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712" y="2059744"/>
            <a:ext cx="142859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두번째 전체 </a:t>
            </a:r>
            <a:r>
              <a:rPr lang="ko-KR" altLang="en-US" sz="1000" dirty="0" smtClean="0"/>
              <a:t>분류에는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)</a:t>
            </a:r>
            <a:r>
              <a:rPr lang="ko-KR" altLang="en-US" sz="1000" dirty="0"/>
              <a:t>을 </a:t>
            </a:r>
            <a:r>
              <a:rPr lang="ko-KR" altLang="en-US" sz="1000" dirty="0" smtClean="0"/>
              <a:t>넣음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5366" y="2707344"/>
            <a:ext cx="21342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공지 사항 중 </a:t>
            </a:r>
            <a:r>
              <a:rPr lang="en-US" altLang="ko-KR" sz="1000" dirty="0"/>
              <a:t>‘</a:t>
            </a:r>
            <a:r>
              <a:rPr lang="ko-KR" altLang="en-US" sz="1000" dirty="0"/>
              <a:t>상시</a:t>
            </a:r>
            <a:r>
              <a:rPr lang="en-US" altLang="ko-KR" sz="1000" dirty="0"/>
              <a:t>’</a:t>
            </a:r>
            <a:r>
              <a:rPr lang="ko-KR" altLang="en-US" sz="1000" dirty="0"/>
              <a:t> 머리말은 </a:t>
            </a:r>
            <a:endParaRPr lang="en-US" altLang="ko-KR" sz="1000" dirty="0" smtClean="0"/>
          </a:p>
          <a:p>
            <a:r>
              <a:rPr lang="en-US" altLang="ko-KR" sz="1000" dirty="0" smtClean="0"/>
              <a:t>1</a:t>
            </a:r>
            <a:r>
              <a:rPr lang="ko-KR" altLang="en-US" sz="1000" dirty="0"/>
              <a:t>페이지 맨 위부터 순서대로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245505" y="11099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26423" y="163388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5948" y="215166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0968" y="280949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980975" y="518474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692164" y="86462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810718" y="82096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29137" y="229018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542173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 페이지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타원 3"/>
          <p:cNvSpPr/>
          <p:nvPr/>
        </p:nvSpPr>
        <p:spPr>
          <a:xfrm>
            <a:off x="6096000" y="631604"/>
            <a:ext cx="1673234" cy="792099"/>
          </a:xfrm>
          <a:prstGeom prst="flowChartProcess">
            <a:avLst/>
          </a:prstGeom>
          <a:ln w="19050" cap="flat" cmpd="sng" algn="ctr">
            <a:noFill/>
            <a:prstDash val="solid"/>
            <a:miter/>
            <a:headEnd w="med" len="med"/>
            <a:tailEnd w="med" len="med"/>
          </a:ln>
          <a:effectLst/>
          <a:sp3d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lt1"/>
                </a:solidFill>
              </a:rPr>
              <a:t>그린투어</a:t>
            </a:r>
          </a:p>
        </p:txBody>
      </p:sp>
      <p:sp>
        <p:nvSpPr>
          <p:cNvPr id="9" name="Rectangle 112"/>
          <p:cNvSpPr>
            <a:spLocks noChangeArrowheads="1"/>
          </p:cNvSpPr>
          <p:nvPr/>
        </p:nvSpPr>
        <p:spPr>
          <a:xfrm>
            <a:off x="5564446" y="1616299"/>
            <a:ext cx="2736342" cy="1615186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wrap="square" lIns="36000" rIns="36000" anchor="ctr">
            <a:spAutoFit/>
          </a:bodyPr>
          <a:lstStyle/>
          <a:p>
            <a:pPr lvl="0">
              <a:defRPr lang="ko-KR" altLang="en-US"/>
            </a:pPr>
            <a:endParaRPr lang="ko-KR" altLang="en-US" sz="800"/>
          </a:p>
        </p:txBody>
      </p:sp>
      <p:sp>
        <p:nvSpPr>
          <p:cNvPr id="10" name="Rectangle 115"/>
          <p:cNvSpPr>
            <a:spLocks noChangeArrowheads="1"/>
          </p:cNvSpPr>
          <p:nvPr/>
        </p:nvSpPr>
        <p:spPr>
          <a:xfrm>
            <a:off x="5996499" y="1851502"/>
            <a:ext cx="1943290" cy="215265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wrap="square" lIns="36000" rIns="360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800"/>
              <a:t>아이디</a:t>
            </a:r>
          </a:p>
        </p:txBody>
      </p:sp>
      <p:sp>
        <p:nvSpPr>
          <p:cNvPr id="11" name="Rectangle 121"/>
          <p:cNvSpPr>
            <a:spLocks noChangeArrowheads="1"/>
          </p:cNvSpPr>
          <p:nvPr/>
        </p:nvSpPr>
        <p:spPr>
          <a:xfrm>
            <a:off x="5996499" y="2427574"/>
            <a:ext cx="1943291" cy="215266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wrap="square" lIns="36000" rIns="3600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로그인</a:t>
            </a:r>
          </a:p>
        </p:txBody>
      </p:sp>
      <p:sp>
        <p:nvSpPr>
          <p:cNvPr id="12" name="Rectangle 115"/>
          <p:cNvSpPr>
            <a:spLocks noChangeArrowheads="1"/>
          </p:cNvSpPr>
          <p:nvPr/>
        </p:nvSpPr>
        <p:spPr>
          <a:xfrm>
            <a:off x="5996499" y="2139538"/>
            <a:ext cx="1943291" cy="215265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wrap="square" lIns="36000" rIns="360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800"/>
              <a:t>비밀번호</a:t>
            </a:r>
          </a:p>
        </p:txBody>
      </p:sp>
      <p:sp>
        <p:nvSpPr>
          <p:cNvPr id="13" name="Rectangle 121"/>
          <p:cNvSpPr>
            <a:spLocks noChangeArrowheads="1"/>
          </p:cNvSpPr>
          <p:nvPr/>
        </p:nvSpPr>
        <p:spPr>
          <a:xfrm>
            <a:off x="6019542" y="2802860"/>
            <a:ext cx="1129102" cy="215265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wrap="square" lIns="36000" rIns="3600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아이디/비밀번호 찾기</a:t>
            </a:r>
          </a:p>
        </p:txBody>
      </p:sp>
      <p:sp>
        <p:nvSpPr>
          <p:cNvPr id="14" name="Rectangle 121"/>
          <p:cNvSpPr>
            <a:spLocks noChangeArrowheads="1"/>
          </p:cNvSpPr>
          <p:nvPr/>
        </p:nvSpPr>
        <p:spPr>
          <a:xfrm>
            <a:off x="7228340" y="2802860"/>
            <a:ext cx="711449" cy="215265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wrap="square" lIns="36000" rIns="3600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회원가입</a:t>
            </a:r>
          </a:p>
        </p:txBody>
      </p:sp>
      <p:grpSp>
        <p:nvGrpSpPr>
          <p:cNvPr id="15" name="그룹 2"/>
          <p:cNvGrpSpPr/>
          <p:nvPr/>
        </p:nvGrpSpPr>
        <p:grpSpPr>
          <a:xfrm>
            <a:off x="4347336" y="3670934"/>
            <a:ext cx="2592387" cy="1657350"/>
            <a:chOff x="4353887" y="2996946"/>
            <a:chExt cx="2592387" cy="1657350"/>
          </a:xfrm>
        </p:grpSpPr>
        <p:sp>
          <p:nvSpPr>
            <p:cNvPr id="16" name="Rectangle 125"/>
            <p:cNvSpPr>
              <a:spLocks noChangeArrowheads="1"/>
            </p:cNvSpPr>
            <p:nvPr/>
          </p:nvSpPr>
          <p:spPr>
            <a:xfrm>
              <a:off x="4353887" y="2996946"/>
              <a:ext cx="2592387" cy="16573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>
            <a:xfrm>
              <a:off x="4425322" y="3069970"/>
              <a:ext cx="1255201" cy="214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en-US" altLang="ko-KR" sz="800"/>
                <a:t>▶ </a:t>
              </a:r>
              <a:r>
                <a:rPr lang="ko-KR" altLang="en-US" sz="800"/>
                <a:t>아이디 </a:t>
              </a:r>
              <a:r>
                <a:rPr lang="en-US" altLang="ko-KR" sz="800"/>
                <a:t>/ </a:t>
              </a:r>
              <a:r>
                <a:rPr lang="ko-KR" altLang="en-US" sz="800"/>
                <a:t>비밀번호 찾기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>
            <a:xfrm>
              <a:off x="4425323" y="3789107"/>
              <a:ext cx="647701" cy="2151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이름</a:t>
              </a:r>
            </a:p>
          </p:txBody>
        </p:sp>
        <p:sp>
          <p:nvSpPr>
            <p:cNvPr id="19" name="Text Box 128"/>
            <p:cNvSpPr txBox="1">
              <a:spLocks noChangeArrowheads="1"/>
            </p:cNvSpPr>
            <p:nvPr/>
          </p:nvSpPr>
          <p:spPr>
            <a:xfrm>
              <a:off x="5217487" y="3789108"/>
              <a:ext cx="720725" cy="2238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endParaRPr lang="ko-KR" altLang="ko-KR" sz="800"/>
            </a:p>
          </p:txBody>
        </p:sp>
        <p:sp>
          <p:nvSpPr>
            <p:cNvPr id="20" name="Text Box 129"/>
            <p:cNvSpPr txBox="1">
              <a:spLocks noChangeArrowheads="1"/>
            </p:cNvSpPr>
            <p:nvPr/>
          </p:nvSpPr>
          <p:spPr>
            <a:xfrm>
              <a:off x="4426911" y="4076446"/>
              <a:ext cx="682113" cy="2151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주민등록번호</a:t>
              </a:r>
            </a:p>
          </p:txBody>
        </p:sp>
        <p:sp>
          <p:nvSpPr>
            <p:cNvPr id="21" name="Text Box 130"/>
            <p:cNvSpPr txBox="1">
              <a:spLocks noChangeArrowheads="1"/>
            </p:cNvSpPr>
            <p:nvPr/>
          </p:nvSpPr>
          <p:spPr>
            <a:xfrm>
              <a:off x="5219074" y="4076446"/>
              <a:ext cx="720725" cy="2238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endParaRPr lang="ko-KR" altLang="ko-KR" sz="800"/>
            </a:p>
          </p:txBody>
        </p:sp>
        <p:sp>
          <p:nvSpPr>
            <p:cNvPr id="22" name="Text Box 131"/>
            <p:cNvSpPr txBox="1">
              <a:spLocks noChangeArrowheads="1"/>
            </p:cNvSpPr>
            <p:nvPr/>
          </p:nvSpPr>
          <p:spPr>
            <a:xfrm>
              <a:off x="6082674" y="4076446"/>
              <a:ext cx="720725" cy="2238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endParaRPr lang="ko-KR" altLang="ko-KR" sz="800"/>
            </a:p>
          </p:txBody>
        </p:sp>
        <p:sp>
          <p:nvSpPr>
            <p:cNvPr id="23" name="Text Box 132"/>
            <p:cNvSpPr txBox="1">
              <a:spLocks noChangeArrowheads="1"/>
            </p:cNvSpPr>
            <p:nvPr/>
          </p:nvSpPr>
          <p:spPr>
            <a:xfrm>
              <a:off x="5932374" y="4070095"/>
              <a:ext cx="157725" cy="2145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en-US" altLang="ko-KR" sz="800" dirty="0"/>
                <a:t>-</a:t>
              </a:r>
            </a:p>
          </p:txBody>
        </p:sp>
        <p:sp>
          <p:nvSpPr>
            <p:cNvPr id="24" name="Text Box 133"/>
            <p:cNvSpPr txBox="1">
              <a:spLocks noChangeArrowheads="1"/>
            </p:cNvSpPr>
            <p:nvPr/>
          </p:nvSpPr>
          <p:spPr>
            <a:xfrm>
              <a:off x="4985712" y="3428746"/>
              <a:ext cx="623887" cy="215138"/>
            </a:xfrm>
            <a:prstGeom prst="rect">
              <a:avLst/>
            </a:prstGeom>
            <a:solidFill>
              <a:srgbClr val="FDA1B3"/>
            </a:solidFill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아이디 찾기</a:t>
              </a:r>
            </a:p>
          </p:txBody>
        </p:sp>
        <p:sp>
          <p:nvSpPr>
            <p:cNvPr id="25" name="Text Box 134"/>
            <p:cNvSpPr txBox="1">
              <a:spLocks noChangeArrowheads="1"/>
            </p:cNvSpPr>
            <p:nvPr/>
          </p:nvSpPr>
          <p:spPr>
            <a:xfrm>
              <a:off x="5649287" y="3428746"/>
              <a:ext cx="725487" cy="2151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비밀번호 찾기</a:t>
              </a:r>
            </a:p>
          </p:txBody>
        </p:sp>
        <p:sp>
          <p:nvSpPr>
            <p:cNvPr id="26" name="Text Box 135"/>
            <p:cNvSpPr txBox="1">
              <a:spLocks noChangeArrowheads="1"/>
            </p:cNvSpPr>
            <p:nvPr/>
          </p:nvSpPr>
          <p:spPr>
            <a:xfrm>
              <a:off x="5219074" y="4359020"/>
              <a:ext cx="646113" cy="21443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확인</a:t>
              </a: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>
            <a:xfrm>
              <a:off x="4353887" y="3717671"/>
              <a:ext cx="2519362" cy="647700"/>
            </a:xfrm>
            <a:prstGeom prst="rect">
              <a:avLst/>
            </a:prstGeom>
            <a:noFill/>
            <a:ln w="19050" algn="ctr">
              <a:solidFill>
                <a:srgbClr val="FF3300"/>
              </a:solidFill>
              <a:prstDash val="sysDot"/>
              <a:miter/>
            </a:ln>
            <a:effectLst/>
          </p:spPr>
          <p:txBody>
            <a:bodyPr wrap="square" lIns="36000" rIns="36000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grpSp>
        <p:nvGrpSpPr>
          <p:cNvPr id="28" name="그룹 1"/>
          <p:cNvGrpSpPr/>
          <p:nvPr/>
        </p:nvGrpSpPr>
        <p:grpSpPr>
          <a:xfrm>
            <a:off x="7437123" y="3668520"/>
            <a:ext cx="2592387" cy="1944687"/>
            <a:chOff x="4353887" y="4870196"/>
            <a:chExt cx="2592387" cy="1944687"/>
          </a:xfrm>
        </p:grpSpPr>
        <p:sp>
          <p:nvSpPr>
            <p:cNvPr id="29" name="Rectangle 139"/>
            <p:cNvSpPr>
              <a:spLocks noChangeArrowheads="1"/>
            </p:cNvSpPr>
            <p:nvPr/>
          </p:nvSpPr>
          <p:spPr>
            <a:xfrm>
              <a:off x="4353887" y="4870196"/>
              <a:ext cx="2592387" cy="194468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" name="Text Box 140"/>
            <p:cNvSpPr txBox="1">
              <a:spLocks noChangeArrowheads="1"/>
            </p:cNvSpPr>
            <p:nvPr/>
          </p:nvSpPr>
          <p:spPr>
            <a:xfrm>
              <a:off x="4425323" y="4943221"/>
              <a:ext cx="1255201" cy="2151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en-US" altLang="ko-KR" sz="800"/>
                <a:t>▶ </a:t>
              </a:r>
              <a:r>
                <a:rPr lang="ko-KR" altLang="en-US" sz="800"/>
                <a:t>아이디 </a:t>
              </a:r>
              <a:r>
                <a:rPr lang="en-US" altLang="ko-KR" sz="800"/>
                <a:t>/ </a:t>
              </a:r>
              <a:r>
                <a:rPr lang="ko-KR" altLang="en-US" sz="800"/>
                <a:t>비밀번호 찾기</a:t>
              </a:r>
            </a:p>
          </p:txBody>
        </p:sp>
        <p:sp>
          <p:nvSpPr>
            <p:cNvPr id="31" name="Text Box 141"/>
            <p:cNvSpPr txBox="1">
              <a:spLocks noChangeArrowheads="1"/>
            </p:cNvSpPr>
            <p:nvPr/>
          </p:nvSpPr>
          <p:spPr>
            <a:xfrm>
              <a:off x="4425323" y="5949695"/>
              <a:ext cx="647701" cy="21443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이름</a:t>
              </a:r>
            </a:p>
          </p:txBody>
        </p:sp>
        <p:sp>
          <p:nvSpPr>
            <p:cNvPr id="32" name="Text Box 142"/>
            <p:cNvSpPr txBox="1">
              <a:spLocks noChangeArrowheads="1"/>
            </p:cNvSpPr>
            <p:nvPr/>
          </p:nvSpPr>
          <p:spPr>
            <a:xfrm>
              <a:off x="5217487" y="5949696"/>
              <a:ext cx="720725" cy="2238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endParaRPr lang="ko-KR" altLang="ko-KR" sz="800"/>
            </a:p>
          </p:txBody>
        </p:sp>
        <p:sp>
          <p:nvSpPr>
            <p:cNvPr id="33" name="Text Box 143"/>
            <p:cNvSpPr txBox="1">
              <a:spLocks noChangeArrowheads="1"/>
            </p:cNvSpPr>
            <p:nvPr/>
          </p:nvSpPr>
          <p:spPr>
            <a:xfrm>
              <a:off x="4426910" y="6237032"/>
              <a:ext cx="682113" cy="21367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주민등록번호</a:t>
              </a:r>
            </a:p>
          </p:txBody>
        </p:sp>
        <p:sp>
          <p:nvSpPr>
            <p:cNvPr id="34" name="Text Box 144"/>
            <p:cNvSpPr txBox="1">
              <a:spLocks noChangeArrowheads="1"/>
            </p:cNvSpPr>
            <p:nvPr/>
          </p:nvSpPr>
          <p:spPr>
            <a:xfrm>
              <a:off x="5219074" y="6237033"/>
              <a:ext cx="720725" cy="2238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endParaRPr lang="ko-KR" altLang="ko-KR" sz="800"/>
            </a:p>
          </p:txBody>
        </p:sp>
        <p:sp>
          <p:nvSpPr>
            <p:cNvPr id="35" name="Text Box 145"/>
            <p:cNvSpPr txBox="1">
              <a:spLocks noChangeArrowheads="1"/>
            </p:cNvSpPr>
            <p:nvPr/>
          </p:nvSpPr>
          <p:spPr>
            <a:xfrm>
              <a:off x="6082674" y="6237033"/>
              <a:ext cx="720725" cy="2238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endParaRPr lang="ko-KR" altLang="ko-KR" sz="800"/>
            </a:p>
          </p:txBody>
        </p:sp>
        <p:sp>
          <p:nvSpPr>
            <p:cNvPr id="36" name="Text Box 146"/>
            <p:cNvSpPr txBox="1">
              <a:spLocks noChangeArrowheads="1"/>
            </p:cNvSpPr>
            <p:nvPr/>
          </p:nvSpPr>
          <p:spPr>
            <a:xfrm>
              <a:off x="5932374" y="6230682"/>
              <a:ext cx="157725" cy="215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en-US" altLang="ko-KR" sz="800"/>
                <a:t>-</a:t>
              </a:r>
            </a:p>
          </p:txBody>
        </p:sp>
        <p:sp>
          <p:nvSpPr>
            <p:cNvPr id="37" name="Text Box 147"/>
            <p:cNvSpPr txBox="1">
              <a:spLocks noChangeArrowheads="1"/>
            </p:cNvSpPr>
            <p:nvPr/>
          </p:nvSpPr>
          <p:spPr>
            <a:xfrm>
              <a:off x="4985711" y="5301995"/>
              <a:ext cx="623887" cy="21412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아이디 찾기</a:t>
              </a:r>
            </a:p>
          </p:txBody>
        </p:sp>
        <p:sp>
          <p:nvSpPr>
            <p:cNvPr id="38" name="Text Box 148"/>
            <p:cNvSpPr txBox="1">
              <a:spLocks noChangeArrowheads="1"/>
            </p:cNvSpPr>
            <p:nvPr/>
          </p:nvSpPr>
          <p:spPr>
            <a:xfrm>
              <a:off x="5649287" y="5301995"/>
              <a:ext cx="725487" cy="214123"/>
            </a:xfrm>
            <a:prstGeom prst="rect">
              <a:avLst/>
            </a:prstGeom>
            <a:solidFill>
              <a:srgbClr val="FDA1B3"/>
            </a:solidFill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비밀번호 찾기</a:t>
              </a:r>
            </a:p>
          </p:txBody>
        </p:sp>
        <p:sp>
          <p:nvSpPr>
            <p:cNvPr id="39" name="Text Box 149"/>
            <p:cNvSpPr txBox="1">
              <a:spLocks noChangeArrowheads="1"/>
            </p:cNvSpPr>
            <p:nvPr/>
          </p:nvSpPr>
          <p:spPr>
            <a:xfrm>
              <a:off x="5217487" y="6525957"/>
              <a:ext cx="646112" cy="21501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확인</a:t>
              </a:r>
            </a:p>
          </p:txBody>
        </p:sp>
        <p:sp>
          <p:nvSpPr>
            <p:cNvPr id="40" name="Text Box 150"/>
            <p:cNvSpPr txBox="1">
              <a:spLocks noChangeArrowheads="1"/>
            </p:cNvSpPr>
            <p:nvPr/>
          </p:nvSpPr>
          <p:spPr>
            <a:xfrm>
              <a:off x="4425323" y="5662358"/>
              <a:ext cx="647701" cy="21526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r>
                <a:rPr lang="ko-KR" altLang="en-US" sz="800"/>
                <a:t>아이디</a:t>
              </a:r>
            </a:p>
          </p:txBody>
        </p:sp>
        <p:sp>
          <p:nvSpPr>
            <p:cNvPr id="41" name="Text Box 151"/>
            <p:cNvSpPr txBox="1">
              <a:spLocks noChangeArrowheads="1"/>
            </p:cNvSpPr>
            <p:nvPr/>
          </p:nvSpPr>
          <p:spPr>
            <a:xfrm>
              <a:off x="5217487" y="5662358"/>
              <a:ext cx="720725" cy="2238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  <a:effectLst/>
          </p:spPr>
          <p:txBody>
            <a:bodyPr wrap="square" lIns="36000" rIns="36000">
              <a:spAutoFit/>
            </a:bodyPr>
            <a:lstStyle/>
            <a:p>
              <a:pPr algn="ctr" eaLnBrk="1" hangingPunct="1">
                <a:defRPr lang="ko-KR" altLang="en-US"/>
              </a:pPr>
              <a:endParaRPr lang="ko-KR" altLang="ko-KR" sz="800"/>
            </a:p>
          </p:txBody>
        </p:sp>
        <p:sp>
          <p:nvSpPr>
            <p:cNvPr id="42" name="Rectangle 152"/>
            <p:cNvSpPr>
              <a:spLocks noChangeArrowheads="1"/>
            </p:cNvSpPr>
            <p:nvPr/>
          </p:nvSpPr>
          <p:spPr>
            <a:xfrm>
              <a:off x="4353887" y="5590921"/>
              <a:ext cx="2519362" cy="935037"/>
            </a:xfrm>
            <a:prstGeom prst="rect">
              <a:avLst/>
            </a:prstGeom>
            <a:noFill/>
            <a:ln w="19050" algn="ctr">
              <a:solidFill>
                <a:srgbClr val="FF3300"/>
              </a:solidFill>
              <a:prstDash val="sysDot"/>
              <a:miter/>
            </a:ln>
            <a:effectLst/>
          </p:spPr>
          <p:txBody>
            <a:bodyPr wrap="square" lIns="36000" rIns="36000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43" name="Text Box 156"/>
          <p:cNvSpPr txBox="1">
            <a:spLocks noChangeArrowheads="1"/>
          </p:cNvSpPr>
          <p:nvPr/>
        </p:nvSpPr>
        <p:spPr>
          <a:xfrm>
            <a:off x="484565" y="1540374"/>
            <a:ext cx="15795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wrap="none" lIns="36000" rIns="36000">
            <a:spAutoFit/>
          </a:bodyPr>
          <a:lstStyle/>
          <a:p>
            <a:pPr eaLnBrk="1" hangingPunct="1">
              <a:defRPr lang="ko-KR" altLang="en-US"/>
            </a:pPr>
            <a:r>
              <a:rPr lang="ko-KR" altLang="en-US" sz="1000" dirty="0">
                <a:solidFill>
                  <a:schemeClr val="dk1"/>
                </a:solidFill>
              </a:rPr>
              <a:t>아이디 </a:t>
            </a:r>
            <a:r>
              <a:rPr lang="en-US" altLang="ko-KR" sz="1000" dirty="0">
                <a:solidFill>
                  <a:schemeClr val="dk1"/>
                </a:solidFill>
              </a:rPr>
              <a:t>&amp; </a:t>
            </a:r>
            <a:r>
              <a:rPr lang="ko-KR" altLang="en-US" sz="1000" dirty="0">
                <a:solidFill>
                  <a:schemeClr val="dk1"/>
                </a:solidFill>
              </a:rPr>
              <a:t>비밀번호 찾기</a:t>
            </a:r>
            <a:br>
              <a:rPr lang="ko-KR" altLang="en-US" sz="1000" dirty="0">
                <a:solidFill>
                  <a:schemeClr val="dk1"/>
                </a:solidFill>
              </a:rPr>
            </a:br>
            <a:r>
              <a:rPr lang="ko-KR" altLang="en-US" sz="1000" dirty="0" smtClean="0">
                <a:solidFill>
                  <a:schemeClr val="dk1"/>
                </a:solidFill>
              </a:rPr>
              <a:t>클릭 시 </a:t>
            </a:r>
            <a:r>
              <a:rPr lang="ko-KR" altLang="en-US" sz="1000" dirty="0">
                <a:solidFill>
                  <a:schemeClr val="dk1"/>
                </a:solidFill>
              </a:rPr>
              <a:t>뜨는 </a:t>
            </a:r>
            <a:r>
              <a:rPr lang="ko-KR" altLang="en-US" sz="1000" dirty="0" smtClean="0">
                <a:solidFill>
                  <a:schemeClr val="dk1"/>
                </a:solidFill>
              </a:rPr>
              <a:t>팝업 창 </a:t>
            </a:r>
            <a:r>
              <a:rPr lang="ko-KR" altLang="en-US" sz="1000" dirty="0">
                <a:solidFill>
                  <a:schemeClr val="dk1"/>
                </a:solidFill>
              </a:rPr>
              <a:t>화면</a:t>
            </a:r>
          </a:p>
        </p:txBody>
      </p:sp>
      <p:sp>
        <p:nvSpPr>
          <p:cNvPr id="45" name="TextBox 76"/>
          <p:cNvSpPr txBox="1"/>
          <p:nvPr/>
        </p:nvSpPr>
        <p:spPr>
          <a:xfrm>
            <a:off x="455741" y="867854"/>
            <a:ext cx="18136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 smtClean="0"/>
              <a:t>클릭 시 </a:t>
            </a:r>
            <a:r>
              <a:rPr lang="ko-KR" altLang="en-US" sz="1000" dirty="0"/>
              <a:t>메인 페이지로 이동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7942" y="522917"/>
            <a:ext cx="25520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member/login_form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455741" y="1204114"/>
            <a:ext cx="20044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 smtClean="0"/>
              <a:t>클릭 시 </a:t>
            </a:r>
            <a:r>
              <a:rPr lang="ko-KR" altLang="en-US" sz="1000" dirty="0"/>
              <a:t>회원가입폼으로 이동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67" y="3254779"/>
            <a:ext cx="2408976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800" dirty="0">
                <a:solidFill>
                  <a:srgbClr val="FF0000"/>
                </a:solidFill>
              </a:rPr>
              <a:t>로그인 후 오류 </a:t>
            </a:r>
            <a:r>
              <a:rPr lang="en-US" altLang="ko-KR" sz="800" dirty="0">
                <a:solidFill>
                  <a:srgbClr val="FF0000"/>
                </a:solidFill>
              </a:rPr>
              <a:t>Alert </a:t>
            </a:r>
            <a:r>
              <a:rPr lang="ko-KR" altLang="en-US" sz="800" dirty="0">
                <a:solidFill>
                  <a:srgbClr val="FF0000"/>
                </a:solidFill>
              </a:rPr>
              <a:t>메시지</a:t>
            </a:r>
          </a:p>
          <a:p>
            <a:pPr>
              <a:defRPr lang="ko-KR" altLang="en-US"/>
            </a:pPr>
            <a:r>
              <a:rPr lang="ko-KR" altLang="en-US" sz="800" dirty="0">
                <a:solidFill>
                  <a:srgbClr val="FF0000"/>
                </a:solidFill>
              </a:rPr>
              <a:t>아이디와 비밀번호를 확인해주세요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br>
              <a:rPr lang="en-US" altLang="ko-KR" sz="800" dirty="0">
                <a:solidFill>
                  <a:srgbClr val="FF0000"/>
                </a:solidFill>
              </a:rPr>
            </a:br>
            <a:r>
              <a:rPr lang="en-US" altLang="ko-KR" sz="800" dirty="0">
                <a:solidFill>
                  <a:srgbClr val="FF0000"/>
                </a:solidFill>
              </a:rPr>
              <a:t/>
            </a:r>
            <a:br>
              <a:rPr lang="en-US" altLang="ko-KR" sz="800" dirty="0">
                <a:solidFill>
                  <a:srgbClr val="FF0000"/>
                </a:solidFill>
              </a:rPr>
            </a:br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아이디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비밀번호 찾기 </a:t>
            </a:r>
            <a:r>
              <a:rPr lang="ko-KR" altLang="en-US" sz="800" dirty="0" smtClean="0">
                <a:solidFill>
                  <a:srgbClr val="FF0000"/>
                </a:solidFill>
              </a:rPr>
              <a:t>클릭 후</a:t>
            </a:r>
            <a:r>
              <a:rPr lang="ko-KR" altLang="en-US" sz="800" dirty="0">
                <a:solidFill>
                  <a:srgbClr val="FF0000"/>
                </a:solidFill>
              </a:rPr>
              <a:t/>
            </a:r>
            <a:br>
              <a:rPr lang="ko-KR" altLang="en-US" sz="800" dirty="0">
                <a:solidFill>
                  <a:srgbClr val="FF0000"/>
                </a:solidFill>
              </a:rPr>
            </a:br>
            <a:r>
              <a:rPr lang="ko-KR" altLang="en-US" sz="800" dirty="0">
                <a:solidFill>
                  <a:srgbClr val="FF0000"/>
                </a:solidFill>
              </a:rPr>
              <a:t>아이디 </a:t>
            </a:r>
            <a:r>
              <a:rPr lang="en-US" altLang="ko-KR" sz="800" dirty="0">
                <a:solidFill>
                  <a:srgbClr val="FF0000"/>
                </a:solidFill>
              </a:rPr>
              <a:t>&amp; </a:t>
            </a:r>
            <a:r>
              <a:rPr lang="ko-KR" altLang="en-US" sz="800" dirty="0">
                <a:solidFill>
                  <a:srgbClr val="FF0000"/>
                </a:solidFill>
              </a:rPr>
              <a:t>비밀번호 </a:t>
            </a:r>
            <a:r>
              <a:rPr lang="ko-KR" altLang="en-US" sz="800" dirty="0" smtClean="0">
                <a:solidFill>
                  <a:srgbClr val="FF0000"/>
                </a:solidFill>
              </a:rPr>
              <a:t>팝업 창으로 </a:t>
            </a:r>
            <a:r>
              <a:rPr lang="ko-KR" altLang="en-US" sz="800" dirty="0">
                <a:solidFill>
                  <a:srgbClr val="FF0000"/>
                </a:solidFill>
              </a:rPr>
              <a:t>이동</a:t>
            </a:r>
          </a:p>
          <a:p>
            <a:pPr>
              <a:defRPr lang="ko-KR" altLang="en-US"/>
            </a:pPr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회원가입 </a:t>
            </a:r>
            <a:r>
              <a:rPr lang="ko-KR" altLang="en-US" sz="800" dirty="0" smtClean="0">
                <a:solidFill>
                  <a:srgbClr val="FF0000"/>
                </a:solidFill>
              </a:rPr>
              <a:t>클릭 후</a:t>
            </a:r>
            <a:r>
              <a:rPr lang="ko-KR" altLang="en-US" sz="800" dirty="0">
                <a:solidFill>
                  <a:srgbClr val="FF0000"/>
                </a:solidFill>
              </a:rPr>
              <a:t/>
            </a:r>
            <a:br>
              <a:rPr lang="ko-KR" altLang="en-US" sz="800" dirty="0">
                <a:solidFill>
                  <a:srgbClr val="FF0000"/>
                </a:solidFill>
              </a:rPr>
            </a:br>
            <a:r>
              <a:rPr lang="ko-KR" altLang="en-US" sz="800" dirty="0">
                <a:solidFill>
                  <a:srgbClr val="FF0000"/>
                </a:solidFill>
              </a:rPr>
              <a:t>회원가입 폼으로 이동 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878" y="4291338"/>
            <a:ext cx="2465555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800" dirty="0">
                <a:solidFill>
                  <a:srgbClr val="FF0000"/>
                </a:solidFill>
              </a:rPr>
              <a:t>오류 후 </a:t>
            </a:r>
            <a:r>
              <a:rPr lang="ko-KR" altLang="en-US" sz="800" dirty="0" smtClean="0">
                <a:solidFill>
                  <a:srgbClr val="FF0000"/>
                </a:solidFill>
              </a:rPr>
              <a:t>내용 보임</a:t>
            </a:r>
            <a:endParaRPr lang="ko-KR" altLang="en-US" sz="800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 입력된 정보가 정확하지 않습니다</a:t>
            </a:r>
          </a:p>
          <a:p>
            <a:pPr>
              <a:defRPr lang="ko-KR" altLang="en-US"/>
            </a:pP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 고객님이 입력하신 정보와 일치되는 아이디가</a:t>
            </a:r>
            <a:br>
              <a:rPr lang="ko-KR" altLang="en-US" sz="800" dirty="0">
                <a:solidFill>
                  <a:srgbClr val="FF0000"/>
                </a:solidFill>
              </a:rPr>
            </a:br>
            <a:r>
              <a:rPr lang="ko-KR" altLang="en-US" sz="800" dirty="0">
                <a:solidFill>
                  <a:srgbClr val="FF0000"/>
                </a:solidFill>
              </a:rPr>
              <a:t>존재하지 않습니다</a:t>
            </a:r>
            <a:r>
              <a:rPr lang="en-US" altLang="ko-KR" sz="800" dirty="0">
                <a:solidFill>
                  <a:srgbClr val="FF0000"/>
                </a:solidFill>
              </a:rPr>
              <a:t>. </a:t>
            </a:r>
            <a:r>
              <a:rPr lang="ko-KR" altLang="en-US" sz="800" dirty="0">
                <a:solidFill>
                  <a:srgbClr val="FF0000"/>
                </a:solidFill>
              </a:rPr>
              <a:t>다시 한번 확인해 </a:t>
            </a:r>
            <a:r>
              <a:rPr lang="ko-KR" altLang="en-US" sz="800" dirty="0" smtClean="0">
                <a:solidFill>
                  <a:srgbClr val="FF0000"/>
                </a:solidFill>
              </a:rPr>
              <a:t>주세요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br>
              <a:rPr lang="en-US" altLang="ko-KR" sz="800" dirty="0">
                <a:solidFill>
                  <a:srgbClr val="FF0000"/>
                </a:solidFill>
              </a:rPr>
            </a:br>
            <a:endParaRPr lang="en-US" altLang="ko-KR" sz="800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800" dirty="0">
                <a:solidFill>
                  <a:srgbClr val="FF0000"/>
                </a:solidFill>
              </a:rPr>
              <a:t>일치 후 </a:t>
            </a:r>
            <a:r>
              <a:rPr lang="ko-KR" altLang="en-US" sz="800" dirty="0" smtClean="0">
                <a:solidFill>
                  <a:srgbClr val="FF0000"/>
                </a:solidFill>
              </a:rPr>
              <a:t>내용 보임 </a:t>
            </a:r>
            <a:r>
              <a:rPr lang="ko-KR" altLang="en-US" sz="800" dirty="0">
                <a:solidFill>
                  <a:srgbClr val="FF0000"/>
                </a:solidFill>
              </a:rPr>
              <a:t/>
            </a:r>
            <a:br>
              <a:rPr lang="ko-KR" altLang="en-US" sz="800" dirty="0">
                <a:solidFill>
                  <a:srgbClr val="FF0000"/>
                </a:solidFill>
              </a:rPr>
            </a:br>
            <a:r>
              <a:rPr lang="ko-KR" altLang="en-US" sz="800" dirty="0">
                <a:solidFill>
                  <a:srgbClr val="FF0000"/>
                </a:solidFill>
              </a:rPr>
              <a:t>고객님의 아이디는 ****입니다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>
              <a:defRPr lang="ko-KR" altLang="en-US"/>
            </a:pPr>
            <a:endParaRPr lang="en-US" altLang="ko-KR" sz="800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800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800" dirty="0">
                <a:solidFill>
                  <a:srgbClr val="FF0000"/>
                </a:solidFill>
              </a:rPr>
              <a:t>오류 후 </a:t>
            </a:r>
            <a:r>
              <a:rPr lang="ko-KR" altLang="en-US" sz="800" dirty="0" smtClean="0">
                <a:solidFill>
                  <a:srgbClr val="FF0000"/>
                </a:solidFill>
              </a:rPr>
              <a:t>내용 보임</a:t>
            </a:r>
            <a:endParaRPr lang="ko-KR" altLang="en-US" sz="800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 잘못된 주민등록번호입니다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br>
              <a:rPr lang="en-US" altLang="ko-KR" sz="800" dirty="0">
                <a:solidFill>
                  <a:srgbClr val="FF0000"/>
                </a:solidFill>
              </a:rPr>
            </a:b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 입력된 이름이 정확하지 않습니다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>
              <a:defRPr lang="ko-KR" altLang="en-US"/>
            </a:pP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 입력된 정보가 정확하지 않습니다</a:t>
            </a:r>
          </a:p>
          <a:p>
            <a:pPr>
              <a:defRPr lang="ko-KR" altLang="en-US"/>
            </a:pP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 고객님이 입력하신 정보와 일치되는 </a:t>
            </a:r>
            <a:r>
              <a:rPr lang="ko-KR" altLang="en-US" sz="800" dirty="0" smtClean="0">
                <a:solidFill>
                  <a:srgbClr val="FF0000"/>
                </a:solidFill>
              </a:rPr>
              <a:t>아이디가      </a:t>
            </a:r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ko-KR" altLang="en-US" sz="800" dirty="0" smtClean="0">
                <a:solidFill>
                  <a:srgbClr val="FF0000"/>
                </a:solidFill>
              </a:rPr>
              <a:t>존재하지 </a:t>
            </a:r>
            <a:r>
              <a:rPr lang="ko-KR" altLang="en-US" sz="800" dirty="0">
                <a:solidFill>
                  <a:srgbClr val="FF0000"/>
                </a:solidFill>
              </a:rPr>
              <a:t>않습니다</a:t>
            </a:r>
            <a:r>
              <a:rPr lang="en-US" altLang="ko-KR" sz="800" dirty="0">
                <a:solidFill>
                  <a:srgbClr val="FF0000"/>
                </a:solidFill>
              </a:rPr>
              <a:t>. </a:t>
            </a:r>
          </a:p>
          <a:p>
            <a:pPr>
              <a:defRPr lang="ko-KR" altLang="en-US"/>
            </a:pPr>
            <a:r>
              <a:rPr lang="ko-KR" altLang="en-US" sz="800" dirty="0">
                <a:solidFill>
                  <a:srgbClr val="FF0000"/>
                </a:solidFill>
              </a:rPr>
              <a:t>다시 한번 확인해 </a:t>
            </a:r>
            <a:r>
              <a:rPr lang="ko-KR" altLang="en-US" sz="800" dirty="0" smtClean="0">
                <a:solidFill>
                  <a:srgbClr val="FF0000"/>
                </a:solidFill>
              </a:rPr>
              <a:t>주세요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r>
              <a:rPr lang="en-US" altLang="ko-KR" sz="800" dirty="0">
                <a:solidFill>
                  <a:srgbClr val="FF0000"/>
                </a:solidFill>
              </a:rPr>
              <a:t/>
            </a:r>
            <a:br>
              <a:rPr lang="en-US" altLang="ko-KR" sz="800" dirty="0">
                <a:solidFill>
                  <a:srgbClr val="FF0000"/>
                </a:solidFill>
              </a:rPr>
            </a:br>
            <a:r>
              <a:rPr lang="en-US" altLang="ko-KR" sz="800" dirty="0">
                <a:solidFill>
                  <a:srgbClr val="FF0000"/>
                </a:solidFill>
              </a:rPr>
              <a:t/>
            </a:r>
            <a:br>
              <a:rPr lang="en-US" altLang="ko-KR" sz="800" dirty="0">
                <a:solidFill>
                  <a:srgbClr val="FF0000"/>
                </a:solidFill>
              </a:rPr>
            </a:br>
            <a:r>
              <a:rPr lang="ko-KR" altLang="en-US" sz="800" dirty="0">
                <a:solidFill>
                  <a:srgbClr val="FF0000"/>
                </a:solidFill>
              </a:rPr>
              <a:t>일치 후 </a:t>
            </a:r>
            <a:r>
              <a:rPr lang="ko-KR" altLang="en-US" sz="800" dirty="0" smtClean="0">
                <a:solidFill>
                  <a:srgbClr val="FF0000"/>
                </a:solidFill>
              </a:rPr>
              <a:t>내용 보임</a:t>
            </a:r>
            <a:endParaRPr lang="ko-KR" altLang="en-US" sz="800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800" dirty="0">
                <a:solidFill>
                  <a:srgbClr val="FF0000"/>
                </a:solidFill>
              </a:rPr>
              <a:t>고객님의 비밀번호는 ****입니다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en-US" altLang="ko-KR" sz="700" dirty="0">
              <a:solidFill>
                <a:srgbClr val="FF0000"/>
              </a:solidFill>
            </a:endParaRPr>
          </a:p>
          <a:p>
            <a:endParaRPr lang="ko-KR" altLang="en-US" sz="1000" dirty="0">
              <a:latin typeface="맑은 고딕"/>
              <a:ea typeface="맑은 고딕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57942" y="4291338"/>
            <a:ext cx="25520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2878" y="3094910"/>
            <a:ext cx="25370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67973" y="88860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839364" y="66074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67973" y="123522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68880" y="162573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975063" y="281258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080340" y="366461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 </a:t>
            </a:r>
            <a:r>
              <a:rPr lang="en-US" altLang="ko-KR" sz="1400">
                <a:solidFill>
                  <a:schemeClr val="tx1"/>
                </a:solidFill>
              </a:rPr>
              <a:t>-&gt;</a:t>
            </a:r>
            <a:r>
              <a:rPr lang="ko-KR" altLang="en-US" sz="1400">
                <a:solidFill>
                  <a:schemeClr val="tx1"/>
                </a:solidFill>
              </a:rPr>
              <a:t> 자주하는 질문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142911" y="2791638"/>
            <a:ext cx="405033" cy="405033"/>
          </a:xfrm>
          <a:prstGeom prst="ellipse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2" name="타원 1"/>
          <p:cNvSpPr/>
          <p:nvPr/>
        </p:nvSpPr>
        <p:spPr>
          <a:xfrm>
            <a:off x="5151996" y="2100141"/>
            <a:ext cx="405033" cy="4050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5830" y="426013"/>
            <a:ext cx="4104514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자주 찾는 질문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10163" y="1146429"/>
            <a:ext cx="1451919" cy="291465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전체  </a:t>
            </a:r>
          </a:p>
        </p:txBody>
      </p:sp>
      <p:pic>
        <p:nvPicPr>
          <p:cNvPr id="15" name="Picture 97" descr="combo_box_bt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55172" y="1220346"/>
            <a:ext cx="134903" cy="14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834092" y="1143380"/>
            <a:ext cx="2808672" cy="291087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검색어를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31246" y="1143380"/>
            <a:ext cx="604250" cy="291087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/>
              <a:t>검색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818185" y="2059161"/>
          <a:ext cx="7066189" cy="3169920"/>
        </p:xfrm>
        <a:graphic>
          <a:graphicData uri="http://schemas.openxmlformats.org/drawingml/2006/table">
            <a:tbl>
              <a:tblPr firstRow="1" bandRow="1"/>
              <a:tblGrid>
                <a:gridCol w="10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  <a:p>
                      <a:pPr algn="ctr">
                        <a:defRPr lang="ko-KR" altLang="en-US"/>
                      </a:pPr>
                      <a:endParaRPr lang="en-US" altLang="ko-KR" sz="23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3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비자발급 대행이 되나요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>
                        <a:defRPr lang="ko-KR" altLang="en-US"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 lang="ko-KR" altLang="en-US"/>
                      </a:pP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비자 발급 대행 서비스는 진행하고 있지 않습니다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국가 대사관 또는 영사관을 통해 경유 및 목적지 국가의 비자 필요 여부를 반드시 직접 확인하신 후 결제 진행해 주시기 바랍니다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비자 미 소지로 인한 문제 발생 시 여행사에서는 책임지지 않습니다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>
                        <a:defRPr lang="ko-KR" altLang="en-US"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 b="1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/>
                        <a:t>결제를 호텔에서 해도 되나요?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 b="1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/>
                        <a:t>대기예약은 언제까지 기다려야 하나요?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 b="1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/>
                        <a:t>이동 추가 요금이 있나요?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 b="1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/>
                        <a:t>조식은 모두 포함인가요?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434945" y="6132882"/>
            <a:ext cx="1092662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문의하기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4818186" y="745319"/>
            <a:ext cx="7066188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81295" y="6134389"/>
            <a:ext cx="303157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≪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59686" y="6134389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31150" y="6134389"/>
            <a:ext cx="303155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＞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21214" y="6134389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≫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81934" y="6132882"/>
            <a:ext cx="34585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u="sng" dirty="0"/>
              <a:t>1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2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3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4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5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6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7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8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9</a:t>
            </a:r>
            <a:r>
              <a:rPr lang="ko-KR" altLang="en-US" sz="1000" dirty="0"/>
              <a:t> </a:t>
            </a:r>
            <a:r>
              <a:rPr lang="ko-KR" altLang="en-US" sz="1000" u="sng" dirty="0"/>
              <a:t>10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999325" y="5350808"/>
            <a:ext cx="299774" cy="584451"/>
            <a:chOff x="7440694" y="4634105"/>
            <a:chExt cx="299774" cy="584451"/>
          </a:xfrm>
        </p:grpSpPr>
        <p:sp>
          <p:nvSpPr>
            <p:cNvPr id="45" name="TextBox 44"/>
            <p:cNvSpPr txBox="1"/>
            <p:nvPr/>
          </p:nvSpPr>
          <p:spPr>
            <a:xfrm>
              <a:off x="7440694" y="4826890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40694" y="5022723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694" y="4634105"/>
              <a:ext cx="299774" cy="196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15138"/>
              </p:ext>
            </p:extLst>
          </p:nvPr>
        </p:nvGraphicFramePr>
        <p:xfrm>
          <a:off x="3179681" y="745319"/>
          <a:ext cx="1123246" cy="1315296"/>
        </p:xfrm>
        <a:graphic>
          <a:graphicData uri="http://schemas.openxmlformats.org/drawingml/2006/table">
            <a:tbl>
              <a:tblPr firstRow="1" bandRow="1"/>
              <a:tblGrid>
                <a:gridCol w="112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1000" b="0"/>
                        <a:t>공지사항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100" b="1"/>
                        <a:t>자주</a:t>
                      </a:r>
                      <a:r>
                        <a:rPr lang="ko-KR" altLang="en-US" sz="1100" b="1" baseline="0"/>
                        <a:t> 찾는</a:t>
                      </a:r>
                      <a:r>
                        <a:rPr lang="ko-KR" altLang="en-US" sz="1100" b="1"/>
                        <a:t> 질문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000"/>
                        <a:t>1:1 </a:t>
                      </a:r>
                      <a:r>
                        <a:rPr lang="ko-KR" altLang="en-US" sz="1000"/>
                        <a:t>문의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 내역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18185" y="1621538"/>
            <a:ext cx="937616" cy="246221"/>
          </a:xfrm>
          <a:prstGeom prst="rect">
            <a:avLst/>
          </a:prstGeom>
          <a:solidFill>
            <a:schemeClr val="bg1">
              <a:lumMod val="70000"/>
            </a:schemeClr>
          </a:solidFill>
          <a:ln w="9525" cap="rnd" cmpd="sng" algn="ctr">
            <a:solidFill>
              <a:schemeClr val="bg1">
                <a:lumMod val="7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패키지 여행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12487" y="1621538"/>
            <a:ext cx="937616" cy="246221"/>
          </a:xfrm>
          <a:prstGeom prst="rect">
            <a:avLst/>
          </a:prstGeom>
          <a:solidFill>
            <a:schemeClr val="bg1">
              <a:lumMod val="70000"/>
            </a:schemeClr>
          </a:solidFill>
          <a:ln w="9525" cap="rnd" cmpd="sng" algn="ctr">
            <a:solidFill>
              <a:schemeClr val="bg1">
                <a:lumMod val="7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항공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32983" y="1626872"/>
            <a:ext cx="937616" cy="246221"/>
          </a:xfrm>
          <a:prstGeom prst="rect">
            <a:avLst/>
          </a:prstGeom>
          <a:solidFill>
            <a:schemeClr val="bg1">
              <a:lumMod val="70000"/>
            </a:schemeClr>
          </a:solidFill>
          <a:ln w="9525" cap="rnd" cmpd="sng" algn="ctr">
            <a:solidFill>
              <a:schemeClr val="bg1">
                <a:lumMod val="7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호텔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1447" y="1634932"/>
            <a:ext cx="937616" cy="246221"/>
          </a:xfrm>
          <a:prstGeom prst="rect">
            <a:avLst/>
          </a:prstGeom>
          <a:solidFill>
            <a:schemeClr val="bg1">
              <a:lumMod val="70000"/>
            </a:schemeClr>
          </a:solidFill>
          <a:ln w="9525" cap="rnd" cmpd="sng" algn="ctr">
            <a:solidFill>
              <a:schemeClr val="bg1">
                <a:lumMod val="7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예약</a:t>
            </a:r>
            <a:r>
              <a:rPr lang="en-US" altLang="ko-KR" sz="1000" b="1">
                <a:solidFill>
                  <a:schemeClr val="bg1"/>
                </a:solidFill>
              </a:rPr>
              <a:t>/</a:t>
            </a:r>
            <a:r>
              <a:rPr lang="ko-KR" altLang="en-US" sz="1000" b="1">
                <a:solidFill>
                  <a:schemeClr val="bg1"/>
                </a:solidFill>
              </a:rPr>
              <a:t>결제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45749" y="1628919"/>
            <a:ext cx="937616" cy="246221"/>
          </a:xfrm>
          <a:prstGeom prst="rect">
            <a:avLst/>
          </a:prstGeom>
          <a:solidFill>
            <a:schemeClr val="bg1">
              <a:lumMod val="70000"/>
            </a:schemeClr>
          </a:solidFill>
          <a:ln w="9525" cap="rnd" cmpd="sng" algn="ctr">
            <a:solidFill>
              <a:schemeClr val="bg1">
                <a:lumMod val="7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회원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cs/faq_list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0712" y="1026768"/>
            <a:ext cx="218500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페이지에 총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게시물과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페이지 번호가 보이게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55" name="타원 54"/>
          <p:cNvSpPr/>
          <p:nvPr/>
        </p:nvSpPr>
        <p:spPr>
          <a:xfrm>
            <a:off x="245505" y="11099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8856" y="1549173"/>
            <a:ext cx="142859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두번째 전체 </a:t>
            </a:r>
            <a:r>
              <a:rPr lang="ko-KR" altLang="en-US" sz="1000" dirty="0" smtClean="0"/>
              <a:t>분류에는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)</a:t>
            </a:r>
            <a:r>
              <a:rPr lang="ko-KR" altLang="en-US" sz="1000" dirty="0"/>
              <a:t>을 </a:t>
            </a:r>
            <a:r>
              <a:rPr lang="ko-KR" altLang="en-US" sz="1000" dirty="0" smtClean="0"/>
              <a:t>넣음</a:t>
            </a:r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254092" y="164109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856" y="2054953"/>
            <a:ext cx="267868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질문을 </a:t>
            </a:r>
            <a:r>
              <a:rPr lang="ko-KR" altLang="en-US" sz="1000" dirty="0" smtClean="0"/>
              <a:t>클릭하면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토글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형식으로 </a:t>
            </a:r>
            <a:r>
              <a:rPr lang="ko-KR" altLang="en-US" sz="1000" dirty="0" smtClean="0"/>
              <a:t>내려와</a:t>
            </a:r>
            <a:endParaRPr lang="en-US" altLang="ko-KR" sz="1000" dirty="0" smtClean="0"/>
          </a:p>
          <a:p>
            <a:r>
              <a:rPr lang="ko-KR" altLang="en-US" sz="1000" dirty="0" smtClean="0"/>
              <a:t>페이지가 </a:t>
            </a:r>
            <a:r>
              <a:rPr lang="ko-KR" altLang="en-US" sz="1000" dirty="0"/>
              <a:t>넘어 가지 </a:t>
            </a:r>
            <a:r>
              <a:rPr lang="ko-KR" altLang="en-US" sz="1000" dirty="0" smtClean="0"/>
              <a:t>않고</a:t>
            </a:r>
            <a:endParaRPr lang="en-US" altLang="ko-KR" sz="1000" dirty="0" smtClean="0"/>
          </a:p>
          <a:p>
            <a:r>
              <a:rPr lang="ko-KR" altLang="en-US" sz="1000" dirty="0" smtClean="0"/>
              <a:t>답변을 볼 수 있음</a:t>
            </a:r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254092" y="229293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860" y="2906439"/>
            <a:ext cx="181416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문의하기 버튼을 클릭하면 </a:t>
            </a:r>
            <a:r>
              <a:rPr lang="en-US" altLang="ko-KR" sz="1000" dirty="0"/>
              <a:t>1:1 </a:t>
            </a:r>
            <a:r>
              <a:rPr lang="ko-KR" altLang="en-US" sz="1000" dirty="0" smtClean="0"/>
              <a:t>문의 등록 </a:t>
            </a:r>
            <a:r>
              <a:rPr lang="ko-KR" altLang="en-US" sz="1000" dirty="0"/>
              <a:t>페이지로 이동 </a:t>
            </a:r>
            <a:endParaRPr lang="en-US" altLang="ko-KR" sz="1000" dirty="0"/>
          </a:p>
        </p:txBody>
      </p:sp>
      <p:sp>
        <p:nvSpPr>
          <p:cNvPr id="59" name="타원 58"/>
          <p:cNvSpPr/>
          <p:nvPr/>
        </p:nvSpPr>
        <p:spPr>
          <a:xfrm>
            <a:off x="256326" y="300973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017317" y="644501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195706" y="105170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745830" y="209712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0318846" y="603497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 lang="ko-KR" altLang="en-US"/>
            </a:pPr>
            <a:endParaRPr lang="ko-KR" altLang="en-US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 lang="ko-KR" altLang="en-US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고객센터 </a:t>
            </a:r>
            <a:r>
              <a:rPr lang="en-US" altLang="ko-KR">
                <a:solidFill>
                  <a:schemeClr val="tx1"/>
                </a:solidFill>
              </a:rPr>
              <a:t>-&gt;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1:1 </a:t>
            </a:r>
            <a:r>
              <a:rPr lang="ko-KR" altLang="en-US">
                <a:solidFill>
                  <a:schemeClr val="tx1"/>
                </a:solidFill>
              </a:rPr>
              <a:t>문의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833" y="281178"/>
            <a:ext cx="4104514" cy="36690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1:1 문의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18186" y="1108800"/>
          <a:ext cx="7110578" cy="3474617"/>
        </p:xfrm>
        <a:graphic>
          <a:graphicData uri="http://schemas.openxmlformats.org/drawingml/2006/table">
            <a:tbl>
              <a:tblPr firstRow="1" bandRow="1"/>
              <a:tblGrid>
                <a:gridCol w="179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휴대폰 번호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/>
                        <a:t>이메일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/>
                        <a:t>문의 유형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예약 내역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예약 번호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/>
                        <a:t>제목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057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/>
                    </a:p>
                    <a:p>
                      <a:pPr>
                        <a:defRPr lang="ko-KR" altLang="en-US"/>
                      </a:pPr>
                      <a:endParaRPr lang="ko-KR" altLang="en-US" sz="100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/>
                        <a:t>내용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75195" y="788979"/>
            <a:ext cx="2446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0">
                <a:solidFill>
                  <a:srgbClr val="FF0000"/>
                </a:solidFill>
              </a:rPr>
              <a:t>*</a:t>
            </a:r>
            <a:r>
              <a:rPr lang="ko-KR" altLang="en-US" sz="1200"/>
              <a:t>는 필수입력 정보입니다.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4392" y="1190482"/>
            <a:ext cx="2304288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자동으로 가져옴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4392" y="1562794"/>
            <a:ext cx="2880000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자동으로 가져옴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4392" y="1903825"/>
            <a:ext cx="1884761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선택하세요     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4392" y="2257298"/>
            <a:ext cx="4183594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예약하신 내역이 없습니다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4392" y="2643648"/>
            <a:ext cx="4183594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예약 번호를 입력하세요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14392" y="2999306"/>
            <a:ext cx="4183594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14392" y="3405796"/>
            <a:ext cx="4582605" cy="1041513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4818186" y="5031700"/>
            <a:ext cx="5544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● 이메일은 수정하실 수 없습니다.</a:t>
            </a:r>
          </a:p>
          <a:p>
            <a:pPr>
              <a:defRPr lang="ko-KR" altLang="en-US"/>
            </a:pPr>
            <a:r>
              <a:rPr lang="ko-KR" altLang="en-US" sz="1000"/>
              <a:t>● 휴대폰 번호는 마이페이지에서 수정하실 수 있습니다.</a:t>
            </a:r>
          </a:p>
          <a:p>
            <a:pPr>
              <a:defRPr lang="ko-KR" altLang="en-US"/>
            </a:pPr>
            <a:r>
              <a:rPr lang="ko-KR" altLang="en-US" sz="1000"/>
              <a:t>● 주민번호나 여권번호 등 개인정보는 작성에 유의하시기 바랍니다.</a:t>
            </a:r>
          </a:p>
        </p:txBody>
      </p:sp>
      <p:pic>
        <p:nvPicPr>
          <p:cNvPr id="26" name="Picture 97" descr="combo_box_bt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58457" y="1928953"/>
            <a:ext cx="201613" cy="21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직선 연결선 19"/>
          <p:cNvCxnSpPr/>
          <p:nvPr/>
        </p:nvCxnSpPr>
        <p:spPr>
          <a:xfrm>
            <a:off x="4818186" y="745319"/>
            <a:ext cx="7110578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66033"/>
              </p:ext>
            </p:extLst>
          </p:nvPr>
        </p:nvGraphicFramePr>
        <p:xfrm>
          <a:off x="3179681" y="745319"/>
          <a:ext cx="1123246" cy="1315296"/>
        </p:xfrm>
        <a:graphic>
          <a:graphicData uri="http://schemas.openxmlformats.org/drawingml/2006/table">
            <a:tbl>
              <a:tblPr firstRow="1" bandRow="1"/>
              <a:tblGrid>
                <a:gridCol w="112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1000" b="0"/>
                        <a:t>공지사항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/>
                        <a:t>자주</a:t>
                      </a:r>
                      <a:r>
                        <a:rPr lang="ko-KR" altLang="en-US" sz="1000" b="0" baseline="0"/>
                        <a:t> 찾는</a:t>
                      </a:r>
                      <a:r>
                        <a:rPr lang="ko-KR" altLang="en-US" sz="1000" b="0"/>
                        <a:t> 질문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500" b="1"/>
                        <a:t>1:1 </a:t>
                      </a:r>
                      <a:r>
                        <a:rPr lang="ko-KR" altLang="en-US" sz="1500" b="1"/>
                        <a:t>문의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 내역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723419" y="4700337"/>
            <a:ext cx="1205346" cy="292388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</a:rPr>
              <a:t>문의 등록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cs/request_form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831" y="927478"/>
            <a:ext cx="1633323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휴대폰번호와 </a:t>
            </a:r>
            <a:r>
              <a:rPr lang="ko-KR" altLang="en-US" sz="1000" dirty="0" smtClean="0"/>
              <a:t>이메일은</a:t>
            </a:r>
            <a:endParaRPr lang="en-US" altLang="ko-KR" sz="1000" dirty="0" smtClean="0"/>
          </a:p>
          <a:p>
            <a:r>
              <a:rPr lang="ko-KR" altLang="en-US" sz="1000" dirty="0" smtClean="0"/>
              <a:t>회원정보에 </a:t>
            </a:r>
            <a:r>
              <a:rPr lang="ko-KR" altLang="en-US" sz="1000" dirty="0"/>
              <a:t>있는 </a:t>
            </a:r>
            <a:r>
              <a:rPr lang="ko-KR" altLang="en-US" sz="1000" dirty="0" smtClean="0"/>
              <a:t>정보로</a:t>
            </a:r>
            <a:endParaRPr lang="en-US" altLang="ko-KR" sz="1000" dirty="0" smtClean="0"/>
          </a:p>
          <a:p>
            <a:r>
              <a:rPr lang="ko-KR" altLang="en-US" sz="1000" dirty="0" smtClean="0"/>
              <a:t>읽기전용으로 가져옴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83687" y="1629676"/>
            <a:ext cx="2108253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문의 </a:t>
            </a:r>
            <a:r>
              <a:rPr lang="ko-KR" altLang="en-US" sz="1000" dirty="0" smtClean="0"/>
              <a:t>유형에는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해외 패키지, 나만의 패키지</a:t>
            </a:r>
            <a:r>
              <a:rPr lang="en-US" altLang="ko-KR" sz="1000" dirty="0"/>
              <a:t>, </a:t>
            </a:r>
            <a:r>
              <a:rPr lang="ko-KR" altLang="en-US" sz="1000" dirty="0"/>
              <a:t>항공, 호텔, 기타</a:t>
            </a:r>
            <a:r>
              <a:rPr lang="en-US" altLang="ko-KR" sz="1000" dirty="0"/>
              <a:t>)</a:t>
            </a:r>
            <a:r>
              <a:rPr lang="ko-KR" altLang="en-US" sz="1000" dirty="0"/>
              <a:t>를 </a:t>
            </a:r>
            <a:r>
              <a:rPr lang="ko-KR" altLang="en-US" sz="1000" dirty="0" smtClean="0"/>
              <a:t>넣음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83687" y="2380408"/>
            <a:ext cx="185055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예약 내역은 필수가 아니며 없을 경우 미 입력 해도 됨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687" y="3029323"/>
            <a:ext cx="210825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문의 등록을 누르면 </a:t>
            </a:r>
            <a:r>
              <a:rPr lang="en-US" altLang="ko-KR" sz="1000" dirty="0"/>
              <a:t>1:1</a:t>
            </a:r>
            <a:r>
              <a:rPr lang="ko-KR" altLang="en-US" sz="1000" dirty="0"/>
              <a:t>문의 내역 페이지로 </a:t>
            </a:r>
            <a:r>
              <a:rPr lang="ko-KR" altLang="en-US" sz="1000" dirty="0" smtClean="0"/>
              <a:t>이동함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307062" y="109257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87980" y="186587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5818" y="248341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2525" y="313292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30494" y="110207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26624" y="192895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533875" y="228618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535651" y="471896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 </a:t>
            </a:r>
            <a:r>
              <a:rPr lang="en-US" altLang="ko-KR" sz="1400">
                <a:solidFill>
                  <a:schemeClr val="tx1"/>
                </a:solidFill>
              </a:rPr>
              <a:t>-&gt;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1:1 </a:t>
            </a:r>
            <a:r>
              <a:rPr lang="ko-KR" altLang="en-US" sz="1400">
                <a:solidFill>
                  <a:schemeClr val="tx1"/>
                </a:solidFill>
              </a:rPr>
              <a:t>문의 내역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0844" y="378984"/>
            <a:ext cx="4104514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1:1 문의 내역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18186" y="737253"/>
          <a:ext cx="7044076" cy="1112466"/>
        </p:xfrm>
        <a:graphic>
          <a:graphicData uri="http://schemas.openxmlformats.org/drawingml/2006/table">
            <a:tbl>
              <a:tblPr firstRow="1" bandRow="1"/>
              <a:tblGrid>
                <a:gridCol w="99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1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7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해외 패키지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좌석 업그레이드 가능한가요?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답변 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7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호텔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조식 포함인가요?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답변 대기중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770843" y="2954554"/>
          <a:ext cx="7091418" cy="2126081"/>
        </p:xfrm>
        <a:graphic>
          <a:graphicData uri="http://schemas.openxmlformats.org/drawingml/2006/table">
            <a:tbl>
              <a:tblPr firstRow="1" bandRow="1"/>
              <a:tblGrid>
                <a:gridCol w="104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43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647">
                <a:tc grid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3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7660255" y="3578594"/>
            <a:ext cx="937398" cy="894726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2726" y="4653867"/>
            <a:ext cx="2880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상담 문의 내역이 없습니다.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6109" y="1876756"/>
            <a:ext cx="1198872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/>
                </a:solidFill>
              </a:rPr>
              <a:t>1:1 게시판 문의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07481"/>
              </p:ext>
            </p:extLst>
          </p:nvPr>
        </p:nvGraphicFramePr>
        <p:xfrm>
          <a:off x="3179681" y="745319"/>
          <a:ext cx="1123246" cy="1315296"/>
        </p:xfrm>
        <a:graphic>
          <a:graphicData uri="http://schemas.openxmlformats.org/drawingml/2006/table">
            <a:tbl>
              <a:tblPr firstRow="1" bandRow="1"/>
              <a:tblGrid>
                <a:gridCol w="112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1000" b="0"/>
                        <a:t>공지사항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/>
                        <a:t>자주</a:t>
                      </a:r>
                      <a:r>
                        <a:rPr lang="ko-KR" altLang="en-US" sz="1000" b="0" baseline="0"/>
                        <a:t> 찾는</a:t>
                      </a:r>
                      <a:r>
                        <a:rPr lang="ko-KR" altLang="en-US" sz="1000" b="0"/>
                        <a:t> 질문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000" b="0"/>
                        <a:t>1:1 </a:t>
                      </a:r>
                      <a:r>
                        <a:rPr lang="ko-KR" altLang="en-US" sz="1000" b="0"/>
                        <a:t>문의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200" b="1" dirty="0"/>
                        <a:t>1:1 </a:t>
                      </a:r>
                      <a:r>
                        <a:rPr lang="ko-KR" altLang="en-US" sz="1200" b="1" dirty="0"/>
                        <a:t>문의 내역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71905" y="3711632"/>
            <a:ext cx="451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/>
              <a:t>!</a:t>
            </a:r>
            <a:endParaRPr lang="ko-KR" altLang="en-US" sz="3600" b="1"/>
          </a:p>
        </p:txBody>
      </p:sp>
      <p:sp>
        <p:nvSpPr>
          <p:cNvPr id="20" name="직사각형 19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cs/request_list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27" y="997528"/>
            <a:ext cx="183026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/>
              <a:t>1:1 </a:t>
            </a:r>
            <a:r>
              <a:rPr lang="ko-KR" altLang="en-US" sz="1000" dirty="0"/>
              <a:t>게시판 문의를 누르면</a:t>
            </a:r>
            <a:endParaRPr lang="en-US" altLang="ko-KR" sz="1000" dirty="0"/>
          </a:p>
          <a:p>
            <a:pPr>
              <a:defRPr/>
            </a:pPr>
            <a:r>
              <a:rPr lang="en-US" altLang="ko-KR" sz="1000" dirty="0"/>
              <a:t>1:1 </a:t>
            </a:r>
            <a:r>
              <a:rPr lang="ko-KR" altLang="en-US" sz="1000" dirty="0" smtClean="0"/>
              <a:t>문의 입력 폼으로 넘어감</a:t>
            </a:r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47427" y="1633279"/>
            <a:ext cx="157031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문의 내역이 없을 경우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59658" y="113327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8199" y="165622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159149" y="467907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458341" y="190195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832" y="223934"/>
            <a:ext cx="4104514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1:1 문의 내역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670" y="2736385"/>
            <a:ext cx="22322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답변을 아직 안 달았을 경우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18186" y="972000"/>
          <a:ext cx="7002512" cy="1539160"/>
        </p:xfrm>
        <a:graphic>
          <a:graphicData uri="http://schemas.openxmlformats.org/drawingml/2006/table">
            <a:tbl>
              <a:tblPr firstRow="1" bandRow="1"/>
              <a:tblGrid>
                <a:gridCol w="149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6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질문 항목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호텔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2023-01-15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6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조식 포함인가요?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7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문의 내용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호텔에 조식이 포함되어 </a:t>
                      </a:r>
                      <a:r>
                        <a:rPr lang="ko-KR" altLang="en-US" sz="1000" dirty="0" err="1"/>
                        <a:t>있는건가요</a:t>
                      </a:r>
                      <a:r>
                        <a:rPr lang="ko-KR" altLang="en-US" sz="1000" dirty="0"/>
                        <a:t>?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73637" y="438548"/>
            <a:ext cx="2664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Q. </a:t>
            </a:r>
            <a:r>
              <a:rPr lang="ko-KR" altLang="en-US" sz="1000"/>
              <a:t>상담내용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8186" y="2682922"/>
            <a:ext cx="2664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A. </a:t>
            </a:r>
            <a:r>
              <a:rPr lang="ko-KR" altLang="en-US" sz="1000"/>
              <a:t>답변내용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818186" y="3082617"/>
          <a:ext cx="7002512" cy="1240209"/>
        </p:xfrm>
        <a:graphic>
          <a:graphicData uri="http://schemas.openxmlformats.org/drawingml/2006/table">
            <a:tbl>
              <a:tblPr firstRow="1" bandRow="1"/>
              <a:tblGrid>
                <a:gridCol w="149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9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답변 내용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저희 여행사를 이용해 주셔서 감사합니다.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문의 주신 호텔상품에는 조식이 포함되어 있습니다.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오늘도 즐거운 하루 되시기 바랍니다.</a:t>
                      </a:r>
                    </a:p>
                    <a:p>
                      <a:pPr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감사합니다.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818186" y="5343292"/>
          <a:ext cx="7002512" cy="786616"/>
        </p:xfrm>
        <a:graphic>
          <a:graphicData uri="http://schemas.openxmlformats.org/drawingml/2006/table">
            <a:tbl>
              <a:tblPr firstRow="1" bandRow="1"/>
              <a:tblGrid>
                <a:gridCol w="149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661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답변 내용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문의하신 상담내용이 접수 되었습니다.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빠른시일 내에 답변 드리겠습니다.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027002" y="4418470"/>
            <a:ext cx="793696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27461" y="4418470"/>
            <a:ext cx="720090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삭제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017520" y="5163794"/>
            <a:ext cx="8930880" cy="31511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18186" y="745319"/>
            <a:ext cx="7002512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07661"/>
              </p:ext>
            </p:extLst>
          </p:nvPr>
        </p:nvGraphicFramePr>
        <p:xfrm>
          <a:off x="3179681" y="745319"/>
          <a:ext cx="1123246" cy="1315296"/>
        </p:xfrm>
        <a:graphic>
          <a:graphicData uri="http://schemas.openxmlformats.org/drawingml/2006/table">
            <a:tbl>
              <a:tblPr firstRow="1" bandRow="1"/>
              <a:tblGrid>
                <a:gridCol w="112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1000" b="0"/>
                        <a:t>공지사항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000" b="0"/>
                        <a:t>자주</a:t>
                      </a:r>
                      <a:r>
                        <a:rPr lang="ko-KR" altLang="en-US" sz="1000" b="0" baseline="0"/>
                        <a:t> 찾는</a:t>
                      </a:r>
                      <a:r>
                        <a:rPr lang="ko-KR" altLang="en-US" sz="1000" b="0"/>
                        <a:t> 질문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000" b="0"/>
                        <a:t>1:1 </a:t>
                      </a:r>
                      <a:r>
                        <a:rPr lang="ko-KR" altLang="en-US" sz="1000" b="0"/>
                        <a:t>문의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200" b="1" dirty="0"/>
                        <a:t>1:1 </a:t>
                      </a:r>
                      <a:r>
                        <a:rPr lang="ko-KR" altLang="en-US" sz="1200" b="1" dirty="0"/>
                        <a:t>문의 내역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 </a:t>
            </a:r>
            <a:r>
              <a:rPr lang="en-US" altLang="ko-KR" sz="1400">
                <a:solidFill>
                  <a:schemeClr val="tx1"/>
                </a:solidFill>
              </a:rPr>
              <a:t>-&gt;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1:1 </a:t>
            </a:r>
            <a:r>
              <a:rPr lang="ko-KR" altLang="en-US" sz="1400">
                <a:solidFill>
                  <a:schemeClr val="tx1"/>
                </a:solidFill>
              </a:rPr>
              <a:t>문의 내역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cs/request_view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670" y="1023905"/>
            <a:ext cx="199505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삭제를 </a:t>
            </a:r>
            <a:r>
              <a:rPr lang="ko-KR" altLang="en-US" sz="1000" dirty="0" smtClean="0"/>
              <a:t>누르면</a:t>
            </a:r>
            <a:endParaRPr lang="en-US" altLang="ko-KR" sz="1000" dirty="0" smtClean="0"/>
          </a:p>
          <a:p>
            <a:r>
              <a:rPr lang="en-US" altLang="ko-KR" sz="1000" dirty="0" smtClean="0"/>
              <a:t>“</a:t>
            </a:r>
            <a:r>
              <a:rPr lang="ko-KR" altLang="en-US" sz="1000" dirty="0" smtClean="0"/>
              <a:t>정말 삭제 하시겠습니까</a:t>
            </a:r>
            <a:r>
              <a:rPr lang="en-US" altLang="ko-KR" sz="1000" dirty="0" smtClean="0"/>
              <a:t>?”</a:t>
            </a:r>
          </a:p>
          <a:p>
            <a:r>
              <a:rPr lang="en-US" altLang="ko-KR" sz="1000" dirty="0" smtClean="0"/>
              <a:t>Alert </a:t>
            </a:r>
            <a:r>
              <a:rPr lang="ko-KR" altLang="en-US" sz="1000" dirty="0" smtClean="0"/>
              <a:t>띄우고 </a:t>
            </a:r>
            <a:r>
              <a:rPr lang="ko-KR" altLang="en-US" sz="1000" dirty="0"/>
              <a:t>삭제를 </a:t>
            </a:r>
            <a:r>
              <a:rPr lang="ko-KR" altLang="en-US" sz="1000" dirty="0" smtClean="0"/>
              <a:t>하면</a:t>
            </a:r>
            <a:endParaRPr lang="en-US" altLang="ko-KR" sz="1000" dirty="0" smtClean="0"/>
          </a:p>
          <a:p>
            <a:r>
              <a:rPr lang="en-US" altLang="ko-KR" sz="1000" dirty="0" smtClean="0"/>
              <a:t>1:1 </a:t>
            </a:r>
            <a:r>
              <a:rPr lang="ko-KR" altLang="en-US" sz="1000" dirty="0"/>
              <a:t>문의 </a:t>
            </a:r>
            <a:r>
              <a:rPr lang="ko-KR" altLang="en-US" sz="1000" dirty="0" smtClean="0"/>
              <a:t>내역 리스트를 보여줌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43271" y="1976418"/>
            <a:ext cx="197842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목록을 </a:t>
            </a:r>
            <a:r>
              <a:rPr lang="ko-KR" altLang="en-US" sz="1000" dirty="0" smtClean="0"/>
              <a:t>누르면</a:t>
            </a:r>
            <a:endParaRPr lang="en-US" altLang="ko-KR" sz="1000" dirty="0" smtClean="0"/>
          </a:p>
          <a:p>
            <a:r>
              <a:rPr lang="en-US" altLang="ko-KR" sz="1000" dirty="0" smtClean="0"/>
              <a:t>1:1 </a:t>
            </a:r>
            <a:r>
              <a:rPr lang="ko-KR" altLang="en-US" sz="1000" dirty="0"/>
              <a:t>문의 </a:t>
            </a:r>
            <a:r>
              <a:rPr lang="ko-KR" altLang="en-US" sz="1000" dirty="0" smtClean="0"/>
              <a:t>내역 리스트를 보여줌</a:t>
            </a:r>
            <a:endParaRPr lang="en-US" altLang="ko-KR" sz="1000" dirty="0"/>
          </a:p>
        </p:txBody>
      </p:sp>
      <p:sp>
        <p:nvSpPr>
          <p:cNvPr id="27" name="타원 26"/>
          <p:cNvSpPr/>
          <p:nvPr/>
        </p:nvSpPr>
        <p:spPr>
          <a:xfrm>
            <a:off x="259658" y="113327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59658" y="207856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5503" y="276158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933118" y="432282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986635" y="434576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724302" y="527676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52601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161762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회원가입 페이지</a:t>
            </a:r>
          </a:p>
        </p:txBody>
      </p:sp>
      <p:sp>
        <p:nvSpPr>
          <p:cNvPr id="48" name="모서리가 둥근 직사각형 1"/>
          <p:cNvSpPr/>
          <p:nvPr/>
        </p:nvSpPr>
        <p:spPr>
          <a:xfrm>
            <a:off x="3891289" y="586061"/>
            <a:ext cx="6180551" cy="349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약관</a:t>
            </a:r>
          </a:p>
        </p:txBody>
      </p:sp>
      <p:graphicFrame>
        <p:nvGraphicFramePr>
          <p:cNvPr id="49" name="Group 250"/>
          <p:cNvGraphicFramePr>
            <a:graphicFrameLocks noGrp="1"/>
          </p:cNvGraphicFramePr>
          <p:nvPr/>
        </p:nvGraphicFramePr>
        <p:xfrm>
          <a:off x="3891289" y="1335862"/>
          <a:ext cx="4321175" cy="3262204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*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ID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비밀번호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비밀번호 확인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이름</a:t>
                      </a:r>
                      <a:endParaRPr kumimoji="1" lang="ko-KR" altLang="en-US" sz="800" b="0" i="0" u="none" strike="noStrike" cap="none" normalizeH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주민등록번호</a:t>
                      </a:r>
                      <a:endParaRPr kumimoji="1" lang="ko-KR" altLang="en-US" sz="800" b="0" i="0" u="none" strike="noStrike" cap="none" normalizeH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4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solidFill>
                            <a:srgbClr val="CC3300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05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accent2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+mn-cs"/>
                        </a:rPr>
                        <a:t> 휴대폰</a:t>
                      </a: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Rectangle 133"/>
          <p:cNvSpPr>
            <a:spLocks noChangeArrowheads="1"/>
          </p:cNvSpPr>
          <p:nvPr/>
        </p:nvSpPr>
        <p:spPr>
          <a:xfrm>
            <a:off x="5064452" y="1431112"/>
            <a:ext cx="803275" cy="144462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1" name="Text Box 136"/>
          <p:cNvSpPr txBox="1">
            <a:spLocks noChangeArrowheads="1"/>
          </p:cNvSpPr>
          <p:nvPr/>
        </p:nvSpPr>
        <p:spPr>
          <a:xfrm>
            <a:off x="5078739" y="1569224"/>
            <a:ext cx="2730500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36000" rIns="36000">
            <a:spAutoFit/>
          </a:bodyPr>
          <a:lstStyle/>
          <a:p>
            <a:pPr eaLnBrk="1" hangingPunct="1">
              <a:defRPr/>
            </a:pPr>
            <a:r>
              <a:rPr lang="en-US" altLang="ko-KR" sz="800"/>
              <a:t>4~12</a:t>
            </a:r>
            <a:r>
              <a:rPr lang="ko-KR" altLang="en-US" sz="800"/>
              <a:t>자의 영문 대 소문자와 숫자만을 사용할 수 있습니다</a:t>
            </a:r>
            <a:r>
              <a:rPr lang="en-US" altLang="ko-KR" sz="800"/>
              <a:t>.</a:t>
            </a:r>
          </a:p>
        </p:txBody>
      </p:sp>
      <p:sp>
        <p:nvSpPr>
          <p:cNvPr id="52" name="Rectangle 137"/>
          <p:cNvSpPr>
            <a:spLocks noChangeArrowheads="1"/>
          </p:cNvSpPr>
          <p:nvPr/>
        </p:nvSpPr>
        <p:spPr>
          <a:xfrm>
            <a:off x="5032702" y="1867674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3" name="Text Box 138"/>
          <p:cNvSpPr txBox="1">
            <a:spLocks noChangeArrowheads="1"/>
          </p:cNvSpPr>
          <p:nvPr/>
        </p:nvSpPr>
        <p:spPr>
          <a:xfrm>
            <a:off x="5004729" y="2059899"/>
            <a:ext cx="274330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36000" rIns="36000">
            <a:spAutoFit/>
          </a:bodyPr>
          <a:lstStyle/>
          <a:p>
            <a:pPr eaLnBrk="1" hangingPunct="1">
              <a:defRPr/>
            </a:pPr>
            <a:r>
              <a:rPr lang="ko-KR" altLang="en-US" sz="800"/>
              <a:t>비밀번호는 </a:t>
            </a:r>
            <a:r>
              <a:rPr lang="en-US" altLang="ko-KR" sz="800"/>
              <a:t>8</a:t>
            </a:r>
            <a:r>
              <a:rPr lang="ko-KR" altLang="en-US" sz="800"/>
              <a:t>문자 이상 </a:t>
            </a:r>
            <a:r>
              <a:rPr lang="en-US" altLang="ko-KR" sz="800"/>
              <a:t>16</a:t>
            </a:r>
            <a:r>
              <a:rPr lang="ko-KR" altLang="en-US" sz="800"/>
              <a:t>문자 이하로 기입하여 주십시오</a:t>
            </a:r>
            <a:r>
              <a:rPr lang="en-US" altLang="ko-KR" sz="800"/>
              <a:t>.</a:t>
            </a:r>
          </a:p>
        </p:txBody>
      </p:sp>
      <p:sp>
        <p:nvSpPr>
          <p:cNvPr id="54" name="Rectangle 140"/>
          <p:cNvSpPr>
            <a:spLocks noChangeArrowheads="1"/>
          </p:cNvSpPr>
          <p:nvPr/>
        </p:nvSpPr>
        <p:spPr>
          <a:xfrm>
            <a:off x="5043814" y="2443937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5" name="Text Box 147"/>
          <p:cNvSpPr txBox="1">
            <a:spLocks noChangeArrowheads="1"/>
          </p:cNvSpPr>
          <p:nvPr/>
        </p:nvSpPr>
        <p:spPr>
          <a:xfrm>
            <a:off x="5980439" y="2369324"/>
            <a:ext cx="208756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36000" rIns="36000">
            <a:spAutoFit/>
          </a:bodyPr>
          <a:lstStyle/>
          <a:p>
            <a:pPr eaLnBrk="1" hangingPunct="1">
              <a:defRPr/>
            </a:pPr>
            <a:r>
              <a:rPr lang="ko-KR" altLang="en-US" sz="800"/>
              <a:t>다시한번 입력하여 주십시요</a:t>
            </a:r>
            <a:r>
              <a:rPr lang="en-US" altLang="ko-KR" sz="800"/>
              <a:t>.</a:t>
            </a: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>
          <a:xfrm>
            <a:off x="5928051" y="1435874"/>
            <a:ext cx="1581939" cy="1575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anchor="ctr"/>
          <a:lstStyle/>
          <a:p>
            <a:pPr algn="ctr">
              <a:defRPr/>
            </a:pPr>
            <a:r>
              <a:rPr lang="ko-KR" altLang="en-US" sz="800">
                <a:solidFill>
                  <a:srgbClr val="FF0000"/>
                </a:solidFill>
              </a:rPr>
              <a:t>사용할수 없는 아이디 입니다</a:t>
            </a:r>
            <a:r>
              <a:rPr lang="en-US" altLang="ko-KR" sz="800">
                <a:solidFill>
                  <a:srgbClr val="FF0000"/>
                </a:solidFill>
              </a:rPr>
              <a:t>.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7" name="Rectangle 154"/>
          <p:cNvSpPr>
            <a:spLocks noChangeArrowheads="1"/>
          </p:cNvSpPr>
          <p:nvPr/>
        </p:nvSpPr>
        <p:spPr>
          <a:xfrm>
            <a:off x="5043814" y="3164662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8" name="Rectangle 156"/>
          <p:cNvSpPr>
            <a:spLocks noChangeArrowheads="1"/>
          </p:cNvSpPr>
          <p:nvPr/>
        </p:nvSpPr>
        <p:spPr>
          <a:xfrm>
            <a:off x="5032702" y="3566299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9" name="Rectangle 157"/>
          <p:cNvSpPr>
            <a:spLocks noChangeArrowheads="1"/>
          </p:cNvSpPr>
          <p:nvPr/>
        </p:nvSpPr>
        <p:spPr>
          <a:xfrm>
            <a:off x="6001076" y="3159899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0" name="Text Box 159"/>
          <p:cNvSpPr txBox="1">
            <a:spLocks noChangeArrowheads="1"/>
          </p:cNvSpPr>
          <p:nvPr/>
        </p:nvSpPr>
        <p:spPr>
          <a:xfrm>
            <a:off x="5866705" y="3035104"/>
            <a:ext cx="128587" cy="1984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36000" rIns="36000">
            <a:spAutoFit/>
          </a:bodyPr>
          <a:lstStyle/>
          <a:p>
            <a:pPr eaLnBrk="1" hangingPunct="1">
              <a:defRPr/>
            </a:pPr>
            <a:r>
              <a:rPr lang="en-US" altLang="ko-KR"/>
              <a:t>-</a:t>
            </a:r>
          </a:p>
        </p:txBody>
      </p:sp>
      <p:sp>
        <p:nvSpPr>
          <p:cNvPr id="61" name="Rectangle 164"/>
          <p:cNvSpPr>
            <a:spLocks noChangeArrowheads="1"/>
          </p:cNvSpPr>
          <p:nvPr/>
        </p:nvSpPr>
        <p:spPr>
          <a:xfrm>
            <a:off x="4929514" y="4145737"/>
            <a:ext cx="323850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r>
              <a:rPr lang="en-US" altLang="ko-KR" sz="800" dirty="0"/>
              <a:t>010</a:t>
            </a:r>
            <a:endParaRPr lang="ko-KR" altLang="en-US" dirty="0"/>
          </a:p>
        </p:txBody>
      </p:sp>
      <p:sp>
        <p:nvSpPr>
          <p:cNvPr id="62" name="Rectangle 165"/>
          <p:cNvSpPr>
            <a:spLocks noChangeArrowheads="1"/>
          </p:cNvSpPr>
          <p:nvPr/>
        </p:nvSpPr>
        <p:spPr>
          <a:xfrm>
            <a:off x="5434339" y="4145737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3" name="Rectangle 166"/>
          <p:cNvSpPr>
            <a:spLocks noChangeArrowheads="1"/>
          </p:cNvSpPr>
          <p:nvPr/>
        </p:nvSpPr>
        <p:spPr>
          <a:xfrm>
            <a:off x="5883602" y="4145737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6" name="Text Box 247"/>
          <p:cNvSpPr txBox="1">
            <a:spLocks noChangeArrowheads="1"/>
          </p:cNvSpPr>
          <p:nvPr/>
        </p:nvSpPr>
        <p:spPr>
          <a:xfrm>
            <a:off x="6332864" y="4223524"/>
            <a:ext cx="73025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36000" rIns="36000">
            <a:spAutoFit/>
          </a:bodyPr>
          <a:lstStyle/>
          <a:p>
            <a:pPr eaLnBrk="1" hangingPunct="1">
              <a:defRPr/>
            </a:pPr>
            <a:endParaRPr lang="ko-KR" altLang="ko-KR"/>
          </a:p>
        </p:txBody>
      </p:sp>
      <p:sp>
        <p:nvSpPr>
          <p:cNvPr id="78" name="Rectangle 140"/>
          <p:cNvSpPr>
            <a:spLocks noChangeArrowheads="1"/>
          </p:cNvSpPr>
          <p:nvPr/>
        </p:nvSpPr>
        <p:spPr>
          <a:xfrm>
            <a:off x="5033846" y="2812267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9" name="Rectangle 185"/>
          <p:cNvSpPr>
            <a:spLocks noChangeArrowheads="1"/>
          </p:cNvSpPr>
          <p:nvPr/>
        </p:nvSpPr>
        <p:spPr>
          <a:xfrm>
            <a:off x="5748011" y="5111051"/>
            <a:ext cx="695978" cy="2714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defTabSz="838200">
              <a:spcBef>
                <a:spcPct val="0"/>
              </a:spcBef>
              <a:defRPr/>
            </a:pPr>
            <a:r>
              <a:rPr lang="ko-KR" altLang="en-US" sz="1000" b="1"/>
              <a:t>회원 가입</a:t>
            </a:r>
          </a:p>
        </p:txBody>
      </p:sp>
      <p:sp>
        <p:nvSpPr>
          <p:cNvPr id="80" name="TextBox 73"/>
          <p:cNvSpPr txBox="1"/>
          <p:nvPr/>
        </p:nvSpPr>
        <p:spPr>
          <a:xfrm>
            <a:off x="400789" y="891436"/>
            <a:ext cx="233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아이디 실시간 </a:t>
            </a:r>
            <a:r>
              <a:rPr lang="ko-KR" altLang="en-US" sz="1000" dirty="0" smtClean="0"/>
              <a:t>중복 체크 </a:t>
            </a:r>
            <a:r>
              <a:rPr lang="ko-KR" altLang="en-US" sz="1000" dirty="0"/>
              <a:t>사용가능 시 </a:t>
            </a:r>
            <a:r>
              <a:rPr lang="ko-KR" altLang="en-US" sz="1000" dirty="0" smtClean="0">
                <a:solidFill>
                  <a:schemeClr val="accent5"/>
                </a:solidFill>
              </a:rPr>
              <a:t>사용 가능한 </a:t>
            </a:r>
            <a:r>
              <a:rPr lang="ko-KR" altLang="en-US" sz="1000" dirty="0">
                <a:solidFill>
                  <a:schemeClr val="accent5"/>
                </a:solidFill>
              </a:rPr>
              <a:t>아이디 입니다 </a:t>
            </a:r>
            <a:r>
              <a:rPr lang="ko-KR" altLang="en-US" sz="1000" dirty="0"/>
              <a:t>출력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1" name="TextBox 74"/>
          <p:cNvSpPr txBox="1"/>
          <p:nvPr/>
        </p:nvSpPr>
        <p:spPr>
          <a:xfrm>
            <a:off x="378879" y="1889804"/>
            <a:ext cx="22493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전화번호 미 </a:t>
            </a:r>
            <a:r>
              <a:rPr lang="ko-KR" altLang="en-US" sz="1000" dirty="0" smtClean="0"/>
              <a:t>입력 후 </a:t>
            </a:r>
            <a:r>
              <a:rPr lang="ko-KR" altLang="en-US" sz="1000" dirty="0"/>
              <a:t>가입 </a:t>
            </a:r>
            <a:r>
              <a:rPr lang="ko-KR" altLang="en-US" sz="1000" dirty="0" smtClean="0"/>
              <a:t>클릭 시 </a:t>
            </a:r>
            <a:endParaRPr lang="ko-KR" altLang="en-US" sz="1000" dirty="0"/>
          </a:p>
          <a:p>
            <a:pPr lvl="0">
              <a:defRPr/>
            </a:pP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 smtClean="0"/>
              <a:t>휴대폰 번호를 입력해주세요</a:t>
            </a:r>
            <a:r>
              <a:rPr lang="en-US" altLang="ko-KR" sz="1000" dirty="0" smtClean="0"/>
              <a:t>“ </a:t>
            </a:r>
          </a:p>
          <a:p>
            <a:pPr lvl="0">
              <a:defRPr/>
            </a:pPr>
            <a:r>
              <a:rPr lang="en-US" altLang="ko-KR" sz="1000" dirty="0" smtClean="0"/>
              <a:t>Alert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82" name="TextBox 77"/>
          <p:cNvSpPr txBox="1"/>
          <p:nvPr/>
        </p:nvSpPr>
        <p:spPr>
          <a:xfrm>
            <a:off x="5794775" y="3513791"/>
            <a:ext cx="212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@</a:t>
            </a:r>
            <a:endParaRPr lang="ko-KR" altLang="en-US" sz="1000"/>
          </a:p>
        </p:txBody>
      </p:sp>
      <p:sp>
        <p:nvSpPr>
          <p:cNvPr id="83" name="Rectangle 156"/>
          <p:cNvSpPr>
            <a:spLocks noChangeArrowheads="1"/>
          </p:cNvSpPr>
          <p:nvPr/>
        </p:nvSpPr>
        <p:spPr>
          <a:xfrm>
            <a:off x="6051876" y="3566299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Rectangle 156"/>
          <p:cNvSpPr>
            <a:spLocks noChangeArrowheads="1"/>
          </p:cNvSpPr>
          <p:nvPr/>
        </p:nvSpPr>
        <p:spPr>
          <a:xfrm>
            <a:off x="6936188" y="3566299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/>
          </a:ln>
          <a:effectLst/>
        </p:spPr>
        <p:txBody>
          <a:bodyPr wrap="none" lIns="36000" rIns="36000" anchor="ctr"/>
          <a:lstStyle/>
          <a:p>
            <a:pPr lvl="0">
              <a:defRPr/>
            </a:pPr>
            <a:r>
              <a:rPr lang="ko-KR" altLang="en-US" sz="1000"/>
              <a:t>직접입력칸</a:t>
            </a:r>
          </a:p>
        </p:txBody>
      </p:sp>
      <p:sp>
        <p:nvSpPr>
          <p:cNvPr id="86" name="TextBox 81"/>
          <p:cNvSpPr txBox="1"/>
          <p:nvPr/>
        </p:nvSpPr>
        <p:spPr>
          <a:xfrm>
            <a:off x="400789" y="1313676"/>
            <a:ext cx="26478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 err="1"/>
              <a:t>셀렉트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클릭 시 </a:t>
            </a:r>
            <a:endParaRPr lang="en-US" altLang="ko-KR" sz="1000" dirty="0" smtClean="0"/>
          </a:p>
          <a:p>
            <a:pPr lvl="0">
              <a:defRPr/>
            </a:pPr>
            <a:r>
              <a:rPr lang="en-US" altLang="ko-KR" sz="1000" dirty="0" smtClean="0"/>
              <a:t>naver.com </a:t>
            </a:r>
            <a:r>
              <a:rPr lang="en-US" altLang="ko-KR" sz="1000" dirty="0"/>
              <a:t>/ daum.net / </a:t>
            </a:r>
            <a:r>
              <a:rPr lang="en-US" altLang="ko-KR" sz="1000" dirty="0" smtClean="0"/>
              <a:t>nate.com </a:t>
            </a:r>
            <a:r>
              <a:rPr lang="en-US" altLang="ko-KR" sz="1000" dirty="0"/>
              <a:t>gmail.com / </a:t>
            </a:r>
            <a:r>
              <a:rPr lang="ko-KR" altLang="en-US" sz="1000" dirty="0"/>
              <a:t>직접입력 선택가능 </a:t>
            </a:r>
          </a:p>
        </p:txBody>
      </p:sp>
      <p:sp>
        <p:nvSpPr>
          <p:cNvPr id="88" name="TextBox 75"/>
          <p:cNvSpPr txBox="1"/>
          <p:nvPr/>
        </p:nvSpPr>
        <p:spPr>
          <a:xfrm>
            <a:off x="182958" y="4534084"/>
            <a:ext cx="214838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dirty="0">
                <a:solidFill>
                  <a:srgbClr val="FF0000"/>
                </a:solidFill>
              </a:rPr>
              <a:t>ID : 4~12 </a:t>
            </a:r>
            <a:r>
              <a:rPr lang="ko-KR" altLang="en-US" sz="800" dirty="0">
                <a:solidFill>
                  <a:srgbClr val="FF0000"/>
                </a:solidFill>
              </a:rPr>
              <a:t>자의 </a:t>
            </a:r>
            <a:r>
              <a:rPr lang="ko-KR" altLang="en-US" sz="800" dirty="0" smtClean="0">
                <a:solidFill>
                  <a:srgbClr val="FF0000"/>
                </a:solidFill>
              </a:rPr>
              <a:t>영문 소문자 </a:t>
            </a:r>
            <a:r>
              <a:rPr lang="en-US" altLang="ko-KR" sz="800" dirty="0">
                <a:solidFill>
                  <a:srgbClr val="FF0000"/>
                </a:solidFill>
              </a:rPr>
              <a:t>+ </a:t>
            </a:r>
            <a:r>
              <a:rPr lang="ko-KR" altLang="en-US" sz="800" dirty="0">
                <a:solidFill>
                  <a:srgbClr val="FF0000"/>
                </a:solidFill>
              </a:rPr>
              <a:t>숫자만 가능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비밀번호 </a:t>
            </a:r>
            <a:r>
              <a:rPr lang="en-US" altLang="ko-KR" sz="800" dirty="0">
                <a:solidFill>
                  <a:srgbClr val="FF0000"/>
                </a:solidFill>
              </a:rPr>
              <a:t>: 8~ 16</a:t>
            </a:r>
            <a:r>
              <a:rPr lang="ko-KR" altLang="en-US" sz="800" dirty="0">
                <a:solidFill>
                  <a:srgbClr val="FF0000"/>
                </a:solidFill>
              </a:rPr>
              <a:t>문자 이하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주민등록번호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 휴대폰 </a:t>
            </a:r>
          </a:p>
          <a:p>
            <a:pPr lvl="0">
              <a:defRPr/>
            </a:pPr>
            <a:r>
              <a:rPr lang="ko-KR" altLang="en-US" sz="800" dirty="0" smtClean="0">
                <a:solidFill>
                  <a:srgbClr val="FF0000"/>
                </a:solidFill>
              </a:rPr>
              <a:t>문자 사용</a:t>
            </a:r>
            <a:r>
              <a:rPr lang="en-US" altLang="ko-KR" sz="800" dirty="0">
                <a:solidFill>
                  <a:srgbClr val="FF0000"/>
                </a:solidFill>
              </a:rPr>
              <a:t>X</a:t>
            </a:r>
            <a:r>
              <a:rPr lang="ko-KR" altLang="en-US" sz="800" dirty="0">
                <a:solidFill>
                  <a:srgbClr val="FF0000"/>
                </a:solidFill>
              </a:rPr>
              <a:t> 숫자만 사용되도록 </a:t>
            </a:r>
          </a:p>
          <a:p>
            <a:pPr lvl="0">
              <a:defRPr/>
            </a:pPr>
            <a:endParaRPr lang="ko-KR" altLang="en-US" sz="1000" dirty="0"/>
          </a:p>
          <a:p>
            <a:pPr lvl="0">
              <a:defRPr/>
            </a:pPr>
            <a:endParaRPr lang="ko-KR" altLang="en-US" sz="1000" dirty="0"/>
          </a:p>
          <a:p>
            <a:pPr lvl="0">
              <a:defRPr/>
            </a:pP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3895725" y="1025525"/>
            <a:ext cx="123825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◎ 동의 ◎ 미동의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7942" y="506754"/>
            <a:ext cx="25520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member/join_form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91" name="TextBox 75"/>
          <p:cNvSpPr txBox="1"/>
          <p:nvPr/>
        </p:nvSpPr>
        <p:spPr>
          <a:xfrm>
            <a:off x="182958" y="5222565"/>
            <a:ext cx="25019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회원가입 </a:t>
            </a:r>
            <a:r>
              <a:rPr lang="ko-KR" altLang="en-US" sz="800" dirty="0" smtClean="0">
                <a:solidFill>
                  <a:srgbClr val="FF0000"/>
                </a:solidFill>
              </a:rPr>
              <a:t>클릭 시</a:t>
            </a:r>
            <a:endParaRPr lang="ko-KR" altLang="en-US" sz="800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비밀번호 확인 검사</a:t>
            </a:r>
          </a:p>
          <a:p>
            <a:pPr lvl="0">
              <a:defRPr/>
            </a:pP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 비밀번호 확인이 </a:t>
            </a:r>
            <a:r>
              <a:rPr lang="ko-KR" altLang="en-US" sz="800" dirty="0" smtClean="0">
                <a:solidFill>
                  <a:srgbClr val="FF0000"/>
                </a:solidFill>
              </a:rPr>
              <a:t>다를 시 </a:t>
            </a:r>
            <a:r>
              <a:rPr lang="en-US" altLang="ko-KR" sz="800" dirty="0">
                <a:solidFill>
                  <a:srgbClr val="FF0000"/>
                </a:solidFill>
              </a:rPr>
              <a:t>alert </a:t>
            </a:r>
          </a:p>
          <a:p>
            <a:pPr lvl="0">
              <a:defRPr/>
            </a:pPr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비밀번호가 동일하지 않습니다 출력 </a:t>
            </a:r>
          </a:p>
          <a:p>
            <a:pPr lvl="0">
              <a:defRPr/>
            </a:pPr>
            <a:endParaRPr lang="ko-KR" altLang="en-US" sz="800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이메일 직접입력 텍스트 검사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-</a:t>
            </a:r>
            <a:r>
              <a:rPr lang="ko-KR" altLang="en-US" sz="800" dirty="0">
                <a:solidFill>
                  <a:srgbClr val="FF0000"/>
                </a:solidFill>
              </a:rPr>
              <a:t> 이메일 주소를 확인해주세요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정상적으로 됐다면 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회원 가입 되었습니다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</a:rPr>
              <a:t>출력 후 </a:t>
            </a:r>
            <a:r>
              <a:rPr lang="ko-KR" altLang="en-US" sz="800" dirty="0" smtClean="0">
                <a:solidFill>
                  <a:srgbClr val="FF0000"/>
                </a:solidFill>
              </a:rPr>
              <a:t>메인 </a:t>
            </a:r>
            <a:r>
              <a:rPr lang="ko-KR" altLang="en-US" sz="800" dirty="0">
                <a:solidFill>
                  <a:srgbClr val="FF0000"/>
                </a:solidFill>
              </a:rPr>
              <a:t>페이지로 이동 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57942" y="5216828"/>
            <a:ext cx="25370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2878" y="4466516"/>
            <a:ext cx="25370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utoShape 243">
            <a:extLst>
              <a:ext uri="{FF2B5EF4-FFF2-40B4-BE49-F238E27FC236}">
                <a16:creationId xmlns:a16="http://schemas.microsoft.com/office/drawing/2014/main" id="{DC5EC401-189D-023F-E89F-B98DBEAE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811" y="3583850"/>
            <a:ext cx="116232" cy="116217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0" name="AutoShape 243">
            <a:extLst>
              <a:ext uri="{FF2B5EF4-FFF2-40B4-BE49-F238E27FC236}">
                <a16:creationId xmlns:a16="http://schemas.microsoft.com/office/drawing/2014/main" id="{DC5EC401-189D-023F-E89F-B98DBEAE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952" y="4190853"/>
            <a:ext cx="94623" cy="65341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5291466" y="4215587"/>
            <a:ext cx="1092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748011" y="4215587"/>
            <a:ext cx="9907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213021" y="99162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13021" y="150262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13021" y="197062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65730" y="141675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820500" y="353824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011051" y="414573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13021" y="252436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74"/>
          <p:cNvSpPr txBox="1"/>
          <p:nvPr/>
        </p:nvSpPr>
        <p:spPr>
          <a:xfrm>
            <a:off x="337898" y="2494874"/>
            <a:ext cx="24884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dirty="0" smtClean="0"/>
              <a:t>휴대폰 번호 앞자리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010 / 011 </a:t>
            </a:r>
            <a:r>
              <a:rPr lang="ko-KR" altLang="en-US" sz="900" dirty="0" smtClean="0"/>
              <a:t>선택 가능</a:t>
            </a:r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4722695" y="412352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161762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마이 페이지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첫화면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57942" y="463251"/>
            <a:ext cx="25520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member/mypage_reserve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76444" y="535835"/>
            <a:ext cx="4104514" cy="36690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나의 예약 내역</a:t>
            </a:r>
          </a:p>
        </p:txBody>
      </p:sp>
      <p:cxnSp>
        <p:nvCxnSpPr>
          <p:cNvPr id="87" name="직선 연결선 86"/>
          <p:cNvCxnSpPr/>
          <p:nvPr/>
        </p:nvCxnSpPr>
        <p:spPr>
          <a:xfrm>
            <a:off x="4430797" y="999976"/>
            <a:ext cx="7110578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4430797" y="1083686"/>
            <a:ext cx="7110578" cy="4738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패키지 </a:t>
            </a:r>
            <a:r>
              <a:rPr lang="ko-KR" altLang="en-US" sz="1050" dirty="0" smtClean="0">
                <a:solidFill>
                  <a:schemeClr val="tx1"/>
                </a:solidFill>
              </a:rPr>
              <a:t>예약 내역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6444" y="1746672"/>
            <a:ext cx="467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패키지 예약 내역</a:t>
            </a:r>
            <a:endParaRPr lang="en-US" altLang="ko-KR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7336"/>
              </p:ext>
            </p:extLst>
          </p:nvPr>
        </p:nvGraphicFramePr>
        <p:xfrm>
          <a:off x="4376443" y="2305471"/>
          <a:ext cx="7278000" cy="204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252">
                  <a:extLst>
                    <a:ext uri="{9D8B030D-6E8A-4147-A177-3AD203B41FA5}">
                      <a16:colId xmlns:a16="http://schemas.microsoft.com/office/drawing/2014/main" val="3581885185"/>
                    </a:ext>
                  </a:extLst>
                </a:gridCol>
                <a:gridCol w="120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예약 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예약 번호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출발일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예약 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 취소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2023.01.20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PAICNOSK003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일본 오사카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2023-02-10 09:10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2023-02-11 19:10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500,000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예약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4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2023.01.10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PAICNOSK002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일본 오사카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2023-01-10 09:10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2023-01-11 19:10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500,000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예약 취소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4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2022.12.10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MYICNOSK001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일본 오사카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2022-12-10 09:10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2022-12-11 19:10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500,000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취소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모서리가 둥근 직사각형 90"/>
          <p:cNvSpPr/>
          <p:nvPr/>
        </p:nvSpPr>
        <p:spPr>
          <a:xfrm>
            <a:off x="10890440" y="2796915"/>
            <a:ext cx="498764" cy="292927"/>
          </a:xfrm>
          <a:prstGeom prst="roundRect">
            <a:avLst>
              <a:gd name="adj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14740" y="3282536"/>
            <a:ext cx="917863" cy="292927"/>
          </a:xfrm>
          <a:prstGeom prst="roundRect">
            <a:avLst>
              <a:gd name="adj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취소 요청 되었습니다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890440" y="3882996"/>
            <a:ext cx="498764" cy="292927"/>
          </a:xfrm>
          <a:prstGeom prst="roundRect">
            <a:avLst>
              <a:gd name="adj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취소</a:t>
            </a: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92" name="TextBox 75"/>
          <p:cNvSpPr txBox="1"/>
          <p:nvPr/>
        </p:nvSpPr>
        <p:spPr>
          <a:xfrm>
            <a:off x="2807596" y="1786395"/>
            <a:ext cx="1574873" cy="18928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 smtClean="0"/>
              <a:t>예약 내역</a:t>
            </a:r>
            <a:endParaRPr lang="ko-KR" altLang="en-US" sz="1200" dirty="0"/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ko-KR" altLang="en-US" sz="1200" dirty="0"/>
              <a:t>마일리지</a:t>
            </a:r>
            <a:endParaRPr lang="ko-KR" altLang="en-US" sz="1200" b="1" dirty="0"/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en-US" altLang="ko-KR" sz="1100" dirty="0"/>
              <a:t>1:1 </a:t>
            </a:r>
            <a:r>
              <a:rPr lang="ko-KR" altLang="en-US" sz="1100" dirty="0"/>
              <a:t>게시판 </a:t>
            </a:r>
            <a:r>
              <a:rPr lang="ko-KR" altLang="en-US" sz="1100" dirty="0" smtClean="0"/>
              <a:t>문의 내역</a:t>
            </a:r>
            <a:endParaRPr lang="ko-KR" altLang="en-US" sz="1100" dirty="0"/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en-US" altLang="ko-KR" sz="1200" dirty="0"/>
              <a:t>My </a:t>
            </a:r>
            <a:r>
              <a:rPr lang="ko-KR" altLang="en-US" sz="1200" dirty="0"/>
              <a:t>리뷰</a:t>
            </a:r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ko-KR" altLang="en-US" sz="1200" dirty="0"/>
              <a:t>회원정보수정 </a:t>
            </a:r>
          </a:p>
          <a:p>
            <a:pPr lvl="0">
              <a:defRPr/>
            </a:pP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0016837" y="2020602"/>
            <a:ext cx="177273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맑은 고딕"/>
                <a:ea typeface="맑은 고딕"/>
              </a:rPr>
              <a:t>*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/>
                <a:ea typeface="맑은 고딕"/>
              </a:rPr>
              <a:t>취소 요청 시 되돌릴 수 없습니다</a:t>
            </a:r>
            <a:endParaRPr lang="ko-KR" altLang="en-US" sz="800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882" y="999976"/>
            <a:ext cx="176212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클릭 시 예약 취소 폼 출력</a:t>
            </a:r>
            <a:endParaRPr lang="en-US" altLang="ko-KR" sz="1000" dirty="0"/>
          </a:p>
          <a:p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1351" y="99997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702672" y="272749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526972" y="321311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1351" y="145686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481" y="1376422"/>
            <a:ext cx="200516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예약 취소 신청이 되면</a:t>
            </a:r>
            <a:endParaRPr lang="en-US" altLang="ko-KR" sz="1000" dirty="0" smtClean="0"/>
          </a:p>
          <a:p>
            <a:r>
              <a:rPr lang="en-US" altLang="ko-KR" sz="1000" dirty="0" smtClean="0"/>
              <a:t>“</a:t>
            </a:r>
            <a:r>
              <a:rPr lang="ko-KR" altLang="en-US" sz="1000" dirty="0" smtClean="0"/>
              <a:t>취소 요청 되었습니다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로 변경</a:t>
            </a:r>
            <a:endParaRPr lang="en-US" altLang="ko-KR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839585"/>
            <a:ext cx="2552007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예약 취소 신청 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74557"/>
              </p:ext>
            </p:extLst>
          </p:nvPr>
        </p:nvGraphicFramePr>
        <p:xfrm>
          <a:off x="3643053" y="2015682"/>
          <a:ext cx="7110578" cy="3396697"/>
        </p:xfrm>
        <a:graphic>
          <a:graphicData uri="http://schemas.openxmlformats.org/drawingml/2006/table">
            <a:tbl>
              <a:tblPr firstRow="1" bandRow="1"/>
              <a:tblGrid>
                <a:gridCol w="168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예약자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패키지 내역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예약 </a:t>
                      </a:r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dirty="0" smtClean="0"/>
                        <a:t>예약 취소 사유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057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50" dirty="0" smtClean="0"/>
                        <a:t>갑자기 일정이 취소</a:t>
                      </a:r>
                      <a:r>
                        <a:rPr lang="ko-KR" altLang="en-US" sz="1050" baseline="0" dirty="0" smtClean="0"/>
                        <a:t> 되어서 환불하려고 합니다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55448" y="1222756"/>
            <a:ext cx="4104514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dirty="0" smtClean="0"/>
              <a:t>예약 취소 신청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3489E6-8F06-4E46-BB05-B2306BC85E50}"/>
              </a:ext>
            </a:extLst>
          </p:cNvPr>
          <p:cNvCxnSpPr/>
          <p:nvPr/>
        </p:nvCxnSpPr>
        <p:spPr>
          <a:xfrm>
            <a:off x="3609801" y="1686897"/>
            <a:ext cx="7110578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78474" y="5699544"/>
            <a:ext cx="641905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</a:rPr>
              <a:t>신청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31221" y="5699544"/>
            <a:ext cx="588407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</a:rPr>
              <a:t>취소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3D9011-1A59-F52C-E66D-9214EE17AA41}"/>
              </a:ext>
            </a:extLst>
          </p:cNvPr>
          <p:cNvSpPr/>
          <p:nvPr/>
        </p:nvSpPr>
        <p:spPr>
          <a:xfrm>
            <a:off x="5373071" y="3820962"/>
            <a:ext cx="830068" cy="272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단순변심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AutoShape 243">
            <a:extLst>
              <a:ext uri="{FF2B5EF4-FFF2-40B4-BE49-F238E27FC236}">
                <a16:creationId xmlns:a16="http://schemas.microsoft.com/office/drawing/2014/main" id="{DC5EC401-189D-023F-E89F-B98DBEAE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43" y="3899451"/>
            <a:ext cx="88662" cy="107855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55254" y="1738683"/>
            <a:ext cx="2446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0" dirty="0">
                <a:solidFill>
                  <a:srgbClr val="FF0000"/>
                </a:solidFill>
              </a:rPr>
              <a:t>*</a:t>
            </a:r>
            <a:r>
              <a:rPr lang="ko-KR" altLang="en-US" sz="1200" dirty="0"/>
              <a:t>는 </a:t>
            </a:r>
            <a:r>
              <a:rPr lang="ko-KR" altLang="en-US" sz="1200" dirty="0" smtClean="0"/>
              <a:t>필수 입력 </a:t>
            </a:r>
            <a:r>
              <a:rPr lang="ko-KR" altLang="en-US" sz="1200" dirty="0"/>
              <a:t>정보입니다.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119" y="878592"/>
            <a:ext cx="2736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단순변심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업체 측 사유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여행 일정 변경</a:t>
            </a:r>
            <a:endParaRPr lang="en-US" altLang="ko-KR" sz="1000" dirty="0" smtClean="0"/>
          </a:p>
          <a:p>
            <a:r>
              <a:rPr lang="ko-KR" altLang="en-US" sz="1000" dirty="0" smtClean="0"/>
              <a:t>카테고리로 구분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57942" y="523702"/>
            <a:ext cx="2552007" cy="31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smtClean="0">
                <a:solidFill>
                  <a:schemeClr val="dk1"/>
                </a:solidFill>
              </a:rPr>
              <a:t>Path/ </a:t>
            </a:r>
            <a:r>
              <a:rPr lang="en-US" altLang="ko-KR" sz="700" dirty="0" err="1" smtClean="0">
                <a:solidFill>
                  <a:schemeClr val="dk1"/>
                </a:solidFill>
              </a:rPr>
              <a:t>ReservationCancel_form</a:t>
            </a:r>
            <a:endParaRPr lang="ko-KR" altLang="en-US" sz="700"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3546" y="2072832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3546" y="2422939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3071" y="3470855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2575" y="2781300"/>
            <a:ext cx="195459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 선택에 따라 </a:t>
            </a:r>
            <a:r>
              <a:rPr lang="ko-KR" altLang="en-US" sz="1000" dirty="0" smtClean="0"/>
              <a:t>가져옴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3050" y="3133725"/>
            <a:ext cx="195459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 선택에 따라 </a:t>
            </a:r>
            <a:r>
              <a:rPr lang="ko-KR" altLang="en-US" sz="1000" dirty="0" smtClean="0"/>
              <a:t>가져옴</a:t>
            </a:r>
            <a:endParaRPr lang="ko-KR" altLang="en-US" sz="1000" dirty="0"/>
          </a:p>
        </p:txBody>
      </p:sp>
      <p:sp>
        <p:nvSpPr>
          <p:cNvPr id="31" name="타원 30"/>
          <p:cNvSpPr/>
          <p:nvPr/>
        </p:nvSpPr>
        <p:spPr>
          <a:xfrm>
            <a:off x="361351" y="110197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1351" y="181986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36465" y="385547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958158" y="559147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9119" y="1686897"/>
            <a:ext cx="2736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신청 버튼 클릭 시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</a:p>
          <a:p>
            <a:r>
              <a:rPr lang="ko-KR" altLang="en-US" sz="1000" dirty="0" smtClean="0"/>
              <a:t>패키지 예약 내역 페이지로 이동 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7348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247487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마이페이지 마일리지</a:t>
            </a:r>
          </a:p>
        </p:txBody>
      </p:sp>
      <p:sp>
        <p:nvSpPr>
          <p:cNvPr id="87" name="TextBox 70"/>
          <p:cNvSpPr txBox="1"/>
          <p:nvPr/>
        </p:nvSpPr>
        <p:spPr>
          <a:xfrm>
            <a:off x="289573" y="1143599"/>
            <a:ext cx="1982688" cy="23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157942" y="620824"/>
            <a:ext cx="2552007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Path/ member/</a:t>
            </a:r>
            <a:r>
              <a:rPr lang="en-US" altLang="ko-KR" sz="1000" dirty="0" err="1">
                <a:solidFill>
                  <a:schemeClr val="dk1"/>
                </a:solidFill>
              </a:rPr>
              <a:t>mypage_mileage</a:t>
            </a:r>
            <a:endParaRPr lang="en-US" altLang="ko-KR" sz="1000" dirty="0">
              <a:solidFill>
                <a:schemeClr val="dk1"/>
              </a:solidFill>
            </a:endParaRPr>
          </a:p>
        </p:txBody>
      </p:sp>
      <p:sp>
        <p:nvSpPr>
          <p:cNvPr id="44" name="TextBox 75"/>
          <p:cNvSpPr txBox="1"/>
          <p:nvPr/>
        </p:nvSpPr>
        <p:spPr>
          <a:xfrm>
            <a:off x="303803" y="4495293"/>
            <a:ext cx="193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10" name="TextBox 75"/>
          <p:cNvSpPr txBox="1"/>
          <p:nvPr/>
        </p:nvSpPr>
        <p:spPr>
          <a:xfrm>
            <a:off x="2949458" y="1786395"/>
            <a:ext cx="1574873" cy="18928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 smtClean="0"/>
              <a:t>예약 내역</a:t>
            </a:r>
            <a:endParaRPr lang="ko-KR" altLang="en-US" sz="1200" dirty="0"/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ko-KR" altLang="en-US" sz="1200" b="1" dirty="0"/>
              <a:t>마일리지</a:t>
            </a:r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en-US" altLang="ko-KR" sz="1100" dirty="0"/>
              <a:t>1:1 </a:t>
            </a:r>
            <a:r>
              <a:rPr lang="ko-KR" altLang="en-US" sz="1100" dirty="0"/>
              <a:t>게시판 </a:t>
            </a:r>
            <a:r>
              <a:rPr lang="ko-KR" altLang="en-US" sz="1100" dirty="0" smtClean="0"/>
              <a:t>문의 내역</a:t>
            </a:r>
            <a:endParaRPr lang="ko-KR" altLang="en-US" sz="1100" dirty="0"/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en-US" altLang="ko-KR" sz="1200" dirty="0"/>
              <a:t>My </a:t>
            </a:r>
            <a:r>
              <a:rPr lang="ko-KR" altLang="en-US" sz="1200" dirty="0"/>
              <a:t>리뷰</a:t>
            </a:r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ko-KR" altLang="en-US" sz="1200" dirty="0"/>
              <a:t>회원정보수정 </a:t>
            </a:r>
          </a:p>
          <a:p>
            <a:pPr lvl="0">
              <a:defRPr/>
            </a:pPr>
            <a:endParaRPr lang="ko-KR" altLang="en-US" sz="1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35145"/>
              </p:ext>
            </p:extLst>
          </p:nvPr>
        </p:nvGraphicFramePr>
        <p:xfrm>
          <a:off x="5116017" y="1786395"/>
          <a:ext cx="6269408" cy="2977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59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예약번호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적립 및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마일리지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남은 마일리지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9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2023-01-18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HOJPNRT001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적립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1000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1000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9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2023-01-20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AINRTICN001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-1000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endParaRPr lang="ko-KR" alt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8" name="TextBox 84"/>
          <p:cNvSpPr txBox="1"/>
          <p:nvPr/>
        </p:nvSpPr>
        <p:spPr>
          <a:xfrm>
            <a:off x="5088813" y="854355"/>
            <a:ext cx="4104514" cy="36690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나의 마일리지</a:t>
            </a:r>
          </a:p>
        </p:txBody>
      </p:sp>
      <p:cxnSp>
        <p:nvCxnSpPr>
          <p:cNvPr id="89" name="직선 연결선 86"/>
          <p:cNvCxnSpPr/>
          <p:nvPr/>
        </p:nvCxnSpPr>
        <p:spPr>
          <a:xfrm>
            <a:off x="5143166" y="1318496"/>
            <a:ext cx="6242260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마이페이지 </a:t>
            </a:r>
            <a:r>
              <a:rPr lang="en-US" altLang="ko-KR" sz="1400">
                <a:solidFill>
                  <a:schemeClr val="tx1"/>
                </a:solidFill>
              </a:rPr>
              <a:t>1:1 </a:t>
            </a:r>
            <a:r>
              <a:rPr lang="ko-KR" altLang="en-US" sz="1400">
                <a:solidFill>
                  <a:schemeClr val="tx1"/>
                </a:solidFill>
              </a:rPr>
              <a:t>문의 내역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0844" y="378984"/>
            <a:ext cx="4104514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1:1 문의 내역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18186" y="737253"/>
          <a:ext cx="7044076" cy="1112466"/>
        </p:xfrm>
        <a:graphic>
          <a:graphicData uri="http://schemas.openxmlformats.org/drawingml/2006/table">
            <a:tbl>
              <a:tblPr firstRow="1" bandRow="1"/>
              <a:tblGrid>
                <a:gridCol w="99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1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7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해외 패키지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좌석 업그레이드 가능한가요?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답변 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7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호텔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조식 포함인가요?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답변 대기중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770843" y="2954554"/>
          <a:ext cx="7091418" cy="2126081"/>
        </p:xfrm>
        <a:graphic>
          <a:graphicData uri="http://schemas.openxmlformats.org/drawingml/2006/table">
            <a:tbl>
              <a:tblPr firstRow="1" bandRow="1"/>
              <a:tblGrid>
                <a:gridCol w="104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43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647">
                <a:tc grid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3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7660255" y="3578594"/>
            <a:ext cx="937398" cy="894726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0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2726" y="4653867"/>
            <a:ext cx="2880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상담 문의 내역이 없습니다.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6109" y="1876756"/>
            <a:ext cx="1198872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bg1"/>
                </a:solidFill>
              </a:rPr>
              <a:t>1:1 게시판 문의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71905" y="3711632"/>
            <a:ext cx="451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/>
              <a:t>!</a:t>
            </a:r>
            <a:endParaRPr lang="ko-KR" altLang="en-US" sz="3600" b="1"/>
          </a:p>
        </p:txBody>
      </p:sp>
      <p:sp>
        <p:nvSpPr>
          <p:cNvPr id="20" name="직사각형 19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Path/ cs/request_list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5" name="TextBox 75"/>
          <p:cNvSpPr txBox="1"/>
          <p:nvPr/>
        </p:nvSpPr>
        <p:spPr>
          <a:xfrm>
            <a:off x="2949458" y="1411474"/>
            <a:ext cx="1767399" cy="1908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 smtClean="0"/>
              <a:t>예약 내역</a:t>
            </a:r>
            <a:endParaRPr lang="ko-KR" altLang="en-US" sz="1200" dirty="0"/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ko-KR" altLang="en-US" sz="1200" dirty="0"/>
              <a:t>마일리지</a:t>
            </a:r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en-US" altLang="ko-KR" sz="1100" b="1" dirty="0"/>
              <a:t>1:1 </a:t>
            </a:r>
            <a:r>
              <a:rPr lang="ko-KR" altLang="en-US" sz="1100" b="1" dirty="0"/>
              <a:t>게시판 </a:t>
            </a:r>
            <a:r>
              <a:rPr lang="ko-KR" altLang="en-US" sz="1100" b="1" dirty="0" smtClean="0"/>
              <a:t>문의 내역</a:t>
            </a:r>
            <a:endParaRPr lang="ko-KR" altLang="en-US" sz="1100" dirty="0"/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en-US" altLang="ko-KR" sz="1200" dirty="0"/>
              <a:t>My </a:t>
            </a:r>
            <a:r>
              <a:rPr lang="ko-KR" altLang="en-US" sz="1200" dirty="0"/>
              <a:t>리뷰</a:t>
            </a:r>
          </a:p>
          <a:p>
            <a:pPr lvl="0">
              <a:defRPr/>
            </a:pPr>
            <a:r>
              <a:rPr lang="en-US" altLang="ko-KR" sz="1200" dirty="0"/>
              <a:t>---------------------</a:t>
            </a:r>
          </a:p>
          <a:p>
            <a:pPr lvl="0">
              <a:defRPr/>
            </a:pPr>
            <a:r>
              <a:rPr lang="ko-KR" altLang="en-US" sz="1200" dirty="0"/>
              <a:t>회원정보수정 </a:t>
            </a:r>
          </a:p>
          <a:p>
            <a:pPr lvl="0">
              <a:defRPr/>
            </a:pP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14400" y="6290025"/>
            <a:ext cx="249555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고객센터 </a:t>
            </a:r>
            <a:r>
              <a:rPr lang="en-US" altLang="ko-KR" sz="1000" dirty="0">
                <a:solidFill>
                  <a:srgbClr val="FF0000"/>
                </a:solidFill>
              </a:rPr>
              <a:t>-&gt;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1:1</a:t>
            </a:r>
            <a:r>
              <a:rPr lang="ko-KR" altLang="en-US" sz="1000" dirty="0">
                <a:solidFill>
                  <a:srgbClr val="FF0000"/>
                </a:solidFill>
              </a:rPr>
              <a:t>문의 내역 페이지와 </a:t>
            </a:r>
            <a:r>
              <a:rPr lang="ko-KR" altLang="en-US" sz="1000" dirty="0" smtClean="0">
                <a:solidFill>
                  <a:srgbClr val="FF0000"/>
                </a:solidFill>
              </a:rPr>
              <a:t>동일하게 제작 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1351" y="110197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61351" y="181986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119" y="1101973"/>
            <a:ext cx="246697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클릭 시 </a:t>
            </a:r>
            <a:r>
              <a:rPr lang="en-US" altLang="ko-KR" sz="900" dirty="0" smtClean="0">
                <a:latin typeface="맑은 고딕"/>
                <a:ea typeface="맑은 고딕"/>
              </a:rPr>
              <a:t>34p</a:t>
            </a:r>
            <a:r>
              <a:rPr lang="ko-KR" altLang="en-US" sz="900" dirty="0">
                <a:latin typeface="맑은 고딕"/>
                <a:ea typeface="맑은 고딕"/>
              </a:rPr>
              <a:t> </a:t>
            </a:r>
            <a:r>
              <a:rPr lang="en-US" altLang="ko-KR" sz="900" dirty="0" smtClean="0">
                <a:latin typeface="맑은 고딕"/>
                <a:ea typeface="맑은 고딕"/>
              </a:rPr>
              <a:t>1:1 </a:t>
            </a:r>
            <a:r>
              <a:rPr lang="ko-KR" altLang="en-US" sz="900" dirty="0" smtClean="0">
                <a:latin typeface="맑은 고딕"/>
                <a:ea typeface="맑은 고딕"/>
              </a:rPr>
              <a:t>문의 작성 폼으로 이동 </a:t>
            </a:r>
            <a:endParaRPr lang="ko-KR" altLang="en-US" sz="900" dirty="0">
              <a:latin typeface="맑은 고딕"/>
              <a:ea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458341" y="190195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73" y="1655500"/>
            <a:ext cx="182138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작성한 내역이 없다면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r>
              <a:rPr lang="en-US" altLang="ko-KR" sz="1000" dirty="0" smtClean="0">
                <a:latin typeface="맑은 고딕"/>
                <a:ea typeface="맑은 고딕"/>
              </a:rPr>
              <a:t>“</a:t>
            </a:r>
            <a:r>
              <a:rPr lang="ko-KR" altLang="en-US" sz="1000" dirty="0" smtClean="0">
                <a:latin typeface="맑은 고딕"/>
                <a:ea typeface="맑은 고딕"/>
              </a:rPr>
              <a:t>상담 문의 내역이 없습니다</a:t>
            </a:r>
            <a:r>
              <a:rPr lang="en-US" altLang="ko-KR" sz="1000" dirty="0" smtClean="0">
                <a:latin typeface="맑은 고딕"/>
                <a:ea typeface="맑은 고딕"/>
              </a:rPr>
              <a:t>”</a:t>
            </a:r>
          </a:p>
          <a:p>
            <a:r>
              <a:rPr lang="ko-KR" altLang="en-US" sz="1000" dirty="0" smtClean="0">
                <a:latin typeface="맑은 고딕"/>
                <a:ea typeface="맑은 고딕"/>
              </a:rPr>
              <a:t>출력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144958" y="394435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vert="horz" wrap="square" lIns="91440" tIns="45720" rIns="91440" bIns="45720" anchor="ctr" anchorCtr="0">
        <a:prstTxWarp prst="textNoShape">
          <a:avLst/>
        </a:prstTxWarp>
        <a:noAutofit/>
      </a:bodyPr>
      <a:lstStyle>
        <a:defPPr algn="ctr">
          <a:defRPr lang="ko-KR" altLang="en-US" sz="1000">
            <a:solidFill>
              <a:schemeClr val="dk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/>
      <a:lstStyle>
        <a:defPPr>
          <a:defRPr sz="1000"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5223</Words>
  <Application>Microsoft Office PowerPoint</Application>
  <PresentationFormat>와이드스크린</PresentationFormat>
  <Paragraphs>2067</Paragraphs>
  <Slides>43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Noto_r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293</cp:revision>
  <dcterms:created xsi:type="dcterms:W3CDTF">2023-01-16T09:24:51Z</dcterms:created>
  <dcterms:modified xsi:type="dcterms:W3CDTF">2023-02-14T10:06:54Z</dcterms:modified>
  <cp:version/>
</cp:coreProperties>
</file>