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9" r:id="rId4"/>
    <p:sldId id="258" r:id="rId5"/>
    <p:sldId id="259" r:id="rId6"/>
    <p:sldId id="265" r:id="rId7"/>
    <p:sldId id="263" r:id="rId8"/>
    <p:sldId id="266" r:id="rId9"/>
    <p:sldId id="261" r:id="rId10"/>
    <p:sldId id="260" r:id="rId11"/>
    <p:sldId id="262" r:id="rId12"/>
    <p:sldId id="267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4D4D4D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0" autoAdjust="0"/>
    <p:restoredTop sz="90929"/>
  </p:normalViewPr>
  <p:slideViewPr>
    <p:cSldViewPr>
      <p:cViewPr varScale="1">
        <p:scale>
          <a:sx n="65" d="100"/>
          <a:sy n="65" d="100"/>
        </p:scale>
        <p:origin x="-166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FFF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pic>
        <p:nvPicPr>
          <p:cNvPr id="15366" name="Picture 1030" descr="Z:\newtek\_backgrounds_1.02\Ryan\PP Template 3\contrap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914400"/>
            <a:ext cx="2689225" cy="201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778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charset="-127"/>
              </a:defRPr>
            </a:lvl1pPr>
          </a:lstStyle>
          <a:p>
            <a:fld id="{4D9F479C-6926-40DE-A7D3-3246DC96B75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8230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Z:\newtek\_backgrounds_1.02\Ryan\PP Template 3\gears_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9144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Z:\newtek\_backgrounds_1.02\Ryan\PP Template 3\piston_working.gif"/>
          <p:cNvPicPr>
            <a:picLocks noChangeAspect="1" noChangeArrowheads="1" noCrop="1"/>
          </p:cNvPicPr>
          <p:nvPr/>
        </p:nvPicPr>
        <p:blipFill>
          <a:blip r:embed="rId3">
            <a:lum bright="20000" contras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0"/>
            <a:ext cx="33528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2590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  <a:endParaRPr lang="en-US" altLang="ko-KR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990600"/>
            <a:ext cx="5791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ko-KR" noProof="0" smtClean="0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 flipH="1">
            <a:off x="5770563" y="3124200"/>
            <a:ext cx="3373437" cy="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-17463" y="2225675"/>
            <a:ext cx="5791201" cy="0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>
            <a:off x="5791200" y="0"/>
            <a:ext cx="0" cy="3148013"/>
          </a:xfrm>
          <a:prstGeom prst="line">
            <a:avLst/>
          </a:prstGeom>
          <a:noFill/>
          <a:ln w="50800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50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038850" y="152400"/>
            <a:ext cx="1962150" cy="5943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5734050" cy="5943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2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3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8311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43000" y="2514600"/>
            <a:ext cx="33528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3528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03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34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4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0786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7878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Z:\newtek\_backgrounds_1.02\Ryan\PP Template 3\gears_image.jpg"/>
          <p:cNvPicPr>
            <a:picLocks noChangeAspect="1" noChangeArrowheads="1"/>
          </p:cNvPicPr>
          <p:nvPr/>
        </p:nvPicPr>
        <p:blipFill>
          <a:blip r:embed="rId14">
            <a:lum brigh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2514600"/>
            <a:ext cx="6858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5791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pic>
        <p:nvPicPr>
          <p:cNvPr id="1033" name="Picture 9" descr="Z:\newtek\_backgrounds_1.02\Ryan\PP Template 3\contraptions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0"/>
            <a:ext cx="3124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0" y="1828800"/>
            <a:ext cx="9144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Socket" pitchFamily="2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Socket" pitchFamily="2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Socket" pitchFamily="2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Socket" pitchFamily="2" charset="0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Socket" pitchFamily="2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Socket" pitchFamily="2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Socket" pitchFamily="2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4D4D4D"/>
          </a:solidFill>
          <a:latin typeface="Socket" pitchFamily="2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©"/>
        <a:defRPr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©"/>
        <a:defRPr sz="2800">
          <a:solidFill>
            <a:srgbClr val="4D4D4D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©"/>
        <a:defRPr sz="2400">
          <a:solidFill>
            <a:srgbClr val="4D4D4D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©"/>
        <a:defRPr sz="2000">
          <a:solidFill>
            <a:srgbClr val="4D4D4D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©"/>
        <a:defRPr sz="2000">
          <a:solidFill>
            <a:srgbClr val="4D4D4D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©"/>
        <a:defRPr sz="2000">
          <a:solidFill>
            <a:srgbClr val="4D4D4D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©"/>
        <a:defRPr sz="2000">
          <a:solidFill>
            <a:srgbClr val="4D4D4D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©"/>
        <a:defRPr sz="2000">
          <a:solidFill>
            <a:srgbClr val="4D4D4D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©"/>
        <a:defRPr sz="2000">
          <a:solidFill>
            <a:srgbClr val="4D4D4D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&#52712;&#49548;.jpg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50696;&#50557;&#51312;&#54924;.jpg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&#50508;&#46988;.jpg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&#44277;&#54637;&#44160;&#49353;&#44592;&#45733;.jpg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______1.ppt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&#47749;&#49464;&#49436;%201.jp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&#47749;&#49464;&#49436;%202.jp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47749;&#49464;&#49436;%203.jpg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hyperlink" Target="&#53364;&#47000;&#49828;%20&#45796;&#51060;&#50612;&#44536;&#47016;.jp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&#50696;&#50557;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44032;&#44201;&#51221;&#48372;&#51312;&#54924;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49548;&#50836;&#49884;&#44036;%20&#44160;&#49353;.jp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&#49884;&#44036;&#47588;&#52845;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51340;&#49437;,&#45432;&#49440;&#51221;&#48372;.jpg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64704"/>
            <a:ext cx="5791200" cy="1143000"/>
          </a:xfrm>
        </p:spPr>
        <p:txBody>
          <a:bodyPr/>
          <a:lstStyle/>
          <a:p>
            <a:r>
              <a:rPr lang="ko-KR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 공학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A3R1</a:t>
            </a:r>
            <a:r>
              <a:rPr lang="ko-KR" altLang="ko-KR" dirty="0" smtClean="0"/>
              <a:t/>
            </a:r>
            <a:br>
              <a:rPr lang="ko-KR" altLang="ko-KR" dirty="0" smtClean="0"/>
            </a:b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</a:t>
            </a:r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504" y="2636912"/>
            <a:ext cx="5072608" cy="2372072"/>
          </a:xfrm>
        </p:spPr>
        <p:txBody>
          <a:bodyPr/>
          <a:lstStyle/>
          <a:p>
            <a:r>
              <a:rPr lang="ko-KR" altLang="ko-KR" sz="2500" dirty="0" smtClean="0"/>
              <a:t>과제 명</a:t>
            </a:r>
            <a:r>
              <a:rPr lang="en-US" altLang="ko-KR" sz="2500" dirty="0" smtClean="0"/>
              <a:t>: </a:t>
            </a:r>
            <a:r>
              <a:rPr lang="ko-KR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소프트웨어공학 </a:t>
            </a:r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설계서</a:t>
            </a:r>
            <a:endParaRPr lang="en-US" altLang="ko-KR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ko-KR" sz="2500" dirty="0" smtClean="0"/>
              <a:t>작성일</a:t>
            </a:r>
            <a:r>
              <a:rPr lang="en-US" altLang="ko-KR" sz="2500" dirty="0" smtClean="0"/>
              <a:t>: 2013.11.04~2013.11.7</a:t>
            </a:r>
            <a:endParaRPr lang="ko-KR" altLang="ko-KR" sz="2500" dirty="0" smtClean="0"/>
          </a:p>
          <a:p>
            <a:r>
              <a:rPr lang="ko-KR" altLang="ko-KR" sz="2500" dirty="0" smtClean="0"/>
              <a:t>작성 팀</a:t>
            </a:r>
            <a:r>
              <a:rPr lang="en-US" altLang="ko-KR" sz="2500" dirty="0" smtClean="0"/>
              <a:t>: Airplane Reservation Android Application (A3R1)</a:t>
            </a:r>
            <a:endParaRPr lang="ko-KR" altLang="ko-KR" sz="25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88024" y="4869160"/>
            <a:ext cx="4280520" cy="1868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©"/>
              <a:defRPr sz="2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©"/>
              <a:defRPr sz="24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©"/>
              <a:defRPr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©"/>
              <a:defRPr sz="2000">
                <a:solidFill>
                  <a:srgbClr val="4D4D4D"/>
                </a:solidFill>
                <a:latin typeface="+mn-lt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©"/>
              <a:defRPr sz="20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©"/>
              <a:defRPr sz="20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©"/>
              <a:defRPr sz="20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©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algn="l"/>
            <a:r>
              <a:rPr lang="ko-KR" altLang="en-US" sz="2500" dirty="0" smtClean="0"/>
              <a:t>팀</a:t>
            </a:r>
            <a:r>
              <a:rPr lang="ko-KR" altLang="en-US" sz="2500" dirty="0"/>
              <a:t>원</a:t>
            </a:r>
            <a:r>
              <a:rPr lang="ko-KR" altLang="ko-KR" sz="2500" dirty="0" smtClean="0"/>
              <a:t> 명</a:t>
            </a:r>
            <a:r>
              <a:rPr lang="en-US" altLang="ko-KR" sz="2500" dirty="0" smtClean="0"/>
              <a:t>:</a:t>
            </a:r>
            <a:r>
              <a:rPr lang="en-US" altLang="ko-KR" sz="2500" dirty="0"/>
              <a:t>	</a:t>
            </a:r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    철 </a:t>
            </a:r>
            <a:endParaRPr lang="en-US" altLang="ko-KR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 연재</a:t>
            </a:r>
            <a:endParaRPr lang="en-US" altLang="ko-KR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altLang="ko-K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 하늘</a:t>
            </a:r>
            <a:endParaRPr lang="ko-KR" altLang="ko-K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0676" y="152400"/>
            <a:ext cx="573746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UML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Sequence Diagrams</a:t>
            </a:r>
          </a:p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-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예약취소</a:t>
            </a:r>
            <a:endParaRPr lang="en-US" altLang="ko-KR" sz="3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pic>
        <p:nvPicPr>
          <p:cNvPr id="23554" name="Picture 2" descr="C:\Users\NuNut\소프트웨어 공학\11_6_설계서\취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61" y="1855788"/>
            <a:ext cx="5530665" cy="500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603439" y="1988840"/>
            <a:ext cx="3540561" cy="486916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pPr algn="l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취소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.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jpg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endParaRPr lang="en-US" altLang="ko-KR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r>
              <a:rPr lang="en-US" altLang="ko-KR" sz="1800" dirty="0">
                <a:ea typeface="굴림" charset="-127"/>
              </a:rPr>
              <a:t>A3R1</a:t>
            </a:r>
            <a:r>
              <a:rPr lang="ko-KR" altLang="en-US" sz="1800" dirty="0">
                <a:ea typeface="굴림" charset="-127"/>
              </a:rPr>
              <a:t>프로그램의 기능 중 예약에</a:t>
            </a:r>
          </a:p>
          <a:p>
            <a:pPr algn="l"/>
            <a:r>
              <a:rPr lang="ko-KR" altLang="en-US" sz="1800" dirty="0">
                <a:ea typeface="굴림" charset="-127"/>
              </a:rPr>
              <a:t>대한 기능의 </a:t>
            </a:r>
            <a:r>
              <a:rPr lang="ko-KR" altLang="en-US" sz="1800" dirty="0" smtClean="0">
                <a:ea typeface="굴림" charset="-127"/>
              </a:rPr>
              <a:t>시퀀스다이어그램</a:t>
            </a:r>
            <a:endParaRPr lang="en-US" altLang="ko-KR" sz="1800" dirty="0" smtClean="0">
              <a:ea typeface="굴림" charset="-127"/>
            </a:endParaRPr>
          </a:p>
          <a:p>
            <a:pPr algn="l"/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취소를 하려면 예약자의 개인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정보에 대한 내용을 필요로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>
                <a:ea typeface="굴림" charset="-127"/>
              </a:rPr>
              <a:t>한</a:t>
            </a:r>
            <a:r>
              <a:rPr lang="ko-KR" altLang="en-US" sz="1800" dirty="0" smtClean="0">
                <a:ea typeface="굴림" charset="-127"/>
              </a:rPr>
              <a:t>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algn="l"/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>
                <a:ea typeface="굴림" charset="-127"/>
              </a:rPr>
              <a:t>사용자의 정보가 맞는 경우와 </a:t>
            </a:r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>
                <a:ea typeface="굴림" charset="-127"/>
              </a:rPr>
              <a:t>맞지 않는 경우에 대한 처리방법이 필요하다</a:t>
            </a:r>
            <a:r>
              <a:rPr lang="en-US" altLang="ko-KR" sz="1800" dirty="0">
                <a:ea typeface="굴림" charset="-127"/>
              </a:rPr>
              <a:t>. </a:t>
            </a:r>
          </a:p>
          <a:p>
            <a:pPr algn="l"/>
            <a:endParaRPr lang="en-US" altLang="ko-KR" sz="1800" dirty="0">
              <a:ea typeface="굴림" charset="-127"/>
            </a:endParaRPr>
          </a:p>
          <a:p>
            <a:pPr algn="l"/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066169"/>
      </p:ext>
    </p:extLst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0676" y="152400"/>
            <a:ext cx="573746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UML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Sequence Diagrams</a:t>
            </a:r>
          </a:p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-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예약정보 조회</a:t>
            </a:r>
            <a:endParaRPr lang="en-US" altLang="ko-KR" sz="3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pic>
        <p:nvPicPr>
          <p:cNvPr id="25602" name="Picture 2" descr="C:\Users\NuNut\소프트웨어 공학\11_6_설계서\예약조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45" y="1916832"/>
            <a:ext cx="5368433" cy="493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03439" y="1916832"/>
            <a:ext cx="3540561" cy="4941168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pPr algn="l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예약조회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.jpg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en-US" altLang="ko-KR" sz="1800" dirty="0">
                <a:ea typeface="굴림" charset="-127"/>
              </a:rPr>
              <a:t>A3R1</a:t>
            </a:r>
            <a:r>
              <a:rPr lang="ko-KR" altLang="en-US" sz="1800" dirty="0">
                <a:ea typeface="굴림" charset="-127"/>
              </a:rPr>
              <a:t>프로그램의 기능 중 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예약조회에 대한 </a:t>
            </a:r>
            <a:r>
              <a:rPr lang="ko-KR" altLang="en-US" sz="1800" dirty="0">
                <a:ea typeface="굴림" charset="-127"/>
              </a:rPr>
              <a:t>기능의 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시퀀스다이어그램</a:t>
            </a:r>
            <a:endParaRPr lang="en-US" altLang="ko-KR" sz="1800" dirty="0">
              <a:ea typeface="굴림" charset="-127"/>
            </a:endParaRPr>
          </a:p>
          <a:p>
            <a:pPr algn="l"/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예약조회를 </a:t>
            </a:r>
            <a:r>
              <a:rPr lang="ko-KR" altLang="en-US" sz="1800" dirty="0">
                <a:ea typeface="굴림" charset="-127"/>
              </a:rPr>
              <a:t>하려면 예약자의 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개인 정보에 </a:t>
            </a:r>
            <a:r>
              <a:rPr lang="ko-KR" altLang="en-US" sz="1800" dirty="0">
                <a:ea typeface="굴림" charset="-127"/>
              </a:rPr>
              <a:t>대한 내용을 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필요로</a:t>
            </a:r>
            <a:r>
              <a:rPr lang="en-US" altLang="ko-KR" sz="1800" dirty="0" smtClean="0">
                <a:ea typeface="굴림" charset="-127"/>
              </a:rPr>
              <a:t> </a:t>
            </a:r>
            <a:r>
              <a:rPr lang="ko-KR" altLang="en-US" sz="1800" dirty="0" smtClean="0">
                <a:ea typeface="굴림" charset="-127"/>
              </a:rPr>
              <a:t>한다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algn="l"/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>
                <a:ea typeface="굴림" charset="-127"/>
              </a:rPr>
              <a:t>사용자의 정보가 맞는 경우와 </a:t>
            </a:r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>
                <a:ea typeface="굴림" charset="-127"/>
              </a:rPr>
              <a:t>맞지 않는 경우에 대한 처리방법이 필요하다</a:t>
            </a:r>
            <a:r>
              <a:rPr lang="en-US" altLang="ko-KR" sz="1800" dirty="0">
                <a:ea typeface="굴림" charset="-127"/>
              </a:rPr>
              <a:t>. </a:t>
            </a:r>
          </a:p>
          <a:p>
            <a:pPr algn="l"/>
            <a:endParaRPr lang="en-US" altLang="ko-KR" sz="1800" dirty="0">
              <a:ea typeface="굴림" charset="-127"/>
            </a:endParaRPr>
          </a:p>
          <a:p>
            <a:pPr algn="l"/>
            <a:endParaRPr lang="en-US" altLang="ko-KR" sz="1800" dirty="0">
              <a:ea typeface="굴림" charset="-127"/>
            </a:endParaRPr>
          </a:p>
          <a:p>
            <a:pPr algn="l"/>
            <a:endParaRPr lang="en-US" altLang="ko-KR" sz="18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07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0676" y="152400"/>
            <a:ext cx="573746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UML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Sequence Diagrams</a:t>
            </a:r>
          </a:p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- </a:t>
            </a:r>
            <a:r>
              <a:rPr lang="ko-KR" alt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알람</a:t>
            </a:r>
            <a:endParaRPr lang="en-US" altLang="ko-KR" sz="3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pic>
        <p:nvPicPr>
          <p:cNvPr id="30722" name="Picture 2" descr="C:\Users\NuNut\소프트웨어 공학\11_6_설계서\알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4824"/>
            <a:ext cx="5364088" cy="502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03439" y="1844824"/>
            <a:ext cx="3540561" cy="5013176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pPr algn="l"/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알람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.jpg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en-US" altLang="ko-KR" sz="1800" dirty="0">
                <a:ea typeface="굴림" charset="-127"/>
              </a:rPr>
              <a:t>A3R1</a:t>
            </a:r>
            <a:r>
              <a:rPr lang="ko-KR" altLang="en-US" sz="1800" dirty="0">
                <a:ea typeface="굴림" charset="-127"/>
              </a:rPr>
              <a:t>프로그램의 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기능 </a:t>
            </a:r>
            <a:r>
              <a:rPr lang="ko-KR" altLang="en-US" sz="1800" dirty="0">
                <a:ea typeface="굴림" charset="-127"/>
              </a:rPr>
              <a:t>중 </a:t>
            </a:r>
            <a:r>
              <a:rPr lang="ko-KR" altLang="en-US" sz="1800" dirty="0" err="1" smtClean="0">
                <a:ea typeface="굴림" charset="-127"/>
              </a:rPr>
              <a:t>알람</a:t>
            </a:r>
            <a:r>
              <a:rPr lang="ko-KR" altLang="en-US" sz="1800" dirty="0" smtClean="0">
                <a:ea typeface="굴림" charset="-127"/>
              </a:rPr>
              <a:t> 기능에 </a:t>
            </a:r>
            <a:r>
              <a:rPr lang="ko-KR" altLang="en-US" sz="1800" dirty="0">
                <a:ea typeface="굴림" charset="-127"/>
              </a:rPr>
              <a:t>대한 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시퀀스다이어그램</a:t>
            </a:r>
            <a:endParaRPr lang="en-US" altLang="ko-KR" sz="1800" dirty="0">
              <a:ea typeface="굴림" charset="-127"/>
            </a:endParaRPr>
          </a:p>
          <a:p>
            <a:pPr algn="l"/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예약된 표의 시간정보를 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이용하여 현재 시간과 비교</a:t>
            </a:r>
            <a:r>
              <a:rPr lang="en-US" altLang="ko-KR" sz="1800" dirty="0" smtClean="0">
                <a:ea typeface="굴림" charset="-127"/>
              </a:rPr>
              <a:t>,</a:t>
            </a:r>
          </a:p>
          <a:p>
            <a:pPr algn="l"/>
            <a:r>
              <a:rPr lang="ko-KR" altLang="en-US" sz="1800" dirty="0" smtClean="0">
                <a:ea typeface="굴림" charset="-127"/>
              </a:rPr>
              <a:t>사용자가 설정한 내용에 따라서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err="1" smtClean="0">
                <a:ea typeface="굴림" charset="-127"/>
              </a:rPr>
              <a:t>알람이</a:t>
            </a:r>
            <a:r>
              <a:rPr lang="ko-KR" altLang="en-US" sz="1800" dirty="0" smtClean="0">
                <a:ea typeface="굴림" charset="-127"/>
              </a:rPr>
              <a:t> 울리도록 한다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68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0676" y="152400"/>
            <a:ext cx="573746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UML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Sequence Diagrams</a:t>
            </a:r>
          </a:p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-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공항검색</a:t>
            </a:r>
            <a:endParaRPr lang="en-US" altLang="ko-KR" sz="3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pic>
        <p:nvPicPr>
          <p:cNvPr id="27650" name="Picture 2" descr="C:\Users\NuNut\소프트웨어 공학\11_6_설계서\공항검색기능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5364088" cy="493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03439" y="1916832"/>
            <a:ext cx="3540561" cy="4941168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pPr algn="l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공항검색기능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.jpg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en-US" altLang="ko-KR" sz="1800" dirty="0">
                <a:ea typeface="굴림" charset="-127"/>
              </a:rPr>
              <a:t>A3R1</a:t>
            </a:r>
            <a:r>
              <a:rPr lang="ko-KR" altLang="en-US" sz="1800" dirty="0">
                <a:ea typeface="굴림" charset="-127"/>
              </a:rPr>
              <a:t>프로그램의 기능 중 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공항 검색 기능에 대한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시퀀스다이어그램</a:t>
            </a:r>
            <a:endParaRPr lang="en-US" altLang="ko-KR" sz="1800" dirty="0">
              <a:ea typeface="굴림" charset="-127"/>
            </a:endParaRPr>
          </a:p>
          <a:p>
            <a:pPr algn="l"/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 err="1" smtClean="0">
                <a:ea typeface="굴림" charset="-127"/>
              </a:rPr>
              <a:t>검색를</a:t>
            </a:r>
            <a:r>
              <a:rPr lang="ko-KR" altLang="en-US" sz="1800" dirty="0" smtClean="0">
                <a:ea typeface="굴림" charset="-127"/>
              </a:rPr>
              <a:t> </a:t>
            </a:r>
            <a:r>
              <a:rPr lang="ko-KR" altLang="en-US" sz="1800" dirty="0">
                <a:ea typeface="굴림" charset="-127"/>
              </a:rPr>
              <a:t>하려면 </a:t>
            </a:r>
            <a:r>
              <a:rPr lang="ko-KR" altLang="en-US" sz="1800" dirty="0" smtClean="0">
                <a:ea typeface="굴림" charset="-127"/>
              </a:rPr>
              <a:t>공항에 대한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위치정보를 담은 지도나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en-US" altLang="ko-KR" sz="1800" dirty="0" smtClean="0">
                <a:ea typeface="굴림" charset="-127"/>
              </a:rPr>
              <a:t>GPS</a:t>
            </a:r>
            <a:r>
              <a:rPr lang="ko-KR" altLang="en-US" sz="1800" dirty="0" smtClean="0">
                <a:ea typeface="굴림" charset="-127"/>
              </a:rPr>
              <a:t>시스템과의 연동을 통한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위치정보 전송을 필요로 한다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algn="l"/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이 기능은 추가기능으로서 </a:t>
            </a:r>
            <a:r>
              <a:rPr lang="en-US" altLang="ko-KR" sz="1800" dirty="0" smtClean="0">
                <a:ea typeface="굴림" charset="-127"/>
              </a:rPr>
              <a:t>GPS</a:t>
            </a:r>
            <a:r>
              <a:rPr lang="ko-KR" altLang="en-US" sz="1800" dirty="0" smtClean="0">
                <a:ea typeface="굴림" charset="-127"/>
              </a:rPr>
              <a:t>기능이 만들어지지 않을 수도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있다</a:t>
            </a:r>
            <a:r>
              <a:rPr lang="en-US" altLang="ko-KR" sz="1800" dirty="0" smtClean="0">
                <a:ea typeface="굴림" charset="-127"/>
              </a:rPr>
              <a:t>. </a:t>
            </a:r>
            <a:endParaRPr lang="en-US" altLang="ko-KR" sz="1800" dirty="0">
              <a:ea typeface="굴림" charset="-127"/>
            </a:endParaRPr>
          </a:p>
          <a:p>
            <a:pPr algn="l"/>
            <a:endParaRPr lang="en-US" altLang="ko-KR" sz="18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153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0676" y="152400"/>
            <a:ext cx="573746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요구분석 참조 표</a:t>
            </a:r>
            <a:endParaRPr lang="en-US" altLang="ko-K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344867"/>
              </p:ext>
            </p:extLst>
          </p:nvPr>
        </p:nvGraphicFramePr>
        <p:xfrm>
          <a:off x="395536" y="1988840"/>
          <a:ext cx="7992888" cy="46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프레젠테이션" r:id="rId3" imgW="4569051" imgH="3425913" progId="PowerPoint.Show.12">
                  <p:embed/>
                </p:oleObj>
              </mc:Choice>
              <mc:Fallback>
                <p:oleObj name="프레젠테이션" r:id="rId3" imgW="4569051" imgH="3425913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988840"/>
                        <a:ext cx="7992888" cy="467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481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0676" y="152400"/>
            <a:ext cx="573746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endParaRPr lang="en-US" altLang="ko-K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ERD Diagrams</a:t>
            </a:r>
          </a:p>
          <a:p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r>
              <a:rPr lang="en-US" altLang="ko-KR" sz="1600" dirty="0"/>
              <a:t>&lt; </a:t>
            </a:r>
            <a:r>
              <a:rPr lang="ko-KR" altLang="ko-KR" sz="1600" dirty="0"/>
              <a:t>예약</a:t>
            </a:r>
            <a:r>
              <a:rPr lang="en-US" altLang="ko-KR" sz="1600" dirty="0"/>
              <a:t> , </a:t>
            </a:r>
            <a:r>
              <a:rPr lang="ko-KR" altLang="ko-KR" sz="1600" dirty="0"/>
              <a:t>예약조회</a:t>
            </a:r>
            <a:r>
              <a:rPr lang="en-US" altLang="ko-KR" sz="1600" dirty="0"/>
              <a:t>, </a:t>
            </a:r>
            <a:r>
              <a:rPr lang="ko-KR" altLang="ko-KR" sz="1600" dirty="0"/>
              <a:t>예약취소에 관한</a:t>
            </a:r>
            <a:r>
              <a:rPr lang="en-US" altLang="ko-KR" sz="1600" dirty="0"/>
              <a:t> ERD </a:t>
            </a:r>
            <a:r>
              <a:rPr lang="ko-KR" altLang="ko-KR" sz="1600" dirty="0"/>
              <a:t>다이어그램</a:t>
            </a:r>
            <a:r>
              <a:rPr lang="en-US" altLang="ko-KR" sz="1600" dirty="0"/>
              <a:t> &gt;</a:t>
            </a:r>
            <a:endParaRPr lang="ko-KR" altLang="ko-KR" sz="1600" dirty="0"/>
          </a:p>
          <a:p>
            <a:endParaRPr lang="en-US" altLang="ko-K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47672" y="1916832"/>
            <a:ext cx="5388423" cy="4941168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03439" y="1916832"/>
            <a:ext cx="3540561" cy="4941168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pPr algn="l"/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633852" y="1916832"/>
            <a:ext cx="3540561" cy="4941168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pPr algn="l"/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r>
              <a:rPr lang="en-US" altLang="ko-KR" sz="1800" dirty="0" smtClean="0">
                <a:ea typeface="굴림" charset="-127"/>
              </a:rPr>
              <a:t>A3R1</a:t>
            </a:r>
            <a:r>
              <a:rPr lang="ko-KR" altLang="en-US" sz="1800" dirty="0" smtClean="0">
                <a:ea typeface="굴림" charset="-127"/>
              </a:rPr>
              <a:t>의 </a:t>
            </a:r>
            <a:r>
              <a:rPr lang="en-US" altLang="ko-KR" sz="1800" dirty="0" smtClean="0">
                <a:ea typeface="굴림" charset="-127"/>
              </a:rPr>
              <a:t>ERD </a:t>
            </a:r>
            <a:r>
              <a:rPr lang="ko-KR" altLang="en-US" sz="1800" dirty="0" smtClean="0">
                <a:ea typeface="굴림" charset="-127"/>
              </a:rPr>
              <a:t>다이어그램 중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ko-KR" sz="1800" dirty="0"/>
              <a:t>예약</a:t>
            </a:r>
            <a:r>
              <a:rPr lang="en-US" altLang="ko-KR" sz="1800" dirty="0"/>
              <a:t> , </a:t>
            </a:r>
            <a:r>
              <a:rPr lang="ko-KR" altLang="ko-KR" sz="1800" dirty="0"/>
              <a:t>예약조회</a:t>
            </a:r>
            <a:r>
              <a:rPr lang="en-US" altLang="ko-KR" sz="1800" dirty="0"/>
              <a:t>, </a:t>
            </a:r>
            <a:r>
              <a:rPr lang="ko-KR" altLang="ko-KR" sz="1800" dirty="0"/>
              <a:t>예약취소에 </a:t>
            </a:r>
            <a:endParaRPr lang="en-US" altLang="ko-KR" sz="1800" dirty="0" smtClean="0"/>
          </a:p>
          <a:p>
            <a:pPr algn="l"/>
            <a:r>
              <a:rPr lang="ko-KR" altLang="ko-KR" sz="1800" dirty="0" smtClean="0"/>
              <a:t>관한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ERD </a:t>
            </a:r>
            <a:r>
              <a:rPr lang="ko-KR" altLang="ko-KR" sz="1800" dirty="0" smtClean="0"/>
              <a:t>다이어그램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  <a: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/>
            </a:r>
            <a:br>
              <a:rPr lang="en-US" altLang="ko-K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</a:b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/>
            </a:r>
            <a:b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</a:b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62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0676" y="152400"/>
            <a:ext cx="573746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endParaRPr lang="en-US" altLang="ko-K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ERD Diagrams</a:t>
            </a:r>
          </a:p>
          <a:p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r>
              <a:rPr lang="en-US" altLang="ko-KR" sz="1600" dirty="0" smtClean="0"/>
              <a:t>&lt;</a:t>
            </a:r>
            <a:r>
              <a:rPr lang="ko-KR" altLang="en-US" sz="1600" dirty="0" smtClean="0"/>
              <a:t>가격조회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공항</a:t>
            </a:r>
            <a:r>
              <a:rPr lang="ko-KR" altLang="ko-KR" sz="1600" dirty="0" smtClean="0"/>
              <a:t>조회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소요시간조회</a:t>
            </a:r>
            <a:r>
              <a:rPr lang="ko-KR" altLang="ko-KR" sz="1600" dirty="0" smtClean="0"/>
              <a:t>에 </a:t>
            </a:r>
            <a:r>
              <a:rPr lang="ko-KR" altLang="ko-KR" sz="1600" dirty="0"/>
              <a:t>관한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ERD</a:t>
            </a:r>
            <a:r>
              <a:rPr lang="ko-KR" altLang="ko-KR" sz="1600" dirty="0" smtClean="0"/>
              <a:t>다이어그램</a:t>
            </a:r>
            <a:r>
              <a:rPr lang="en-US" altLang="ko-KR" sz="1600" dirty="0" smtClean="0"/>
              <a:t>&gt;</a:t>
            </a:r>
            <a:endParaRPr lang="ko-KR" altLang="ko-KR" sz="1600" dirty="0"/>
          </a:p>
          <a:p>
            <a:endParaRPr lang="en-US" altLang="ko-K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807" y="1867365"/>
            <a:ext cx="5271273" cy="499063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603439" y="1867365"/>
            <a:ext cx="3540561" cy="4990635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pPr algn="l"/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633852" y="1916832"/>
            <a:ext cx="3540561" cy="4941168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pPr algn="l"/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r>
              <a:rPr lang="en-US" altLang="ko-KR" sz="1800" dirty="0">
                <a:ea typeface="굴림" charset="-127"/>
              </a:rPr>
              <a:t>A3R1</a:t>
            </a:r>
            <a:r>
              <a:rPr lang="ko-KR" altLang="en-US" sz="1800" dirty="0">
                <a:ea typeface="굴림" charset="-127"/>
              </a:rPr>
              <a:t>의 </a:t>
            </a:r>
            <a:r>
              <a:rPr lang="en-US" altLang="ko-KR" sz="1800" dirty="0">
                <a:ea typeface="굴림" charset="-127"/>
              </a:rPr>
              <a:t>ERD </a:t>
            </a:r>
            <a:r>
              <a:rPr lang="ko-KR" altLang="en-US" sz="1800" dirty="0">
                <a:ea typeface="굴림" charset="-127"/>
              </a:rPr>
              <a:t>다이어그램 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중</a:t>
            </a:r>
            <a:r>
              <a:rPr lang="en-US" altLang="ko-KR" sz="1800" dirty="0" smtClean="0">
                <a:ea typeface="굴림" charset="-127"/>
              </a:rPr>
              <a:t> </a:t>
            </a:r>
            <a:r>
              <a:rPr lang="ko-KR" altLang="en-US" sz="1800" dirty="0" smtClean="0"/>
              <a:t>가격조회</a:t>
            </a:r>
            <a:r>
              <a:rPr lang="en-US" altLang="ko-KR" sz="1800" dirty="0"/>
              <a:t>, </a:t>
            </a:r>
            <a:r>
              <a:rPr lang="ko-KR" altLang="en-US" sz="1800" dirty="0"/>
              <a:t>공항</a:t>
            </a:r>
            <a:r>
              <a:rPr lang="ko-KR" altLang="ko-KR" sz="1800" dirty="0"/>
              <a:t>조회</a:t>
            </a:r>
            <a:r>
              <a:rPr lang="en-US" altLang="ko-KR" sz="1800" dirty="0"/>
              <a:t>, </a:t>
            </a:r>
            <a:endParaRPr lang="en-US" altLang="ko-KR" sz="1800" dirty="0" smtClean="0"/>
          </a:p>
          <a:p>
            <a:pPr algn="l"/>
            <a:r>
              <a:rPr lang="ko-KR" altLang="en-US" sz="1800" dirty="0" smtClean="0"/>
              <a:t>소요시간 조회</a:t>
            </a:r>
            <a:r>
              <a:rPr lang="ko-KR" altLang="ko-KR" sz="1800" dirty="0" smtClean="0"/>
              <a:t>에 관한</a:t>
            </a:r>
            <a:r>
              <a:rPr lang="en-US" altLang="ko-KR" sz="1800" dirty="0" smtClean="0"/>
              <a:t> </a:t>
            </a:r>
          </a:p>
          <a:p>
            <a:pPr algn="l"/>
            <a:r>
              <a:rPr lang="en-US" altLang="ko-KR" sz="1800" dirty="0" smtClean="0"/>
              <a:t>ERD </a:t>
            </a:r>
            <a:r>
              <a:rPr lang="ko-KR" altLang="ko-KR" sz="1800" dirty="0"/>
              <a:t>다이어그램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  <a:r>
              <a:rPr lang="en-US" altLang="ko-KR" sz="1800" dirty="0" smtClean="0">
                <a:ea typeface="굴림" charset="-127"/>
              </a:rPr>
              <a:t/>
            </a:r>
            <a:br>
              <a:rPr lang="en-US" altLang="ko-KR" sz="1800" dirty="0" smtClean="0">
                <a:ea typeface="굴림" charset="-127"/>
              </a:rPr>
            </a:b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/>
            </a:r>
            <a:b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</a:b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/>
            </a:r>
            <a:b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</a:b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72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0676" y="152400"/>
            <a:ext cx="573746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endParaRPr lang="en-US" altLang="ko-K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ERD Diagrams</a:t>
            </a:r>
          </a:p>
          <a:p>
            <a:endParaRPr lang="en-US" altLang="ko-K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r>
              <a:rPr lang="en-US" altLang="ko-KR" sz="1600" dirty="0"/>
              <a:t>&lt; </a:t>
            </a:r>
            <a:r>
              <a:rPr lang="ko-KR" altLang="en-US" sz="1600" dirty="0" smtClean="0"/>
              <a:t>알림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, </a:t>
            </a:r>
            <a:r>
              <a:rPr lang="ko-KR" altLang="en-US" sz="1600" dirty="0" err="1" smtClean="0"/>
              <a:t>시간매칭</a:t>
            </a:r>
            <a:r>
              <a:rPr lang="ko-KR" altLang="ko-KR" sz="1600" dirty="0" err="1" smtClean="0"/>
              <a:t>에</a:t>
            </a:r>
            <a:r>
              <a:rPr lang="ko-KR" altLang="ko-KR" sz="1600" dirty="0" smtClean="0"/>
              <a:t> </a:t>
            </a:r>
            <a:r>
              <a:rPr lang="ko-KR" altLang="ko-KR" sz="1600" dirty="0"/>
              <a:t>관한</a:t>
            </a:r>
            <a:r>
              <a:rPr lang="en-US" altLang="ko-KR" sz="1600" dirty="0"/>
              <a:t> ERD </a:t>
            </a:r>
            <a:r>
              <a:rPr lang="ko-KR" altLang="ko-KR" sz="1600" dirty="0"/>
              <a:t>다이어그램</a:t>
            </a:r>
            <a:r>
              <a:rPr lang="en-US" altLang="ko-KR" sz="1600" dirty="0"/>
              <a:t> &gt;</a:t>
            </a:r>
            <a:endParaRPr lang="ko-KR" altLang="ko-KR" sz="1600" dirty="0"/>
          </a:p>
          <a:p>
            <a:endParaRPr lang="en-US" altLang="ko-K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5364088" cy="4941168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603439" y="1916832"/>
            <a:ext cx="3540561" cy="4941168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pPr algn="l"/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633852" y="1916832"/>
            <a:ext cx="3540561" cy="4941168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pPr algn="l"/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endParaRPr lang="en-US" altLang="ko-K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r>
              <a:rPr lang="en-US" altLang="ko-KR" sz="1800" dirty="0">
                <a:ea typeface="굴림" charset="-127"/>
              </a:rPr>
              <a:t>A3R1</a:t>
            </a:r>
            <a:r>
              <a:rPr lang="ko-KR" altLang="en-US" sz="1800" dirty="0">
                <a:ea typeface="굴림" charset="-127"/>
              </a:rPr>
              <a:t>의 </a:t>
            </a:r>
            <a:r>
              <a:rPr lang="en-US" altLang="ko-KR" sz="1800" dirty="0">
                <a:ea typeface="굴림" charset="-127"/>
              </a:rPr>
              <a:t>ERD </a:t>
            </a:r>
            <a:r>
              <a:rPr lang="ko-KR" altLang="en-US" sz="1800" dirty="0">
                <a:ea typeface="굴림" charset="-127"/>
              </a:rPr>
              <a:t>다이어그램 중</a:t>
            </a:r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 smtClean="0"/>
              <a:t>알림과 시간 </a:t>
            </a:r>
            <a:r>
              <a:rPr lang="ko-KR" altLang="en-US" sz="1800" dirty="0" err="1" smtClean="0"/>
              <a:t>매칭</a:t>
            </a:r>
            <a:r>
              <a:rPr lang="ko-KR" altLang="en-US" sz="1800" dirty="0" smtClean="0"/>
              <a:t> 기능</a:t>
            </a:r>
            <a:r>
              <a:rPr lang="ko-KR" altLang="ko-KR" sz="1800" dirty="0" smtClean="0"/>
              <a:t>에 </a:t>
            </a:r>
            <a:endParaRPr lang="en-US" altLang="ko-KR" sz="1800" dirty="0"/>
          </a:p>
          <a:p>
            <a:pPr algn="l"/>
            <a:r>
              <a:rPr lang="ko-KR" altLang="ko-KR" sz="1800" dirty="0"/>
              <a:t>관한</a:t>
            </a:r>
            <a:r>
              <a:rPr lang="en-US" altLang="ko-KR" sz="1800" dirty="0"/>
              <a:t> ERD </a:t>
            </a:r>
            <a:r>
              <a:rPr lang="ko-KR" altLang="ko-KR" sz="1800" dirty="0"/>
              <a:t>다이어그램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  <a:r>
              <a:rPr lang="en-US" altLang="ko-KR" sz="1800" dirty="0" smtClean="0">
                <a:ea typeface="굴림" charset="-127"/>
              </a:rPr>
              <a:t/>
            </a:r>
            <a:br>
              <a:rPr lang="en-US" altLang="ko-KR" sz="1800" dirty="0" smtClean="0">
                <a:ea typeface="굴림" charset="-127"/>
              </a:rPr>
            </a:b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/>
            </a:r>
            <a:b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</a:b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/>
            </a:r>
            <a:b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</a:b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0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0676" y="152400"/>
            <a:ext cx="573746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테이블 명세서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(1)</a:t>
            </a:r>
            <a:endParaRPr lang="en-US" altLang="ko-KR" sz="3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8028"/>
            <a:ext cx="5129868" cy="486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508105" y="1958028"/>
            <a:ext cx="3635896" cy="4899972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pPr algn="l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명세서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1.jpg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4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0676" y="152400"/>
            <a:ext cx="573746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테이블 명세서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(2)</a:t>
            </a: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" y="1988840"/>
            <a:ext cx="5147207" cy="486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03439" y="1988840"/>
            <a:ext cx="3540561" cy="486916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pPr algn="l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명세서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2.jpg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7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5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목</a:t>
            </a:r>
            <a:r>
              <a:rPr lang="en-US" altLang="ko-KR" sz="5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	</a:t>
            </a:r>
            <a:r>
              <a:rPr lang="ko-KR" altLang="en-US" sz="5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차</a:t>
            </a:r>
            <a:endParaRPr lang="en-US" altLang="ko-KR" sz="5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564904"/>
            <a:ext cx="6858000" cy="3581400"/>
          </a:xfrm>
        </p:spPr>
        <p:txBody>
          <a:bodyPr/>
          <a:lstStyle/>
          <a:p>
            <a:r>
              <a:rPr lang="en-US" altLang="ko-KR" sz="2800" dirty="0" smtClean="0">
                <a:ea typeface="굴림" charset="-127"/>
              </a:rPr>
              <a:t> 1. UML Class Diagram</a:t>
            </a:r>
          </a:p>
          <a:p>
            <a:r>
              <a:rPr lang="en-US" altLang="ko-KR" sz="2800" dirty="0" smtClean="0">
                <a:ea typeface="굴림" charset="-127"/>
              </a:rPr>
              <a:t> 2. UML Sequence Diagrams</a:t>
            </a:r>
          </a:p>
          <a:p>
            <a:r>
              <a:rPr lang="en-US" altLang="ko-KR" sz="2800" dirty="0" smtClean="0">
                <a:ea typeface="굴림" charset="-127"/>
              </a:rPr>
              <a:t> 3. </a:t>
            </a:r>
            <a:r>
              <a:rPr lang="ko-KR" altLang="en-US" sz="2800" dirty="0" smtClean="0">
                <a:ea typeface="굴림" charset="-127"/>
              </a:rPr>
              <a:t>요구분석 참조 표</a:t>
            </a:r>
            <a:endParaRPr lang="en-US" altLang="ko-KR" sz="2800" dirty="0" smtClean="0">
              <a:ea typeface="굴림" charset="-127"/>
            </a:endParaRPr>
          </a:p>
          <a:p>
            <a:r>
              <a:rPr lang="en-US" altLang="ko-KR" sz="2800" dirty="0" smtClean="0">
                <a:ea typeface="굴림" charset="-127"/>
              </a:rPr>
              <a:t> 4. Entity Relationship Diagram</a:t>
            </a:r>
          </a:p>
          <a:p>
            <a:r>
              <a:rPr lang="en-US" altLang="ko-KR" sz="2800" dirty="0" smtClean="0">
                <a:ea typeface="굴림" charset="-127"/>
              </a:rPr>
              <a:t> 5. </a:t>
            </a:r>
            <a:r>
              <a:rPr lang="ko-KR" altLang="en-US" sz="2800" dirty="0" smtClean="0">
                <a:ea typeface="굴림" charset="-127"/>
              </a:rPr>
              <a:t>테이블 명세서</a:t>
            </a:r>
            <a:endParaRPr lang="en-US" altLang="ko-KR" sz="2800" dirty="0" smtClean="0">
              <a:ea typeface="굴림" charset="-127"/>
            </a:endParaRPr>
          </a:p>
          <a:p>
            <a:r>
              <a:rPr lang="en-US" altLang="ko-KR" sz="2800" dirty="0" smtClean="0">
                <a:ea typeface="굴림" charset="-127"/>
              </a:rPr>
              <a:t> 6.</a:t>
            </a:r>
            <a:r>
              <a:rPr lang="ko-KR" altLang="en-US" sz="2800" dirty="0" smtClean="0">
                <a:ea typeface="굴림" charset="-127"/>
              </a:rPr>
              <a:t> 테이블 생성 </a:t>
            </a:r>
            <a:r>
              <a:rPr lang="en-US" altLang="ko-KR" sz="2800" dirty="0" smtClean="0">
                <a:ea typeface="굴림" charset="-127"/>
              </a:rPr>
              <a:t>SQL </a:t>
            </a:r>
            <a:r>
              <a:rPr lang="ko-KR" altLang="en-US" sz="2800" dirty="0" smtClean="0">
                <a:ea typeface="굴림" charset="-127"/>
              </a:rPr>
              <a:t>문</a:t>
            </a:r>
            <a:endParaRPr lang="en-US" altLang="ko-KR" sz="2800" dirty="0">
              <a:ea typeface="굴림" charset="-127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0676" y="152400"/>
            <a:ext cx="573746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테이블 명세서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(3)</a:t>
            </a:r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0250"/>
            <a:ext cx="5220072" cy="490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03439" y="1940250"/>
            <a:ext cx="3540561" cy="4917750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pPr algn="l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명세서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3.jpg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1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0676" y="152400"/>
            <a:ext cx="573746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테이블 생성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SQL</a:t>
            </a:r>
            <a:endParaRPr lang="en-US" altLang="ko-KR" sz="3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5" y="1984077"/>
            <a:ext cx="3237819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788" y="2001914"/>
            <a:ext cx="29146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212" y="2001914"/>
            <a:ext cx="27241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2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0676" y="152400"/>
            <a:ext cx="573746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테이블 생성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SQL</a:t>
            </a:r>
            <a:endParaRPr lang="en-US" altLang="ko-KR" sz="3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204864"/>
            <a:ext cx="264161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52" y="2262014"/>
            <a:ext cx="3465955" cy="2031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75" y="2204864"/>
            <a:ext cx="286873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78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0676" y="152400"/>
            <a:ext cx="573746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테이블 생성 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SQL</a:t>
            </a:r>
            <a:endParaRPr lang="en-US" altLang="ko-KR" sz="3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238375"/>
            <a:ext cx="3168352" cy="296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38375"/>
            <a:ext cx="3058173" cy="3710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38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 요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1916832"/>
            <a:ext cx="6858000" cy="4608512"/>
          </a:xfrm>
        </p:spPr>
        <p:txBody>
          <a:bodyPr/>
          <a:lstStyle/>
          <a:p>
            <a:r>
              <a:rPr lang="ko-KR" altLang="ko-K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클래스 </a:t>
            </a:r>
            <a:r>
              <a:rPr lang="ko-KR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다이어그램</a:t>
            </a:r>
            <a:endParaRPr lang="en-US" altLang="ko-KR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ko-K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사용되는 클래스와 내부 변수에 대한 설명</a:t>
            </a:r>
            <a:endParaRPr lang="en-US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시퀀스 다이어그램</a:t>
            </a:r>
            <a:endParaRPr lang="en-US" altLang="ko-K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 </a:t>
            </a:r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기능이 실행되는 순서에 따른 다이어그램에 대한 설명</a:t>
            </a:r>
            <a:endParaRPr lang="ko-KR" altLang="ko-KR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요구분석 참조</a:t>
            </a:r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표</a:t>
            </a:r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altLang="ko-K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 </a:t>
            </a:r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기능이 어떠한 다이어그램과 관련 있는지에  대한 정리</a:t>
            </a:r>
            <a:endParaRPr lang="en-US" altLang="ko-KR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ERD </a:t>
            </a:r>
            <a:r>
              <a:rPr lang="ko-KR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다이어그램</a:t>
            </a:r>
            <a:endParaRPr lang="en-US" altLang="ko-KR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 </a:t>
            </a:r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테이블들과 테이블들의 관계에 대한 설명</a:t>
            </a:r>
            <a:endParaRPr lang="en-US" altLang="ko-KR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테이블 명세서</a:t>
            </a:r>
            <a:endParaRPr lang="en-US" altLang="ko-KR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ko-KR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-  </a:t>
            </a:r>
            <a:r>
              <a:rPr lang="ko-KR" altLang="en-US" sz="1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각 테이블에 어떤 변수들이 있는지에 대한 설명</a:t>
            </a:r>
            <a:endParaRPr lang="ko-KR" altLang="ko-KR" sz="1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테이블 생성 </a:t>
            </a:r>
            <a:r>
              <a:rPr lang="en-US" altLang="ko-K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ko-KR" altLang="ko-KR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</a:t>
            </a:r>
          </a:p>
          <a:p>
            <a:pPr marL="0" indent="0">
              <a:buNone/>
            </a:pPr>
            <a:r>
              <a:rPr lang="en-US" altLang="ko-KR" sz="1500" dirty="0" smtClean="0"/>
              <a:t>	-  SQL</a:t>
            </a:r>
            <a:r>
              <a:rPr lang="ko-KR" altLang="en-US" sz="1500" dirty="0" smtClean="0"/>
              <a:t>문에 대한 설명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93969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1" name="Picture 5" descr="Z:\newtek\_backgrounds_1.02\Ryan\PP Template 3\contraptions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1588"/>
            <a:ext cx="5791200" cy="22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0676" y="152400"/>
            <a:ext cx="477964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UML Class Diagram</a:t>
            </a:r>
          </a:p>
        </p:txBody>
      </p:sp>
      <p:pic>
        <p:nvPicPr>
          <p:cNvPr id="19465" name="Picture 9" descr="C:\Users\NuNut\소프트웨어 공학\11_6_설계서\클래스 다이어그램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05" y="2358007"/>
            <a:ext cx="5386139" cy="422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33852" y="3140968"/>
            <a:ext cx="3540561" cy="3717032"/>
          </a:xfrm>
        </p:spPr>
        <p:txBody>
          <a:bodyPr/>
          <a:lstStyle/>
          <a:p>
            <a:pPr algn="l"/>
            <a:r>
              <a:rPr lang="ko-KR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4" action="ppaction://hlinkfile"/>
              </a:rPr>
              <a:t>클래스 다이어그램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4" action="ppaction://hlinkfile"/>
              </a:rPr>
              <a:t>.jpg</a:t>
            </a: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/>
            </a:r>
            <a:b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</a:b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/>
            </a:r>
            <a:b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</a:br>
            <a:r>
              <a:rPr lang="en-US" altLang="ko-KR" sz="1800" dirty="0">
                <a:ea typeface="굴림" charset="-127"/>
              </a:rPr>
              <a:t>A3R1 </a:t>
            </a:r>
            <a:r>
              <a:rPr lang="ko-KR" altLang="en-US" sz="1800" dirty="0">
                <a:ea typeface="굴림" charset="-127"/>
              </a:rPr>
              <a:t>클래스다이어그램</a:t>
            </a:r>
            <a:br>
              <a:rPr lang="ko-KR" altLang="en-US" sz="1800" dirty="0">
                <a:ea typeface="굴림" charset="-127"/>
              </a:rPr>
            </a:br>
            <a:r>
              <a:rPr lang="ko-KR" altLang="en-US" sz="1800" dirty="0">
                <a:ea typeface="굴림" charset="-127"/>
              </a:rPr>
              <a:t>서버와 연동되는 </a:t>
            </a:r>
            <a:r>
              <a:rPr lang="en-US" altLang="ko-KR" sz="1800" dirty="0">
                <a:ea typeface="굴림" charset="-127"/>
              </a:rPr>
              <a:t>DB</a:t>
            </a:r>
            <a:br>
              <a:rPr lang="en-US" altLang="ko-KR" sz="1800" dirty="0">
                <a:ea typeface="굴림" charset="-127"/>
              </a:rPr>
            </a:br>
            <a:r>
              <a:rPr lang="ko-KR" altLang="en-US" sz="1800" dirty="0">
                <a:ea typeface="굴림" charset="-127"/>
              </a:rPr>
              <a:t>시스템 내부의 기능들과</a:t>
            </a:r>
            <a:br>
              <a:rPr lang="ko-KR" altLang="en-US" sz="1800" dirty="0">
                <a:ea typeface="굴림" charset="-127"/>
              </a:rPr>
            </a:br>
            <a:r>
              <a:rPr lang="ko-KR" altLang="en-US" sz="1800" dirty="0">
                <a:ea typeface="굴림" charset="-127"/>
              </a:rPr>
              <a:t>그 안의 변수와 함수들을</a:t>
            </a:r>
            <a:br>
              <a:rPr lang="ko-KR" altLang="en-US" sz="1800" dirty="0">
                <a:ea typeface="굴림" charset="-127"/>
              </a:rPr>
            </a:br>
            <a:r>
              <a:rPr lang="ko-KR" altLang="en-US" sz="1800" dirty="0">
                <a:ea typeface="굴림" charset="-127"/>
              </a:rPr>
              <a:t>보여준다</a:t>
            </a:r>
            <a:r>
              <a:rPr lang="en-US" altLang="ko-KR" sz="1800" dirty="0">
                <a:ea typeface="굴림" charset="-127"/>
              </a:rPr>
              <a:t>.</a:t>
            </a:r>
            <a:r>
              <a:rPr lang="en-US" altLang="ko-KR" sz="1800" dirty="0" smtClean="0">
                <a:ea typeface="굴림" charset="-127"/>
              </a:rPr>
              <a:t/>
            </a:r>
            <a:br>
              <a:rPr lang="en-US" altLang="ko-KR" sz="1800" dirty="0" smtClean="0">
                <a:ea typeface="굴림" charset="-127"/>
              </a:rPr>
            </a:br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/>
            </a:r>
            <a:b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</a:b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/>
            </a:r>
            <a:b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</a:b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0676" y="152400"/>
            <a:ext cx="573746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UML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Sequence Diagrams</a:t>
            </a:r>
          </a:p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-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예약</a:t>
            </a:r>
            <a:endParaRPr lang="en-US" altLang="ko-KR" sz="3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pic>
        <p:nvPicPr>
          <p:cNvPr id="22528" name="Picture 0" descr="C:\Users\NuNut\소프트웨어 공학\11_6_설계서\예약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8457"/>
            <a:ext cx="5521444" cy="499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603439" y="1888457"/>
            <a:ext cx="3540561" cy="4969543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pPr algn="l"/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603439" y="1906165"/>
            <a:ext cx="3540561" cy="4951835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pPr algn="l"/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584386" y="1911745"/>
            <a:ext cx="3540561" cy="4951835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pPr algn="l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예약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.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jpg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r>
              <a:rPr lang="en-US" altLang="ko-KR" sz="1800" dirty="0">
                <a:ea typeface="굴림" charset="-127"/>
              </a:rPr>
              <a:t>A3R1</a:t>
            </a:r>
            <a:r>
              <a:rPr lang="ko-KR" altLang="en-US" sz="1800" dirty="0" smtClean="0">
                <a:ea typeface="굴림" charset="-127"/>
              </a:rPr>
              <a:t>프로그</a:t>
            </a:r>
            <a:r>
              <a:rPr lang="ko-KR" altLang="en-US" sz="1800" dirty="0">
                <a:ea typeface="굴림" charset="-127"/>
              </a:rPr>
              <a:t>램</a:t>
            </a:r>
            <a:r>
              <a:rPr lang="ko-KR" altLang="en-US" sz="1800" dirty="0" smtClean="0">
                <a:ea typeface="굴림" charset="-127"/>
              </a:rPr>
              <a:t>의 기능 중 </a:t>
            </a:r>
            <a:r>
              <a:rPr lang="ko-KR" altLang="en-US" sz="1800" dirty="0">
                <a:ea typeface="굴림" charset="-127"/>
              </a:rPr>
              <a:t>예약에</a:t>
            </a:r>
          </a:p>
          <a:p>
            <a:pPr algn="l"/>
            <a:r>
              <a:rPr lang="ko-KR" altLang="en-US" sz="1800" dirty="0">
                <a:ea typeface="굴림" charset="-127"/>
              </a:rPr>
              <a:t>대한 기능의 시퀀스다이어그램</a:t>
            </a:r>
            <a:endParaRPr lang="en-US" altLang="ko-KR" sz="1800" dirty="0" smtClean="0">
              <a:ea typeface="굴림" charset="-127"/>
            </a:endParaRPr>
          </a:p>
          <a:p>
            <a:pPr algn="l"/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err="1" smtClean="0">
                <a:ea typeface="굴림" charset="-127"/>
              </a:rPr>
              <a:t>예</a:t>
            </a:r>
            <a:r>
              <a:rPr lang="ko-KR" altLang="en-US" sz="1800" dirty="0" err="1">
                <a:ea typeface="굴림" charset="-127"/>
              </a:rPr>
              <a:t>약</a:t>
            </a:r>
            <a:r>
              <a:rPr lang="ko-KR" altLang="en-US" sz="1800" dirty="0" err="1" smtClean="0">
                <a:ea typeface="굴림" charset="-127"/>
              </a:rPr>
              <a:t>를</a:t>
            </a:r>
            <a:r>
              <a:rPr lang="ko-KR" altLang="en-US" sz="1800" dirty="0" smtClean="0">
                <a:ea typeface="굴림" charset="-127"/>
              </a:rPr>
              <a:t> </a:t>
            </a:r>
            <a:r>
              <a:rPr lang="ko-KR" altLang="en-US" sz="1800" dirty="0">
                <a:ea typeface="굴림" charset="-127"/>
              </a:rPr>
              <a:t>하려면 예약자의 개인</a:t>
            </a:r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>
                <a:ea typeface="굴림" charset="-127"/>
              </a:rPr>
              <a:t>정보에 대한 내용을 필요로</a:t>
            </a:r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>
                <a:ea typeface="굴림" charset="-127"/>
              </a:rPr>
              <a:t>한다</a:t>
            </a:r>
            <a:r>
              <a:rPr lang="en-US" altLang="ko-KR" sz="1800" dirty="0">
                <a:ea typeface="굴림" charset="-127"/>
              </a:rPr>
              <a:t>.</a:t>
            </a:r>
          </a:p>
          <a:p>
            <a:pPr algn="l"/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>
                <a:ea typeface="굴림" charset="-127"/>
              </a:rPr>
              <a:t>사용자의 정보가 맞는 경우와 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맞지 않는 경우에 </a:t>
            </a:r>
            <a:r>
              <a:rPr lang="ko-KR" altLang="en-US" sz="1800" dirty="0">
                <a:ea typeface="굴림" charset="-127"/>
              </a:rPr>
              <a:t>대한 처리방법이 필요하다</a:t>
            </a:r>
            <a:r>
              <a:rPr lang="en-US" altLang="ko-KR" sz="1800" dirty="0">
                <a:ea typeface="굴림" charset="-127"/>
              </a:rPr>
              <a:t>. </a:t>
            </a:r>
            <a:endParaRPr lang="en-US" altLang="ko-KR" sz="1800" dirty="0">
              <a:ea typeface="굴림" charset="-127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0676" y="152400"/>
            <a:ext cx="573746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UML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Sequence Diagrams</a:t>
            </a:r>
          </a:p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-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가격정보</a:t>
            </a:r>
            <a:endParaRPr lang="en-US" altLang="ko-KR" sz="3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pic>
        <p:nvPicPr>
          <p:cNvPr id="28674" name="Picture 2" descr="C:\Users\NuNut\소프트웨어 공학\11_6_설계서\가격정보조회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6165"/>
            <a:ext cx="5508104" cy="4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03439" y="1906165"/>
            <a:ext cx="3540561" cy="4951835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pPr algn="l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가격정보조회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.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jpg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r>
              <a:rPr lang="en-US" altLang="ko-KR" sz="1800" dirty="0" smtClean="0">
                <a:ea typeface="굴림" charset="-127"/>
              </a:rPr>
              <a:t>A3R1</a:t>
            </a:r>
            <a:r>
              <a:rPr lang="ko-KR" altLang="en-US" sz="1800" dirty="0" smtClean="0">
                <a:ea typeface="굴림" charset="-127"/>
              </a:rPr>
              <a:t>프로그램의 기능 중 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가격정보 기능에 대한 기능의 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시퀀스다이어그램</a:t>
            </a:r>
            <a:endParaRPr lang="en-US" altLang="ko-KR" sz="1800" dirty="0" smtClean="0">
              <a:ea typeface="굴림" charset="-127"/>
            </a:endParaRPr>
          </a:p>
          <a:p>
            <a:pPr algn="l"/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실제로 단일 기능으로는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사용되지 않고 예약</a:t>
            </a:r>
            <a:r>
              <a:rPr lang="ko-KR" altLang="en-US" sz="1800" dirty="0" smtClean="0">
                <a:ea typeface="굴림" charset="-127"/>
              </a:rPr>
              <a:t>기능 안에서 이 기능이 사용된다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algn="l"/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이 기능을 이용하려면 항공편에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대한 정보가 필요하다</a:t>
            </a:r>
            <a:endParaRPr lang="en-US" altLang="ko-KR" sz="1800" dirty="0" smtClean="0">
              <a:ea typeface="굴림" charset="-127"/>
            </a:endParaRPr>
          </a:p>
          <a:p>
            <a:pPr algn="l"/>
            <a:endParaRPr lang="en-US" altLang="ko-KR" sz="18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10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0676" y="152400"/>
            <a:ext cx="573746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UML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Sequence Diagrams</a:t>
            </a:r>
          </a:p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-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소요시간 검색</a:t>
            </a:r>
            <a:endParaRPr lang="en-US" altLang="ko-KR" sz="3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pic>
        <p:nvPicPr>
          <p:cNvPr id="26626" name="Picture 2" descr="C:\Users\NuNut\소프트웨어 공학\11_6_설계서\소요시간 검색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1003"/>
            <a:ext cx="5292080" cy="494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03439" y="1931003"/>
            <a:ext cx="3540561" cy="4926997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pPr algn="l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소요시간 검색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.jpg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en-US" altLang="ko-KR" sz="1800" dirty="0">
                <a:ea typeface="굴림" charset="-127"/>
              </a:rPr>
              <a:t>A3R1</a:t>
            </a:r>
            <a:r>
              <a:rPr lang="ko-KR" altLang="en-US" sz="1800" dirty="0">
                <a:ea typeface="굴림" charset="-127"/>
              </a:rPr>
              <a:t>프로그램의 기능 중 </a:t>
            </a:r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소요시간 검색 기능에 </a:t>
            </a:r>
            <a:r>
              <a:rPr lang="ko-KR" altLang="en-US" sz="1800" dirty="0">
                <a:ea typeface="굴림" charset="-127"/>
              </a:rPr>
              <a:t>대한 </a:t>
            </a:r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>
                <a:ea typeface="굴림" charset="-127"/>
              </a:rPr>
              <a:t>기능의 시퀀스다이어그램</a:t>
            </a:r>
            <a:endParaRPr lang="en-US" altLang="ko-KR" sz="1800" dirty="0">
              <a:ea typeface="굴림" charset="-127"/>
            </a:endParaRPr>
          </a:p>
          <a:p>
            <a:pPr algn="l"/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>
                <a:ea typeface="굴림" charset="-127"/>
              </a:rPr>
              <a:t>실제로 단일 기능으로는</a:t>
            </a:r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>
                <a:ea typeface="굴림" charset="-127"/>
              </a:rPr>
              <a:t>사용되지 않고 </a:t>
            </a:r>
            <a:r>
              <a:rPr lang="ko-KR" altLang="en-US" sz="1800" dirty="0" smtClean="0">
                <a:ea typeface="굴림" charset="-127"/>
              </a:rPr>
              <a:t>예약기능 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안에서 </a:t>
            </a:r>
            <a:r>
              <a:rPr lang="ko-KR" altLang="en-US" sz="1800" dirty="0">
                <a:ea typeface="굴림" charset="-127"/>
              </a:rPr>
              <a:t>이 기능이 </a:t>
            </a:r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>
                <a:ea typeface="굴림" charset="-127"/>
              </a:rPr>
              <a:t>사용되어 진다</a:t>
            </a:r>
            <a:r>
              <a:rPr lang="en-US" altLang="ko-KR" sz="1800" dirty="0">
                <a:ea typeface="굴림" charset="-127"/>
              </a:rPr>
              <a:t>.</a:t>
            </a:r>
          </a:p>
          <a:p>
            <a:pPr algn="l"/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이 기능을 사용하기 위해서는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항공편의 정보를 필요로 </a:t>
            </a:r>
            <a:r>
              <a:rPr lang="ko-KR" altLang="en-US" sz="1800" dirty="0">
                <a:ea typeface="굴림" charset="-127"/>
              </a:rPr>
              <a:t>한다</a:t>
            </a:r>
            <a:r>
              <a:rPr lang="en-US" altLang="ko-KR" sz="1800" dirty="0">
                <a:ea typeface="굴림" charset="-127"/>
              </a:rPr>
              <a:t>.</a:t>
            </a:r>
          </a:p>
          <a:p>
            <a:pPr algn="l"/>
            <a:endParaRPr lang="en-US" altLang="ko-KR" sz="18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0676" y="152400"/>
            <a:ext cx="573746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UML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Sequence Diagrams</a:t>
            </a:r>
          </a:p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-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시간 </a:t>
            </a:r>
            <a:r>
              <a:rPr lang="ko-KR" alt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매칭</a:t>
            </a:r>
            <a:endParaRPr lang="en-US" altLang="ko-KR" sz="3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pic>
        <p:nvPicPr>
          <p:cNvPr id="29698" name="Picture 2" descr="C:\Users\NuNut\소프트웨어 공학\11_6_설계서\시간매칭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" y="1916832"/>
            <a:ext cx="5431771" cy="494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03439" y="1916832"/>
            <a:ext cx="3540561" cy="4941168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pPr algn="l"/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시간매칭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.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jpg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en-US" altLang="ko-KR" sz="1800" dirty="0" smtClean="0">
                <a:ea typeface="굴림" charset="-127"/>
              </a:rPr>
              <a:t>A3R1</a:t>
            </a:r>
            <a:r>
              <a:rPr lang="ko-KR" altLang="en-US" sz="1800" dirty="0">
                <a:ea typeface="굴림" charset="-127"/>
              </a:rPr>
              <a:t>프로그램의 기능 중 </a:t>
            </a:r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 err="1" smtClean="0">
                <a:ea typeface="굴림" charset="-127"/>
              </a:rPr>
              <a:t>시간매칭기능에</a:t>
            </a:r>
            <a:r>
              <a:rPr lang="ko-KR" altLang="en-US" sz="1800" dirty="0" smtClean="0">
                <a:ea typeface="굴림" charset="-127"/>
              </a:rPr>
              <a:t> </a:t>
            </a:r>
            <a:r>
              <a:rPr lang="ko-KR" altLang="en-US" sz="1800" dirty="0">
                <a:ea typeface="굴림" charset="-127"/>
              </a:rPr>
              <a:t>대한 기능의 </a:t>
            </a:r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>
                <a:ea typeface="굴림" charset="-127"/>
              </a:rPr>
              <a:t>시퀀스다이어그램</a:t>
            </a:r>
            <a:endParaRPr lang="en-US" altLang="ko-KR" sz="1800" dirty="0">
              <a:ea typeface="굴림" charset="-127"/>
            </a:endParaRPr>
          </a:p>
          <a:p>
            <a:pPr algn="l"/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>
                <a:ea typeface="굴림" charset="-127"/>
              </a:rPr>
              <a:t>실제로 단일 기능으로는</a:t>
            </a:r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>
                <a:ea typeface="굴림" charset="-127"/>
              </a:rPr>
              <a:t>사용되지 않고 예약기능 안에서 이 기능이 사용된다</a:t>
            </a:r>
            <a:r>
              <a:rPr lang="en-US" altLang="ko-KR" sz="1800" dirty="0">
                <a:ea typeface="굴림" charset="-127"/>
              </a:rPr>
              <a:t>.</a:t>
            </a:r>
          </a:p>
          <a:p>
            <a:pPr algn="l"/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이 기능은 시간이 지나거나 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시간상 예약이 불가능한 표를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예약하는 것을 막아준다</a:t>
            </a:r>
            <a:r>
              <a:rPr lang="en-US" altLang="ko-KR" sz="1800" dirty="0" smtClean="0">
                <a:ea typeface="굴림" charset="-127"/>
              </a:rPr>
              <a:t>.</a:t>
            </a:r>
            <a:endParaRPr lang="en-US" altLang="ko-KR" sz="1800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853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30676" y="152400"/>
            <a:ext cx="573746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r>
              <a:rPr lang="en-US" altLang="ko-KR" sz="3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UML 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Sequence Diagrams</a:t>
            </a:r>
          </a:p>
          <a:p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- 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좌석</a:t>
            </a:r>
            <a:r>
              <a:rPr lang="en-US" altLang="ko-K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,</a:t>
            </a:r>
            <a:r>
              <a:rPr lang="ko-KR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</a:rPr>
              <a:t>노선정보</a:t>
            </a:r>
            <a:endParaRPr lang="en-US" altLang="ko-KR" sz="3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  <p:pic>
        <p:nvPicPr>
          <p:cNvPr id="24578" name="Picture 2" descr="C:\Users\NuNut\소프트웨어 공학\11_6_설계서\좌석,노선정보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44824"/>
            <a:ext cx="5292080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603439" y="1844824"/>
            <a:ext cx="3540561" cy="5013176"/>
          </a:xfrm>
          <a:prstGeom prst="rect">
            <a:avLst/>
          </a:prstGeom>
        </p:spPr>
        <p:txBody>
          <a:bodyPr/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Socket" pitchFamily="2" charset="0"/>
              </a:defRPr>
            </a:lvl9pPr>
          </a:lstStyle>
          <a:p>
            <a:pPr algn="l"/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좌석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,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노선정보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.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굴림" charset="-127"/>
                <a:hlinkClick r:id="rId3" action="ppaction://hlinkfile"/>
              </a:rPr>
              <a:t>jpg</a:t>
            </a:r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en-US" altLang="ko-KR" sz="1800" dirty="0" smtClean="0">
                <a:ea typeface="굴림" charset="-127"/>
              </a:rPr>
              <a:t>A3R1</a:t>
            </a:r>
            <a:r>
              <a:rPr lang="ko-KR" altLang="en-US" sz="1800" dirty="0">
                <a:ea typeface="굴림" charset="-127"/>
              </a:rPr>
              <a:t>프로그램의 기능 중 </a:t>
            </a:r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좌석</a:t>
            </a:r>
            <a:r>
              <a:rPr lang="en-US" altLang="ko-KR" sz="1800" dirty="0" smtClean="0">
                <a:ea typeface="굴림" charset="-127"/>
              </a:rPr>
              <a:t>,</a:t>
            </a:r>
            <a:r>
              <a:rPr lang="ko-KR" altLang="en-US" sz="1800" dirty="0" smtClean="0">
                <a:ea typeface="굴림" charset="-127"/>
              </a:rPr>
              <a:t>노선정보 </a:t>
            </a:r>
            <a:r>
              <a:rPr lang="ko-KR" altLang="en-US" sz="1800" dirty="0">
                <a:ea typeface="굴림" charset="-127"/>
              </a:rPr>
              <a:t>기능에 대한 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기능의 시퀀스다이어그램</a:t>
            </a:r>
            <a:endParaRPr lang="en-US" altLang="ko-KR" sz="1800" dirty="0">
              <a:ea typeface="굴림" charset="-127"/>
            </a:endParaRPr>
          </a:p>
          <a:p>
            <a:pPr algn="l"/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>
                <a:ea typeface="굴림" charset="-127"/>
              </a:rPr>
              <a:t>실제로 단일 기능으로는</a:t>
            </a:r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>
                <a:ea typeface="굴림" charset="-127"/>
              </a:rPr>
              <a:t>사용되지 않고 </a:t>
            </a:r>
            <a:r>
              <a:rPr lang="ko-KR" altLang="en-US" sz="1800" dirty="0" smtClean="0">
                <a:ea typeface="굴림" charset="-127"/>
              </a:rPr>
              <a:t>필요로 하는 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기능 들에서 </a:t>
            </a:r>
            <a:r>
              <a:rPr lang="ko-KR" altLang="en-US" sz="1800" dirty="0">
                <a:ea typeface="굴림" charset="-127"/>
              </a:rPr>
              <a:t>이 기능이 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사용되어 진다</a:t>
            </a:r>
            <a:r>
              <a:rPr lang="en-US" altLang="ko-KR" sz="1800" dirty="0" smtClean="0">
                <a:ea typeface="굴림" charset="-127"/>
              </a:rPr>
              <a:t>.</a:t>
            </a:r>
          </a:p>
          <a:p>
            <a:pPr algn="l"/>
            <a:endParaRPr lang="en-US" altLang="ko-KR" sz="1800" dirty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좌선</a:t>
            </a:r>
            <a:r>
              <a:rPr lang="en-US" altLang="ko-KR" sz="1800" dirty="0" smtClean="0">
                <a:ea typeface="굴림" charset="-127"/>
              </a:rPr>
              <a:t>,</a:t>
            </a:r>
            <a:r>
              <a:rPr lang="ko-KR" altLang="en-US" sz="1800" dirty="0" smtClean="0">
                <a:ea typeface="굴림" charset="-127"/>
              </a:rPr>
              <a:t>노선정보를 조회한 후</a:t>
            </a:r>
            <a:endParaRPr lang="en-US" altLang="ko-KR" sz="1800" dirty="0" smtClean="0">
              <a:ea typeface="굴림" charset="-127"/>
            </a:endParaRPr>
          </a:p>
          <a:p>
            <a:pPr algn="l"/>
            <a:r>
              <a:rPr lang="ko-KR" altLang="en-US" sz="1800" dirty="0" smtClean="0">
                <a:ea typeface="굴림" charset="-127"/>
              </a:rPr>
              <a:t>사용자는 예약을 한다</a:t>
            </a:r>
            <a:r>
              <a:rPr lang="en-US" altLang="ko-KR" sz="1800" dirty="0" smtClean="0">
                <a:ea typeface="굴림" charset="-127"/>
              </a:rPr>
              <a:t>.</a:t>
            </a:r>
            <a:endParaRPr lang="en-US" altLang="ko-KR" sz="1800" dirty="0">
              <a:ea typeface="굴림" charset="-127"/>
            </a:endParaRPr>
          </a:p>
          <a:p>
            <a:pPr algn="l"/>
            <a:endParaRPr lang="en-US" altLang="ko-KR" sz="1800" dirty="0">
              <a:ea typeface="굴림" charset="-127"/>
            </a:endParaRPr>
          </a:p>
          <a:p>
            <a:pPr algn="l"/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  <a:p>
            <a:pPr algn="l"/>
            <a:endParaRPr lang="en-US" altLang="ko-K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805883"/>
      </p:ext>
    </p:extLst>
  </p:cSld>
  <p:clrMapOvr>
    <a:masterClrMapping/>
  </p:clrMapOvr>
</p:sld>
</file>

<file path=ppt/theme/theme1.xml><?xml version="1.0" encoding="utf-8"?>
<a:theme xmlns:a="http://schemas.openxmlformats.org/drawingml/2006/main" name="mechanical_presentation">
  <a:themeElements>
    <a:clrScheme name="Office 테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Socket"/>
        <a:ea typeface=""/>
        <a:cs typeface=""/>
      </a:majorFont>
      <a:minorFont>
        <a:latin typeface="Socke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mechanical_presentation</Template>
  <TotalTime>134</TotalTime>
  <Words>529</Words>
  <Application>Microsoft Office PowerPoint</Application>
  <PresentationFormat>화면 슬라이드 쇼(4:3)</PresentationFormat>
  <Paragraphs>194</Paragraphs>
  <Slides>23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5" baseType="lpstr">
      <vt:lpstr>mechanical_presentation</vt:lpstr>
      <vt:lpstr>프레젠테이션</vt:lpstr>
      <vt:lpstr>소프트웨어 공학 A3R1 설계서</vt:lpstr>
      <vt:lpstr>목 차</vt:lpstr>
      <vt:lpstr>개 요</vt:lpstr>
      <vt:lpstr>클래스 다이어그램.jpg  A3R1 클래스다이어그램 서버와 연동되는 DB 시스템 내부의 기능들과 그 안의 변수와 함수들을 보여준다. 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Presentation</dc:title>
  <dc:creator>NuNut</dc:creator>
  <cp:lastModifiedBy>NuNut</cp:lastModifiedBy>
  <cp:revision>16</cp:revision>
  <dcterms:created xsi:type="dcterms:W3CDTF">2013-11-13T11:42:26Z</dcterms:created>
  <dcterms:modified xsi:type="dcterms:W3CDTF">2013-11-13T14:09:13Z</dcterms:modified>
</cp:coreProperties>
</file>