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8" r:id="rId3"/>
    <p:sldId id="259" r:id="rId4"/>
    <p:sldId id="267" r:id="rId5"/>
    <p:sldId id="268" r:id="rId6"/>
    <p:sldId id="260" r:id="rId7"/>
    <p:sldId id="261" r:id="rId8"/>
    <p:sldId id="271" r:id="rId9"/>
    <p:sldId id="262" r:id="rId10"/>
    <p:sldId id="269" r:id="rId11"/>
    <p:sldId id="270" r:id="rId12"/>
    <p:sldId id="263" r:id="rId13"/>
    <p:sldId id="272" r:id="rId14"/>
    <p:sldId id="273" r:id="rId15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FC2"/>
    <a:srgbClr val="0000FF"/>
    <a:srgbClr val="745EA8"/>
    <a:srgbClr val="00AAAE"/>
    <a:srgbClr val="D1D3D4"/>
    <a:srgbClr val="E1E2E3"/>
    <a:srgbClr val="B285BA"/>
    <a:srgbClr val="C6C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605" autoAdjust="0"/>
    <p:restoredTop sz="94660"/>
  </p:normalViewPr>
  <p:slideViewPr>
    <p:cSldViewPr snapToGrid="0">
      <p:cViewPr>
        <p:scale>
          <a:sx n="88" d="100"/>
          <a:sy n="88" d="100"/>
        </p:scale>
        <p:origin x="44" y="108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-525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453CD-FC16-49C7-9F30-3F29E0545F27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761A7-0C00-4722-80A3-745DC75507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75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4320000" y="410400"/>
            <a:ext cx="5760000" cy="32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74000" y="6458400"/>
            <a:ext cx="5760000" cy="81853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1350" b="0" spc="-1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118800" y="3711600"/>
            <a:ext cx="7200000" cy="23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1440000" cy="244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288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3060684" y="410400"/>
            <a:ext cx="1080000" cy="288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22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608" y="4948945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24" name="타원 23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2880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4320000" y="864000"/>
            <a:ext cx="5940000" cy="2268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200" b="0" spc="-15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23824" y="3714300"/>
            <a:ext cx="4486275" cy="24120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-150">
                <a:solidFill>
                  <a:srgbClr val="C6C8CA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608" y="4939200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5" name="타원 14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8784000" y="4739400"/>
            <a:ext cx="1080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 userDrawn="1"/>
        </p:nvSpPr>
        <p:spPr>
          <a:xfrm>
            <a:off x="10224000" y="90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 userDrawn="1"/>
        </p:nvSpPr>
        <p:spPr>
          <a:xfrm>
            <a:off x="10224000" y="1620000"/>
            <a:ext cx="180000" cy="18000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8000" y="410400"/>
            <a:ext cx="2880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4000" b="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7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9107608" y="4939200"/>
            <a:ext cx="2628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850"/>
              </a:lnSpc>
              <a:spcBef>
                <a:spcPts val="0"/>
              </a:spcBef>
              <a:buNone/>
              <a:defRPr sz="3850" b="0" spc="-150">
                <a:solidFill>
                  <a:srgbClr val="D1D3D4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3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23824" y="3714300"/>
            <a:ext cx="4486275" cy="24120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lnSpc>
                <a:spcPts val="18500"/>
              </a:lnSpc>
              <a:spcBef>
                <a:spcPts val="0"/>
              </a:spcBef>
              <a:buNone/>
              <a:defRPr sz="18500" b="0" spc="-150">
                <a:solidFill>
                  <a:srgbClr val="C6C8CA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5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1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0" y="410400"/>
            <a:ext cx="5760000" cy="5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100" b="0" spc="-15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p03_경과보고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384" cy="7559040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320000" y="432000"/>
            <a:ext cx="5760000" cy="3240000"/>
          </a:xfrm>
        </p:spPr>
        <p:txBody>
          <a:bodyPr/>
          <a:lstStyle/>
          <a:p>
            <a:r>
              <a:rPr lang="en-US" altLang="ko-KR" sz="5400" spc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AR Business Card</a:t>
            </a:r>
          </a:p>
          <a:p>
            <a:r>
              <a:rPr lang="ko-KR" altLang="en-US" spc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발표회</a:t>
            </a:r>
            <a:endParaRPr lang="ko-KR" altLang="en-US" spc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8710448" y="7242813"/>
            <a:ext cx="1920166" cy="337138"/>
          </a:xfrm>
        </p:spPr>
        <p:txBody>
          <a:bodyPr/>
          <a:lstStyle/>
          <a:p>
            <a:pPr algn="r"/>
            <a:r>
              <a:rPr lang="en-US" altLang="ko-KR" spc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2017. 6.20 SE </a:t>
            </a:r>
            <a:r>
              <a:rPr lang="ko-KR" altLang="en-US" spc="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최종발표</a:t>
            </a:r>
            <a:endParaRPr lang="ko-KR" altLang="en-US" spc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118800" y="3711600"/>
            <a:ext cx="7200000" cy="2340000"/>
          </a:xfrm>
        </p:spPr>
        <p:txBody>
          <a:bodyPr/>
          <a:lstStyle/>
          <a:p>
            <a:r>
              <a:rPr lang="en-US" altLang="ko-KR" sz="10700" dirty="0" smtClean="0">
                <a:solidFill>
                  <a:schemeClr val="bg1">
                    <a:lumMod val="9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Hi-Five</a:t>
            </a:r>
            <a:r>
              <a:rPr lang="en-US" altLang="ko-KR" sz="10700" dirty="0" smtClean="0"/>
              <a:t> </a:t>
            </a:r>
            <a:endParaRPr lang="ko-KR" altLang="en-US" sz="10700" dirty="0"/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-684000" y="3771937"/>
            <a:ext cx="71280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584361" y="3771937"/>
            <a:ext cx="7128000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4"/>
          <p:cNvSpPr txBox="1">
            <a:spLocks/>
          </p:cNvSpPr>
          <p:nvPr/>
        </p:nvSpPr>
        <p:spPr>
          <a:xfrm>
            <a:off x="4618366" y="4881600"/>
            <a:ext cx="5760000" cy="81853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2300"/>
              </a:lnSpc>
              <a:spcBef>
                <a:spcPts val="0"/>
              </a:spcBef>
              <a:buFont typeface="Arial" pitchFamily="34" charset="0"/>
              <a:buNone/>
              <a:defRPr sz="1350" b="0" kern="1200" spc="-1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조장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2013105070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컴퓨터학부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이동현</a:t>
            </a:r>
          </a:p>
          <a:p>
            <a:pPr algn="r" fontAlgn="base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조원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2011105080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컴퓨터학부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이한솔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 fontAlgn="base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조원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2012105072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컴퓨터학부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이재선</a:t>
            </a:r>
          </a:p>
          <a:p>
            <a:pPr algn="r" fontAlgn="base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조원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2015118658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컴퓨터학부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신은정</a:t>
            </a:r>
          </a:p>
          <a:p>
            <a:pPr algn="r" fontAlgn="base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조원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2013105066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컴퓨터학부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이강일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sz="8800" spc="0" dirty="0" smtClean="0">
                <a:solidFill>
                  <a:srgbClr val="E1E2E3"/>
                </a:solidFill>
              </a:rPr>
              <a:t>2-4</a:t>
            </a:r>
            <a:endParaRPr lang="ko-KR" altLang="en-US" sz="8800" spc="0" dirty="0">
              <a:solidFill>
                <a:srgbClr val="E1E2E3"/>
              </a:solidFill>
            </a:endParaRPr>
          </a:p>
        </p:txBody>
      </p:sp>
      <p:sp>
        <p:nvSpPr>
          <p:cNvPr id="13" name="텍스트 개체 틀 7"/>
          <p:cNvSpPr txBox="1">
            <a:spLocks/>
          </p:cNvSpPr>
          <p:nvPr/>
        </p:nvSpPr>
        <p:spPr>
          <a:xfrm>
            <a:off x="4320000" y="5873434"/>
            <a:ext cx="5760000" cy="5400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2400"/>
              </a:lnSpc>
            </a:pPr>
            <a:r>
              <a:rPr lang="ko-KR" altLang="en-US" dirty="0" smtClean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rPr>
              <a:t>프로모션 지표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AAAE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n-cs"/>
            </a:endParaRPr>
          </a:p>
        </p:txBody>
      </p:sp>
      <p:sp>
        <p:nvSpPr>
          <p:cNvPr id="14" name="텍스트 개체 틀 9"/>
          <p:cNvSpPr txBox="1">
            <a:spLocks/>
          </p:cNvSpPr>
          <p:nvPr/>
        </p:nvSpPr>
        <p:spPr>
          <a:xfrm>
            <a:off x="4362866" y="6286384"/>
            <a:ext cx="5940000" cy="101929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이벤트 지표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○ 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소재와 연계하여 이벤트 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주간 진행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(0/00~0/00)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○ 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누적 응모 총 건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일 평균 건 응모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(0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주당 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회 응모가능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) 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358760" y="3366469"/>
          <a:ext cx="900000" cy="272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80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긍정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부정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32552"/>
              </p:ext>
            </p:extLst>
          </p:nvPr>
        </p:nvGraphicFramePr>
        <p:xfrm>
          <a:off x="5439853" y="3366469"/>
          <a:ext cx="4860000" cy="272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8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자세한 설명을 보고 듣고 하니 이해가 빠르네요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새로운 기능을 알았네요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간단명료하네요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광고보고 다운받은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인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 보고 실 제 해본 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TV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광고에서 노래 들려주면 제목 알려주는 거를 해봤는데 진짜 된다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심플하고 군더더기 없는 광고 너무 좋아요 왠지 바로 해보고 싶은 생각도 들어요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역시 깔끔한 광고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담백함과 격이 느껴지는 힘 뺀 고수 느낌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확실히 이야기 해주네요 정보전달력이 좋아요 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사용하는 모습 보여준 것이 더  </a:t>
                      </a:r>
                      <a:r>
                        <a:rPr lang="ko-KR" altLang="en-US" sz="800" b="1" dirty="0" err="1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좋았던듯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귀에 익은 음악들을 잘 고르셨군요</a:t>
                      </a:r>
                      <a:r>
                        <a:rPr lang="ko-KR" altLang="en-US" sz="800" b="1" baseline="0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사용하는 모습 보여준 것이 더</a:t>
                      </a:r>
                      <a:r>
                        <a:rPr lang="ko-KR" altLang="en-US" sz="800" b="1" baseline="0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좋았던 듯 </a:t>
                      </a:r>
                      <a:endParaRPr lang="en-US" altLang="ko-KR" sz="800" b="1" dirty="0" smtClean="0">
                        <a:solidFill>
                          <a:srgbClr val="00AAAE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광고는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BGM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이 훌륭하네요 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rgbClr val="745EA8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>
            <a:off x="5439853" y="35766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439853" y="37671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39853" y="39576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9853" y="41481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439853" y="43386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439853" y="45291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39853" y="4719639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439853" y="5105401"/>
            <a:ext cx="4860000" cy="9525"/>
          </a:xfrm>
          <a:prstGeom prst="line">
            <a:avLst/>
          </a:prstGeom>
          <a:ln w="381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439853" y="5295901"/>
            <a:ext cx="4860000" cy="9525"/>
          </a:xfrm>
          <a:prstGeom prst="line">
            <a:avLst/>
          </a:prstGeom>
          <a:ln w="381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439853" y="5486403"/>
            <a:ext cx="4860000" cy="9525"/>
          </a:xfrm>
          <a:prstGeom prst="line">
            <a:avLst/>
          </a:prstGeom>
          <a:ln w="381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358760" y="3218402"/>
            <a:ext cx="108479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smtClean="0">
                <a:latin typeface="나눔고딕" pitchFamily="50" charset="-127"/>
                <a:ea typeface="나눔고딕" pitchFamily="50" charset="-127"/>
              </a:rPr>
              <a:t>분류</a:t>
            </a: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39853" y="3218402"/>
            <a:ext cx="108479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내용요약</a:t>
            </a: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34" name="텍스트 개체 틀 11"/>
          <p:cNvSpPr txBox="1">
            <a:spLocks/>
          </p:cNvSpPr>
          <p:nvPr/>
        </p:nvSpPr>
        <p:spPr>
          <a:xfrm>
            <a:off x="260131" y="410400"/>
            <a:ext cx="3717869" cy="23800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atin typeface="Eras Bold ITC" panose="020B0907030504020204" pitchFamily="34" charset="0"/>
              </a:rPr>
              <a:t>Project </a:t>
            </a:r>
          </a:p>
          <a:p>
            <a:r>
              <a:rPr lang="en-US" altLang="ko-KR" b="1" spc="0" dirty="0" smtClean="0">
                <a:latin typeface="Eras Bold ITC" panose="020B0907030504020204" pitchFamily="34" charset="0"/>
              </a:rPr>
              <a:t>Analysis</a:t>
            </a:r>
          </a:p>
        </p:txBody>
      </p:sp>
      <p:sp>
        <p:nvSpPr>
          <p:cNvPr id="35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4320000" y="435632"/>
            <a:ext cx="5760000" cy="540000"/>
          </a:xfrm>
        </p:spPr>
        <p:txBody>
          <a:bodyPr/>
          <a:lstStyle/>
          <a:p>
            <a:r>
              <a:rPr lang="en-US" altLang="ko-KR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Functional Requirements</a:t>
            </a:r>
            <a:endParaRPr lang="ko-KR" altLang="en-US" sz="3200" b="1" spc="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8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xfrm>
            <a:off x="4358103" y="861896"/>
            <a:ext cx="5940000" cy="2268000"/>
          </a:xfrm>
        </p:spPr>
        <p:txBody>
          <a:bodyPr/>
          <a:lstStyle/>
          <a:p>
            <a:r>
              <a:rPr lang="ko-KR" altLang="en-US" spc="0" dirty="0" smtClean="0"/>
              <a:t>온라인 반응</a:t>
            </a:r>
            <a:r>
              <a:rPr lang="en-US" altLang="ko-KR" spc="0" dirty="0" smtClean="0"/>
              <a:t>.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총 </a:t>
            </a:r>
            <a:r>
              <a:rPr lang="en-US" altLang="ko-KR" spc="0" dirty="0" smtClean="0">
                <a:solidFill>
                  <a:schemeClr val="tx1"/>
                </a:solidFill>
              </a:rPr>
              <a:t>000</a:t>
            </a:r>
            <a:r>
              <a:rPr lang="ko-KR" altLang="en-US" spc="0" dirty="0" smtClean="0">
                <a:solidFill>
                  <a:schemeClr val="tx1"/>
                </a:solidFill>
              </a:rPr>
              <a:t>건 </a:t>
            </a:r>
            <a:r>
              <a:rPr lang="en-US" altLang="ko-KR" spc="0" dirty="0" smtClean="0">
                <a:solidFill>
                  <a:schemeClr val="tx1"/>
                </a:solidFill>
              </a:rPr>
              <a:t>/ </a:t>
            </a:r>
            <a:r>
              <a:rPr lang="ko-KR" altLang="en-US" spc="0" dirty="0" smtClean="0">
                <a:solidFill>
                  <a:schemeClr val="tx1"/>
                </a:solidFill>
              </a:rPr>
              <a:t>긍정 </a:t>
            </a:r>
            <a:r>
              <a:rPr lang="en-US" altLang="ko-KR" spc="0" dirty="0" smtClean="0">
                <a:solidFill>
                  <a:schemeClr val="tx1"/>
                </a:solidFill>
              </a:rPr>
              <a:t>0(0%)   〉   </a:t>
            </a:r>
            <a:r>
              <a:rPr lang="ko-KR" altLang="en-US" spc="0" dirty="0" smtClean="0">
                <a:solidFill>
                  <a:schemeClr val="tx1"/>
                </a:solidFill>
              </a:rPr>
              <a:t>중립</a:t>
            </a:r>
            <a:r>
              <a:rPr lang="en-US" altLang="ko-KR" spc="0" dirty="0" smtClean="0">
                <a:solidFill>
                  <a:schemeClr val="tx1"/>
                </a:solidFill>
              </a:rPr>
              <a:t>00(0%)   〉   </a:t>
            </a:r>
            <a:r>
              <a:rPr lang="ko-KR" altLang="en-US" spc="0" dirty="0" smtClean="0">
                <a:solidFill>
                  <a:schemeClr val="tx1"/>
                </a:solidFill>
              </a:rPr>
              <a:t>부정 </a:t>
            </a:r>
            <a:r>
              <a:rPr lang="en-US" altLang="ko-KR" spc="0" dirty="0" smtClean="0">
                <a:solidFill>
                  <a:schemeClr val="tx1"/>
                </a:solidFill>
              </a:rPr>
              <a:t>00(0%)</a:t>
            </a:r>
          </a:p>
          <a:p>
            <a:endParaRPr lang="en-US" altLang="ko-KR" spc="0" dirty="0" smtClean="0"/>
          </a:p>
          <a:p>
            <a:r>
              <a:rPr lang="ko-KR" altLang="en-US" spc="0" dirty="0" smtClean="0"/>
              <a:t>반응 요약</a:t>
            </a:r>
            <a:r>
              <a:rPr lang="en-US" altLang="ko-KR" spc="0" dirty="0" smtClean="0"/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○</a:t>
            </a:r>
            <a:r>
              <a:rPr lang="ko-KR" altLang="en-US" spc="0" dirty="0" smtClean="0">
                <a:solidFill>
                  <a:schemeClr val="tx1"/>
                </a:solidFill>
              </a:rPr>
              <a:t>전반적으로 긍정적인 반응이며</a:t>
            </a:r>
            <a:r>
              <a:rPr lang="en-US" altLang="ko-KR" spc="0" dirty="0" smtClean="0">
                <a:solidFill>
                  <a:schemeClr val="tx1"/>
                </a:solidFill>
              </a:rPr>
              <a:t>, </a:t>
            </a:r>
            <a:r>
              <a:rPr lang="ko-KR" altLang="en-US" spc="0" dirty="0" smtClean="0">
                <a:solidFill>
                  <a:schemeClr val="tx1"/>
                </a:solidFill>
              </a:rPr>
              <a:t>메시지 전달력이 좋다는 비중이 높게 나타남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○</a:t>
            </a:r>
            <a:r>
              <a:rPr lang="ko-KR" altLang="en-US" spc="0" dirty="0" smtClean="0">
                <a:solidFill>
                  <a:schemeClr val="tx1"/>
                </a:solidFill>
              </a:rPr>
              <a:t>광고를 계기로 서비스를 새로 인지하고 </a:t>
            </a:r>
            <a:r>
              <a:rPr lang="en-US" altLang="ko-KR" spc="0" dirty="0" smtClean="0">
                <a:solidFill>
                  <a:schemeClr val="tx1"/>
                </a:solidFill>
              </a:rPr>
              <a:t>Trial </a:t>
            </a:r>
            <a:r>
              <a:rPr lang="ko-KR" altLang="en-US" spc="0" dirty="0" smtClean="0">
                <a:solidFill>
                  <a:schemeClr val="tx1"/>
                </a:solidFill>
              </a:rPr>
              <a:t>해보면서 신기해 함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○</a:t>
            </a:r>
            <a:r>
              <a:rPr lang="ko-KR" altLang="en-US" spc="0" dirty="0" smtClean="0">
                <a:solidFill>
                  <a:schemeClr val="tx1"/>
                </a:solidFill>
              </a:rPr>
              <a:t>광고의 포맷에 대한 긍정의견이 많았으며</a:t>
            </a:r>
            <a:r>
              <a:rPr lang="en-US" altLang="ko-KR" spc="0" dirty="0" smtClean="0">
                <a:solidFill>
                  <a:schemeClr val="tx1"/>
                </a:solidFill>
              </a:rPr>
              <a:t>, </a:t>
            </a:r>
            <a:r>
              <a:rPr lang="ko-KR" altLang="en-US" spc="0" dirty="0" smtClean="0">
                <a:solidFill>
                  <a:schemeClr val="tx1"/>
                </a:solidFill>
              </a:rPr>
              <a:t>인상적인 광고로 각인된 것으로 판단됨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sz="8800" spc="0" dirty="0" smtClean="0">
                <a:solidFill>
                  <a:srgbClr val="E1E2E3"/>
                </a:solidFill>
              </a:rPr>
              <a:t>2-5</a:t>
            </a:r>
            <a:endParaRPr lang="ko-KR" altLang="en-US" sz="8800" spc="0" dirty="0">
              <a:solidFill>
                <a:srgbClr val="E1E2E3"/>
              </a:solidFill>
            </a:endParaRPr>
          </a:p>
        </p:txBody>
      </p:sp>
      <p:sp>
        <p:nvSpPr>
          <p:cNvPr id="13" name="텍스트 개체 틀 7"/>
          <p:cNvSpPr txBox="1">
            <a:spLocks/>
          </p:cNvSpPr>
          <p:nvPr/>
        </p:nvSpPr>
        <p:spPr>
          <a:xfrm>
            <a:off x="4320000" y="5873434"/>
            <a:ext cx="5760000" cy="5400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2400"/>
              </a:lnSpc>
            </a:pPr>
            <a:r>
              <a:rPr lang="ko-KR" altLang="en-US" dirty="0" smtClean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</a:rPr>
              <a:t>프로모션 지표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AAAE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n-cs"/>
            </a:endParaRPr>
          </a:p>
        </p:txBody>
      </p:sp>
      <p:sp>
        <p:nvSpPr>
          <p:cNvPr id="14" name="텍스트 개체 틀 9"/>
          <p:cNvSpPr txBox="1">
            <a:spLocks/>
          </p:cNvSpPr>
          <p:nvPr/>
        </p:nvSpPr>
        <p:spPr>
          <a:xfrm>
            <a:off x="4362866" y="6286384"/>
            <a:ext cx="5940000" cy="101929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이벤트 지표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○ 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소재와 연계하여 이벤트 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주간 진행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(0/00~0/00)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○ 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누적 응모 총 건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일 평균 건 응모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(0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주당 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0</a:t>
            </a: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회 응모가능</a:t>
            </a:r>
            <a:r>
              <a:rPr lang="en-US" altLang="ko-KR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) 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058583" y="3366469"/>
          <a:ext cx="1080000" cy="27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500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블로그</a:t>
                      </a: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카페</a:t>
                      </a: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ts val="1500"/>
                        </a:lnSpc>
                      </a:pP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SNS ,</a:t>
                      </a:r>
                      <a:r>
                        <a:rPr lang="en-US" altLang="ko-KR" sz="800" b="1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TVCF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0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358760" y="3366469"/>
          <a:ext cx="900000" cy="272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80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긍정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r>
                        <a:rPr lang="ko-KR" altLang="en-US" sz="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부정</a:t>
                      </a: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00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endParaRPr lang="ko-KR" altLang="en-US" sz="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32552"/>
              </p:ext>
            </p:extLst>
          </p:nvPr>
        </p:nvGraphicFramePr>
        <p:xfrm>
          <a:off x="5439853" y="3366469"/>
          <a:ext cx="4860000" cy="272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8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자세한 설명을 보고 듣고 하니 이해가 빠르네요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새로운 기능을 알았네요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간단명료하네요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광고보고 다운받은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인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 보고 실 제 해본 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TV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광고에서 노래 들려주면 제목 알려주는 거를 해봤는데 진짜 된다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심플하고 군더더기 없는 광고 너무 좋아요 왠지 바로 해보고 싶은 생각도 들어요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역시 깔끔한 광고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담백함과 격이 느껴지는 힘 뺀 고수 느낌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확실히 이야기 해주네요 정보전달력이 좋아요 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사용하는 모습 보여준 것이 더  </a:t>
                      </a:r>
                      <a:r>
                        <a:rPr lang="ko-KR" altLang="en-US" sz="800" b="1" dirty="0" err="1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좋았던듯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귀에 익은 음악들을 잘 고르셨군요</a:t>
                      </a:r>
                      <a:r>
                        <a:rPr lang="ko-KR" altLang="en-US" sz="800" b="1" baseline="0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사용하는 모습 보여준 것이 더</a:t>
                      </a:r>
                      <a:r>
                        <a:rPr lang="ko-KR" altLang="en-US" sz="800" b="1" baseline="0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좋았던 듯 </a:t>
                      </a:r>
                      <a:endParaRPr lang="en-US" altLang="ko-KR" sz="800" b="1" dirty="0" smtClean="0">
                        <a:solidFill>
                          <a:srgbClr val="00AAAE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광고는 </a:t>
                      </a:r>
                      <a:r>
                        <a:rPr lang="en-US" altLang="ko-KR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BGM</a:t>
                      </a:r>
                      <a:r>
                        <a:rPr lang="ko-KR" altLang="en-US" sz="800" b="1" dirty="0" smtClean="0">
                          <a:solidFill>
                            <a:srgbClr val="00AAAE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이 훌륭하네요 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rgbClr val="745EA8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latinLnBrk="1">
                        <a:lnSpc>
                          <a:spcPts val="1500"/>
                        </a:lnSpc>
                      </a:pPr>
                      <a:endParaRPr lang="ko-KR" altLang="en-US" sz="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745E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직선 연결선 19"/>
          <p:cNvCxnSpPr/>
          <p:nvPr/>
        </p:nvCxnSpPr>
        <p:spPr>
          <a:xfrm>
            <a:off x="5439853" y="35766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439853" y="37671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39853" y="39576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9853" y="41481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439853" y="43386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439853" y="4529137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39853" y="4719639"/>
            <a:ext cx="4860000" cy="9525"/>
          </a:xfrm>
          <a:prstGeom prst="line">
            <a:avLst/>
          </a:prstGeom>
          <a:ln w="3810">
            <a:solidFill>
              <a:srgbClr val="00A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439853" y="5105401"/>
            <a:ext cx="4860000" cy="9525"/>
          </a:xfrm>
          <a:prstGeom prst="line">
            <a:avLst/>
          </a:prstGeom>
          <a:ln w="381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439853" y="5295901"/>
            <a:ext cx="4860000" cy="9525"/>
          </a:xfrm>
          <a:prstGeom prst="line">
            <a:avLst/>
          </a:prstGeom>
          <a:ln w="381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439853" y="5486403"/>
            <a:ext cx="4860000" cy="9525"/>
          </a:xfrm>
          <a:prstGeom prst="line">
            <a:avLst/>
          </a:prstGeom>
          <a:ln w="3810">
            <a:solidFill>
              <a:srgbClr val="745E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058584" y="3218402"/>
            <a:ext cx="108479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출처</a:t>
            </a: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58760" y="3218402"/>
            <a:ext cx="108479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smtClean="0">
                <a:latin typeface="나눔고딕" pitchFamily="50" charset="-127"/>
                <a:ea typeface="나눔고딕" pitchFamily="50" charset="-127"/>
              </a:rPr>
              <a:t>분류</a:t>
            </a: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39853" y="3218402"/>
            <a:ext cx="108479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내용요약</a:t>
            </a:r>
            <a:endParaRPr lang="en-US" altLang="ko-KR" sz="8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34" name="텍스트 개체 틀 11"/>
          <p:cNvSpPr txBox="1">
            <a:spLocks/>
          </p:cNvSpPr>
          <p:nvPr/>
        </p:nvSpPr>
        <p:spPr>
          <a:xfrm>
            <a:off x="260131" y="410400"/>
            <a:ext cx="3717869" cy="23800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atin typeface="Eras Bold ITC" panose="020B0907030504020204" pitchFamily="34" charset="0"/>
              </a:rPr>
              <a:t>Project </a:t>
            </a:r>
          </a:p>
          <a:p>
            <a:r>
              <a:rPr lang="en-US" altLang="ko-KR" b="1" spc="0" dirty="0" smtClean="0">
                <a:latin typeface="Eras Bold ITC" panose="020B0907030504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03541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xfrm>
            <a:off x="4359600" y="860400"/>
            <a:ext cx="5940000" cy="1587525"/>
          </a:xfrm>
        </p:spPr>
        <p:txBody>
          <a:bodyPr/>
          <a:lstStyle/>
          <a:p>
            <a:r>
              <a:rPr lang="ko-KR" altLang="en-US" spc="0" dirty="0" smtClean="0"/>
              <a:t>지하철 스크린도어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유동인구가 많은 주요 </a:t>
            </a:r>
            <a:r>
              <a:rPr lang="en-US" altLang="ko-KR" spc="0" dirty="0" smtClean="0">
                <a:solidFill>
                  <a:schemeClr val="tx1"/>
                </a:solidFill>
              </a:rPr>
              <a:t>00</a:t>
            </a:r>
            <a:r>
              <a:rPr lang="ko-KR" altLang="en-US" spc="0" dirty="0" smtClean="0">
                <a:solidFill>
                  <a:schemeClr val="tx1"/>
                </a:solidFill>
              </a:rPr>
              <a:t>개 역사</a:t>
            </a:r>
            <a:endParaRPr lang="en-US" altLang="ko-KR" spc="0" dirty="0" smtClean="0">
              <a:solidFill>
                <a:schemeClr val="tx1"/>
              </a:solidFill>
            </a:endParaRP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00</a:t>
            </a:r>
            <a:r>
              <a:rPr lang="ko-KR" altLang="en-US" spc="0" dirty="0" smtClean="0">
                <a:solidFill>
                  <a:schemeClr val="tx1"/>
                </a:solidFill>
              </a:rPr>
              <a:t>개 구좌 집행 중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―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검색 체험 유도형 </a:t>
            </a:r>
            <a:r>
              <a:rPr lang="en-US" altLang="ko-KR" spc="0" dirty="0" smtClean="0">
                <a:solidFill>
                  <a:schemeClr val="tx1"/>
                </a:solidFill>
              </a:rPr>
              <a:t>0</a:t>
            </a:r>
            <a:r>
              <a:rPr lang="ko-KR" altLang="en-US" spc="0" dirty="0" smtClean="0">
                <a:solidFill>
                  <a:schemeClr val="tx1"/>
                </a:solidFill>
              </a:rPr>
              <a:t>개 소재 집행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sz="8800" dirty="0">
                <a:solidFill>
                  <a:srgbClr val="E1E2E3"/>
                </a:solidFill>
              </a:rPr>
              <a:t>4</a:t>
            </a:r>
            <a:endParaRPr lang="ko-KR" altLang="en-US" sz="8800" dirty="0">
              <a:solidFill>
                <a:srgbClr val="E1E2E3"/>
              </a:solidFill>
            </a:endParaRPr>
          </a:p>
        </p:txBody>
      </p:sp>
      <p:sp>
        <p:nvSpPr>
          <p:cNvPr id="19" name="텍스트 개체 틀 9"/>
          <p:cNvSpPr txBox="1">
            <a:spLocks/>
          </p:cNvSpPr>
          <p:nvPr/>
        </p:nvSpPr>
        <p:spPr>
          <a:xfrm>
            <a:off x="4350075" y="2355824"/>
            <a:ext cx="5940000" cy="1587525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버스 </a:t>
            </a:r>
            <a:r>
              <a:rPr lang="ko-KR" altLang="en-US" sz="1200" dirty="0" err="1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쉘터</a:t>
            </a:r>
            <a:endParaRPr lang="ko-KR" altLang="en-US" sz="1200" dirty="0" smtClean="0">
              <a:solidFill>
                <a:srgbClr val="745EA8"/>
              </a:solidFill>
              <a:latin typeface="나눔고딕" pitchFamily="50" charset="-127"/>
              <a:ea typeface="나눔고딕" pitchFamily="50" charset="-127"/>
            </a:endParaRPr>
          </a:p>
          <a:p>
            <a:pPr lvl="0">
              <a:lnSpc>
                <a:spcPts val="16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서울 전역을 커버하는 주요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쉘터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00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곳 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00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개 구좌집행 중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―</a:t>
            </a:r>
          </a:p>
          <a:p>
            <a:pPr lvl="0">
              <a:lnSpc>
                <a:spcPts val="16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공중파 외에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CATV,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극장까지 집행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9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11" name="텍스트 개체 틀 11"/>
          <p:cNvSpPr txBox="1">
            <a:spLocks/>
          </p:cNvSpPr>
          <p:nvPr/>
        </p:nvSpPr>
        <p:spPr>
          <a:xfrm>
            <a:off x="260131" y="410400"/>
            <a:ext cx="3717869" cy="23800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atin typeface="Eras Bold ITC" panose="020B0907030504020204" pitchFamily="34" charset="0"/>
              </a:rPr>
              <a:t>Program</a:t>
            </a:r>
          </a:p>
          <a:p>
            <a:r>
              <a:rPr lang="en-US" altLang="ko-KR" b="1" spc="-150" dirty="0" smtClean="0">
                <a:latin typeface="Eras Bold ITC" panose="020B0907030504020204" pitchFamily="34" charset="0"/>
              </a:rPr>
              <a:t>Demonstration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xfrm>
            <a:off x="4359600" y="860400"/>
            <a:ext cx="5940000" cy="1587525"/>
          </a:xfrm>
        </p:spPr>
        <p:txBody>
          <a:bodyPr/>
          <a:lstStyle/>
          <a:p>
            <a:r>
              <a:rPr lang="ko-KR" altLang="en-US" spc="0" dirty="0" smtClean="0"/>
              <a:t>지하철 스크린도어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유동인구가 많은 주요 </a:t>
            </a:r>
            <a:r>
              <a:rPr lang="en-US" altLang="ko-KR" spc="0" dirty="0" smtClean="0">
                <a:solidFill>
                  <a:schemeClr val="tx1"/>
                </a:solidFill>
              </a:rPr>
              <a:t>00</a:t>
            </a:r>
            <a:r>
              <a:rPr lang="ko-KR" altLang="en-US" spc="0" dirty="0" smtClean="0">
                <a:solidFill>
                  <a:schemeClr val="tx1"/>
                </a:solidFill>
              </a:rPr>
              <a:t>개 역사</a:t>
            </a:r>
            <a:endParaRPr lang="en-US" altLang="ko-KR" spc="0" dirty="0" smtClean="0">
              <a:solidFill>
                <a:schemeClr val="tx1"/>
              </a:solidFill>
            </a:endParaRP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00</a:t>
            </a:r>
            <a:r>
              <a:rPr lang="ko-KR" altLang="en-US" spc="0" dirty="0" smtClean="0">
                <a:solidFill>
                  <a:schemeClr val="tx1"/>
                </a:solidFill>
              </a:rPr>
              <a:t>개 구좌 집행 중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―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검색 체험 유도형 </a:t>
            </a:r>
            <a:r>
              <a:rPr lang="en-US" altLang="ko-KR" spc="0" dirty="0" smtClean="0">
                <a:solidFill>
                  <a:schemeClr val="tx1"/>
                </a:solidFill>
              </a:rPr>
              <a:t>0</a:t>
            </a:r>
            <a:r>
              <a:rPr lang="ko-KR" altLang="en-US" spc="0" dirty="0" smtClean="0">
                <a:solidFill>
                  <a:schemeClr val="tx1"/>
                </a:solidFill>
              </a:rPr>
              <a:t>개 소재 집행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sz="8800" dirty="0">
                <a:solidFill>
                  <a:srgbClr val="E1E2E3"/>
                </a:solidFill>
              </a:rPr>
              <a:t>4</a:t>
            </a:r>
            <a:r>
              <a:rPr lang="en-US" altLang="ko-KR" sz="8800" dirty="0" smtClean="0">
                <a:solidFill>
                  <a:srgbClr val="E1E2E3"/>
                </a:solidFill>
              </a:rPr>
              <a:t>-1</a:t>
            </a:r>
            <a:endParaRPr lang="ko-KR" altLang="en-US" sz="8800" dirty="0">
              <a:solidFill>
                <a:srgbClr val="E1E2E3"/>
              </a:solidFill>
            </a:endParaRPr>
          </a:p>
        </p:txBody>
      </p:sp>
      <p:sp>
        <p:nvSpPr>
          <p:cNvPr id="19" name="텍스트 개체 틀 9"/>
          <p:cNvSpPr txBox="1">
            <a:spLocks/>
          </p:cNvSpPr>
          <p:nvPr/>
        </p:nvSpPr>
        <p:spPr>
          <a:xfrm>
            <a:off x="4350075" y="2355824"/>
            <a:ext cx="5940000" cy="1587525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버스 </a:t>
            </a:r>
            <a:r>
              <a:rPr lang="ko-KR" altLang="en-US" sz="1200" dirty="0" err="1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쉘터</a:t>
            </a:r>
            <a:endParaRPr lang="ko-KR" altLang="en-US" sz="1200" dirty="0" smtClean="0">
              <a:solidFill>
                <a:srgbClr val="745EA8"/>
              </a:solidFill>
              <a:latin typeface="나눔고딕" pitchFamily="50" charset="-127"/>
              <a:ea typeface="나눔고딕" pitchFamily="50" charset="-127"/>
            </a:endParaRPr>
          </a:p>
          <a:p>
            <a:pPr lvl="0">
              <a:lnSpc>
                <a:spcPts val="16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서울 전역을 커버하는 주요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쉘터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00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곳 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00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개 구좌집행 중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―</a:t>
            </a:r>
          </a:p>
          <a:p>
            <a:pPr lvl="0">
              <a:lnSpc>
                <a:spcPts val="16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공중파 외에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CATV,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극장까지 집행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9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11" name="텍스트 개체 틀 11"/>
          <p:cNvSpPr txBox="1">
            <a:spLocks/>
          </p:cNvSpPr>
          <p:nvPr/>
        </p:nvSpPr>
        <p:spPr>
          <a:xfrm>
            <a:off x="260131" y="410400"/>
            <a:ext cx="3717869" cy="23800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atin typeface="Eras Bold ITC" panose="020B0907030504020204" pitchFamily="34" charset="0"/>
              </a:rPr>
              <a:t>Program</a:t>
            </a:r>
          </a:p>
          <a:p>
            <a:r>
              <a:rPr lang="en-US" altLang="ko-KR" b="1" spc="-150" dirty="0" smtClean="0">
                <a:latin typeface="Eras Bold ITC" panose="020B0907030504020204" pitchFamily="34" charset="0"/>
              </a:rPr>
              <a:t>Demonstration </a:t>
            </a:r>
          </a:p>
        </p:txBody>
      </p:sp>
    </p:spTree>
    <p:extLst>
      <p:ext uri="{BB962C8B-B14F-4D97-AF65-F5344CB8AC3E}">
        <p14:creationId xmlns:p14="http://schemas.microsoft.com/office/powerpoint/2010/main" val="382176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xfrm>
            <a:off x="4359600" y="860400"/>
            <a:ext cx="5940000" cy="1587525"/>
          </a:xfrm>
        </p:spPr>
        <p:txBody>
          <a:bodyPr/>
          <a:lstStyle/>
          <a:p>
            <a:r>
              <a:rPr lang="ko-KR" altLang="en-US" spc="0" dirty="0" smtClean="0"/>
              <a:t>지하철 스크린도어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유동인구가 많은 주요 </a:t>
            </a:r>
            <a:r>
              <a:rPr lang="en-US" altLang="ko-KR" spc="0" dirty="0" smtClean="0">
                <a:solidFill>
                  <a:schemeClr val="tx1"/>
                </a:solidFill>
              </a:rPr>
              <a:t>00</a:t>
            </a:r>
            <a:r>
              <a:rPr lang="ko-KR" altLang="en-US" spc="0" dirty="0" smtClean="0">
                <a:solidFill>
                  <a:schemeClr val="tx1"/>
                </a:solidFill>
              </a:rPr>
              <a:t>개 역사</a:t>
            </a:r>
            <a:endParaRPr lang="en-US" altLang="ko-KR" spc="0" dirty="0" smtClean="0">
              <a:solidFill>
                <a:schemeClr val="tx1"/>
              </a:solidFill>
            </a:endParaRP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00</a:t>
            </a:r>
            <a:r>
              <a:rPr lang="ko-KR" altLang="en-US" spc="0" dirty="0" smtClean="0">
                <a:solidFill>
                  <a:schemeClr val="tx1"/>
                </a:solidFill>
              </a:rPr>
              <a:t>개 구좌 집행 중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0" dirty="0" smtClean="0">
                <a:solidFill>
                  <a:schemeClr val="tx1"/>
                </a:solidFill>
              </a:rPr>
              <a:t>―</a:t>
            </a:r>
          </a:p>
          <a:p>
            <a:r>
              <a:rPr lang="ko-KR" altLang="en-US" spc="0" dirty="0" smtClean="0">
                <a:solidFill>
                  <a:schemeClr val="tx1"/>
                </a:solidFill>
              </a:rPr>
              <a:t>검색 체험 유도형 </a:t>
            </a:r>
            <a:r>
              <a:rPr lang="en-US" altLang="ko-KR" spc="0" dirty="0" smtClean="0">
                <a:solidFill>
                  <a:schemeClr val="tx1"/>
                </a:solidFill>
              </a:rPr>
              <a:t>0</a:t>
            </a:r>
            <a:r>
              <a:rPr lang="ko-KR" altLang="en-US" spc="0" dirty="0" smtClean="0">
                <a:solidFill>
                  <a:schemeClr val="tx1"/>
                </a:solidFill>
              </a:rPr>
              <a:t>개 소재 집행</a:t>
            </a:r>
            <a:r>
              <a:rPr lang="en-US" altLang="ko-KR" spc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sz="8800" dirty="0">
                <a:solidFill>
                  <a:srgbClr val="E1E2E3"/>
                </a:solidFill>
              </a:rPr>
              <a:t>4</a:t>
            </a:r>
            <a:r>
              <a:rPr lang="en-US" altLang="ko-KR" sz="8800" dirty="0" smtClean="0">
                <a:solidFill>
                  <a:srgbClr val="E1E2E3"/>
                </a:solidFill>
              </a:rPr>
              <a:t>-2</a:t>
            </a:r>
            <a:endParaRPr lang="ko-KR" altLang="en-US" sz="8800" dirty="0">
              <a:solidFill>
                <a:srgbClr val="E1E2E3"/>
              </a:solidFill>
            </a:endParaRPr>
          </a:p>
        </p:txBody>
      </p:sp>
      <p:sp>
        <p:nvSpPr>
          <p:cNvPr id="19" name="텍스트 개체 틀 9"/>
          <p:cNvSpPr txBox="1">
            <a:spLocks/>
          </p:cNvSpPr>
          <p:nvPr/>
        </p:nvSpPr>
        <p:spPr>
          <a:xfrm>
            <a:off x="4350075" y="2355824"/>
            <a:ext cx="5940000" cy="1587525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ts val="1600"/>
              </a:lnSpc>
            </a:pPr>
            <a:r>
              <a:rPr lang="ko-KR" altLang="en-US" sz="1200" dirty="0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버스 </a:t>
            </a:r>
            <a:r>
              <a:rPr lang="ko-KR" altLang="en-US" sz="1200" dirty="0" err="1" smtClean="0">
                <a:solidFill>
                  <a:srgbClr val="745EA8"/>
                </a:solidFill>
                <a:latin typeface="나눔고딕" pitchFamily="50" charset="-127"/>
                <a:ea typeface="나눔고딕" pitchFamily="50" charset="-127"/>
              </a:rPr>
              <a:t>쉘터</a:t>
            </a:r>
            <a:endParaRPr lang="ko-KR" altLang="en-US" sz="1200" dirty="0" smtClean="0">
              <a:solidFill>
                <a:srgbClr val="745EA8"/>
              </a:solidFill>
              <a:latin typeface="나눔고딕" pitchFamily="50" charset="-127"/>
              <a:ea typeface="나눔고딕" pitchFamily="50" charset="-127"/>
            </a:endParaRPr>
          </a:p>
          <a:p>
            <a:pPr lvl="0">
              <a:lnSpc>
                <a:spcPts val="16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서울 전역을 커버하는 주요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쉘터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00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곳 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00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개 구좌집행 중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0">
              <a:lnSpc>
                <a:spcPts val="1600"/>
              </a:lnSpc>
            </a:pP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―</a:t>
            </a:r>
          </a:p>
          <a:p>
            <a:pPr lvl="0">
              <a:lnSpc>
                <a:spcPts val="1600"/>
              </a:lnSpc>
            </a:pP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공중파 외에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CATV,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극장까지 집행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9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11" name="텍스트 개체 틀 11"/>
          <p:cNvSpPr txBox="1">
            <a:spLocks/>
          </p:cNvSpPr>
          <p:nvPr/>
        </p:nvSpPr>
        <p:spPr>
          <a:xfrm>
            <a:off x="260131" y="410400"/>
            <a:ext cx="3717869" cy="23800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atin typeface="Eras Bold ITC" panose="020B0907030504020204" pitchFamily="34" charset="0"/>
              </a:rPr>
              <a:t>Program</a:t>
            </a:r>
          </a:p>
          <a:p>
            <a:r>
              <a:rPr lang="en-US" altLang="ko-KR" b="1" spc="-150" dirty="0" smtClean="0">
                <a:latin typeface="Eras Bold ITC" panose="020B0907030504020204" pitchFamily="34" charset="0"/>
              </a:rPr>
              <a:t>Demonstration </a:t>
            </a:r>
          </a:p>
        </p:txBody>
      </p:sp>
    </p:spTree>
    <p:extLst>
      <p:ext uri="{BB962C8B-B14F-4D97-AF65-F5344CB8AC3E}">
        <p14:creationId xmlns:p14="http://schemas.microsoft.com/office/powerpoint/2010/main" val="89536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1098000" y="410400"/>
            <a:ext cx="1440000" cy="2448000"/>
          </a:xfrm>
        </p:spPr>
        <p:txBody>
          <a:bodyPr/>
          <a:lstStyle/>
          <a:p>
            <a:r>
              <a:rPr lang="ko-KR" altLang="en-US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4320000" y="378868"/>
            <a:ext cx="5760000" cy="288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	What </a:t>
            </a:r>
            <a:r>
              <a:rPr lang="en-US" altLang="ko-KR" sz="24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 our Project</a:t>
            </a:r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24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1-1	 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필요성</a:t>
            </a:r>
            <a:endParaRPr lang="en-US" altLang="ko-KR" sz="24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1-2	 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24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	</a:t>
            </a:r>
            <a:r>
              <a:rPr lang="en-US" altLang="ko-KR" sz="24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Analysis</a:t>
            </a:r>
            <a:endParaRPr lang="en-US" altLang="ko-KR" sz="24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2-1	 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 Model</a:t>
            </a:r>
            <a:endParaRPr lang="en-US" altLang="ko-KR" sz="24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2-2	 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Structural Model</a:t>
            </a:r>
            <a:endParaRPr lang="en-US" altLang="ko-KR" sz="24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2-3	  Use-case Diagram</a:t>
            </a:r>
          </a:p>
          <a:p>
            <a:pPr>
              <a:lnSpc>
                <a:spcPct val="100000"/>
              </a:lnSpc>
            </a:pPr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2-4	  Functional Requirements</a:t>
            </a:r>
          </a:p>
          <a:p>
            <a:pPr>
              <a:lnSpc>
                <a:spcPct val="100000"/>
              </a:lnSpc>
            </a:pPr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2-5	  Non-Functional Requirements</a:t>
            </a:r>
          </a:p>
          <a:p>
            <a:pPr>
              <a:lnSpc>
                <a:spcPct val="100000"/>
              </a:lnSpc>
            </a:pPr>
            <a:endParaRPr lang="en-US" altLang="ko-KR" sz="24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	Implement &amp; Test Tactics</a:t>
            </a:r>
          </a:p>
          <a:p>
            <a:pPr>
              <a:lnSpc>
                <a:spcPct val="100000"/>
              </a:lnSpc>
            </a:pPr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3-1	 </a:t>
            </a:r>
            <a:r>
              <a:rPr lang="en-US" altLang="ko-KR" sz="24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Implement Tactics</a:t>
            </a:r>
          </a:p>
          <a:p>
            <a:pPr>
              <a:lnSpc>
                <a:spcPct val="100000"/>
              </a:lnSpc>
            </a:pPr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3-2	  Test Tactics</a:t>
            </a:r>
            <a:endParaRPr lang="en-US" altLang="ko-KR" sz="24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00000"/>
              </a:lnSpc>
              <a:buAutoNum type="arabicPlain" startAt="3"/>
            </a:pPr>
            <a:endParaRPr lang="en-US" altLang="ko-KR" sz="24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4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Program </a:t>
            </a:r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Demonstration</a:t>
            </a:r>
            <a:endParaRPr lang="en-US" altLang="ko-KR" sz="24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-1	  </a:t>
            </a:r>
            <a:r>
              <a:rPr lang="ko-KR" altLang="en-US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 시연</a:t>
            </a:r>
            <a:endParaRPr lang="en-US" altLang="ko-KR" sz="24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-2	  </a:t>
            </a:r>
            <a:r>
              <a:rPr lang="ko-KR" altLang="en-US" sz="2400" spc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데스크탑</a:t>
            </a:r>
            <a:r>
              <a:rPr lang="ko-KR" altLang="en-US" sz="24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</a:p>
          <a:p>
            <a:pPr>
              <a:lnSpc>
                <a:spcPct val="100000"/>
              </a:lnSpc>
            </a:pPr>
            <a:endParaRPr lang="ko-KR" altLang="en-US" sz="20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1528" lvl="1" indent="0">
              <a:buNone/>
            </a:pPr>
            <a:endParaRPr lang="en-US" altLang="ko-KR" sz="21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10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10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10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1000" spc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>
          <a:xfrm>
            <a:off x="260131" y="410400"/>
            <a:ext cx="3717869" cy="2380097"/>
          </a:xfrm>
        </p:spPr>
        <p:txBody>
          <a:bodyPr/>
          <a:lstStyle/>
          <a:p>
            <a:r>
              <a:rPr lang="en-US" altLang="ko-KR" b="1" spc="0" dirty="0" smtClean="0">
                <a:latin typeface="Eras Bold ITC" panose="020B0907030504020204" pitchFamily="34" charset="0"/>
              </a:rPr>
              <a:t>What Is </a:t>
            </a:r>
          </a:p>
          <a:p>
            <a:r>
              <a:rPr lang="en-US" altLang="ko-KR" b="1" spc="0" dirty="0" smtClean="0">
                <a:latin typeface="Eras Bold ITC" panose="020B0907030504020204" pitchFamily="34" charset="0"/>
              </a:rPr>
              <a:t>our Project?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r>
              <a:rPr lang="en-US" altLang="ko-KR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VR</a:t>
            </a:r>
            <a:r>
              <a:rPr lang="ko-KR" altLang="en-US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을 이용한 </a:t>
            </a:r>
            <a:r>
              <a:rPr lang="ko-KR" altLang="en-US" sz="3200" b="1" spc="0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명함소개</a:t>
            </a:r>
            <a:r>
              <a:rPr lang="ko-KR" altLang="en-US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프로그램</a:t>
            </a:r>
            <a:endParaRPr lang="ko-KR" altLang="en-US" sz="3200" b="1" spc="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r>
              <a:rPr lang="en-US" altLang="ko-KR" sz="8800" dirty="0" smtClean="0">
                <a:solidFill>
                  <a:srgbClr val="E1E2E3"/>
                </a:solidFill>
              </a:rPr>
              <a:t>1</a:t>
            </a:r>
            <a:endParaRPr lang="ko-KR" altLang="en-US" sz="8800" dirty="0">
              <a:solidFill>
                <a:srgbClr val="E1E2E3"/>
              </a:solidFill>
            </a:endParaRPr>
          </a:p>
        </p:txBody>
      </p:sp>
      <p:sp>
        <p:nvSpPr>
          <p:cNvPr id="2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4140000" y="4916610"/>
            <a:ext cx="5940000" cy="2268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ko-KR" altLang="en-US" sz="2400" dirty="0" smtClean="0">
                <a:latin typeface="+mn-lt"/>
              </a:rPr>
              <a:t>명함에 보다 더 많은 정보를 </a:t>
            </a:r>
            <a:endParaRPr lang="en-US" altLang="ko-KR" sz="2400" dirty="0" smtClean="0">
              <a:latin typeface="+mn-lt"/>
            </a:endParaRPr>
          </a:p>
          <a:p>
            <a:pPr algn="r">
              <a:lnSpc>
                <a:spcPct val="100000"/>
              </a:lnSpc>
            </a:pPr>
            <a:r>
              <a:rPr lang="ko-KR" altLang="en-US" sz="2400" dirty="0" smtClean="0">
                <a:latin typeface="+mn-lt"/>
              </a:rPr>
              <a:t>담을 수 없을까</a:t>
            </a:r>
            <a:r>
              <a:rPr lang="en-US" altLang="ko-KR" sz="2400" dirty="0" smtClean="0">
                <a:latin typeface="+mn-lt"/>
              </a:rPr>
              <a:t>?</a:t>
            </a:r>
          </a:p>
          <a:p>
            <a:pPr algn="r">
              <a:lnSpc>
                <a:spcPct val="100000"/>
              </a:lnSpc>
            </a:pPr>
            <a:endParaRPr lang="en-US" altLang="ko-KR" sz="2400" dirty="0">
              <a:latin typeface="+mn-lt"/>
            </a:endParaRPr>
          </a:p>
          <a:p>
            <a:pPr algn="r">
              <a:lnSpc>
                <a:spcPct val="100000"/>
              </a:lnSpc>
            </a:pPr>
            <a:r>
              <a:rPr lang="ko-KR" altLang="en-US" sz="2400" dirty="0" smtClean="0">
                <a:latin typeface="+mn-lt"/>
              </a:rPr>
              <a:t>나를 더욱 자세하게 알려줄 수 없을까</a:t>
            </a:r>
            <a:r>
              <a:rPr lang="en-US" altLang="ko-KR" sz="2400" dirty="0" smtClean="0">
                <a:latin typeface="+mn-lt"/>
              </a:rPr>
              <a:t>?</a:t>
            </a:r>
            <a:endParaRPr lang="ko-KR" altLang="en-US" sz="2400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87" y="1074686"/>
            <a:ext cx="6009728" cy="3981445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84" y="2675403"/>
            <a:ext cx="9124950" cy="50482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r>
              <a:rPr lang="en-US" altLang="ko-KR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Project </a:t>
            </a:r>
            <a:r>
              <a:rPr lang="ko-KR" altLang="en-US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필요성</a:t>
            </a:r>
            <a:endParaRPr lang="ko-KR" altLang="en-US" sz="3200" b="1" spc="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7"/>
          </p:nvPr>
        </p:nvSpPr>
        <p:spPr>
          <a:xfrm>
            <a:off x="4320000" y="863130"/>
            <a:ext cx="5940000" cy="2268000"/>
          </a:xfrm>
        </p:spPr>
        <p:txBody>
          <a:bodyPr/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spc="0" dirty="0" err="1" smtClean="0"/>
              <a:t>직장내에서</a:t>
            </a:r>
            <a:r>
              <a:rPr lang="ko-KR" altLang="en-US" sz="2000" spc="0" dirty="0"/>
              <a:t> </a:t>
            </a:r>
            <a:r>
              <a:rPr lang="ko-KR" altLang="en-US" sz="2000" spc="0" dirty="0" smtClean="0"/>
              <a:t>여전히 명함이 최고의 자기소개 </a:t>
            </a:r>
            <a:r>
              <a:rPr lang="en-US" altLang="ko-KR" sz="2000" spc="0" dirty="0" smtClean="0"/>
              <a:t>&amp;</a:t>
            </a:r>
            <a:r>
              <a:rPr lang="ko-KR" altLang="en-US" sz="2000" spc="0" dirty="0" smtClean="0"/>
              <a:t>정보공유 수단</a:t>
            </a:r>
            <a:endParaRPr lang="en-US" altLang="ko-KR" sz="2000" spc="0" dirty="0" smtClean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000" spc="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spc="0" dirty="0" smtClean="0"/>
              <a:t>명함 내 </a:t>
            </a:r>
            <a:r>
              <a:rPr lang="ko-KR" altLang="en-US" sz="2000" spc="0" dirty="0" err="1" smtClean="0"/>
              <a:t>탑재정보량</a:t>
            </a:r>
            <a:r>
              <a:rPr lang="ko-KR" altLang="en-US" sz="2000" spc="0" dirty="0" smtClean="0"/>
              <a:t> 제한</a:t>
            </a:r>
            <a:endParaRPr lang="en-US" altLang="ko-KR" sz="2000" spc="0" dirty="0" smtClean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000" spc="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spc="0" dirty="0" smtClean="0"/>
              <a:t>유사한 시스템 상용화되지 않음</a:t>
            </a:r>
            <a:endParaRPr lang="en-US" altLang="ko-KR" sz="2000" spc="0" dirty="0" smtClean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000" spc="0" dirty="0"/>
          </a:p>
          <a:p>
            <a:endParaRPr lang="en-US" altLang="ko-KR" spc="0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r>
              <a:rPr lang="en-US" altLang="ko-KR" sz="8800" dirty="0" smtClean="0">
                <a:solidFill>
                  <a:srgbClr val="E1E2E3"/>
                </a:solidFill>
              </a:rPr>
              <a:t>1-1</a:t>
            </a:r>
            <a:endParaRPr lang="ko-KR" altLang="en-US" sz="8800" dirty="0">
              <a:solidFill>
                <a:srgbClr val="E1E2E3"/>
              </a:solidFill>
            </a:endParaRPr>
          </a:p>
        </p:txBody>
      </p:sp>
      <p:sp>
        <p:nvSpPr>
          <p:cNvPr id="2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25" name="텍스트 개체 틀 11"/>
          <p:cNvSpPr txBox="1">
            <a:spLocks/>
          </p:cNvSpPr>
          <p:nvPr/>
        </p:nvSpPr>
        <p:spPr>
          <a:xfrm>
            <a:off x="260131" y="410400"/>
            <a:ext cx="3717869" cy="23800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atin typeface="Eras Bold ITC" panose="020B0907030504020204" pitchFamily="34" charset="0"/>
              </a:rPr>
              <a:t>What Is </a:t>
            </a:r>
          </a:p>
          <a:p>
            <a:r>
              <a:rPr lang="en-US" altLang="ko-KR" b="1" spc="0" dirty="0" smtClean="0">
                <a:latin typeface="Eras Bold ITC" panose="020B0907030504020204" pitchFamily="34" charset="0"/>
              </a:rPr>
              <a:t>our Project?</a:t>
            </a:r>
          </a:p>
        </p:txBody>
      </p:sp>
    </p:spTree>
    <p:extLst>
      <p:ext uri="{BB962C8B-B14F-4D97-AF65-F5344CB8AC3E}">
        <p14:creationId xmlns:p14="http://schemas.microsoft.com/office/powerpoint/2010/main" val="352020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4320000" y="432319"/>
            <a:ext cx="5760000" cy="468000"/>
          </a:xfrm>
        </p:spPr>
        <p:txBody>
          <a:bodyPr/>
          <a:lstStyle/>
          <a:p>
            <a:r>
              <a:rPr lang="en-US" altLang="ko-KR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Project </a:t>
            </a:r>
            <a:r>
              <a:rPr lang="ko-KR" altLang="en-US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소개</a:t>
            </a:r>
            <a:endParaRPr lang="ko-KR" altLang="en-US" sz="3200" b="1" spc="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17984" y="3710610"/>
            <a:ext cx="1620000" cy="2412000"/>
          </a:xfrm>
        </p:spPr>
        <p:txBody>
          <a:bodyPr/>
          <a:lstStyle/>
          <a:p>
            <a:r>
              <a:rPr lang="en-US" altLang="ko-KR" sz="8800" dirty="0" smtClean="0">
                <a:solidFill>
                  <a:srgbClr val="E1E2E3"/>
                </a:solidFill>
              </a:rPr>
              <a:t>1-2</a:t>
            </a:r>
            <a:endParaRPr lang="ko-KR" altLang="en-US" sz="8800" dirty="0">
              <a:solidFill>
                <a:srgbClr val="E1E2E3"/>
              </a:solidFill>
            </a:endParaRPr>
          </a:p>
        </p:txBody>
      </p:sp>
      <p:sp>
        <p:nvSpPr>
          <p:cNvPr id="2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25" name="텍스트 개체 틀 11"/>
          <p:cNvSpPr txBox="1">
            <a:spLocks/>
          </p:cNvSpPr>
          <p:nvPr/>
        </p:nvSpPr>
        <p:spPr>
          <a:xfrm>
            <a:off x="260131" y="410400"/>
            <a:ext cx="3717869" cy="23800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atin typeface="Eras Bold ITC" panose="020B0907030504020204" pitchFamily="34" charset="0"/>
              </a:rPr>
              <a:t>What Is </a:t>
            </a:r>
          </a:p>
          <a:p>
            <a:r>
              <a:rPr lang="en-US" altLang="ko-KR" b="1" spc="0" dirty="0" smtClean="0">
                <a:latin typeface="Eras Bold ITC" panose="020B0907030504020204" pitchFamily="34" charset="0"/>
              </a:rPr>
              <a:t>our Project?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2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2" b="89912" l="8481" r="97998">
                        <a14:foregroundMark x1="23204" y1="16460" x2="63840" y2="64779"/>
                        <a14:foregroundMark x1="65135" y1="66903" x2="98115" y2="81062"/>
                        <a14:foregroundMark x1="60777" y1="69027" x2="42756" y2="89912"/>
                        <a14:foregroundMark x1="10718" y1="38230" x2="8481" y2="56637"/>
                        <a14:foregroundMark x1="8834" y1="56637" x2="14252" y2="76637"/>
                        <a14:backgroundMark x1="11779" y1="7965" x2="73145" y2="12035"/>
                        <a14:backgroundMark x1="77150" y1="20177" x2="78327" y2="53097"/>
                        <a14:backgroundMark x1="76796" y1="86726" x2="64311" y2="94336"/>
                        <a14:backgroundMark x1="3887" y1="45841" x2="4240" y2="72389"/>
                      </a14:backgroundRemoval>
                    </a14:imgEffect>
                    <a14:imgEffect>
                      <a14:sharpenSoften amount="-100000"/>
                    </a14:imgEffect>
                    <a14:imgEffect>
                      <a14:colorTemperature colorTemp="6727"/>
                    </a14:imgEffect>
                    <a14:imgEffect>
                      <a14:saturation sat="294000"/>
                    </a14:imgEffect>
                    <a14:imgEffect>
                      <a14:brightnessContrast bright="64000" contras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37" y="1089819"/>
            <a:ext cx="8086725" cy="5381625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4320000" y="435632"/>
            <a:ext cx="5760000" cy="540000"/>
          </a:xfrm>
        </p:spPr>
        <p:txBody>
          <a:bodyPr/>
          <a:lstStyle/>
          <a:p>
            <a:r>
              <a:rPr lang="ko-KR" altLang="en-US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프로젝트 분석</a:t>
            </a:r>
            <a:endParaRPr lang="ko-KR" altLang="en-US" sz="3200" b="1" spc="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4356000" y="867632"/>
            <a:ext cx="5940000" cy="2268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800" b="1" spc="0" dirty="0" smtClean="0">
                <a:solidFill>
                  <a:schemeClr val="tx1"/>
                </a:solidFill>
              </a:rPr>
              <a:t>프로그램 분석</a:t>
            </a:r>
            <a:endParaRPr lang="en-US" altLang="ko-KR" sz="2800" b="1" spc="0" dirty="0" smtClean="0">
              <a:solidFill>
                <a:schemeClr val="tx1"/>
              </a:solidFill>
            </a:endParaRPr>
          </a:p>
          <a:p>
            <a:pPr marL="1190383" lvl="1" indent="-342900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Context Model </a:t>
            </a:r>
            <a:r>
              <a:rPr lang="ko-KR" altLang="en-US" sz="20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분석</a:t>
            </a:r>
            <a:endParaRPr lang="en-US" altLang="ko-KR" sz="2000" b="1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1190383" lvl="1" indent="-342900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Structural </a:t>
            </a:r>
            <a:r>
              <a:rPr lang="en-US" altLang="ko-KR" sz="2000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Model</a:t>
            </a:r>
          </a:p>
          <a:p>
            <a:pPr>
              <a:lnSpc>
                <a:spcPct val="100000"/>
              </a:lnSpc>
            </a:pPr>
            <a:endParaRPr lang="en-US" altLang="ko-KR" sz="2000" spc="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2000" spc="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ko-KR" sz="2000" spc="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2800" b="1" spc="0" dirty="0" smtClean="0">
                <a:solidFill>
                  <a:schemeClr val="tx1"/>
                </a:solidFill>
              </a:rPr>
              <a:t>유저 사용 분석</a:t>
            </a:r>
            <a:endParaRPr lang="en-US" altLang="ko-KR" sz="2800" b="1" spc="0" dirty="0" smtClean="0">
              <a:solidFill>
                <a:schemeClr val="tx1"/>
              </a:solidFill>
            </a:endParaRPr>
          </a:p>
          <a:p>
            <a:pPr marL="1018933" lvl="1" indent="-171450">
              <a:buFont typeface="Wingdings" panose="05000000000000000000" pitchFamily="2" charset="2"/>
              <a:buChar char="§"/>
            </a:pPr>
            <a:r>
              <a:rPr lang="en-US" altLang="ko-KR" sz="2000" b="1" spc="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Use </a:t>
            </a:r>
            <a:r>
              <a:rPr lang="en-US" altLang="ko-KR" sz="2000" b="1" spc="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case </a:t>
            </a:r>
            <a:r>
              <a:rPr lang="en-US" altLang="ko-KR" sz="2000" b="1" spc="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Diagram</a:t>
            </a:r>
          </a:p>
          <a:p>
            <a:pPr marL="1018933" lvl="1" indent="-171450">
              <a:buFont typeface="Wingdings" panose="05000000000000000000" pitchFamily="2" charset="2"/>
              <a:buChar char="§"/>
            </a:pPr>
            <a:endParaRPr lang="en-US" altLang="ko-KR" sz="2000" b="1" spc="0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1018933" lvl="1" indent="-17145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1018933" lvl="1" indent="-171450">
              <a:buFont typeface="Wingdings" panose="05000000000000000000" pitchFamily="2" charset="2"/>
              <a:buChar char="§"/>
            </a:pPr>
            <a:endParaRPr lang="en-US" altLang="ko-KR" sz="2000" b="1" spc="0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1018933" lvl="1" indent="-17145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800" b="1" spc="0" dirty="0" smtClean="0">
                <a:solidFill>
                  <a:schemeClr val="tx1"/>
                </a:solidFill>
              </a:rPr>
              <a:t>요구사항만족 </a:t>
            </a:r>
            <a:r>
              <a:rPr lang="ko-KR" altLang="en-US" sz="2800" b="1" spc="0" dirty="0">
                <a:solidFill>
                  <a:schemeClr val="tx1"/>
                </a:solidFill>
              </a:rPr>
              <a:t>사용 </a:t>
            </a:r>
            <a:r>
              <a:rPr lang="ko-KR" altLang="en-US" sz="2800" b="1" spc="0" dirty="0" smtClean="0">
                <a:solidFill>
                  <a:schemeClr val="tx1"/>
                </a:solidFill>
              </a:rPr>
              <a:t>분석</a:t>
            </a:r>
            <a:endParaRPr lang="en-US" altLang="ko-KR" sz="2800" b="1" spc="0" dirty="0" smtClean="0">
              <a:solidFill>
                <a:schemeClr val="tx1"/>
              </a:solidFill>
            </a:endParaRPr>
          </a:p>
          <a:p>
            <a:pPr marL="1304683" lvl="1" indent="-4572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Functional Requirements</a:t>
            </a:r>
          </a:p>
          <a:p>
            <a:pPr marL="1304683" lvl="1" indent="-4572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Non-Functional Requirements</a:t>
            </a:r>
          </a:p>
          <a:p>
            <a:pPr>
              <a:lnSpc>
                <a:spcPct val="100000"/>
              </a:lnSpc>
            </a:pPr>
            <a:endParaRPr lang="en-US" altLang="ko-KR" sz="2800" b="1" spc="0" dirty="0">
              <a:solidFill>
                <a:schemeClr val="tx1"/>
              </a:solidFill>
            </a:endParaRPr>
          </a:p>
          <a:p>
            <a:pPr marL="1018933" lvl="1" indent="-171450">
              <a:buFont typeface="Wingdings" panose="05000000000000000000" pitchFamily="2" charset="2"/>
              <a:buChar char="§"/>
            </a:pPr>
            <a:endParaRPr lang="en-US" altLang="ko-KR" sz="2000" b="1" spc="0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37564" y="3689012"/>
            <a:ext cx="1620000" cy="2412000"/>
          </a:xfrm>
        </p:spPr>
        <p:txBody>
          <a:bodyPr/>
          <a:lstStyle/>
          <a:p>
            <a:r>
              <a:rPr lang="en-US" altLang="ko-KR" sz="8800" dirty="0" smtClean="0">
                <a:solidFill>
                  <a:srgbClr val="E1E2E3"/>
                </a:solidFill>
              </a:rPr>
              <a:t>2</a:t>
            </a:r>
            <a:endParaRPr lang="ko-KR" altLang="en-US" sz="8800" dirty="0">
              <a:solidFill>
                <a:srgbClr val="E1E2E3"/>
              </a:solidFill>
            </a:endParaRPr>
          </a:p>
        </p:txBody>
      </p:sp>
      <p:sp>
        <p:nvSpPr>
          <p:cNvPr id="25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27" name="텍스트 개체 틀 11"/>
          <p:cNvSpPr txBox="1">
            <a:spLocks/>
          </p:cNvSpPr>
          <p:nvPr/>
        </p:nvSpPr>
        <p:spPr>
          <a:xfrm>
            <a:off x="260131" y="410400"/>
            <a:ext cx="3717869" cy="23800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atin typeface="Eras Bold ITC" panose="020B0907030504020204" pitchFamily="34" charset="0"/>
              </a:rPr>
              <a:t>Project </a:t>
            </a:r>
          </a:p>
          <a:p>
            <a:r>
              <a:rPr lang="en-US" altLang="ko-KR" b="1" spc="0" dirty="0" smtClean="0">
                <a:latin typeface="Eras Bold ITC" panose="020B0907030504020204" pitchFamily="34" charset="0"/>
              </a:rPr>
              <a:t>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051" y="1600447"/>
            <a:ext cx="8155897" cy="4923297"/>
          </a:xfrm>
          <a:prstGeom prst="rect">
            <a:avLst/>
          </a:prstGeom>
        </p:spPr>
      </p:pic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sz="8800" dirty="0" smtClean="0">
                <a:solidFill>
                  <a:srgbClr val="E1E2E3"/>
                </a:solidFill>
              </a:rPr>
              <a:t>2-1</a:t>
            </a:r>
            <a:endParaRPr lang="ko-KR" altLang="en-US" sz="8800" dirty="0">
              <a:solidFill>
                <a:srgbClr val="E1E2E3"/>
              </a:solidFill>
            </a:endParaRPr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36" name="텍스트 개체 틀 11"/>
          <p:cNvSpPr txBox="1">
            <a:spLocks/>
          </p:cNvSpPr>
          <p:nvPr/>
        </p:nvSpPr>
        <p:spPr>
          <a:xfrm>
            <a:off x="260131" y="410400"/>
            <a:ext cx="3717869" cy="23800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atin typeface="Eras Bold ITC" panose="020B0907030504020204" pitchFamily="34" charset="0"/>
              </a:rPr>
              <a:t>Project </a:t>
            </a:r>
          </a:p>
          <a:p>
            <a:r>
              <a:rPr lang="en-US" altLang="ko-KR" b="1" spc="0" dirty="0" smtClean="0">
                <a:latin typeface="Eras Bold ITC" panose="020B0907030504020204" pitchFamily="34" charset="0"/>
              </a:rPr>
              <a:t>Analysis</a:t>
            </a:r>
          </a:p>
        </p:txBody>
      </p:sp>
      <p:sp>
        <p:nvSpPr>
          <p:cNvPr id="48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4320000" y="435632"/>
            <a:ext cx="5760000" cy="540000"/>
          </a:xfrm>
        </p:spPr>
        <p:txBody>
          <a:bodyPr/>
          <a:lstStyle/>
          <a:p>
            <a:r>
              <a:rPr lang="en-US" altLang="ko-KR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Process Model</a:t>
            </a:r>
            <a:endParaRPr lang="ko-KR" altLang="en-US" sz="3200" b="1" spc="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79206" y="208731"/>
            <a:ext cx="1269949" cy="7128000"/>
            <a:chOff x="2879206" y="208731"/>
            <a:chExt cx="1269949" cy="7128000"/>
          </a:xfrm>
        </p:grpSpPr>
        <p:cxnSp>
          <p:nvCxnSpPr>
            <p:cNvPr id="50" name="직선 연결선 49"/>
            <p:cNvCxnSpPr/>
            <p:nvPr/>
          </p:nvCxnSpPr>
          <p:spPr>
            <a:xfrm rot="5400000">
              <a:off x="-684000" y="3771937"/>
              <a:ext cx="7128000" cy="1588"/>
            </a:xfrm>
            <a:prstGeom prst="line">
              <a:avLst/>
            </a:prstGeom>
            <a:ln w="3175">
              <a:solidFill>
                <a:srgbClr val="40BF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5400000">
              <a:off x="584361" y="3771937"/>
              <a:ext cx="7128000" cy="1588"/>
            </a:xfrm>
            <a:prstGeom prst="line">
              <a:avLst/>
            </a:prstGeom>
            <a:ln w="3175">
              <a:solidFill>
                <a:srgbClr val="40BF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1729336"/>
            <a:ext cx="7434263" cy="5115964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sz="8800" spc="0" dirty="0" smtClean="0">
                <a:solidFill>
                  <a:srgbClr val="E1E2E3"/>
                </a:solidFill>
              </a:rPr>
              <a:t>2-2</a:t>
            </a:r>
            <a:endParaRPr lang="ko-KR" altLang="en-US" sz="8800" spc="0" dirty="0">
              <a:solidFill>
                <a:srgbClr val="E1E2E3"/>
              </a:solidFill>
            </a:endParaRPr>
          </a:p>
        </p:txBody>
      </p:sp>
      <p:sp>
        <p:nvSpPr>
          <p:cNvPr id="30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34" name="텍스트 개체 틀 11"/>
          <p:cNvSpPr txBox="1">
            <a:spLocks/>
          </p:cNvSpPr>
          <p:nvPr/>
        </p:nvSpPr>
        <p:spPr>
          <a:xfrm>
            <a:off x="260131" y="410400"/>
            <a:ext cx="3717869" cy="23800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atin typeface="Eras Bold ITC" panose="020B0907030504020204" pitchFamily="34" charset="0"/>
              </a:rPr>
              <a:t>Project </a:t>
            </a:r>
          </a:p>
          <a:p>
            <a:r>
              <a:rPr lang="en-US" altLang="ko-KR" b="1" spc="0" dirty="0" smtClean="0">
                <a:latin typeface="Eras Bold ITC" panose="020B0907030504020204" pitchFamily="34" charset="0"/>
              </a:rPr>
              <a:t>Analysis</a:t>
            </a:r>
          </a:p>
        </p:txBody>
      </p:sp>
      <p:sp>
        <p:nvSpPr>
          <p:cNvPr id="35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4320000" y="435632"/>
            <a:ext cx="5760000" cy="540000"/>
          </a:xfrm>
        </p:spPr>
        <p:txBody>
          <a:bodyPr/>
          <a:lstStyle/>
          <a:p>
            <a:r>
              <a:rPr lang="en-US" altLang="ko-KR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Structural Model</a:t>
            </a:r>
            <a:endParaRPr lang="ko-KR" altLang="en-US" sz="3200" b="1" spc="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879206" y="208731"/>
            <a:ext cx="1269949" cy="7128000"/>
            <a:chOff x="2879206" y="208731"/>
            <a:chExt cx="1269949" cy="7128000"/>
          </a:xfrm>
        </p:grpSpPr>
        <p:cxnSp>
          <p:nvCxnSpPr>
            <p:cNvPr id="37" name="직선 연결선 36"/>
            <p:cNvCxnSpPr/>
            <p:nvPr/>
          </p:nvCxnSpPr>
          <p:spPr>
            <a:xfrm rot="5400000">
              <a:off x="-684000" y="3771937"/>
              <a:ext cx="7128000" cy="1588"/>
            </a:xfrm>
            <a:prstGeom prst="line">
              <a:avLst/>
            </a:prstGeom>
            <a:ln w="3175">
              <a:solidFill>
                <a:srgbClr val="40BF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5400000">
              <a:off x="584361" y="3771937"/>
              <a:ext cx="7128000" cy="1588"/>
            </a:xfrm>
            <a:prstGeom prst="line">
              <a:avLst/>
            </a:prstGeom>
            <a:ln w="3175">
              <a:solidFill>
                <a:srgbClr val="40BF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39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99" y="1329267"/>
            <a:ext cx="7498821" cy="5689599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6800" y="3690000"/>
            <a:ext cx="1620000" cy="2412000"/>
          </a:xfrm>
        </p:spPr>
        <p:txBody>
          <a:bodyPr/>
          <a:lstStyle/>
          <a:p>
            <a:r>
              <a:rPr lang="en-US" altLang="ko-KR" sz="8800" spc="0" dirty="0" smtClean="0">
                <a:solidFill>
                  <a:srgbClr val="E1E2E3"/>
                </a:solidFill>
              </a:rPr>
              <a:t>2-3</a:t>
            </a:r>
            <a:endParaRPr lang="ko-KR" altLang="en-US" sz="8800" spc="0" dirty="0">
              <a:solidFill>
                <a:srgbClr val="E1E2E3"/>
              </a:solidFill>
            </a:endParaRPr>
          </a:p>
        </p:txBody>
      </p:sp>
      <p:sp>
        <p:nvSpPr>
          <p:cNvPr id="30" name="텍스트 개체 틀 11"/>
          <p:cNvSpPr>
            <a:spLocks noGrp="1"/>
          </p:cNvSpPr>
          <p:nvPr>
            <p:ph type="body" sz="quarter" idx="16"/>
          </p:nvPr>
        </p:nvSpPr>
        <p:spPr>
          <a:xfrm rot="16200000">
            <a:off x="9093319" y="4944182"/>
            <a:ext cx="2628000" cy="720000"/>
          </a:xfrm>
        </p:spPr>
        <p:txBody>
          <a:bodyPr/>
          <a:lstStyle/>
          <a:p>
            <a:r>
              <a:rPr lang="en-US" altLang="ko-KR" dirty="0" smtClean="0"/>
              <a:t>Hi-Five</a:t>
            </a:r>
            <a:endParaRPr lang="ko-KR" altLang="en-US" dirty="0"/>
          </a:p>
        </p:txBody>
      </p:sp>
      <p:sp>
        <p:nvSpPr>
          <p:cNvPr id="34" name="텍스트 개체 틀 11"/>
          <p:cNvSpPr txBox="1">
            <a:spLocks/>
          </p:cNvSpPr>
          <p:nvPr/>
        </p:nvSpPr>
        <p:spPr>
          <a:xfrm>
            <a:off x="260131" y="410400"/>
            <a:ext cx="3717869" cy="23800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43056" rtl="0" eaLnBrk="1" latinLnBrk="1" hangingPunct="1">
              <a:lnSpc>
                <a:spcPts val="4600"/>
              </a:lnSpc>
              <a:spcBef>
                <a:spcPts val="0"/>
              </a:spcBef>
              <a:buFont typeface="Arial" pitchFamily="34" charset="0"/>
              <a:buNone/>
              <a:defRPr sz="4000" b="0" kern="1200" spc="-170" baseline="0">
                <a:solidFill>
                  <a:srgbClr val="00AAAE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pc="0" dirty="0" smtClean="0">
                <a:latin typeface="Eras Bold ITC" panose="020B0907030504020204" pitchFamily="34" charset="0"/>
              </a:rPr>
              <a:t>Project </a:t>
            </a:r>
          </a:p>
          <a:p>
            <a:r>
              <a:rPr lang="en-US" altLang="ko-KR" b="1" spc="0" dirty="0" smtClean="0">
                <a:latin typeface="Eras Bold ITC" panose="020B0907030504020204" pitchFamily="34" charset="0"/>
              </a:rPr>
              <a:t>Analysis</a:t>
            </a:r>
          </a:p>
        </p:txBody>
      </p:sp>
      <p:sp>
        <p:nvSpPr>
          <p:cNvPr id="35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4320000" y="435632"/>
            <a:ext cx="5760000" cy="540000"/>
          </a:xfrm>
        </p:spPr>
        <p:txBody>
          <a:bodyPr/>
          <a:lstStyle/>
          <a:p>
            <a:r>
              <a:rPr lang="en-US" altLang="ko-KR" sz="3200" b="1" spc="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Use-case Diagram</a:t>
            </a:r>
            <a:endParaRPr lang="ko-KR" altLang="en-US" sz="3200" b="1" spc="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879206" y="208731"/>
            <a:ext cx="1269949" cy="7128000"/>
            <a:chOff x="2879206" y="208731"/>
            <a:chExt cx="1269949" cy="7128000"/>
          </a:xfrm>
        </p:grpSpPr>
        <p:cxnSp>
          <p:nvCxnSpPr>
            <p:cNvPr id="37" name="직선 연결선 36"/>
            <p:cNvCxnSpPr/>
            <p:nvPr/>
          </p:nvCxnSpPr>
          <p:spPr>
            <a:xfrm rot="5400000">
              <a:off x="-684000" y="3771937"/>
              <a:ext cx="7128000" cy="1588"/>
            </a:xfrm>
            <a:prstGeom prst="line">
              <a:avLst/>
            </a:prstGeom>
            <a:ln w="3175">
              <a:solidFill>
                <a:srgbClr val="40BF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5400000">
              <a:off x="584361" y="3771937"/>
              <a:ext cx="7128000" cy="1588"/>
            </a:xfrm>
            <a:prstGeom prst="line">
              <a:avLst/>
            </a:prstGeom>
            <a:ln w="3175">
              <a:solidFill>
                <a:srgbClr val="40BF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599</Words>
  <Application>Microsoft Office PowerPoint</Application>
  <PresentationFormat>사용자 지정</PresentationFormat>
  <Paragraphs>186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7" baseType="lpstr">
      <vt:lpstr>HY그래픽M</vt:lpstr>
      <vt:lpstr>HY헤드라인M</vt:lpstr>
      <vt:lpstr>굴림</vt:lpstr>
      <vt:lpstr>나눔고딕</vt:lpstr>
      <vt:lpstr>나눔명조</vt:lpstr>
      <vt:lpstr>맑은 고딕</vt:lpstr>
      <vt:lpstr>새굴림</vt:lpstr>
      <vt:lpstr>휴먼모음T</vt:lpstr>
      <vt:lpstr>Arial</vt:lpstr>
      <vt:lpstr>Eras Bold ITC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71</cp:revision>
  <dcterms:created xsi:type="dcterms:W3CDTF">2013-09-24T19:29:40Z</dcterms:created>
  <dcterms:modified xsi:type="dcterms:W3CDTF">2017-06-19T07:59:59Z</dcterms:modified>
</cp:coreProperties>
</file>