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8" r:id="rId3"/>
    <p:sldId id="259" r:id="rId4"/>
    <p:sldId id="267" r:id="rId5"/>
    <p:sldId id="268" r:id="rId6"/>
    <p:sldId id="260" r:id="rId7"/>
    <p:sldId id="261" r:id="rId8"/>
    <p:sldId id="271" r:id="rId9"/>
    <p:sldId id="262" r:id="rId10"/>
    <p:sldId id="269" r:id="rId11"/>
    <p:sldId id="270" r:id="rId12"/>
    <p:sldId id="263" r:id="rId13"/>
    <p:sldId id="272" r:id="rId14"/>
    <p:sldId id="273" r:id="rId1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FC2"/>
    <a:srgbClr val="0000FF"/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05" autoAdjust="0"/>
    <p:restoredTop sz="94660"/>
  </p:normalViewPr>
  <p:slideViewPr>
    <p:cSldViewPr snapToGrid="0">
      <p:cViewPr>
        <p:scale>
          <a:sx n="66" d="100"/>
          <a:sy n="66" d="100"/>
        </p:scale>
        <p:origin x="256" y="67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384" cy="75590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320000" y="432000"/>
            <a:ext cx="5760000" cy="3240000"/>
          </a:xfrm>
        </p:spPr>
        <p:txBody>
          <a:bodyPr/>
          <a:lstStyle/>
          <a:p>
            <a:r>
              <a:rPr lang="en-US" altLang="ko-KR" sz="54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 Business Card</a:t>
            </a:r>
          </a:p>
          <a:p>
            <a:r>
              <a:rPr lang="ko-KR" altLang="en-US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발표회</a:t>
            </a:r>
            <a:endPara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710448" y="7242813"/>
            <a:ext cx="1920166" cy="337138"/>
          </a:xfrm>
        </p:spPr>
        <p:txBody>
          <a:bodyPr/>
          <a:lstStyle/>
          <a:p>
            <a:pPr algn="r"/>
            <a:r>
              <a:rPr lang="en-US" altLang="ko-KR" spc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2017. 6.20 </a:t>
            </a:r>
            <a:r>
              <a:rPr lang="en-US" altLang="ko-KR" spc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 </a:t>
            </a:r>
            <a:r>
              <a:rPr lang="ko-KR" altLang="en-US" spc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최종발표</a:t>
            </a:r>
            <a:endParaRPr lang="ko-KR" altLang="en-US" spc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118800" y="3711600"/>
            <a:ext cx="7200000" cy="2340000"/>
          </a:xfrm>
        </p:spPr>
        <p:txBody>
          <a:bodyPr/>
          <a:lstStyle/>
          <a:p>
            <a:r>
              <a:rPr lang="en-US" altLang="ko-KR" sz="10700" dirty="0" smtClean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Hi-Five</a:t>
            </a:r>
            <a:r>
              <a:rPr lang="en-US" altLang="ko-KR" sz="10700" dirty="0" smtClean="0"/>
              <a:t> </a:t>
            </a:r>
            <a:endParaRPr lang="ko-KR" altLang="en-US" sz="10700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4"/>
          <p:cNvSpPr txBox="1">
            <a:spLocks/>
          </p:cNvSpPr>
          <p:nvPr/>
        </p:nvSpPr>
        <p:spPr>
          <a:xfrm>
            <a:off x="4618366" y="48816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2300"/>
              </a:lnSpc>
              <a:spcBef>
                <a:spcPts val="0"/>
              </a:spcBef>
              <a:buFont typeface="Arial" pitchFamily="34" charset="0"/>
              <a:buNone/>
              <a:defRPr sz="1350" b="0" kern="120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조장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2013105070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이동현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2011105080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이한솔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2012105072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이재선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2015118658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신은정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2013105066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이강일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온라인 반응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총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건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긍정 </a:t>
            </a:r>
            <a:r>
              <a:rPr lang="en-US" altLang="ko-KR" spc="0" dirty="0" smtClean="0">
                <a:solidFill>
                  <a:schemeClr val="tx1"/>
                </a:solidFill>
              </a:rPr>
              <a:t>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중립</a:t>
            </a:r>
            <a:r>
              <a:rPr lang="en-US" altLang="ko-KR" spc="0" dirty="0" smtClean="0">
                <a:solidFill>
                  <a:schemeClr val="tx1"/>
                </a:solidFill>
              </a:rPr>
              <a:t>00(0%)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부정 </a:t>
            </a:r>
            <a:r>
              <a:rPr lang="en-US" altLang="ko-KR" spc="0" dirty="0" smtClean="0">
                <a:solidFill>
                  <a:schemeClr val="tx1"/>
                </a:solidFill>
              </a:rPr>
              <a:t>00(0%)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반응 요약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전반적으로 긍정적인 반응이며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메시지 전달력이 좋다는 비중이 높게 나타남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광고를 계기로 서비스를 새로 인지하고 </a:t>
            </a:r>
            <a:r>
              <a:rPr lang="en-US" altLang="ko-KR" spc="0" dirty="0" smtClean="0">
                <a:solidFill>
                  <a:schemeClr val="tx1"/>
                </a:solidFill>
              </a:rPr>
              <a:t>Trial </a:t>
            </a:r>
            <a:r>
              <a:rPr lang="ko-KR" altLang="en-US" spc="0" dirty="0" smtClean="0">
                <a:solidFill>
                  <a:schemeClr val="tx1"/>
                </a:solidFill>
              </a:rPr>
              <a:t>해보면서 신기해 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광고의 포맷에 대한 긍정의견이 많았으며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인상적인 광고로 각인된 것으로 판단됨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2-4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8583" y="3366469"/>
          <a:ext cx="108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블로그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카페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SNS ,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TVCF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58584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출처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온라인 반응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총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건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긍정 </a:t>
            </a:r>
            <a:r>
              <a:rPr lang="en-US" altLang="ko-KR" spc="0" dirty="0" smtClean="0">
                <a:solidFill>
                  <a:schemeClr val="tx1"/>
                </a:solidFill>
              </a:rPr>
              <a:t>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중립</a:t>
            </a:r>
            <a:r>
              <a:rPr lang="en-US" altLang="ko-KR" spc="0" dirty="0" smtClean="0">
                <a:solidFill>
                  <a:schemeClr val="tx1"/>
                </a:solidFill>
              </a:rPr>
              <a:t>00(0%)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부정 </a:t>
            </a:r>
            <a:r>
              <a:rPr lang="en-US" altLang="ko-KR" spc="0" dirty="0" smtClean="0">
                <a:solidFill>
                  <a:schemeClr val="tx1"/>
                </a:solidFill>
              </a:rPr>
              <a:t>00(0%)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반응 요약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전반적으로 긍정적인 반응이며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메시지 전달력이 좋다는 비중이 높게 나타남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광고를 계기로 서비스를 새로 인지하고 </a:t>
            </a:r>
            <a:r>
              <a:rPr lang="en-US" altLang="ko-KR" spc="0" dirty="0" smtClean="0">
                <a:solidFill>
                  <a:schemeClr val="tx1"/>
                </a:solidFill>
              </a:rPr>
              <a:t>Trial </a:t>
            </a:r>
            <a:r>
              <a:rPr lang="ko-KR" altLang="en-US" spc="0" dirty="0" smtClean="0">
                <a:solidFill>
                  <a:schemeClr val="tx1"/>
                </a:solidFill>
              </a:rPr>
              <a:t>해보면서 신기해 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광고의 포맷에 대한 긍정의견이 많았으며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인상적인 광고로 각인된 것으로 판단됨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2-5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8583" y="3366469"/>
          <a:ext cx="108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블로그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카페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SNS ,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TVCF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58584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출처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3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  <a:endParaRPr lang="en-US" altLang="ko-KR" b="1" spc="-150" dirty="0" smtClean="0">
              <a:latin typeface="Eras Bold ITC" panose="020B0907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3-1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  <a:endParaRPr lang="en-US" altLang="ko-KR" b="1" spc="-150" dirty="0" smtClean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6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3-2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  <a:endParaRPr lang="en-US" altLang="ko-KR" b="1" spc="-150" dirty="0" smtClean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378868"/>
            <a:ext cx="5760000" cy="28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What is our Project?</a:t>
            </a:r>
          </a:p>
          <a:p>
            <a:pPr lvl="1"/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Analysis</a:t>
            </a:r>
          </a:p>
          <a:p>
            <a:pPr lvl="1"/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Model</a:t>
            </a:r>
          </a:p>
          <a:p>
            <a:pPr lvl="1"/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Structural Model</a:t>
            </a:r>
          </a:p>
          <a:p>
            <a:pPr lvl="1"/>
            <a:r>
              <a:rPr lang="en-US" altLang="ko-KR" sz="21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 Diagram</a:t>
            </a:r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1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1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Scenario</a:t>
            </a:r>
          </a:p>
          <a:p>
            <a:pPr>
              <a:lnSpc>
                <a:spcPct val="100000"/>
              </a:lnSpc>
            </a:pPr>
            <a:endParaRPr lang="en-US" altLang="ko-KR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Demonstration</a:t>
            </a:r>
          </a:p>
          <a:p>
            <a:pPr lvl="1"/>
            <a:r>
              <a:rPr lang="ko-KR" altLang="en-US" sz="21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시연</a:t>
            </a:r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100" spc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</a:t>
            </a:r>
            <a:r>
              <a:rPr lang="ko-KR" altLang="en-US" sz="21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시연</a:t>
            </a:r>
            <a:endParaRPr lang="ko-KR" altLang="en-US" sz="21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060684" y="410400"/>
            <a:ext cx="1080000" cy="28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en-US" altLang="ko-KR" sz="22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  <a:p>
            <a:pPr>
              <a:lnSpc>
                <a:spcPct val="100000"/>
              </a:lnSpc>
            </a:pPr>
            <a:endParaRPr lang="en-US" altLang="ko-KR" sz="22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</a:p>
          <a:p>
            <a:pPr>
              <a:lnSpc>
                <a:spcPct val="100000"/>
              </a:lnSpc>
            </a:pP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sz="22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60131" y="410400"/>
            <a:ext cx="3717869" cy="2380097"/>
          </a:xfrm>
        </p:spPr>
        <p:txBody>
          <a:bodyPr/>
          <a:lstStyle/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VR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이용한 </a:t>
            </a:r>
            <a:r>
              <a:rPr lang="ko-KR" altLang="en-US" sz="3200" b="1" spc="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명함소개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프로그램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4140000" y="4916610"/>
            <a:ext cx="5940000" cy="2268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명함에 보다 더 많은 정보를 </a:t>
            </a:r>
            <a:endParaRPr lang="en-US" altLang="ko-KR" sz="2400" dirty="0" smtClean="0">
              <a:latin typeface="+mn-lt"/>
            </a:endParaRPr>
          </a:p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담을 수 없을까</a:t>
            </a:r>
            <a:r>
              <a:rPr lang="en-US" altLang="ko-KR" sz="2400" dirty="0" smtClean="0">
                <a:latin typeface="+mn-lt"/>
              </a:rPr>
              <a:t>?</a:t>
            </a:r>
          </a:p>
          <a:p>
            <a:pPr algn="r">
              <a:lnSpc>
                <a:spcPct val="100000"/>
              </a:lnSpc>
            </a:pPr>
            <a:endParaRPr lang="en-US" altLang="ko-KR" sz="2400" dirty="0">
              <a:latin typeface="+mn-lt"/>
            </a:endParaRPr>
          </a:p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나를 더욱 자세하게 알려줄 수 없을까</a:t>
            </a:r>
            <a:r>
              <a:rPr lang="en-US" altLang="ko-KR" sz="2400" dirty="0" smtClean="0">
                <a:latin typeface="+mn-lt"/>
              </a:rPr>
              <a:t>?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87" y="1074686"/>
            <a:ext cx="6009728" cy="3981445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84" y="2675403"/>
            <a:ext cx="9124950" cy="50482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Project 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필요성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err="1" smtClean="0"/>
              <a:t>직장내에서</a:t>
            </a:r>
            <a:r>
              <a:rPr lang="ko-KR" altLang="en-US" sz="2000" spc="0" dirty="0"/>
              <a:t> </a:t>
            </a:r>
            <a:r>
              <a:rPr lang="ko-KR" altLang="en-US" sz="2000" spc="0" dirty="0" smtClean="0"/>
              <a:t>여전히 명함이 최고의 자기소개 </a:t>
            </a:r>
            <a:r>
              <a:rPr lang="en-US" altLang="ko-KR" sz="2000" spc="0" dirty="0" smtClean="0"/>
              <a:t>&amp;</a:t>
            </a:r>
            <a:r>
              <a:rPr lang="ko-KR" altLang="en-US" sz="2000" spc="0" dirty="0" smtClean="0"/>
              <a:t>정보공유 수단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smtClean="0"/>
              <a:t>명함 내 </a:t>
            </a:r>
            <a:r>
              <a:rPr lang="ko-KR" altLang="en-US" sz="2000" spc="0" dirty="0" err="1" smtClean="0"/>
              <a:t>탑재정보량</a:t>
            </a:r>
            <a:r>
              <a:rPr lang="ko-KR" altLang="en-US" sz="2000" spc="0" dirty="0" smtClean="0"/>
              <a:t> 제한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smtClean="0"/>
              <a:t>유사한 시스템 상용화되지 않음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endParaRPr lang="en-US" altLang="ko-KR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5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0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Project 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소개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1-2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5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2" b="89912" l="8481" r="97998">
                        <a14:foregroundMark x1="23204" y1="16460" x2="63840" y2="64779"/>
                        <a14:foregroundMark x1="65135" y1="66903" x2="98115" y2="81062"/>
                        <a14:foregroundMark x1="60777" y1="69027" x2="42756" y2="89912"/>
                        <a14:foregroundMark x1="10718" y1="38230" x2="8481" y2="56637"/>
                        <a14:foregroundMark x1="8834" y1="56637" x2="14252" y2="76637"/>
                        <a14:backgroundMark x1="11779" y1="7965" x2="73145" y2="12035"/>
                        <a14:backgroundMark x1="77150" y1="20177" x2="78327" y2="53097"/>
                        <a14:backgroundMark x1="76796" y1="86726" x2="64311" y2="94336"/>
                        <a14:backgroundMark x1="3887" y1="45841" x2="4240" y2="72389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colorTemperature colorTemp="6727"/>
                    </a14:imgEffect>
                    <a14:imgEffect>
                      <a14:saturation sat="294000"/>
                    </a14:imgEffect>
                    <a14:imgEffect>
                      <a14:brightnessContrast bright="64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7" y="1089819"/>
            <a:ext cx="8086725" cy="5381625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프로젝트 분석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6000" y="867632"/>
            <a:ext cx="5940000" cy="226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1" spc="0" dirty="0" smtClean="0">
                <a:solidFill>
                  <a:schemeClr val="tx1"/>
                </a:solidFill>
              </a:rPr>
              <a:t>프로그램 분석</a:t>
            </a:r>
            <a:endParaRPr lang="en-US" altLang="ko-KR" sz="2800" b="1" spc="0" dirty="0" smtClean="0">
              <a:solidFill>
                <a:schemeClr val="tx1"/>
              </a:solidFill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Context Model </a:t>
            </a:r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분석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Structural Model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1190383" lvl="1" indent="-342900">
              <a:buFont typeface="Wingdings" panose="05000000000000000000" pitchFamily="2" charset="2"/>
              <a:buChar char="§"/>
            </a:pPr>
            <a:endParaRPr lang="en-US" altLang="ko-KR" sz="2000" spc="0" dirty="0" smtClean="0">
              <a:solidFill>
                <a:schemeClr val="tx1"/>
              </a:solidFill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1190383" lvl="1" indent="-342900">
              <a:buFont typeface="Wingdings" panose="05000000000000000000" pitchFamily="2" charset="2"/>
              <a:buChar char="§"/>
            </a:pPr>
            <a:endParaRPr lang="en-US" altLang="ko-KR" sz="2000" spc="0" dirty="0" smtClean="0">
              <a:solidFill>
                <a:schemeClr val="tx1"/>
              </a:solidFill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endParaRPr lang="en-US" altLang="ko-KR" sz="2000" spc="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spc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800" b="1" spc="0" dirty="0" smtClean="0">
                <a:solidFill>
                  <a:schemeClr val="tx1"/>
                </a:solidFill>
              </a:rPr>
              <a:t>유저 사용 분석</a:t>
            </a:r>
            <a:endParaRPr lang="en-US" altLang="ko-KR" sz="2800" b="1" spc="0" dirty="0" smtClean="0">
              <a:solidFill>
                <a:schemeClr val="tx1"/>
              </a:solidFill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r>
              <a:rPr lang="en-US" altLang="ko-KR" sz="2000" b="1" spc="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Use case Diagram</a:t>
            </a:r>
          </a:p>
          <a:p>
            <a:pPr marL="1018933" lvl="1" indent="-17145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Sequence Diagram</a:t>
            </a:r>
          </a:p>
          <a:p>
            <a:pPr marL="1018933" lvl="1" indent="-17145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User Scenario</a:t>
            </a:r>
            <a:endParaRPr lang="en-US" altLang="ko-KR" sz="2000" b="1" spc="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5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7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51" y="1600447"/>
            <a:ext cx="8155897" cy="492329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2-1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6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  <p:sp>
        <p:nvSpPr>
          <p:cNvPr id="48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Process Model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79206" y="208731"/>
            <a:ext cx="1269949" cy="7128000"/>
            <a:chOff x="2879206" y="208731"/>
            <a:chExt cx="1269949" cy="7128000"/>
          </a:xfrm>
        </p:grpSpPr>
        <p:cxnSp>
          <p:nvCxnSpPr>
            <p:cNvPr id="50" name="직선 연결선 49"/>
            <p:cNvCxnSpPr/>
            <p:nvPr/>
          </p:nvCxnSpPr>
          <p:spPr>
            <a:xfrm rot="5400000">
              <a:off x="-684000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84361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729336"/>
            <a:ext cx="7434263" cy="5115964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2-2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Structural Model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79206" y="208731"/>
            <a:ext cx="1269949" cy="7128000"/>
            <a:chOff x="2879206" y="208731"/>
            <a:chExt cx="1269949" cy="7128000"/>
          </a:xfrm>
        </p:grpSpPr>
        <p:cxnSp>
          <p:nvCxnSpPr>
            <p:cNvPr id="37" name="직선 연결선 36"/>
            <p:cNvCxnSpPr/>
            <p:nvPr/>
          </p:nvCxnSpPr>
          <p:spPr>
            <a:xfrm rot="5400000">
              <a:off x="-684000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584361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9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온라인 반응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총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건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긍정 </a:t>
            </a:r>
            <a:r>
              <a:rPr lang="en-US" altLang="ko-KR" spc="0" dirty="0" smtClean="0">
                <a:solidFill>
                  <a:schemeClr val="tx1"/>
                </a:solidFill>
              </a:rPr>
              <a:t>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중립</a:t>
            </a:r>
            <a:r>
              <a:rPr lang="en-US" altLang="ko-KR" spc="0" dirty="0" smtClean="0">
                <a:solidFill>
                  <a:schemeClr val="tx1"/>
                </a:solidFill>
              </a:rPr>
              <a:t>00(0%)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부정 </a:t>
            </a:r>
            <a:r>
              <a:rPr lang="en-US" altLang="ko-KR" spc="0" dirty="0" smtClean="0">
                <a:solidFill>
                  <a:schemeClr val="tx1"/>
                </a:solidFill>
              </a:rPr>
              <a:t>00(0%)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반응 요약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전반적으로 긍정적인 반응이며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메시지 전달력이 좋다는 비중이 높게 나타남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광고를 계기로 서비스를 새로 인지하고 </a:t>
            </a:r>
            <a:r>
              <a:rPr lang="en-US" altLang="ko-KR" spc="0" dirty="0" smtClean="0">
                <a:solidFill>
                  <a:schemeClr val="tx1"/>
                </a:solidFill>
              </a:rPr>
              <a:t>Trial </a:t>
            </a:r>
            <a:r>
              <a:rPr lang="ko-KR" altLang="en-US" spc="0" dirty="0" smtClean="0">
                <a:solidFill>
                  <a:schemeClr val="tx1"/>
                </a:solidFill>
              </a:rPr>
              <a:t>해보면서 신기해 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광고의 포맷에 대한 긍정의견이 많았으며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인상적인 광고로 각인된 것으로 판단됨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2-3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8583" y="3366469"/>
          <a:ext cx="108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블로그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카페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SNS ,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TVCF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58584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출처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  <a:endParaRPr lang="en-US" altLang="ko-KR" b="1" spc="0" dirty="0" smtClean="0">
              <a:latin typeface="Eras Bold ITC" panose="020B0907030504020204" pitchFamily="34" charset="0"/>
            </a:endParaRPr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Use-case Diagram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883</Words>
  <Application>Microsoft Office PowerPoint</Application>
  <PresentationFormat>사용자 지정</PresentationFormat>
  <Paragraphs>233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HY그래픽M</vt:lpstr>
      <vt:lpstr>HY헤드라인M</vt:lpstr>
      <vt:lpstr>굴림</vt:lpstr>
      <vt:lpstr>나눔고딕</vt:lpstr>
      <vt:lpstr>나눔명조</vt:lpstr>
      <vt:lpstr>맑은 고딕</vt:lpstr>
      <vt:lpstr>새굴림</vt:lpstr>
      <vt:lpstr>휴먼모음T</vt:lpstr>
      <vt:lpstr>Arial</vt:lpstr>
      <vt:lpstr>Eras Bold ITC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69</cp:revision>
  <dcterms:created xsi:type="dcterms:W3CDTF">2013-09-24T19:29:40Z</dcterms:created>
  <dcterms:modified xsi:type="dcterms:W3CDTF">2017-06-19T06:59:39Z</dcterms:modified>
</cp:coreProperties>
</file>