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embeddedFontLst>
    <p:embeddedFont>
      <p:font typeface="나눔고딕" pitchFamily="50" charset="-127"/>
      <p:regular r:id="rId10"/>
      <p:bold r:id="rId11"/>
    </p:embeddedFont>
    <p:embeddedFont>
      <p:font typeface="맑은 고딕" pitchFamily="50" charset="-127"/>
      <p:regular r:id="rId12"/>
      <p:bold r:id="rId13"/>
    </p:embeddedFont>
    <p:embeddedFont>
      <p:font typeface="나눔고딕 ExtraBold" pitchFamily="50" charset="-127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  <a:srgbClr val="CC6600"/>
    <a:srgbClr val="FCF60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7"/>
    <p:restoredTop sz="96145"/>
  </p:normalViewPr>
  <p:slideViewPr>
    <p:cSldViewPr snapToGrid="0">
      <p:cViewPr varScale="1">
        <p:scale>
          <a:sx n="67" d="100"/>
          <a:sy n="67" d="100"/>
        </p:scale>
        <p:origin x="-108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6EE593A-6B44-487E-B64A-BF4872A4BE59}" type="datetime1">
              <a:rPr lang="ko-KR" altLang="en-US"/>
              <a:pPr lvl="0">
                <a:defRPr lang="ko-KR" altLang="en-US"/>
              </a:pPr>
              <a:t>2016-11-24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2F1E8CA-136D-40F0-9B6E-207DA0E2B8D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185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 lang="ko-KR"/>
            </a:pP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진행상황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>
          <a:xfrm>
            <a:off x="2837948" y="3183304"/>
            <a:ext cx="6613525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 lang="ko-KR"/>
            </a:pPr>
            <a:r>
              <a:rPr lang="ko-KR" altLang="en-US" sz="2800">
                <a:solidFill>
                  <a:schemeClr val="bg1"/>
                </a:solidFill>
                <a:latin typeface="나눔고딕"/>
                <a:ea typeface="나눔고딕"/>
              </a:rPr>
              <a:t>시스템 프로그래밍 기말 프로젝트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>
          <a:xfrm>
            <a:off x="2718345" y="4524943"/>
            <a:ext cx="6613525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 lang="ko-KR"/>
            </a:pPr>
            <a:r>
              <a:rPr lang="ko-KR" altLang="en-US" dirty="0">
                <a:solidFill>
                  <a:schemeClr val="bg1"/>
                </a:solidFill>
                <a:latin typeface="나눔고딕"/>
                <a:ea typeface="나눔고딕"/>
              </a:rPr>
              <a:t>팀 </a:t>
            </a:r>
            <a:r>
              <a:rPr lang="ko-KR" altLang="en-US" dirty="0" err="1">
                <a:solidFill>
                  <a:schemeClr val="bg1"/>
                </a:solidFill>
                <a:latin typeface="나눔고딕"/>
                <a:ea typeface="나눔고딕"/>
              </a:rPr>
              <a:t>슈터</a:t>
            </a:r>
            <a:endParaRPr lang="ko-KR" altLang="en-US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algn="ctr" eaLnBrk="1" latinLnBrk="1" hangingPunct="1">
              <a:defRPr lang="ko-KR"/>
            </a:pPr>
            <a:r>
              <a:rPr lang="ko-KR" altLang="en-US" dirty="0">
                <a:solidFill>
                  <a:schemeClr val="bg1"/>
                </a:solidFill>
                <a:latin typeface="나눔고딕"/>
                <a:ea typeface="나눔고딕"/>
              </a:rPr>
              <a:t>이장훈, 이한솔, 박주홍, </a:t>
            </a:r>
            <a:r>
              <a:rPr lang="ko-KR" altLang="en-US" dirty="0" smtClean="0">
                <a:solidFill>
                  <a:schemeClr val="bg1"/>
                </a:solidFill>
                <a:latin typeface="나눔고딕"/>
                <a:ea typeface="나눔고딕"/>
              </a:rPr>
              <a:t>장미진</a:t>
            </a:r>
            <a:endParaRPr lang="ko-KR" altLang="en-US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984864" y="1694805"/>
            <a:ext cx="2903380" cy="2903380"/>
          </a:xfrm>
          <a:prstGeom prst="ellipse">
            <a:avLst/>
          </a:prstGeom>
          <a:blipFill rotWithShape="1"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51195" y="457200"/>
            <a:ext cx="3097995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텍스트 기반 콘솔게임 개발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7510" y="4739865"/>
            <a:ext cx="1202055" cy="4493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ctr" defTabSz="900000" eaLnBrk="1" latinLnBrk="1" hangingPunct="1">
              <a:defRPr lang="ko-KR" altLang="en-US"/>
            </a:pPr>
            <a:r>
              <a:rPr lang="en-US" altLang="ko-KR" sz="2400" b="1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나눔바른고딕 Light"/>
                <a:ea typeface="나눔바른고딕 Light"/>
              </a:rPr>
              <a:t>Galaga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505892" y="3178876"/>
            <a:ext cx="6106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dirty="0">
                <a:latin typeface="나눔바른고딕 Light"/>
                <a:ea typeface="나눔바른고딕 Light"/>
              </a:rPr>
              <a:t>플레이어는 총알과 미사일을 발사해</a:t>
            </a:r>
            <a:endParaRPr lang="en-US" altLang="ko-KR" sz="1600" b="1" dirty="0">
              <a:latin typeface="나눔바른고딕 Light"/>
              <a:ea typeface="나눔바른고딕 Light"/>
            </a:endParaRPr>
          </a:p>
          <a:p>
            <a:pPr>
              <a:defRPr lang="ko-KR"/>
            </a:pPr>
            <a:r>
              <a:rPr lang="en-US" altLang="ko-KR" sz="1600" b="1" dirty="0">
                <a:latin typeface="나눔바른고딕 Light"/>
                <a:ea typeface="나눔바른고딕 Light"/>
              </a:rPr>
              <a:t>  </a:t>
            </a:r>
            <a:r>
              <a:rPr lang="ko-KR" altLang="en-US" sz="1600" b="1" dirty="0">
                <a:latin typeface="나눔바른고딕 Light"/>
                <a:ea typeface="나눔바른고딕 Light"/>
              </a:rPr>
              <a:t>적을 제거하고 스코어를 얻는다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79418" y="107891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</a:blip>
          <a:srcRect l="4350" t="45150"/>
          <a:stretch>
            <a:fillRect/>
          </a:stretch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9" cstate="print">
            <a:lum bright="70000" contrast="-70000"/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10" cstate="print">
            <a:lum bright="70000" contrast="-70000"/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616627" y="5134285"/>
            <a:ext cx="1687902" cy="635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3600" b="1">
                <a:solidFill>
                  <a:srgbClr val="0E161F"/>
                </a:solidFill>
                <a:latin typeface="나눔바른고딕 Light"/>
                <a:ea typeface="나눔바른고딕 Light"/>
              </a:rPr>
              <a:t>갤러그</a:t>
            </a: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11" cstate="print"/>
          <a:stretch>
            <a:fillRect/>
          </a:stretch>
        </p:blipFill>
        <p:spPr>
          <a:xfrm>
            <a:off x="1242329" y="1411433"/>
            <a:ext cx="4403224" cy="32991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 dirty="0" smtClean="0">
                <a:latin typeface="나눔바른고딕 Light"/>
                <a:ea typeface="나눔바른고딕 Light"/>
              </a:rPr>
              <a:t>계획에 따른 개발 진행 상황</a:t>
            </a:r>
            <a:endParaRPr lang="ko-KR" altLang="en-US" sz="2000" dirty="0">
              <a:latin typeface="나눔바른고딕 Light"/>
              <a:ea typeface="나눔바른고딕 Light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633" y="17985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</a:blip>
          <a:srcRect l="4350" t="45150"/>
          <a:stretch>
            <a:fillRect/>
          </a:stretch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" name="갈매기형 수장 1"/>
          <p:cNvSpPr/>
          <p:nvPr/>
        </p:nvSpPr>
        <p:spPr>
          <a:xfrm>
            <a:off x="2091774" y="1770543"/>
            <a:ext cx="1953438" cy="740301"/>
          </a:xfrm>
          <a:prstGeom prst="chevron">
            <a:avLst>
              <a:gd name="adj" fmla="val 50000"/>
            </a:avLst>
          </a:prstGeom>
          <a:solidFill>
            <a:srgbClr val="EFB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7212" y="1896193"/>
            <a:ext cx="882562" cy="45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1</a:t>
            </a:r>
          </a:p>
        </p:txBody>
      </p:sp>
      <p:sp>
        <p:nvSpPr>
          <p:cNvPr id="31" name="갈매기형 수장 30"/>
          <p:cNvSpPr/>
          <p:nvPr/>
        </p:nvSpPr>
        <p:spPr>
          <a:xfrm>
            <a:off x="4392290" y="1766351"/>
            <a:ext cx="1953438" cy="774937"/>
          </a:xfrm>
          <a:prstGeom prst="chevron">
            <a:avLst>
              <a:gd name="adj" fmla="val 50000"/>
            </a:avLst>
          </a:prstGeom>
          <a:solidFill>
            <a:srgbClr val="A48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27727" y="1909320"/>
            <a:ext cx="882563" cy="45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2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6689713" y="1760747"/>
            <a:ext cx="1953438" cy="792255"/>
          </a:xfrm>
          <a:prstGeom prst="chevron">
            <a:avLst>
              <a:gd name="adj" fmla="val 50000"/>
            </a:avLst>
          </a:prstGeom>
          <a:solidFill>
            <a:srgbClr val="52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5150" y="1903716"/>
            <a:ext cx="882563" cy="449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14526" y="4394171"/>
            <a:ext cx="2257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dirty="0" smtClean="0"/>
              <a:t>⦁ </a:t>
            </a:r>
            <a:r>
              <a:rPr lang="ko-KR" altLang="en-US" sz="1500" dirty="0" smtClean="0">
                <a:solidFill>
                  <a:srgbClr val="FF0000"/>
                </a:solidFill>
                <a:latin typeface="나눔바른고딕 Light"/>
                <a:ea typeface="나눔바른고딕 Light"/>
              </a:rPr>
              <a:t>플레이어 움직임 구현</a:t>
            </a:r>
            <a:endParaRPr lang="en-US" altLang="ko-KR" sz="1500" dirty="0" smtClean="0">
              <a:solidFill>
                <a:srgbClr val="FF0000"/>
              </a:solidFill>
              <a:latin typeface="나눔바른고딕 Light"/>
              <a:ea typeface="나눔바른고딕 Light"/>
            </a:endParaRPr>
          </a:p>
          <a:p>
            <a:pPr>
              <a:defRPr lang="ko-KR"/>
            </a:pPr>
            <a:r>
              <a:rPr lang="ko-KR" altLang="en-US" sz="1600" dirty="0" smtClean="0"/>
              <a:t>⦁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/>
                <a:ea typeface="나눔바른고딕 Light"/>
              </a:rPr>
              <a:t>적 움직임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/>
                <a:ea typeface="나눔바른고딕 Light"/>
              </a:rPr>
              <a:t>구현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55943" y="4391973"/>
            <a:ext cx="2516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dirty="0" smtClean="0"/>
              <a:t>⦁ </a:t>
            </a:r>
            <a:r>
              <a:rPr lang="ko-KR" altLang="en-US" sz="1500" dirty="0" smtClean="0">
                <a:solidFill>
                  <a:srgbClr val="FF0000"/>
                </a:solidFill>
                <a:latin typeface="나눔바른고딕 Light"/>
                <a:ea typeface="나눔바른고딕 Light"/>
              </a:rPr>
              <a:t>총알 발사</a:t>
            </a:r>
            <a:r>
              <a:rPr lang="en-US" altLang="ko-KR" sz="1500" dirty="0" smtClean="0">
                <a:solidFill>
                  <a:srgbClr val="FF0000"/>
                </a:solidFill>
                <a:latin typeface="나눔바른고딕 Light"/>
                <a:ea typeface="나눔바른고딕 Light"/>
              </a:rPr>
              <a:t> </a:t>
            </a:r>
            <a:r>
              <a:rPr lang="ko-KR" altLang="en-US" sz="1500" dirty="0" smtClean="0">
                <a:solidFill>
                  <a:srgbClr val="FF0000"/>
                </a:solidFill>
                <a:latin typeface="나눔바른고딕 Light"/>
                <a:ea typeface="나눔바른고딕 Light"/>
              </a:rPr>
              <a:t>메커니즘 구현</a:t>
            </a:r>
          </a:p>
          <a:p>
            <a:pPr>
              <a:defRPr lang="ko-KR"/>
            </a:pPr>
            <a:r>
              <a:rPr lang="ko-KR" altLang="en-US" sz="1600" dirty="0" smtClean="0"/>
              <a:t>⦁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/>
                <a:ea typeface="나눔바른고딕 Light"/>
              </a:rPr>
              <a:t>충돌 메커니즘 구현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83450" y="4377214"/>
            <a:ext cx="2189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dirty="0" smtClean="0"/>
              <a:t>⦁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/>
                <a:ea typeface="나눔바른고딕 Light"/>
              </a:rPr>
              <a:t>스코어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/>
                <a:ea typeface="나눔바른고딕 Light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/>
                <a:ea typeface="나눔바른고딕 Light"/>
              </a:rPr>
              <a:t> 레벨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/>
                <a:ea typeface="나눔바른고딕 Light"/>
              </a:rPr>
              <a:t>디자인</a:t>
            </a:r>
          </a:p>
        </p:txBody>
      </p:sp>
      <p:sp>
        <p:nvSpPr>
          <p:cNvPr id="87" name="갈매기형 수장 32"/>
          <p:cNvSpPr/>
          <p:nvPr/>
        </p:nvSpPr>
        <p:spPr>
          <a:xfrm>
            <a:off x="8922848" y="1762416"/>
            <a:ext cx="1954800" cy="819136"/>
          </a:xfrm>
          <a:prstGeom prst="chevron">
            <a:avLst>
              <a:gd name="adj" fmla="val 50000"/>
            </a:avLst>
          </a:prstGeom>
          <a:solidFill>
            <a:srgbClr val="1F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TextBox 33"/>
          <p:cNvSpPr txBox="1"/>
          <p:nvPr/>
        </p:nvSpPr>
        <p:spPr>
          <a:xfrm>
            <a:off x="9458966" y="1895057"/>
            <a:ext cx="882564" cy="449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4</a:t>
            </a:r>
          </a:p>
        </p:txBody>
      </p:sp>
      <p:sp>
        <p:nvSpPr>
          <p:cNvPr id="90" name="TextBox 39"/>
          <p:cNvSpPr txBox="1"/>
          <p:nvPr/>
        </p:nvSpPr>
        <p:spPr>
          <a:xfrm>
            <a:off x="9217300" y="4362926"/>
            <a:ext cx="132689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dirty="0" smtClean="0"/>
              <a:t>⦁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/>
                <a:ea typeface="나눔바른고딕 Light"/>
              </a:rPr>
              <a:t>콘솔화면에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나눔바른고딕 Light"/>
              <a:ea typeface="나눔바른고딕 Light"/>
            </a:endParaRPr>
          </a:p>
          <a:p>
            <a:pPr>
              <a:defRPr lang="ko-KR"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/>
                <a:ea typeface="나눔바른고딕 Light"/>
              </a:rPr>
              <a:t> 출력할 정보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2696760" y="3162291"/>
            <a:ext cx="743465" cy="743465"/>
            <a:chOff x="2968232" y="3419474"/>
            <a:chExt cx="743465" cy="743465"/>
          </a:xfrm>
        </p:grpSpPr>
        <p:sp>
          <p:nvSpPr>
            <p:cNvPr id="3" name="타원 2"/>
            <p:cNvSpPr/>
            <p:nvPr/>
          </p:nvSpPr>
          <p:spPr>
            <a:xfrm>
              <a:off x="2973695" y="3424937"/>
              <a:ext cx="732539" cy="732539"/>
            </a:xfrm>
            <a:prstGeom prst="ellipse">
              <a:avLst/>
            </a:prstGeom>
            <a:noFill/>
            <a:ln w="28575">
              <a:solidFill>
                <a:srgbClr val="EFB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68232" y="3419474"/>
              <a:ext cx="743465" cy="743465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 rotWithShape="1">
            <a:blip r:embed="rId10" cstate="print"/>
            <a:stretch>
              <a:fillRect/>
            </a:stretch>
          </p:blipFill>
          <p:spPr>
            <a:xfrm>
              <a:off x="2988405" y="3439648"/>
              <a:ext cx="703119" cy="703119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4908081" y="3133716"/>
            <a:ext cx="807551" cy="807551"/>
            <a:chOff x="4908081" y="3390900"/>
            <a:chExt cx="807551" cy="807551"/>
          </a:xfrm>
        </p:grpSpPr>
        <p:sp>
          <p:nvSpPr>
            <p:cNvPr id="36" name="타원 35"/>
            <p:cNvSpPr/>
            <p:nvPr/>
          </p:nvSpPr>
          <p:spPr>
            <a:xfrm>
              <a:off x="4945587" y="3428405"/>
              <a:ext cx="732539" cy="732539"/>
            </a:xfrm>
            <a:prstGeom prst="ellipse">
              <a:avLst/>
            </a:prstGeom>
            <a:noFill/>
            <a:ln w="28575">
              <a:solidFill>
                <a:srgbClr val="A481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08081" y="3390900"/>
              <a:ext cx="807550" cy="807550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12" cstate="print"/>
            <a:stretch>
              <a:fillRect/>
            </a:stretch>
          </p:blipFill>
          <p:spPr>
            <a:xfrm>
              <a:off x="4955968" y="3438786"/>
              <a:ext cx="711777" cy="711777"/>
            </a:xfrm>
            <a:prstGeom prst="rect">
              <a:avLst/>
            </a:prstGeom>
          </p:spPr>
        </p:pic>
      </p:grpSp>
      <p:grpSp>
        <p:nvGrpSpPr>
          <p:cNvPr id="98" name="그룹 97"/>
          <p:cNvGrpSpPr/>
          <p:nvPr/>
        </p:nvGrpSpPr>
        <p:grpSpPr>
          <a:xfrm>
            <a:off x="7246865" y="3115974"/>
            <a:ext cx="732540" cy="732539"/>
            <a:chOff x="6918241" y="3373158"/>
            <a:chExt cx="732540" cy="732539"/>
          </a:xfrm>
        </p:grpSpPr>
        <p:sp>
          <p:nvSpPr>
            <p:cNvPr id="37" name="타원 36"/>
            <p:cNvSpPr/>
            <p:nvPr/>
          </p:nvSpPr>
          <p:spPr>
            <a:xfrm>
              <a:off x="6918241" y="3373158"/>
              <a:ext cx="732539" cy="732539"/>
            </a:xfrm>
            <a:prstGeom prst="ellipse">
              <a:avLst/>
            </a:prstGeom>
            <a:noFill/>
            <a:ln w="28575">
              <a:solidFill>
                <a:srgbClr val="523F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1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94690" y="3449608"/>
              <a:ext cx="579641" cy="579641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14" cstate="print"/>
            <a:stretch>
              <a:fillRect/>
            </a:stretch>
          </p:blipFill>
          <p:spPr>
            <a:xfrm>
              <a:off x="6924292" y="3379210"/>
              <a:ext cx="720437" cy="720437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9476826" y="3114666"/>
            <a:ext cx="732540" cy="732539"/>
            <a:chOff x="8876730" y="3371850"/>
            <a:chExt cx="732540" cy="732539"/>
          </a:xfrm>
        </p:grpSpPr>
        <p:sp>
          <p:nvSpPr>
            <p:cNvPr id="89" name="타원 36"/>
            <p:cNvSpPr/>
            <p:nvPr/>
          </p:nvSpPr>
          <p:spPr>
            <a:xfrm>
              <a:off x="8876730" y="3371850"/>
              <a:ext cx="732539" cy="732539"/>
            </a:xfrm>
            <a:prstGeom prst="ellipse">
              <a:avLst/>
            </a:prstGeom>
            <a:noFill/>
            <a:ln w="28575">
              <a:solidFill>
                <a:srgbClr val="523F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91" name="그림 5"/>
            <p:cNvPicPr>
              <a:picLocks noChangeAspect="1"/>
            </p:cNvPicPr>
            <p:nvPr/>
          </p:nvPicPr>
          <p:blipFill rotWithShape="1">
            <a:blip r:embed="rId1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53179" y="3448299"/>
              <a:ext cx="579641" cy="579641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15" cstate="print"/>
            <a:stretch>
              <a:fillRect/>
            </a:stretch>
          </p:blipFill>
          <p:spPr>
            <a:xfrm>
              <a:off x="8891441" y="3386560"/>
              <a:ext cx="703118" cy="703118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1971675" y="587216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https://youtu.be/sMPW8puiR0s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71675" y="5529261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데모동영</a:t>
            </a:r>
            <a:r>
              <a:rPr lang="ko-KR" altLang="en-US" dirty="0" smtClean="0"/>
              <a:t>상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8" y="457200"/>
            <a:ext cx="232627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 dirty="0" smtClean="0">
                <a:latin typeface="나눔바른고딕 Light"/>
                <a:ea typeface="나눔바른고딕 Light"/>
              </a:rPr>
              <a:t>플레이어의 </a:t>
            </a:r>
            <a:r>
              <a:rPr lang="ko-KR" altLang="en-US" sz="2000" dirty="0">
                <a:latin typeface="나눔바른고딕 Light"/>
                <a:ea typeface="나눔바른고딕 Light"/>
              </a:rPr>
              <a:t>움직임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350" t="45150"/>
          <a:stretch>
            <a:fillRect/>
          </a:stretch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87" name="그림 2"/>
          <p:cNvPicPr>
            <a:picLocks noChangeAspect="1"/>
          </p:cNvPicPr>
          <p:nvPr/>
        </p:nvPicPr>
        <p:blipFill rotWithShape="1">
          <a:blip r:embed="rId9" cstate="print"/>
          <a:srcRect/>
          <a:stretch>
            <a:fillRect/>
          </a:stretch>
        </p:blipFill>
        <p:spPr>
          <a:xfrm>
            <a:off x="1177154" y="1859761"/>
            <a:ext cx="4659353" cy="3667696"/>
          </a:xfrm>
          <a:prstGeom prst="rect">
            <a:avLst/>
          </a:prstGeom>
        </p:spPr>
      </p:pic>
      <p:sp>
        <p:nvSpPr>
          <p:cNvPr id="88" name="직사각형 13"/>
          <p:cNvSpPr/>
          <p:nvPr/>
        </p:nvSpPr>
        <p:spPr>
          <a:xfrm>
            <a:off x="7534510" y="3535886"/>
            <a:ext cx="3779520" cy="80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dirty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키의 입력을 받아 좌우로 이동,</a:t>
            </a: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 dirty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직선으로 나가는 총알 발사</a:t>
            </a:r>
          </a:p>
        </p:txBody>
      </p:sp>
      <p:sp>
        <p:nvSpPr>
          <p:cNvPr id="89" name="모서리가 둥근 직사각형 14"/>
          <p:cNvSpPr/>
          <p:nvPr/>
        </p:nvSpPr>
        <p:spPr>
          <a:xfrm>
            <a:off x="7298393" y="3109204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" name="직사각형 15"/>
          <p:cNvSpPr/>
          <p:nvPr/>
        </p:nvSpPr>
        <p:spPr>
          <a:xfrm>
            <a:off x="7534508" y="3112056"/>
            <a:ext cx="1138957" cy="3960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플레이어</a:t>
            </a:r>
          </a:p>
        </p:txBody>
      </p:sp>
      <p:sp>
        <p:nvSpPr>
          <p:cNvPr id="97" name="타원 23"/>
          <p:cNvSpPr/>
          <p:nvPr/>
        </p:nvSpPr>
        <p:spPr>
          <a:xfrm rot="1114169">
            <a:off x="5185063" y="2818350"/>
            <a:ext cx="1853128" cy="1853128"/>
          </a:xfrm>
          <a:prstGeom prst="ellipse">
            <a:avLst/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" name="직사각형 26"/>
          <p:cNvSpPr/>
          <p:nvPr/>
        </p:nvSpPr>
        <p:spPr>
          <a:xfrm>
            <a:off x="5188667" y="3321028"/>
            <a:ext cx="1845919" cy="849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움직임</a:t>
            </a:r>
          </a:p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구현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8" y="457200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 dirty="0" smtClean="0">
                <a:latin typeface="나눔바른고딕 Light"/>
                <a:ea typeface="나눔바른고딕 Light"/>
              </a:rPr>
              <a:t>총알 발사 메커니즘</a:t>
            </a:r>
            <a:endParaRPr lang="ko-KR" altLang="en-US" sz="2000" dirty="0">
              <a:latin typeface="나눔바른고딕 Light"/>
              <a:ea typeface="나눔바른고딕 Light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</a:blip>
          <a:srcRect l="4350" t="45150"/>
          <a:stretch>
            <a:fillRect/>
          </a:stretch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106" name="그림 2"/>
          <p:cNvPicPr>
            <a:picLocks noChangeAspect="1"/>
          </p:cNvPicPr>
          <p:nvPr/>
        </p:nvPicPr>
        <p:blipFill rotWithShape="1">
          <a:blip r:embed="rId9" cstate="print"/>
          <a:srcRect/>
          <a:stretch>
            <a:fillRect/>
          </a:stretch>
        </p:blipFill>
        <p:spPr>
          <a:xfrm>
            <a:off x="1177154" y="1946352"/>
            <a:ext cx="4659353" cy="3494514"/>
          </a:xfrm>
          <a:prstGeom prst="rect">
            <a:avLst/>
          </a:prstGeom>
        </p:spPr>
      </p:pic>
      <p:sp>
        <p:nvSpPr>
          <p:cNvPr id="107" name="직사각형 13"/>
          <p:cNvSpPr/>
          <p:nvPr/>
        </p:nvSpPr>
        <p:spPr>
          <a:xfrm>
            <a:off x="7548798" y="3593038"/>
            <a:ext cx="37795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u="sng" dirty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플레이어의 총알</a:t>
            </a:r>
            <a:r>
              <a:rPr lang="ko-KR" altLang="en-US" dirty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이 적에 명중하면</a:t>
            </a: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 dirty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적은 사라지고 스코어가 오름</a:t>
            </a:r>
          </a:p>
        </p:txBody>
      </p:sp>
      <p:sp>
        <p:nvSpPr>
          <p:cNvPr id="108" name="모서리가 둥근 직사각형 14"/>
          <p:cNvSpPr/>
          <p:nvPr/>
        </p:nvSpPr>
        <p:spPr>
          <a:xfrm>
            <a:off x="7312681" y="3158257"/>
            <a:ext cx="4082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" name="직사각형 15"/>
          <p:cNvSpPr/>
          <p:nvPr/>
        </p:nvSpPr>
        <p:spPr>
          <a:xfrm>
            <a:off x="7347359" y="3171853"/>
            <a:ext cx="340269" cy="3960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113" name="타원 23"/>
          <p:cNvSpPr/>
          <p:nvPr/>
        </p:nvSpPr>
        <p:spPr>
          <a:xfrm rot="1114169">
            <a:off x="5185063" y="2818350"/>
            <a:ext cx="1853128" cy="1853128"/>
          </a:xfrm>
          <a:prstGeom prst="ellipse">
            <a:avLst/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" name="직사각형 26"/>
          <p:cNvSpPr/>
          <p:nvPr/>
        </p:nvSpPr>
        <p:spPr>
          <a:xfrm>
            <a:off x="5188667" y="3321028"/>
            <a:ext cx="1845919" cy="849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메커니즘</a:t>
            </a:r>
          </a:p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구현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90308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 dirty="0" smtClean="0">
                <a:latin typeface="나눔바른고딕 Light"/>
                <a:ea typeface="나눔바른고딕 Light"/>
              </a:rPr>
              <a:t>향후 진행 계획</a:t>
            </a:r>
            <a:endParaRPr lang="ko-KR" altLang="en-US" sz="2000" dirty="0">
              <a:latin typeface="나눔바른고딕 Light"/>
              <a:ea typeface="나눔바른고딕 Light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8974" y="3850986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</a:blip>
          <a:srcRect l="4350" t="45150"/>
          <a:stretch>
            <a:fillRect/>
          </a:stretch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 cstate="print">
            <a:lum bright="70000" contrast="-70000"/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19" name="직사각형 19"/>
          <p:cNvSpPr/>
          <p:nvPr/>
        </p:nvSpPr>
        <p:spPr>
          <a:xfrm>
            <a:off x="1833764" y="2108438"/>
            <a:ext cx="3567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dirty="0" smtClean="0"/>
              <a:t>⦁ </a:t>
            </a:r>
            <a:r>
              <a:rPr lang="ko-KR" altLang="en-US" dirty="0" smtClean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적은 </a:t>
            </a:r>
            <a:r>
              <a:rPr lang="ko-KR" altLang="en-US" dirty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개별적으로 좌우로 움직이며</a:t>
            </a:r>
          </a:p>
          <a:p>
            <a:pPr lvl="0">
              <a:defRPr lang="ko-KR" altLang="en-US"/>
            </a:pPr>
            <a:r>
              <a:rPr lang="ko-KR" altLang="en-US" dirty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간헐적으로 총알 발사</a:t>
            </a:r>
          </a:p>
        </p:txBody>
      </p:sp>
      <p:sp>
        <p:nvSpPr>
          <p:cNvPr id="20" name="모서리가 둥근 직사각형 20"/>
          <p:cNvSpPr/>
          <p:nvPr/>
        </p:nvSpPr>
        <p:spPr>
          <a:xfrm>
            <a:off x="1597653" y="1553534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1"/>
          <p:cNvSpPr/>
          <p:nvPr/>
        </p:nvSpPr>
        <p:spPr>
          <a:xfrm>
            <a:off x="1833769" y="1556386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적의 움직임 구현</a:t>
            </a:r>
            <a:endParaRPr lang="ko-KR" altLang="en-US" sz="2000" b="1" dirty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3" name="직사각형 19"/>
          <p:cNvSpPr/>
          <p:nvPr/>
        </p:nvSpPr>
        <p:spPr>
          <a:xfrm>
            <a:off x="6820122" y="2051288"/>
            <a:ext cx="3891692" cy="6423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dirty="0" smtClean="0"/>
              <a:t>⦁ </a:t>
            </a:r>
            <a:r>
              <a:rPr lang="ko-KR" altLang="en-US" dirty="0" smtClean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적의 </a:t>
            </a:r>
            <a:r>
              <a:rPr lang="ko-KR" altLang="en-US" dirty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총알이 플레이어에 명중하면 </a:t>
            </a:r>
          </a:p>
          <a:p>
            <a:pPr lvl="0">
              <a:defRPr lang="ko-KR" altLang="en-US"/>
            </a:pPr>
            <a:r>
              <a:rPr lang="en-US" altLang="ko-KR" dirty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Life</a:t>
            </a:r>
            <a:r>
              <a:rPr lang="ko-KR" altLang="en-US" dirty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가 감소되고, </a:t>
            </a:r>
            <a:r>
              <a:rPr lang="en-US" altLang="ko-KR" dirty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Life</a:t>
            </a:r>
            <a:r>
              <a:rPr lang="ko-KR" altLang="en-US" dirty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dirty="0" err="1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소진시</a:t>
            </a:r>
            <a:r>
              <a:rPr lang="ko-KR" altLang="en-US" dirty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게임 종료</a:t>
            </a:r>
          </a:p>
        </p:txBody>
      </p:sp>
      <p:sp>
        <p:nvSpPr>
          <p:cNvPr id="30" name="모서리가 둥근 직사각형 20"/>
          <p:cNvSpPr/>
          <p:nvPr/>
        </p:nvSpPr>
        <p:spPr>
          <a:xfrm>
            <a:off x="6607804" y="1563059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사각형 21"/>
          <p:cNvSpPr/>
          <p:nvPr/>
        </p:nvSpPr>
        <p:spPr>
          <a:xfrm>
            <a:off x="6843920" y="1565911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충돌 </a:t>
            </a:r>
            <a:r>
              <a:rPr lang="ko-KR" altLang="en-US" sz="2000" b="1" dirty="0" err="1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매커니즘</a:t>
            </a:r>
            <a:r>
              <a:rPr lang="ko-KR" altLang="en-US" sz="20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구현</a:t>
            </a:r>
            <a:endParaRPr lang="ko-KR" altLang="en-US" sz="2000" b="1" dirty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2" name="모서리가 둥근 직사각형 20"/>
          <p:cNvSpPr/>
          <p:nvPr/>
        </p:nvSpPr>
        <p:spPr>
          <a:xfrm>
            <a:off x="1564316" y="3506159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사각형 21"/>
          <p:cNvSpPr/>
          <p:nvPr/>
        </p:nvSpPr>
        <p:spPr>
          <a:xfrm>
            <a:off x="1800432" y="3509011"/>
            <a:ext cx="2329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스코어</a:t>
            </a:r>
            <a:r>
              <a:rPr lang="en-US" altLang="ko-KR" sz="20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, </a:t>
            </a:r>
            <a:r>
              <a:rPr lang="ko-KR" altLang="en-US" sz="20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레벨 디자인</a:t>
            </a:r>
            <a:endParaRPr lang="ko-KR" altLang="en-US" sz="2000" b="1" dirty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4" name="모서리가 둥근 직사각형 20"/>
          <p:cNvSpPr/>
          <p:nvPr/>
        </p:nvSpPr>
        <p:spPr>
          <a:xfrm>
            <a:off x="6636378" y="3506160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직사각형 21"/>
          <p:cNvSpPr/>
          <p:nvPr/>
        </p:nvSpPr>
        <p:spPr>
          <a:xfrm>
            <a:off x="6872494" y="3509012"/>
            <a:ext cx="1298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UI </a:t>
            </a:r>
            <a:r>
              <a:rPr lang="ko-KR" altLang="en-US" sz="20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디자인</a:t>
            </a:r>
            <a:r>
              <a:rPr lang="en-US" altLang="ko-KR" sz="2000" b="1" dirty="0" smtClean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endParaRPr lang="ko-KR" altLang="en-US" sz="2000" b="1" dirty="0">
              <a:ln w="9525"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88401" y="4097225"/>
            <a:ext cx="41837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 smtClean="0"/>
              <a:t>⦁ </a:t>
            </a:r>
            <a:r>
              <a:rPr lang="ko-KR" altLang="en-US" dirty="0" smtClean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적을 처치하면 스코어가 상승</a:t>
            </a:r>
            <a:endParaRPr lang="en-US" altLang="ko-KR" dirty="0" smtClean="0">
              <a:ln w="9525"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 lang="ko-KR" altLang="en-US"/>
            </a:pPr>
            <a:r>
              <a:rPr lang="ko-KR" altLang="en-US" dirty="0" smtClean="0"/>
              <a:t>⦁ </a:t>
            </a:r>
            <a:r>
              <a:rPr lang="ko-KR" altLang="en-US" dirty="0" smtClean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빠르게 움직이는 적을 처치할수록 높은 스코어 획득</a:t>
            </a:r>
            <a:endParaRPr lang="en-US" altLang="ko-KR" dirty="0" smtClean="0">
              <a:ln w="9525"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 lang="ko-KR" altLang="en-US"/>
            </a:pPr>
            <a:r>
              <a:rPr lang="ko-KR" altLang="en-US" dirty="0" smtClean="0"/>
              <a:t>⦁ </a:t>
            </a:r>
            <a:r>
              <a:rPr lang="ko-KR" altLang="en-US" dirty="0" smtClean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레벨에 따라 적들의 출현 </a:t>
            </a:r>
            <a:r>
              <a:rPr lang="ko-KR" altLang="en-US" dirty="0" err="1" smtClean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개체수와</a:t>
            </a:r>
            <a:r>
              <a:rPr lang="en-US" altLang="ko-KR" dirty="0" smtClean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dirty="0" smtClean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총알 발사 빈도 조정</a:t>
            </a:r>
          </a:p>
          <a:p>
            <a:pPr lvl="0" algn="ctr">
              <a:defRPr lang="ko-KR" altLang="en-US"/>
            </a:pPr>
            <a:endParaRPr lang="ko-KR" altLang="en-US" b="1" dirty="0">
              <a:ln w="9525">
                <a:solidFill>
                  <a:schemeClr val="bg1">
                    <a:alpha val="55000"/>
                  </a:schemeClr>
                </a:solidFill>
              </a:ln>
              <a:latin typeface="나눔고딕"/>
              <a:ea typeface="나눔고딕"/>
            </a:endParaRPr>
          </a:p>
        </p:txBody>
      </p:sp>
      <p:sp>
        <p:nvSpPr>
          <p:cNvPr id="37" name="직사각형 19"/>
          <p:cNvSpPr/>
          <p:nvPr/>
        </p:nvSpPr>
        <p:spPr>
          <a:xfrm>
            <a:off x="6886774" y="4189651"/>
            <a:ext cx="23647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dirty="0" smtClean="0"/>
              <a:t>⦁ </a:t>
            </a:r>
            <a:r>
              <a:rPr lang="ko-KR" altLang="en-US" dirty="0" smtClean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스코어 표시</a:t>
            </a:r>
            <a:endParaRPr lang="en-US" altLang="ko-KR" dirty="0" smtClean="0">
              <a:ln w="9525"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 lang="ko-KR" altLang="en-US"/>
            </a:pPr>
            <a:r>
              <a:rPr lang="ko-KR" altLang="en-US" dirty="0" smtClean="0"/>
              <a:t>⦁ </a:t>
            </a:r>
            <a:r>
              <a:rPr lang="ko-KR" altLang="en-US" dirty="0" smtClean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플레이어의 </a:t>
            </a:r>
            <a:r>
              <a:rPr lang="en-US" altLang="ko-KR" dirty="0" smtClean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Life </a:t>
            </a:r>
            <a:r>
              <a:rPr lang="ko-KR" altLang="en-US" dirty="0" smtClean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표시</a:t>
            </a:r>
            <a:endParaRPr lang="en-US" altLang="ko-KR" dirty="0" smtClean="0">
              <a:ln w="9525"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 lang="ko-KR" altLang="en-US"/>
            </a:pPr>
            <a:r>
              <a:rPr lang="ko-KR" altLang="en-US" dirty="0" smtClean="0"/>
              <a:t>⦁ </a:t>
            </a:r>
            <a:r>
              <a:rPr lang="ko-KR" altLang="en-US" dirty="0" smtClean="0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기본 조작법 표시</a:t>
            </a:r>
            <a:endParaRPr lang="ko-KR" altLang="en-US" dirty="0">
              <a:ln w="9525"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 lang="ko-KR"/>
            </a:pPr>
            <a:r>
              <a:rPr lang="ko-KR" alt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감사합니다</a:t>
            </a:r>
            <a:endParaRPr lang="en-US" altLang="ko-KR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>
          <a:xfrm>
            <a:off x="2837948" y="3165256"/>
            <a:ext cx="6613525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 lang="ko-KR"/>
            </a:pPr>
            <a:r>
              <a:rPr lang="en-US" altLang="ko-KR" sz="2800">
                <a:solidFill>
                  <a:schemeClr val="bg1"/>
                </a:solidFill>
                <a:latin typeface="나눔고딕"/>
                <a:ea typeface="나눔고딕"/>
              </a:rPr>
              <a:t>Thank you for your attention</a:t>
            </a:r>
            <a:endParaRPr lang="ko-KR" altLang="en-US" sz="28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174</Words>
  <Application>Microsoft Office PowerPoint</Application>
  <PresentationFormat>사용자 지정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Arial</vt:lpstr>
      <vt:lpstr>나눔고딕</vt:lpstr>
      <vt:lpstr>맑은 고딕</vt:lpstr>
      <vt:lpstr>나눔바른고딕 Light</vt:lpstr>
      <vt:lpstr>나눔고딕 ExtraBold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ss</cp:lastModifiedBy>
  <cp:revision>90</cp:revision>
  <dcterms:created xsi:type="dcterms:W3CDTF">2014-11-01T08:10:02Z</dcterms:created>
  <dcterms:modified xsi:type="dcterms:W3CDTF">2016-11-23T15:30:55Z</dcterms:modified>
</cp:coreProperties>
</file>