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27"/>
    <p:restoredTop sz="96145"/>
  </p:normalViewPr>
  <p:slideViewPr>
    <p:cSldViewPr snapToGrid="0">
      <p:cViewPr varScale="1">
        <p:scale>
          <a:sx n="87" d="100"/>
          <a:sy n="87" d="100"/>
        </p:scale>
        <p:origin x="327" y="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1" y="21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A6EE593A-6B44-487E-B64A-BF4872A4BE59}" type="datetime1">
              <a:rPr lang="ko-KR" altLang="en-US"/>
              <a:pPr lvl="0">
                <a:defRPr lang="ko-KR" altLang="en-US"/>
              </a:pPr>
              <a:t>2016-11-11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32F1E8CA-136D-40F0-9B6E-207DA0E2B8D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88758" y="256674"/>
            <a:ext cx="11670631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 userDrawn="1"/>
        </p:nvSpPr>
        <p:spPr>
          <a:xfrm>
            <a:off x="288757" y="1054769"/>
            <a:ext cx="11670631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280049" y="256674"/>
            <a:ext cx="786063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254723" y="397042"/>
            <a:ext cx="4427621" cy="529390"/>
            <a:chOff x="7307180" y="397042"/>
            <a:chExt cx="4427621" cy="52939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5" name="직선 연결선 14"/>
          <p:cNvCxnSpPr/>
          <p:nvPr userDrawn="1"/>
        </p:nvCxnSpPr>
        <p:spPr>
          <a:xfrm>
            <a:off x="334590" y="105373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34590" y="174606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334590" y="243839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34590" y="3130729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4590" y="3823061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4590" y="451539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334590" y="520772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334590" y="590005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1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0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62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5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1227138" y="1247775"/>
            <a:ext cx="4883150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8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0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8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85760" y="6309360"/>
            <a:ext cx="408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altLang="ko-KR">
                <a:solidFill>
                  <a:schemeClr val="bg1"/>
                </a:solidFill>
                <a:hlinkClick r:id="rId13"/>
              </a:rPr>
              <a:t>leehyekang.com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친절한 </a:t>
            </a:r>
            <a:r>
              <a:rPr lang="ko-KR" altLang="en-US" dirty="0" err="1">
                <a:solidFill>
                  <a:schemeClr val="bg1"/>
                </a:solidFill>
              </a:rPr>
              <a:t>혜강씨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594"/>
            <a:ext cx="1222353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>
          <a:xfrm>
            <a:off x="1860048" y="3669280"/>
            <a:ext cx="8569325" cy="855663"/>
          </a:xfrm>
          <a:prstGeom prst="rect">
            <a:avLst/>
          </a:prstGeom>
          <a:noFill/>
          <a:ln w="9525">
            <a:noFill/>
            <a:miter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 lang="ko-KR"/>
            </a:pPr>
            <a:r>
              <a:rPr lang="ko-KR" altLang="en-US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제안서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>
          <a:xfrm>
            <a:off x="2837948" y="3183304"/>
            <a:ext cx="6613525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 lang="ko-KR"/>
            </a:pPr>
            <a:r>
              <a:rPr lang="ko-KR" altLang="en-US" sz="2800">
                <a:solidFill>
                  <a:schemeClr val="bg1"/>
                </a:solidFill>
                <a:latin typeface="나눔고딕"/>
                <a:ea typeface="나눔고딕"/>
              </a:rPr>
              <a:t>시스템 프로그래밍 기말 프로젝트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16018" y="1528357"/>
            <a:ext cx="1925011" cy="1917121"/>
          </a:xfrm>
          <a:prstGeom prst="rect">
            <a:avLst/>
          </a:prstGeom>
        </p:spPr>
      </p:pic>
      <p:sp>
        <p:nvSpPr>
          <p:cNvPr id="9" name="Text Box 6"/>
          <p:cNvSpPr txBox="1">
            <a:spLocks noChangeArrowheads="1"/>
          </p:cNvSpPr>
          <p:nvPr/>
        </p:nvSpPr>
        <p:spPr>
          <a:xfrm>
            <a:off x="2718345" y="4524943"/>
            <a:ext cx="6613525" cy="63570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 lang="ko-KR"/>
            </a:pPr>
            <a:r>
              <a:rPr lang="ko-KR" altLang="en-US">
                <a:solidFill>
                  <a:schemeClr val="bg1"/>
                </a:solidFill>
                <a:latin typeface="나눔고딕"/>
                <a:ea typeface="나눔고딕"/>
              </a:rPr>
              <a:t>팀 슈터</a:t>
            </a:r>
          </a:p>
          <a:p>
            <a:pPr algn="ctr" eaLnBrk="1" latinLnBrk="1" hangingPunct="1">
              <a:defRPr lang="ko-KR"/>
            </a:pPr>
            <a:r>
              <a:rPr lang="ko-KR" altLang="en-US">
                <a:solidFill>
                  <a:schemeClr val="bg1"/>
                </a:solidFill>
                <a:latin typeface="나눔고딕"/>
                <a:ea typeface="나눔고딕"/>
              </a:rPr>
              <a:t>이장훈, 이한솔, 박주홍, 박미진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984864" y="1694805"/>
            <a:ext cx="2903380" cy="2903380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851195" y="457200"/>
            <a:ext cx="3097995" cy="388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ko-KR" altLang="en-US" sz="2000">
                <a:latin typeface="나눔바른고딕 Light"/>
                <a:ea typeface="나눔바른고딕 Light"/>
              </a:rPr>
              <a:t>텍스트 기반 콘솔게임 개발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37510" y="4739865"/>
            <a:ext cx="1202055" cy="4493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algn="ctr" defTabSz="900000" eaLnBrk="1" latinLnBrk="1" hangingPunct="1">
              <a:defRPr lang="ko-KR" altLang="en-US"/>
            </a:pPr>
            <a:r>
              <a:rPr lang="en-US" altLang="ko-KR" sz="2400" b="1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나눔바른고딕 Light"/>
                <a:ea typeface="나눔바른고딕 Light"/>
              </a:rPr>
              <a:t>Galaga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505892" y="3178876"/>
            <a:ext cx="6106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 dirty="0">
                <a:latin typeface="나눔바른고딕 Light"/>
                <a:ea typeface="나눔바른고딕 Light"/>
              </a:rPr>
              <a:t>플레이어는 총알과 미사일을 발사해</a:t>
            </a:r>
            <a:endParaRPr lang="en-US" altLang="ko-KR" sz="1600" b="1" dirty="0">
              <a:latin typeface="나눔바른고딕 Light"/>
              <a:ea typeface="나눔바른고딕 Light"/>
            </a:endParaRPr>
          </a:p>
          <a:p>
            <a:pPr>
              <a:defRPr lang="ko-KR"/>
            </a:pPr>
            <a:r>
              <a:rPr lang="en-US" altLang="ko-KR" sz="1600" b="1" dirty="0">
                <a:latin typeface="나눔바른고딕 Light"/>
                <a:ea typeface="나눔바른고딕 Light"/>
              </a:rPr>
              <a:t>  </a:t>
            </a:r>
            <a:r>
              <a:rPr lang="ko-KR" altLang="en-US" sz="1600" b="1" dirty="0">
                <a:latin typeface="나눔바른고딕 Light"/>
                <a:ea typeface="나눔바른고딕 Light"/>
              </a:rPr>
              <a:t>적을 제거하고 스코어를 얻는다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279418" y="1078915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rcRect l="4350" t="45150"/>
          <a:stretch>
            <a:fillRect/>
          </a:stretch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6">
            <a:lum bright="70000" contrast="-70000"/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7">
            <a:lum bright="70000" contrast="-70000"/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8">
            <a:lum bright="70000" contrast="-70000"/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9">
            <a:lum bright="70000" contrast="-70000"/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616627" y="5134285"/>
            <a:ext cx="1687902" cy="635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 altLang="en-US"/>
            </a:pPr>
            <a:r>
              <a:rPr lang="ko-KR" altLang="en-US" sz="3600" b="1">
                <a:solidFill>
                  <a:srgbClr val="0E161F"/>
                </a:solidFill>
                <a:latin typeface="나눔바른고딕 Light"/>
                <a:ea typeface="나눔바른고딕 Light"/>
              </a:rPr>
              <a:t>갤러그</a:t>
            </a: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242329" y="1411433"/>
            <a:ext cx="4403224" cy="329911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803746" cy="388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ko-KR" altLang="en-US" sz="2000">
                <a:latin typeface="나눔바른고딕 Light"/>
                <a:ea typeface="나눔바른고딕 Light"/>
              </a:rPr>
              <a:t>개발 기획 단계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77633" y="1798579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4350" t="45150"/>
          <a:stretch>
            <a:fillRect/>
          </a:stretch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6">
            <a:lum bright="70000" contrast="-70000"/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7">
            <a:lum bright="70000" contrast="-70000"/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>
            <a:lum bright="70000" contrast="-70000"/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sp>
        <p:nvSpPr>
          <p:cNvPr id="2" name="갈매기형 수장 1"/>
          <p:cNvSpPr/>
          <p:nvPr/>
        </p:nvSpPr>
        <p:spPr>
          <a:xfrm>
            <a:off x="2363246" y="2027727"/>
            <a:ext cx="1953438" cy="740301"/>
          </a:xfrm>
          <a:prstGeom prst="chevron">
            <a:avLst>
              <a:gd name="adj" fmla="val 50000"/>
            </a:avLst>
          </a:prstGeom>
          <a:solidFill>
            <a:srgbClr val="EFB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98684" y="2153377"/>
            <a:ext cx="882562" cy="45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 ExtraBold"/>
                <a:ea typeface="나눔고딕 ExtraBold"/>
              </a:rPr>
              <a:t>1</a:t>
            </a:r>
          </a:p>
        </p:txBody>
      </p:sp>
      <p:sp>
        <p:nvSpPr>
          <p:cNvPr id="31" name="갈매기형 수장 30"/>
          <p:cNvSpPr/>
          <p:nvPr/>
        </p:nvSpPr>
        <p:spPr>
          <a:xfrm>
            <a:off x="4335138" y="2023535"/>
            <a:ext cx="1953438" cy="774937"/>
          </a:xfrm>
          <a:prstGeom prst="chevron">
            <a:avLst>
              <a:gd name="adj" fmla="val 50000"/>
            </a:avLst>
          </a:prstGeom>
          <a:solidFill>
            <a:srgbClr val="A48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70575" y="2166504"/>
            <a:ext cx="882563" cy="45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 ExtraBold"/>
                <a:ea typeface="나눔고딕 ExtraBold"/>
              </a:rPr>
              <a:t>2</a:t>
            </a:r>
          </a:p>
        </p:txBody>
      </p:sp>
      <p:sp>
        <p:nvSpPr>
          <p:cNvPr id="33" name="갈매기형 수장 32"/>
          <p:cNvSpPr/>
          <p:nvPr/>
        </p:nvSpPr>
        <p:spPr>
          <a:xfrm>
            <a:off x="6303937" y="2017931"/>
            <a:ext cx="1953438" cy="792255"/>
          </a:xfrm>
          <a:prstGeom prst="chevron">
            <a:avLst>
              <a:gd name="adj" fmla="val 50000"/>
            </a:avLst>
          </a:prstGeom>
          <a:solidFill>
            <a:srgbClr val="523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39374" y="2160900"/>
            <a:ext cx="882563" cy="449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 ExtraBold"/>
                <a:ea typeface="나눔고딕 ExtraBold"/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02730" y="4608491"/>
            <a:ext cx="1874470" cy="695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/>
            </a:pPr>
            <a:r>
              <a:rPr lang="ko-KR" altLang="en-US" sz="2000">
                <a:latin typeface="나눔바른고딕 Light"/>
                <a:ea typeface="나눔바른고딕 Light"/>
              </a:rPr>
              <a:t>플레이어, 적</a:t>
            </a:r>
          </a:p>
          <a:p>
            <a:pPr algn="ctr">
              <a:defRPr lang="ko-KR"/>
            </a:pPr>
            <a:r>
              <a:rPr lang="ko-KR" altLang="en-US" sz="2000">
                <a:latin typeface="나눔바른고딕 Light"/>
                <a:ea typeface="나눔바른고딕 Light"/>
              </a:rPr>
              <a:t>움직임 구현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55943" y="4606293"/>
            <a:ext cx="2111828" cy="699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/>
            </a:pPr>
            <a:r>
              <a:rPr lang="ko-KR" altLang="en-US" sz="2000">
                <a:latin typeface="나눔바른고딕 Light"/>
                <a:ea typeface="나눔바른고딕 Light"/>
              </a:rPr>
              <a:t>총알 발사, 충돌 메커니즘 구현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54827" y="4605822"/>
            <a:ext cx="1651657" cy="700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/>
            </a:pPr>
            <a:r>
              <a:rPr lang="ko-KR" altLang="en-US" sz="2000">
                <a:latin typeface="나눔바른고딕 Light"/>
                <a:ea typeface="나눔바른고딕 Light"/>
              </a:rPr>
              <a:t>스코어</a:t>
            </a:r>
          </a:p>
          <a:p>
            <a:pPr algn="ctr">
              <a:defRPr lang="ko-KR"/>
            </a:pPr>
            <a:r>
              <a:rPr lang="ko-KR" altLang="en-US" sz="2000">
                <a:latin typeface="나눔바른고딕 Light"/>
                <a:ea typeface="나눔바른고딕 Light"/>
              </a:rPr>
              <a:t>레벨 디자인</a:t>
            </a:r>
          </a:p>
        </p:txBody>
      </p:sp>
      <p:sp>
        <p:nvSpPr>
          <p:cNvPr id="87" name="갈매기형 수장 32"/>
          <p:cNvSpPr/>
          <p:nvPr/>
        </p:nvSpPr>
        <p:spPr>
          <a:xfrm>
            <a:off x="8265600" y="2019600"/>
            <a:ext cx="1954800" cy="819136"/>
          </a:xfrm>
          <a:prstGeom prst="chevron">
            <a:avLst>
              <a:gd name="adj" fmla="val 50000"/>
            </a:avLst>
          </a:prstGeom>
          <a:solidFill>
            <a:srgbClr val="1F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TextBox 33"/>
          <p:cNvSpPr txBox="1"/>
          <p:nvPr/>
        </p:nvSpPr>
        <p:spPr>
          <a:xfrm>
            <a:off x="8801718" y="2152241"/>
            <a:ext cx="882564" cy="449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 ExtraBold"/>
                <a:ea typeface="나눔고딕 ExtraBold"/>
              </a:rPr>
              <a:t>4</a:t>
            </a:r>
          </a:p>
        </p:txBody>
      </p:sp>
      <p:sp>
        <p:nvSpPr>
          <p:cNvPr id="90" name="TextBox 39"/>
          <p:cNvSpPr txBox="1"/>
          <p:nvPr/>
        </p:nvSpPr>
        <p:spPr>
          <a:xfrm>
            <a:off x="8417172" y="4605822"/>
            <a:ext cx="1651656" cy="700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/>
            </a:pPr>
            <a:r>
              <a:rPr lang="ko-KR" altLang="en-US" sz="2000">
                <a:latin typeface="나눔바른고딕 Light"/>
                <a:ea typeface="나눔바른고딕 Light"/>
              </a:rPr>
              <a:t>콘솔화면에</a:t>
            </a:r>
          </a:p>
          <a:p>
            <a:pPr algn="ctr">
              <a:defRPr lang="ko-KR"/>
            </a:pPr>
            <a:r>
              <a:rPr lang="ko-KR" altLang="en-US" sz="2000">
                <a:latin typeface="나눔바른고딕 Light"/>
                <a:ea typeface="나눔바른고딕 Light"/>
              </a:rPr>
              <a:t> 출력할 정보</a:t>
            </a:r>
          </a:p>
        </p:txBody>
      </p:sp>
      <p:grpSp>
        <p:nvGrpSpPr>
          <p:cNvPr id="96" name="그룹 95"/>
          <p:cNvGrpSpPr/>
          <p:nvPr/>
        </p:nvGrpSpPr>
        <p:grpSpPr>
          <a:xfrm>
            <a:off x="2968232" y="3419475"/>
            <a:ext cx="743465" cy="743465"/>
            <a:chOff x="2968232" y="3419474"/>
            <a:chExt cx="743465" cy="743465"/>
          </a:xfrm>
        </p:grpSpPr>
        <p:sp>
          <p:nvSpPr>
            <p:cNvPr id="3" name="타원 2"/>
            <p:cNvSpPr/>
            <p:nvPr/>
          </p:nvSpPr>
          <p:spPr>
            <a:xfrm>
              <a:off x="2973695" y="3424937"/>
              <a:ext cx="732539" cy="732539"/>
            </a:xfrm>
            <a:prstGeom prst="ellipse">
              <a:avLst/>
            </a:prstGeom>
            <a:noFill/>
            <a:ln w="28575">
              <a:solidFill>
                <a:srgbClr val="EFBF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968232" y="3419474"/>
              <a:ext cx="743465" cy="743465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2988405" y="3439648"/>
              <a:ext cx="703119" cy="703119"/>
            </a:xfrm>
            <a:prstGeom prst="rect">
              <a:avLst/>
            </a:prstGeom>
          </p:spPr>
        </p:pic>
      </p:grpSp>
      <p:grpSp>
        <p:nvGrpSpPr>
          <p:cNvPr id="97" name="그룹 96"/>
          <p:cNvGrpSpPr/>
          <p:nvPr/>
        </p:nvGrpSpPr>
        <p:grpSpPr>
          <a:xfrm>
            <a:off x="4908081" y="3390900"/>
            <a:ext cx="807551" cy="807551"/>
            <a:chOff x="4908081" y="3390900"/>
            <a:chExt cx="807551" cy="807551"/>
          </a:xfrm>
        </p:grpSpPr>
        <p:sp>
          <p:nvSpPr>
            <p:cNvPr id="36" name="타원 35"/>
            <p:cNvSpPr/>
            <p:nvPr/>
          </p:nvSpPr>
          <p:spPr>
            <a:xfrm>
              <a:off x="4945587" y="3428405"/>
              <a:ext cx="732539" cy="732539"/>
            </a:xfrm>
            <a:prstGeom prst="ellipse">
              <a:avLst/>
            </a:prstGeom>
            <a:noFill/>
            <a:ln w="28575">
              <a:solidFill>
                <a:srgbClr val="A481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08081" y="3390900"/>
              <a:ext cx="807550" cy="807550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4955968" y="3438786"/>
              <a:ext cx="711777" cy="711777"/>
            </a:xfrm>
            <a:prstGeom prst="rect">
              <a:avLst/>
            </a:prstGeom>
          </p:spPr>
        </p:pic>
      </p:grpSp>
      <p:grpSp>
        <p:nvGrpSpPr>
          <p:cNvPr id="98" name="그룹 97"/>
          <p:cNvGrpSpPr/>
          <p:nvPr/>
        </p:nvGrpSpPr>
        <p:grpSpPr>
          <a:xfrm>
            <a:off x="6918241" y="3373158"/>
            <a:ext cx="732540" cy="732539"/>
            <a:chOff x="6918241" y="3373158"/>
            <a:chExt cx="732540" cy="732539"/>
          </a:xfrm>
        </p:grpSpPr>
        <p:sp>
          <p:nvSpPr>
            <p:cNvPr id="37" name="타원 36"/>
            <p:cNvSpPr/>
            <p:nvPr/>
          </p:nvSpPr>
          <p:spPr>
            <a:xfrm>
              <a:off x="6918241" y="3373158"/>
              <a:ext cx="732539" cy="732539"/>
            </a:xfrm>
            <a:prstGeom prst="ellipse">
              <a:avLst/>
            </a:prstGeom>
            <a:noFill/>
            <a:ln w="28575">
              <a:solidFill>
                <a:srgbClr val="523F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994690" y="3449608"/>
              <a:ext cx="579641" cy="579641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6924292" y="3379210"/>
              <a:ext cx="720437" cy="720437"/>
            </a:xfrm>
            <a:prstGeom prst="rect">
              <a:avLst/>
            </a:prstGeom>
          </p:spPr>
        </p:pic>
      </p:grpSp>
      <p:grpSp>
        <p:nvGrpSpPr>
          <p:cNvPr id="99" name="그룹 98"/>
          <p:cNvGrpSpPr/>
          <p:nvPr/>
        </p:nvGrpSpPr>
        <p:grpSpPr>
          <a:xfrm>
            <a:off x="8876730" y="3371850"/>
            <a:ext cx="732540" cy="732539"/>
            <a:chOff x="8876730" y="3371850"/>
            <a:chExt cx="732540" cy="732539"/>
          </a:xfrm>
        </p:grpSpPr>
        <p:sp>
          <p:nvSpPr>
            <p:cNvPr id="89" name="타원 36"/>
            <p:cNvSpPr/>
            <p:nvPr/>
          </p:nvSpPr>
          <p:spPr>
            <a:xfrm>
              <a:off x="8876730" y="3371850"/>
              <a:ext cx="732539" cy="732539"/>
            </a:xfrm>
            <a:prstGeom prst="ellipse">
              <a:avLst/>
            </a:prstGeom>
            <a:noFill/>
            <a:ln w="28575">
              <a:solidFill>
                <a:srgbClr val="523F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91" name="그림 5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53179" y="3448299"/>
              <a:ext cx="579641" cy="579641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8891441" y="3386560"/>
              <a:ext cx="703118" cy="703118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8" y="457200"/>
            <a:ext cx="2603847" cy="388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ko-KR" altLang="en-US" sz="2000">
                <a:latin typeface="나눔바른고딕 Light"/>
                <a:ea typeface="나눔바른고딕 Light"/>
              </a:rPr>
              <a:t>플레이어, 적의 움직임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77633" y="2484379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350" t="45150"/>
          <a:stretch>
            <a:fillRect/>
          </a:stretch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6">
            <a:lum bright="70000" contrast="-70000"/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7">
            <a:lum bright="70000" contrast="-70000"/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>
            <a:lum bright="70000" contrast="-70000"/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pic>
        <p:nvPicPr>
          <p:cNvPr id="87" name="그림 2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177154" y="1859761"/>
            <a:ext cx="4659353" cy="3667696"/>
          </a:xfrm>
          <a:prstGeom prst="rect">
            <a:avLst/>
          </a:prstGeom>
        </p:spPr>
      </p:pic>
      <p:sp>
        <p:nvSpPr>
          <p:cNvPr id="88" name="직사각형 13"/>
          <p:cNvSpPr/>
          <p:nvPr/>
        </p:nvSpPr>
        <p:spPr>
          <a:xfrm>
            <a:off x="7534510" y="2464286"/>
            <a:ext cx="3779520" cy="800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키의 입력을 받아 좌우로 이동,</a:t>
            </a:r>
          </a:p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직선으로 나가는 총알 발사</a:t>
            </a:r>
          </a:p>
        </p:txBody>
      </p:sp>
      <p:sp>
        <p:nvSpPr>
          <p:cNvPr id="89" name="모서리가 둥근 직사각형 14"/>
          <p:cNvSpPr/>
          <p:nvPr/>
        </p:nvSpPr>
        <p:spPr>
          <a:xfrm>
            <a:off x="7298393" y="2037604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0" name="직사각형 15"/>
          <p:cNvSpPr/>
          <p:nvPr/>
        </p:nvSpPr>
        <p:spPr>
          <a:xfrm>
            <a:off x="7534508" y="2040456"/>
            <a:ext cx="1138957" cy="3960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플레이어</a:t>
            </a:r>
          </a:p>
        </p:txBody>
      </p:sp>
      <p:sp>
        <p:nvSpPr>
          <p:cNvPr id="94" name="직사각형 19"/>
          <p:cNvSpPr/>
          <p:nvPr/>
        </p:nvSpPr>
        <p:spPr>
          <a:xfrm>
            <a:off x="7534504" y="4365856"/>
            <a:ext cx="3377336" cy="6423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적은 개별적으로 좌우로 움직이며</a:t>
            </a:r>
          </a:p>
          <a:p>
            <a:pPr lvl="0"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간헐적으로 총알 발사</a:t>
            </a:r>
          </a:p>
        </p:txBody>
      </p:sp>
      <p:sp>
        <p:nvSpPr>
          <p:cNvPr id="95" name="모서리가 둥근 직사각형 20"/>
          <p:cNvSpPr/>
          <p:nvPr/>
        </p:nvSpPr>
        <p:spPr>
          <a:xfrm>
            <a:off x="7298393" y="3810952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6" name="직사각형 21"/>
          <p:cNvSpPr/>
          <p:nvPr/>
        </p:nvSpPr>
        <p:spPr>
          <a:xfrm>
            <a:off x="7534509" y="3813804"/>
            <a:ext cx="424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적</a:t>
            </a:r>
          </a:p>
        </p:txBody>
      </p:sp>
      <p:sp>
        <p:nvSpPr>
          <p:cNvPr id="97" name="타원 23"/>
          <p:cNvSpPr/>
          <p:nvPr/>
        </p:nvSpPr>
        <p:spPr>
          <a:xfrm rot="1114169">
            <a:off x="5185063" y="2818350"/>
            <a:ext cx="1853128" cy="1853128"/>
          </a:xfrm>
          <a:prstGeom prst="ellipse">
            <a:avLst/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9" name="직사각형 26"/>
          <p:cNvSpPr/>
          <p:nvPr/>
        </p:nvSpPr>
        <p:spPr>
          <a:xfrm>
            <a:off x="5188667" y="3321028"/>
            <a:ext cx="1845919" cy="849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5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움직임</a:t>
            </a:r>
          </a:p>
          <a:p>
            <a:pPr algn="ctr">
              <a:defRPr lang="ko-KR" altLang="en-US"/>
            </a:pPr>
            <a:r>
              <a:rPr lang="ko-KR" altLang="en-US" sz="25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구현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8" y="457200"/>
            <a:ext cx="2927696" cy="388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ko-KR" altLang="en-US" sz="2000">
                <a:latin typeface="나눔바른고딕 Light"/>
                <a:ea typeface="나눔바른고딕 Light"/>
              </a:rPr>
              <a:t>총알 발사, 충돌 메커니즘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77633" y="3162559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4350" t="45150"/>
          <a:stretch>
            <a:fillRect/>
          </a:stretch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6">
            <a:lum bright="70000" contrast="-70000"/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7">
            <a:lum bright="70000" contrast="-70000"/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>
            <a:lum bright="70000" contrast="-70000"/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pic>
        <p:nvPicPr>
          <p:cNvPr id="106" name="그림 2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177154" y="1946352"/>
            <a:ext cx="4659353" cy="3494514"/>
          </a:xfrm>
          <a:prstGeom prst="rect">
            <a:avLst/>
          </a:prstGeom>
        </p:spPr>
      </p:pic>
      <p:sp>
        <p:nvSpPr>
          <p:cNvPr id="107" name="직사각형 13"/>
          <p:cNvSpPr/>
          <p:nvPr/>
        </p:nvSpPr>
        <p:spPr>
          <a:xfrm>
            <a:off x="7534510" y="2464286"/>
            <a:ext cx="3779520" cy="800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플레이어의 총알이 적에 명중하면</a:t>
            </a:r>
          </a:p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적은 사라지고 스코어가 오름</a:t>
            </a:r>
          </a:p>
        </p:txBody>
      </p:sp>
      <p:sp>
        <p:nvSpPr>
          <p:cNvPr id="108" name="모서리가 둥근 직사각형 14"/>
          <p:cNvSpPr/>
          <p:nvPr/>
        </p:nvSpPr>
        <p:spPr>
          <a:xfrm>
            <a:off x="7298393" y="2029505"/>
            <a:ext cx="4082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9" name="직사각형 15"/>
          <p:cNvSpPr/>
          <p:nvPr/>
        </p:nvSpPr>
        <p:spPr>
          <a:xfrm>
            <a:off x="7333071" y="2043101"/>
            <a:ext cx="340269" cy="3960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1</a:t>
            </a:r>
          </a:p>
        </p:txBody>
      </p:sp>
      <p:sp>
        <p:nvSpPr>
          <p:cNvPr id="110" name="직사각형 19"/>
          <p:cNvSpPr/>
          <p:nvPr/>
        </p:nvSpPr>
        <p:spPr>
          <a:xfrm>
            <a:off x="7534497" y="4365856"/>
            <a:ext cx="3891692" cy="6423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적의 총알이 플레이어에 명중하면 </a:t>
            </a:r>
          </a:p>
          <a:p>
            <a:pPr lvl="0">
              <a:defRPr lang="ko-KR" altLang="en-US"/>
            </a:pPr>
            <a:r>
              <a:rPr lang="en-US" altLang="ko-KR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Life</a:t>
            </a: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가 감소되고, </a:t>
            </a:r>
            <a:r>
              <a:rPr lang="en-US" altLang="ko-KR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Life</a:t>
            </a: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소진시 게임 종료</a:t>
            </a:r>
          </a:p>
        </p:txBody>
      </p:sp>
      <p:sp>
        <p:nvSpPr>
          <p:cNvPr id="113" name="타원 23"/>
          <p:cNvSpPr/>
          <p:nvPr/>
        </p:nvSpPr>
        <p:spPr>
          <a:xfrm rot="1114169">
            <a:off x="5185063" y="2818350"/>
            <a:ext cx="1853128" cy="1853128"/>
          </a:xfrm>
          <a:prstGeom prst="ellipse">
            <a:avLst/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4" name="직사각형 26"/>
          <p:cNvSpPr/>
          <p:nvPr/>
        </p:nvSpPr>
        <p:spPr>
          <a:xfrm>
            <a:off x="5188667" y="3321028"/>
            <a:ext cx="1845919" cy="849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5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메커니즘</a:t>
            </a:r>
          </a:p>
          <a:p>
            <a:pPr algn="ctr">
              <a:defRPr lang="ko-KR" altLang="en-US"/>
            </a:pPr>
            <a:r>
              <a:rPr lang="ko-KR" altLang="en-US" sz="25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구현</a:t>
            </a:r>
          </a:p>
        </p:txBody>
      </p:sp>
      <p:sp>
        <p:nvSpPr>
          <p:cNvPr id="115" name="모서리가 둥근 직사각형 14"/>
          <p:cNvSpPr/>
          <p:nvPr/>
        </p:nvSpPr>
        <p:spPr>
          <a:xfrm>
            <a:off x="7365067" y="3829730"/>
            <a:ext cx="4082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6" name="직사각형 15"/>
          <p:cNvSpPr/>
          <p:nvPr/>
        </p:nvSpPr>
        <p:spPr>
          <a:xfrm>
            <a:off x="7399040" y="3843327"/>
            <a:ext cx="340974" cy="3960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2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806538" y="1435033"/>
            <a:ext cx="4064157" cy="433747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859569" y="457200"/>
            <a:ext cx="2537171" cy="388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ko-KR" altLang="en-US" sz="2000">
                <a:latin typeface="나눔바른고딕 Light"/>
                <a:ea typeface="나눔바른고딕 Light"/>
              </a:rPr>
              <a:t>스코어와 레벨 디자인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308974" y="3850986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rcRect l="4350" t="45150"/>
          <a:stretch>
            <a:fillRect/>
          </a:stretch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7">
            <a:lum bright="70000" contrast="-70000"/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8">
            <a:lum bright="70000" contrast="-70000"/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9">
            <a:lum bright="70000" contrast="-70000"/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744595" y="1672830"/>
            <a:ext cx="4310470" cy="4042731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850998" y="2582743"/>
            <a:ext cx="4097656" cy="22238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600" lvl="0" indent="-285600" algn="ctr">
              <a:buFont typeface="Arial"/>
              <a:buChar char="•"/>
              <a:defRPr lang="ko-KR" altLang="en-US"/>
            </a:pPr>
            <a:r>
              <a:rPr lang="ko-KR" altLang="en-US" sz="20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적을 처치하면 스코어가 상승</a:t>
            </a:r>
          </a:p>
          <a:p>
            <a:pPr lvl="0" algn="ctr">
              <a:defRPr lang="ko-KR" altLang="en-US"/>
            </a:pPr>
            <a:endParaRPr lang="ko-KR" altLang="en-US" sz="2000" b="1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285600" lvl="0" indent="-285600" algn="ctr">
              <a:buFont typeface="Arial"/>
              <a:buChar char="•"/>
              <a:defRPr lang="ko-KR" altLang="en-US"/>
            </a:pPr>
            <a:r>
              <a:rPr lang="ko-KR" altLang="en-US" sz="20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빠르게 움직이는 적을 처치할 수록</a:t>
            </a:r>
          </a:p>
          <a:p>
            <a:pPr lvl="0" algn="ctr">
              <a:defRPr lang="ko-KR" altLang="en-US"/>
            </a:pPr>
            <a:r>
              <a:rPr lang="ko-KR" altLang="en-US" sz="20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높은 스코어 획득</a:t>
            </a:r>
          </a:p>
          <a:p>
            <a:pPr lvl="0" algn="ctr">
              <a:defRPr lang="ko-KR" altLang="en-US"/>
            </a:pPr>
            <a:endParaRPr lang="ko-KR" altLang="en-US" sz="2000" b="1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285600" lvl="0" indent="-285600" algn="ctr">
              <a:buFont typeface="Arial"/>
              <a:buChar char="•"/>
              <a:defRPr lang="ko-KR" altLang="en-US"/>
            </a:pPr>
            <a:r>
              <a:rPr lang="ko-KR" altLang="en-US" sz="20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레벨에 따라 적들의 출현 개체수와</a:t>
            </a:r>
          </a:p>
          <a:p>
            <a:pPr lvl="0" algn="ctr">
              <a:defRPr lang="ko-KR" altLang="en-US"/>
            </a:pPr>
            <a:r>
              <a:rPr lang="ko-KR" altLang="en-US" sz="20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총알 발사 빈도 조정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251296" cy="388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en-US" altLang="ko-KR" sz="2000">
                <a:latin typeface="나눔바른고딕 Light"/>
                <a:ea typeface="나눔바른고딕 Light"/>
              </a:rPr>
              <a:t>UI</a:t>
            </a:r>
            <a:r>
              <a:rPr lang="ko-KR" altLang="en-US" sz="2000">
                <a:latin typeface="나눔바른고딕 Light"/>
                <a:ea typeface="나눔바른고딕 Light"/>
              </a:rPr>
              <a:t> 디자인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63931" y="4520803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4350" t="45150"/>
          <a:stretch>
            <a:fillRect/>
          </a:stretch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7">
            <a:lum bright="70000" contrast="-70000"/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>
            <a:lum bright="70000" contrast="-70000"/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pic>
        <p:nvPicPr>
          <p:cNvPr id="87" name="그림 21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5797477" y="2419465"/>
            <a:ext cx="1381690" cy="1381690"/>
          </a:xfrm>
          <a:prstGeom prst="rect">
            <a:avLst/>
          </a:prstGeom>
        </p:spPr>
      </p:pic>
      <p:sp>
        <p:nvSpPr>
          <p:cNvPr id="88" name="TextBox 22"/>
          <p:cNvSpPr txBox="1"/>
          <p:nvPr/>
        </p:nvSpPr>
        <p:spPr>
          <a:xfrm>
            <a:off x="5699391" y="4427820"/>
            <a:ext cx="1577863" cy="641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플레이어의 </a:t>
            </a:r>
            <a:r>
              <a:rPr lang="en-US" altLang="ko-KR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Life</a:t>
            </a:r>
            <a:r>
              <a:rPr lang="ko-KR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 표시</a:t>
            </a:r>
          </a:p>
        </p:txBody>
      </p:sp>
      <p:sp>
        <p:nvSpPr>
          <p:cNvPr id="89" name="TextBox 23"/>
          <p:cNvSpPr txBox="1"/>
          <p:nvPr/>
        </p:nvSpPr>
        <p:spPr>
          <a:xfrm>
            <a:off x="5898405" y="3630219"/>
            <a:ext cx="1179835" cy="754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/>
                <a:ea typeface="나눔바른고딕 Light"/>
              </a:rPr>
              <a:t>Life</a:t>
            </a:r>
          </a:p>
        </p:txBody>
      </p:sp>
      <p:sp>
        <p:nvSpPr>
          <p:cNvPr id="93" name="TextBox 28"/>
          <p:cNvSpPr txBox="1"/>
          <p:nvPr/>
        </p:nvSpPr>
        <p:spPr>
          <a:xfrm>
            <a:off x="3018202" y="4565981"/>
            <a:ext cx="1343138" cy="366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스코어 표시</a:t>
            </a:r>
          </a:p>
        </p:txBody>
      </p:sp>
      <p:sp>
        <p:nvSpPr>
          <p:cNvPr id="94" name="TextBox 29"/>
          <p:cNvSpPr txBox="1"/>
          <p:nvPr/>
        </p:nvSpPr>
        <p:spPr>
          <a:xfrm>
            <a:off x="2819461" y="3620790"/>
            <a:ext cx="1740621" cy="754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 lang="ko-KR" altLang="en-US"/>
            </a:pPr>
            <a:r>
              <a:rPr lang="en-US" altLang="ko-KR" b="1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/>
                <a:ea typeface="나눔바른고딕 Light"/>
              </a:rPr>
              <a:t>Score</a:t>
            </a:r>
          </a:p>
        </p:txBody>
      </p:sp>
      <p:pic>
        <p:nvPicPr>
          <p:cNvPr id="96" name="그림 31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8915216" y="2645450"/>
            <a:ext cx="1018227" cy="1018227"/>
          </a:xfrm>
          <a:prstGeom prst="rect">
            <a:avLst/>
          </a:prstGeom>
        </p:spPr>
      </p:pic>
      <p:sp>
        <p:nvSpPr>
          <p:cNvPr id="97" name="TextBox 32"/>
          <p:cNvSpPr txBox="1"/>
          <p:nvPr/>
        </p:nvSpPr>
        <p:spPr>
          <a:xfrm>
            <a:off x="8452836" y="4565981"/>
            <a:ext cx="1942989" cy="366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기본 조작법 표시</a:t>
            </a:r>
          </a:p>
        </p:txBody>
      </p:sp>
      <p:sp>
        <p:nvSpPr>
          <p:cNvPr id="98" name="TextBox 33"/>
          <p:cNvSpPr txBox="1"/>
          <p:nvPr/>
        </p:nvSpPr>
        <p:spPr>
          <a:xfrm>
            <a:off x="8569473" y="3620790"/>
            <a:ext cx="1713717" cy="754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/>
                <a:ea typeface="나눔바른고딕 Light"/>
              </a:rPr>
              <a:t>How?</a:t>
            </a:r>
          </a:p>
        </p:txBody>
      </p:sp>
      <p:pic>
        <p:nvPicPr>
          <p:cNvPr id="103" name="그림 36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2988644" y="2370685"/>
            <a:ext cx="1402253" cy="1402253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7195343" y="4118968"/>
            <a:ext cx="914400" cy="365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800" b="1" i="0" u="none" kern="1200" baseline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/>
                <a:ea typeface="나눔바른고딕 Light"/>
              </a:rPr>
              <a:t> </a:t>
            </a:r>
            <a:endParaRPr lang="ko-KR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727546" cy="388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ko-KR" altLang="en-US" sz="2000">
                <a:latin typeface="나눔바른고딕 Light"/>
                <a:ea typeface="나눔바른고딕 Light"/>
              </a:rPr>
              <a:t>개발 역할분담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77633" y="5238575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4350" t="45150"/>
          <a:stretch>
            <a:fillRect/>
          </a:stretch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6">
            <a:lum bright="70000" contrast="-70000"/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>
            <a:lum bright="70000" contrast="-70000"/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134305" y="1583484"/>
            <a:ext cx="1098082" cy="1098082"/>
            <a:chOff x="6839505" y="2684251"/>
            <a:chExt cx="1098082" cy="1098082"/>
          </a:xfrm>
        </p:grpSpPr>
        <p:sp>
          <p:nvSpPr>
            <p:cNvPr id="20" name="타원 19"/>
            <p:cNvSpPr/>
            <p:nvPr/>
          </p:nvSpPr>
          <p:spPr>
            <a:xfrm>
              <a:off x="6839505" y="2684251"/>
              <a:ext cx="1098082" cy="1098082"/>
            </a:xfrm>
            <a:prstGeom prst="ellipse">
              <a:avLst/>
            </a:prstGeom>
            <a:solidFill>
              <a:srgbClr val="A48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6904544" y="2915762"/>
              <a:ext cx="923290" cy="642249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3464897" y="2560290"/>
            <a:ext cx="6359208" cy="2581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이장훈 - 플레이어, 적, 총알간 충돌판정 구현</a:t>
            </a:r>
          </a:p>
          <a:p>
            <a:pPr>
              <a:lnSpc>
                <a:spcPct val="130000"/>
              </a:lnSpc>
              <a:defRPr lang="ko-KR" altLang="en-US"/>
            </a:pPr>
            <a:endParaRPr lang="ko-KR" altLang="en-US">
              <a:ln w="9525"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이한솔 - 플레이어 출력 및 이동 구현</a:t>
            </a:r>
          </a:p>
          <a:p>
            <a:pPr>
              <a:lnSpc>
                <a:spcPct val="130000"/>
              </a:lnSpc>
              <a:defRPr lang="ko-KR" altLang="en-US"/>
            </a:pPr>
            <a:endParaRPr lang="ko-KR" altLang="en-US">
              <a:ln w="9525"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장미진 - 기본 화면 정보출력  </a:t>
            </a:r>
            <a:r>
              <a:rPr lang="en-US" altLang="ko-KR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UI, </a:t>
            </a: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콘솔창 제어 구현</a:t>
            </a:r>
          </a:p>
          <a:p>
            <a:pPr>
              <a:lnSpc>
                <a:spcPct val="130000"/>
              </a:lnSpc>
              <a:defRPr lang="ko-KR" altLang="en-US"/>
            </a:pPr>
            <a:endParaRPr lang="ko-KR" altLang="en-US">
              <a:ln w="9525"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박주홍 - 적 움직임 구현 및 레벨디자인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>
          <a:xfrm>
            <a:off x="1860048" y="3669280"/>
            <a:ext cx="8569325" cy="855663"/>
          </a:xfrm>
          <a:prstGeom prst="rect">
            <a:avLst/>
          </a:prstGeom>
          <a:noFill/>
          <a:ln w="9525">
            <a:noFill/>
            <a:miter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 lang="ko-KR"/>
            </a:pPr>
            <a:r>
              <a:rPr lang="ko-KR" altLang="en-US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감사합니다</a:t>
            </a:r>
            <a:endParaRPr lang="en-US" altLang="ko-KR" sz="5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>
          <a:xfrm>
            <a:off x="2837948" y="3165256"/>
            <a:ext cx="6613525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 lang="ko-KR"/>
            </a:pPr>
            <a:r>
              <a:rPr lang="en-US" altLang="ko-KR" sz="2800">
                <a:solidFill>
                  <a:schemeClr val="bg1"/>
                </a:solidFill>
                <a:latin typeface="나눔고딕"/>
                <a:ea typeface="나눔고딕"/>
              </a:rPr>
              <a:t>Thank you for your attention</a:t>
            </a:r>
            <a:endParaRPr lang="ko-KR" altLang="en-US" sz="28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16018" y="1528357"/>
            <a:ext cx="1925011" cy="1917121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와이드스크린</PresentationFormat>
  <Paragraphs>65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나눔고딕 ExtraBold</vt:lpstr>
      <vt:lpstr>나눔고딕</vt:lpstr>
      <vt:lpstr>Arial</vt:lpstr>
      <vt:lpstr>맑은 고딕</vt:lpstr>
      <vt:lpstr>나눔바른고딕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hansol lee</cp:lastModifiedBy>
  <cp:revision>54</cp:revision>
  <dcterms:created xsi:type="dcterms:W3CDTF">2014-11-01T08:10:02Z</dcterms:created>
  <dcterms:modified xsi:type="dcterms:W3CDTF">2016-11-11T00:57:06Z</dcterms:modified>
</cp:coreProperties>
</file>