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embedTrueTypeFonts="1" saveSubsetFonts="1">
  <p:sldMasterIdLst>
    <p:sldMasterId id="2147483704" r:id="rId15"/>
  </p:sldMasterIdLst>
  <p:handoutMasterIdLst>
    <p:handoutMasterId r:id="rId17"/>
  </p:handoutMasterIdLst>
  <p:sldIdLst>
    <p:sldId id="256" r:id="rId19"/>
    <p:sldId id="257" r:id="rId20"/>
    <p:sldId id="258" r:id="rId21"/>
    <p:sldId id="259" r:id="rId22"/>
    <p:sldId id="271" r:id="rId23"/>
    <p:sldId id="265" r:id="rId24"/>
    <p:sldId id="270" r:id="rId25"/>
    <p:sldId id="260" r:id="rId26"/>
    <p:sldId id="272" r:id="rId27"/>
    <p:sldId id="273" r:id="rId28"/>
    <p:sldId id="261" r:id="rId29"/>
    <p:sldId id="280" r:id="rId30"/>
    <p:sldId id="281" r:id="rId31"/>
    <p:sldId id="282" r:id="rId32"/>
    <p:sldId id="276" r:id="rId33"/>
    <p:sldId id="274" r:id="rId34"/>
    <p:sldId id="278" r:id="rId35"/>
    <p:sldId id="277" r:id="rId36"/>
    <p:sldId id="263" r:id="rId37"/>
    <p:sldId id="264" r:id="rId38"/>
  </p:sldIdLst>
  <p:sldSz cx="12192000" cy="6858000"/>
  <p:notesSz cx="6858000" cy="9144000"/>
  <p:embeddedFontLst>
    <p:embeddedFont>
      <p:font typeface="맑은 고딕" panose="020B0503020000020004" pitchFamily="50" charset="-127"/>
      <p:regular r:id="rId2"/>
      <p:bold r:id="rId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27"/>
    <p:restoredTop sz="96145"/>
  </p:normalViewPr>
  <p:slideViewPr>
    <p:cSldViewPr snapToGrid="0" snapToObjects="1">
      <p:cViewPr varScale="1">
        <p:scale>
          <a:sx n="87" d="100"/>
          <a:sy n="87" d="100"/>
        </p:scale>
        <p:origin x="327" y="3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1" d="100"/>
          <a:sy n="51" d="100"/>
        </p:scale>
        <p:origin x="2711" y="21"/>
      </p:cViewPr>
      <p:guideLst/>
    </p:cSldViewPr>
  </p:notesViewPr>
  <p:gridSpacing cx="36004" cy="36004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font2.fntdata"></Relationship><Relationship Id="rId2" Type="http://schemas.openxmlformats.org/officeDocument/2006/relationships/font" Target="fonts/font1.fntdata"></Relationship><Relationship Id="rId3" Type="http://schemas.openxmlformats.org/officeDocument/2006/relationships/tableStyles" Target="tableStyles.xml"></Relationship><Relationship Id="rId15" Type="http://schemas.openxmlformats.org/officeDocument/2006/relationships/slideMaster" Target="slideMasters/slideMaster1.xml"></Relationship><Relationship Id="rId16" Type="http://schemas.openxmlformats.org/officeDocument/2006/relationships/theme" Target="theme/theme1.xml"></Relationship><Relationship Id="rId17" Type="http://schemas.openxmlformats.org/officeDocument/2006/relationships/handoutMaster" Target="handoutMasters/handout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29" Type="http://schemas.openxmlformats.org/officeDocument/2006/relationships/slide" Target="slides/slide11.xml"></Relationship><Relationship Id="rId30" Type="http://schemas.openxmlformats.org/officeDocument/2006/relationships/slide" Target="slides/slide12.xml"></Relationship><Relationship Id="rId31" Type="http://schemas.openxmlformats.org/officeDocument/2006/relationships/slide" Target="slides/slide13.xml"></Relationship><Relationship Id="rId32" Type="http://schemas.openxmlformats.org/officeDocument/2006/relationships/slide" Target="slides/slide14.xml"></Relationship><Relationship Id="rId33" Type="http://schemas.openxmlformats.org/officeDocument/2006/relationships/slide" Target="slides/slide15.xml"></Relationship><Relationship Id="rId34" Type="http://schemas.openxmlformats.org/officeDocument/2006/relationships/slide" Target="slides/slide16.xml"></Relationship><Relationship Id="rId35" Type="http://schemas.openxmlformats.org/officeDocument/2006/relationships/slide" Target="slides/slide17.xml"></Relationship><Relationship Id="rId36" Type="http://schemas.openxmlformats.org/officeDocument/2006/relationships/slide" Target="slides/slide18.xml"></Relationship><Relationship Id="rId37" Type="http://schemas.openxmlformats.org/officeDocument/2006/relationships/slide" Target="slides/slide19.xml"></Relationship><Relationship Id="rId38" Type="http://schemas.openxmlformats.org/officeDocument/2006/relationships/slide" Target="slides/slide20.xml"></Relationship><Relationship Id="rId39" Type="http://schemas.openxmlformats.org/officeDocument/2006/relationships/viewProps" Target="viewProps.xml"></Relationship><Relationship Id="rId40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A6EE593A-6B44-487E-B64A-BF4872A4BE59}" type="datetime1">
              <a:rPr lang="ko-KR" altLang="en-US"/>
              <a:pPr lvl="0">
                <a:defRPr lang="ko-KR" altLang="en-US"/>
              </a:pPr>
              <a:t>2016-11-11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32F1E8CA-136D-40F0-9B6E-207DA0E2B8DD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288758" y="256674"/>
            <a:ext cx="11670631" cy="6344652"/>
          </a:xfrm>
          <a:prstGeom prst="roundRect">
            <a:avLst>
              <a:gd name="adj" fmla="val 40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 userDrawn="1"/>
        </p:nvSpPr>
        <p:spPr>
          <a:xfrm>
            <a:off x="288757" y="1054769"/>
            <a:ext cx="11670631" cy="5546557"/>
          </a:xfrm>
          <a:custGeom>
            <a:avLst/>
            <a:gdLst>
              <a:gd name="connsiteX0" fmla="*/ 0 w 11670631"/>
              <a:gd name="connsiteY0" fmla="*/ 0 h 5546557"/>
              <a:gd name="connsiteX1" fmla="*/ 11670631 w 11670631"/>
              <a:gd name="connsiteY1" fmla="*/ 0 h 5546557"/>
              <a:gd name="connsiteX2" fmla="*/ 11670631 w 11670631"/>
              <a:gd name="connsiteY2" fmla="*/ 300788 h 5546557"/>
              <a:gd name="connsiteX3" fmla="*/ 11670631 w 11670631"/>
              <a:gd name="connsiteY3" fmla="*/ 677778 h 5546557"/>
              <a:gd name="connsiteX4" fmla="*/ 11670631 w 11670631"/>
              <a:gd name="connsiteY4" fmla="*/ 5290106 h 5546557"/>
              <a:gd name="connsiteX5" fmla="*/ 11414180 w 11670631"/>
              <a:gd name="connsiteY5" fmla="*/ 5546557 h 5546557"/>
              <a:gd name="connsiteX6" fmla="*/ 256451 w 11670631"/>
              <a:gd name="connsiteY6" fmla="*/ 5546557 h 5546557"/>
              <a:gd name="connsiteX7" fmla="*/ 0 w 11670631"/>
              <a:gd name="connsiteY7" fmla="*/ 5290106 h 5546557"/>
              <a:gd name="connsiteX8" fmla="*/ 0 w 11670631"/>
              <a:gd name="connsiteY8" fmla="*/ 677778 h 5546557"/>
              <a:gd name="connsiteX9" fmla="*/ 0 w 11670631"/>
              <a:gd name="connsiteY9" fmla="*/ 300788 h 55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670631" h="5546557">
                <a:moveTo>
                  <a:pt x="0" y="0"/>
                </a:moveTo>
                <a:lnTo>
                  <a:pt x="11670631" y="0"/>
                </a:lnTo>
                <a:lnTo>
                  <a:pt x="11670631" y="300788"/>
                </a:lnTo>
                <a:lnTo>
                  <a:pt x="11670631" y="677778"/>
                </a:lnTo>
                <a:lnTo>
                  <a:pt x="11670631" y="5290106"/>
                </a:lnTo>
                <a:cubicBezTo>
                  <a:pt x="11670631" y="5431740"/>
                  <a:pt x="11555814" y="5546557"/>
                  <a:pt x="11414180" y="5546557"/>
                </a:cubicBezTo>
                <a:lnTo>
                  <a:pt x="256451" y="5546557"/>
                </a:lnTo>
                <a:cubicBezTo>
                  <a:pt x="114817" y="5546557"/>
                  <a:pt x="0" y="5431740"/>
                  <a:pt x="0" y="5290106"/>
                </a:cubicBezTo>
                <a:lnTo>
                  <a:pt x="0" y="677778"/>
                </a:lnTo>
                <a:lnTo>
                  <a:pt x="0" y="3007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 userDrawn="1"/>
        </p:nvSpPr>
        <p:spPr>
          <a:xfrm>
            <a:off x="280049" y="256674"/>
            <a:ext cx="786063" cy="6344652"/>
          </a:xfrm>
          <a:custGeom>
            <a:avLst/>
            <a:gdLst>
              <a:gd name="connsiteX0" fmla="*/ 256451 w 786063"/>
              <a:gd name="connsiteY0" fmla="*/ 0 h 6344652"/>
              <a:gd name="connsiteX1" fmla="*/ 786063 w 786063"/>
              <a:gd name="connsiteY1" fmla="*/ 0 h 6344652"/>
              <a:gd name="connsiteX2" fmla="*/ 786063 w 786063"/>
              <a:gd name="connsiteY2" fmla="*/ 6344652 h 6344652"/>
              <a:gd name="connsiteX3" fmla="*/ 256451 w 786063"/>
              <a:gd name="connsiteY3" fmla="*/ 6344652 h 6344652"/>
              <a:gd name="connsiteX4" fmla="*/ 0 w 786063"/>
              <a:gd name="connsiteY4" fmla="*/ 6088201 h 6344652"/>
              <a:gd name="connsiteX5" fmla="*/ 0 w 786063"/>
              <a:gd name="connsiteY5" fmla="*/ 256451 h 6344652"/>
              <a:gd name="connsiteX6" fmla="*/ 256451 w 786063"/>
              <a:gd name="connsiteY6" fmla="*/ 0 h 634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6063" h="6344652">
                <a:moveTo>
                  <a:pt x="256451" y="0"/>
                </a:moveTo>
                <a:lnTo>
                  <a:pt x="786063" y="0"/>
                </a:lnTo>
                <a:lnTo>
                  <a:pt x="786063" y="6344652"/>
                </a:lnTo>
                <a:lnTo>
                  <a:pt x="256451" y="6344652"/>
                </a:lnTo>
                <a:cubicBezTo>
                  <a:pt x="114817" y="6344652"/>
                  <a:pt x="0" y="6229835"/>
                  <a:pt x="0" y="6088201"/>
                </a:cubicBezTo>
                <a:lnTo>
                  <a:pt x="0" y="256451"/>
                </a:lnTo>
                <a:cubicBezTo>
                  <a:pt x="0" y="114817"/>
                  <a:pt x="114817" y="0"/>
                  <a:pt x="256451" y="0"/>
                </a:cubicBezTo>
                <a:close/>
              </a:path>
            </a:pathLst>
          </a:custGeom>
          <a:solidFill>
            <a:srgbClr val="0E1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1254723" y="397042"/>
            <a:ext cx="4427621" cy="529390"/>
            <a:chOff x="7307180" y="397042"/>
            <a:chExt cx="4427621" cy="52939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7307180" y="397042"/>
              <a:ext cx="4427621" cy="52939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 rot="20380773">
              <a:off x="7498081" y="519777"/>
              <a:ext cx="243235" cy="313350"/>
              <a:chOff x="7467602" y="477782"/>
              <a:chExt cx="243235" cy="313350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7467602" y="477782"/>
                <a:ext cx="232610" cy="232610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7647505" y="683156"/>
                <a:ext cx="63332" cy="107976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11303727" y="613846"/>
              <a:ext cx="243840" cy="132080"/>
              <a:chOff x="12697097" y="-113211"/>
              <a:chExt cx="418012" cy="226423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12697097" y="-113211"/>
                <a:ext cx="209006" cy="217714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>
                <a:off x="12906103" y="-113211"/>
                <a:ext cx="209006" cy="226423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15" name="직선 연결선 14"/>
          <p:cNvCxnSpPr/>
          <p:nvPr userDrawn="1"/>
        </p:nvCxnSpPr>
        <p:spPr>
          <a:xfrm>
            <a:off x="334590" y="1053733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334590" y="1746065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334590" y="2438397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334590" y="3130729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334590" y="3823061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34590" y="4515393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334590" y="5207725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334590" y="5900057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72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31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80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662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55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343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/>
          <p:cNvSpPr>
            <a:spLocks noGrp="1"/>
          </p:cNvSpPr>
          <p:nvPr>
            <p:ph type="pic" sz="quarter" idx="10"/>
          </p:nvPr>
        </p:nvSpPr>
        <p:spPr>
          <a:xfrm>
            <a:off x="1227138" y="1247775"/>
            <a:ext cx="4883150" cy="51022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58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50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70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68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93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leehyekang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985760" y="6309360"/>
            <a:ext cx="4081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hlinkClick r:id="rId13"/>
              </a:rPr>
              <a:t>http://</a:t>
            </a:r>
            <a:r>
              <a:rPr lang="en-US" altLang="ko-KR">
                <a:solidFill>
                  <a:schemeClr val="bg1"/>
                </a:solidFill>
                <a:hlinkClick r:id="rId13"/>
              </a:rPr>
              <a:t>leehyekang.com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친절한 </a:t>
            </a:r>
            <a:r>
              <a:rPr lang="ko-KR" altLang="en-US" dirty="0" err="1">
                <a:solidFill>
                  <a:schemeClr val="bg1"/>
                </a:solidFill>
              </a:rPr>
              <a:t>혜강씨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-594"/>
            <a:ext cx="12223539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7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2.png"></Relationship><Relationship Id="rId3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21718335724.jpeg"></Relationship><Relationship Id="rId3" Type="http://schemas.openxmlformats.org/officeDocument/2006/relationships/image" Target="../media/fImage204628341478.jpeg"></Relationship><Relationship Id="rId4" Type="http://schemas.openxmlformats.org/officeDocument/2006/relationships/image" Target="../media/image4.png"></Relationship><Relationship Id="rId5" Type="http://schemas.openxmlformats.org/officeDocument/2006/relationships/image" Target="../media/image5.png"></Relationship><Relationship Id="rId6" Type="http://schemas.openxmlformats.org/officeDocument/2006/relationships/image" Target="../media/image6.png"></Relationship><Relationship Id="rId7" Type="http://schemas.openxmlformats.org/officeDocument/2006/relationships/image" Target="../media/image7.png"></Relationship><Relationship Id="rId8" Type="http://schemas.openxmlformats.org/officeDocument/2006/relationships/image" Target="../media/image8.png"></Relationship><Relationship Id="rId9" Type="http://schemas.openxmlformats.org/officeDocument/2006/relationships/image" Target="../media/image9.png"></Relationship><Relationship Id="rId10" Type="http://schemas.openxmlformats.org/officeDocument/2006/relationships/image" Target="../media/image3.png"></Relationship></Relationships>
</file>

<file path=ppt/slides/_rels/slide11.xml.rels><?xml version="1.0" encoding="UTF-8"?>
<Relationships xmlns="http://schemas.openxmlformats.org/package/2006/relationships"><Relationship Id="rId8" Type="http://schemas.openxmlformats.org/officeDocument/2006/relationships/image" Target="../media/image9.png"></Relationship><Relationship Id="rId3" Type="http://schemas.openxmlformats.org/officeDocument/2006/relationships/image" Target="../media/image4.png"></Relationship><Relationship Id="rId7" Type="http://schemas.openxmlformats.org/officeDocument/2006/relationships/image" Target="../media/image8.png"></Relationship><Relationship Id="rId2" Type="http://schemas.openxmlformats.org/officeDocument/2006/relationships/image" Target="../media/image19.png"></Relationship><Relationship Id="rId6" Type="http://schemas.openxmlformats.org/officeDocument/2006/relationships/image" Target="../media/image7.png"></Relationship><Relationship Id="rId5" Type="http://schemas.openxmlformats.org/officeDocument/2006/relationships/image" Target="../media/image6.png"></Relationship><Relationship Id="rId4" Type="http://schemas.openxmlformats.org/officeDocument/2006/relationships/image" Target="../media/image5.png"></Relationship><Relationship Id="rId9" Type="http://schemas.openxmlformats.org/officeDocument/2006/relationships/image" Target="../media/image3.png"></Relationship><Relationship Id="rId10" Type="http://schemas.openxmlformats.org/officeDocument/2006/relationships/slideLayout" Target="../slideLayouts/slideLayout1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4.png"></Relationship><Relationship Id="rId3" Type="http://schemas.openxmlformats.org/officeDocument/2006/relationships/image" Target="../media/image5.png"></Relationship><Relationship Id="rId4" Type="http://schemas.openxmlformats.org/officeDocument/2006/relationships/image" Target="../media/image6.png"></Relationship><Relationship Id="rId5" Type="http://schemas.openxmlformats.org/officeDocument/2006/relationships/image" Target="../media/image7.png"></Relationship><Relationship Id="rId6" Type="http://schemas.openxmlformats.org/officeDocument/2006/relationships/image" Target="../media/image8.png"></Relationship><Relationship Id="rId7" Type="http://schemas.openxmlformats.org/officeDocument/2006/relationships/image" Target="../media/image9.png"></Relationship><Relationship Id="rId8" Type="http://schemas.openxmlformats.org/officeDocument/2006/relationships/image" Target="../media/image3.png"></Relationship><Relationship Id="rId9" Type="http://schemas.openxmlformats.org/officeDocument/2006/relationships/image" Target="../media/fImage1453410339358.png"></Relationship><Relationship Id="rId10" Type="http://schemas.openxmlformats.org/officeDocument/2006/relationships/image" Target="../media/fImage1128610366962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4.png"></Relationship><Relationship Id="rId3" Type="http://schemas.openxmlformats.org/officeDocument/2006/relationships/image" Target="../media/image5.png"></Relationship><Relationship Id="rId4" Type="http://schemas.openxmlformats.org/officeDocument/2006/relationships/image" Target="../media/image6.png"></Relationship><Relationship Id="rId5" Type="http://schemas.openxmlformats.org/officeDocument/2006/relationships/image" Target="../media/image7.png"></Relationship><Relationship Id="rId6" Type="http://schemas.openxmlformats.org/officeDocument/2006/relationships/image" Target="../media/image8.png"></Relationship><Relationship Id="rId7" Type="http://schemas.openxmlformats.org/officeDocument/2006/relationships/image" Target="../media/image9.png"></Relationship><Relationship Id="rId8" Type="http://schemas.openxmlformats.org/officeDocument/2006/relationships/image" Target="../media/image3.png"></Relationship><Relationship Id="rId9" Type="http://schemas.openxmlformats.org/officeDocument/2006/relationships/image" Target="../media/fImage1058410754464.png"></Relationship><Relationship Id="rId10" Type="http://schemas.openxmlformats.org/officeDocument/2006/relationships/image" Target="../media/fImage1079710765705.pn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4.png"></Relationship><Relationship Id="rId3" Type="http://schemas.openxmlformats.org/officeDocument/2006/relationships/image" Target="../media/image5.png"></Relationship><Relationship Id="rId4" Type="http://schemas.openxmlformats.org/officeDocument/2006/relationships/image" Target="../media/image6.png"></Relationship><Relationship Id="rId5" Type="http://schemas.openxmlformats.org/officeDocument/2006/relationships/image" Target="../media/image7.png"></Relationship><Relationship Id="rId6" Type="http://schemas.openxmlformats.org/officeDocument/2006/relationships/image" Target="../media/image8.png"></Relationship><Relationship Id="rId7" Type="http://schemas.openxmlformats.org/officeDocument/2006/relationships/image" Target="../media/image9.png"></Relationship><Relationship Id="rId8" Type="http://schemas.openxmlformats.org/officeDocument/2006/relationships/image" Target="../media/image3.png"></Relationship><Relationship Id="rId9" Type="http://schemas.openxmlformats.org/officeDocument/2006/relationships/image" Target="../media/fImage1141710778145.png"></Relationship><Relationship Id="rId10" Type="http://schemas.openxmlformats.org/officeDocument/2006/relationships/image" Target="../media/fImage115310783281.png"></Relationship><Relationship Id="rId11" Type="http://schemas.openxmlformats.org/officeDocument/2006/relationships/image" Target="../media/fImage150710816827.png"></Relationship><Relationship Id="rId12" Type="http://schemas.openxmlformats.org/officeDocument/2006/relationships/image" Target="../media/fImage325310849961.png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4.png"></Relationship><Relationship Id="rId3" Type="http://schemas.openxmlformats.org/officeDocument/2006/relationships/image" Target="../media/image5.png"></Relationship><Relationship Id="rId4" Type="http://schemas.openxmlformats.org/officeDocument/2006/relationships/image" Target="../media/image6.png"></Relationship><Relationship Id="rId5" Type="http://schemas.openxmlformats.org/officeDocument/2006/relationships/image" Target="../media/image7.png"></Relationship><Relationship Id="rId6" Type="http://schemas.openxmlformats.org/officeDocument/2006/relationships/image" Target="../media/image8.png"></Relationship><Relationship Id="rId7" Type="http://schemas.openxmlformats.org/officeDocument/2006/relationships/image" Target="../media/image9.png"></Relationship><Relationship Id="rId8" Type="http://schemas.openxmlformats.org/officeDocument/2006/relationships/image" Target="../media/image3.png"></Relationship><Relationship Id="rId9" Type="http://schemas.openxmlformats.org/officeDocument/2006/relationships/image" Target="../media/fImage5212887491.png"></Relationship><Relationship Id="rId10" Type="http://schemas.openxmlformats.org/officeDocument/2006/relationships/image" Target="../media/fImage67549332995.png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4.png"></Relationship><Relationship Id="rId3" Type="http://schemas.openxmlformats.org/officeDocument/2006/relationships/image" Target="../media/image5.png"></Relationship><Relationship Id="rId4" Type="http://schemas.openxmlformats.org/officeDocument/2006/relationships/image" Target="../media/image6.png"></Relationship><Relationship Id="rId5" Type="http://schemas.openxmlformats.org/officeDocument/2006/relationships/image" Target="../media/image7.png"></Relationship><Relationship Id="rId6" Type="http://schemas.openxmlformats.org/officeDocument/2006/relationships/image" Target="../media/image8.png"></Relationship><Relationship Id="rId7" Type="http://schemas.openxmlformats.org/officeDocument/2006/relationships/image" Target="../media/image9.png"></Relationship><Relationship Id="rId8" Type="http://schemas.openxmlformats.org/officeDocument/2006/relationships/image" Target="../media/image3.png"></Relationship><Relationship Id="rId9" Type="http://schemas.openxmlformats.org/officeDocument/2006/relationships/image" Target="../media/image20.png"></Relationship><Relationship Id="rId10" Type="http://schemas.openxmlformats.org/officeDocument/2006/relationships/image" Target="../media/image1.png"></Relationship><Relationship Id="rId11" Type="http://schemas.openxmlformats.org/officeDocument/2006/relationships/image" Target="../media/image15.png"></Relationship><Relationship Id="rId12" Type="http://schemas.openxmlformats.org/officeDocument/2006/relationships/image" Target="../media/fImage44789371942.png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4.png"></Relationship><Relationship Id="rId3" Type="http://schemas.openxmlformats.org/officeDocument/2006/relationships/image" Target="../media/image5.png"></Relationship><Relationship Id="rId4" Type="http://schemas.openxmlformats.org/officeDocument/2006/relationships/image" Target="../media/image6.png"></Relationship><Relationship Id="rId5" Type="http://schemas.openxmlformats.org/officeDocument/2006/relationships/image" Target="../media/image7.png"></Relationship><Relationship Id="rId6" Type="http://schemas.openxmlformats.org/officeDocument/2006/relationships/image" Target="../media/image8.png"></Relationship><Relationship Id="rId7" Type="http://schemas.openxmlformats.org/officeDocument/2006/relationships/image" Target="../media/image9.png"></Relationship><Relationship Id="rId8" Type="http://schemas.openxmlformats.org/officeDocument/2006/relationships/image" Target="../media/image3.png"></Relationship><Relationship Id="rId10" Type="http://schemas.openxmlformats.org/officeDocument/2006/relationships/image" Target="../media/image1.png"></Relationship><Relationship Id="rId11" Type="http://schemas.openxmlformats.org/officeDocument/2006/relationships/image" Target="../media/image15.png"></Relationship><Relationship Id="rId12" Type="http://schemas.openxmlformats.org/officeDocument/2006/relationships/image" Target="../media/fImage1330511094827.png"></Relationship><Relationship Id="rId13" Type="http://schemas.openxmlformats.org/officeDocument/2006/relationships/image" Target="../media/fImage1031911105436.png"></Relationship><Relationship Id="rId14" Type="http://schemas.openxmlformats.org/officeDocument/2006/relationships/image" Target="../media/image20.png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4.png"></Relationship><Relationship Id="rId3" Type="http://schemas.openxmlformats.org/officeDocument/2006/relationships/image" Target="../media/image5.png"></Relationship><Relationship Id="rId4" Type="http://schemas.openxmlformats.org/officeDocument/2006/relationships/image" Target="../media/image6.png"></Relationship><Relationship Id="rId5" Type="http://schemas.openxmlformats.org/officeDocument/2006/relationships/image" Target="../media/image7.png"></Relationship><Relationship Id="rId6" Type="http://schemas.openxmlformats.org/officeDocument/2006/relationships/image" Target="../media/image8.png"></Relationship><Relationship Id="rId7" Type="http://schemas.openxmlformats.org/officeDocument/2006/relationships/image" Target="../media/image9.png"></Relationship><Relationship Id="rId8" Type="http://schemas.openxmlformats.org/officeDocument/2006/relationships/image" Target="../media/image3.png"></Relationship><Relationship Id="rId10" Type="http://schemas.openxmlformats.org/officeDocument/2006/relationships/image" Target="../media/image1.png"></Relationship><Relationship Id="rId11" Type="http://schemas.openxmlformats.org/officeDocument/2006/relationships/image" Target="../media/fImage44789602391.png"></Relationship><Relationship Id="rId12" Type="http://schemas.openxmlformats.org/officeDocument/2006/relationships/image" Target="../media/fImage1442610854604.png"></Relationship></Relationships>
</file>

<file path=ppt/slides/_rels/slide19.xml.rels><?xml version="1.0" encoding="UTF-8"?>
<Relationships xmlns="http://schemas.openxmlformats.org/package/2006/relationships"><Relationship Id="rId8" Type="http://schemas.openxmlformats.org/officeDocument/2006/relationships/image" Target="../media/image3.png"></Relationship><Relationship Id="rId3" Type="http://schemas.openxmlformats.org/officeDocument/2006/relationships/image" Target="../media/image5.png"></Relationship><Relationship Id="rId7" Type="http://schemas.openxmlformats.org/officeDocument/2006/relationships/image" Target="../media/image9.png"></Relationship><Relationship Id="rId2" Type="http://schemas.openxmlformats.org/officeDocument/2006/relationships/image" Target="../media/image4.png"></Relationship><Relationship Id="rId6" Type="http://schemas.openxmlformats.org/officeDocument/2006/relationships/image" Target="../media/image8.png"></Relationship><Relationship Id="rId5" Type="http://schemas.openxmlformats.org/officeDocument/2006/relationships/image" Target="../media/image7.png"></Relationship><Relationship Id="rId4" Type="http://schemas.openxmlformats.org/officeDocument/2006/relationships/image" Target="../media/image6.png"></Relationship><Relationship Id="rId9" Type="http://schemas.openxmlformats.org/officeDocument/2006/relationships/image" Target="../media/image22.png"></Relationship><Relationship Id="rId10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8" Type="http://schemas.openxmlformats.org/officeDocument/2006/relationships/image" Target="../media/image8.png"></Relationship><Relationship Id="rId3" Type="http://schemas.openxmlformats.org/officeDocument/2006/relationships/image" Target="../media/image3.png"></Relationship><Relationship Id="rId7" Type="http://schemas.openxmlformats.org/officeDocument/2006/relationships/image" Target="../media/image7.png"></Relationship><Relationship Id="rId2" Type="http://schemas.openxmlformats.org/officeDocument/2006/relationships/image" Target="../media/image1.png"></Relationship><Relationship Id="rId6" Type="http://schemas.openxmlformats.org/officeDocument/2006/relationships/image" Target="../media/image6.png"></Relationship><Relationship Id="rId5" Type="http://schemas.openxmlformats.org/officeDocument/2006/relationships/image" Target="../media/image5.png"></Relationship><Relationship Id="rId10" Type="http://schemas.openxmlformats.org/officeDocument/2006/relationships/image" Target="../media/image10.png"></Relationship><Relationship Id="rId4" Type="http://schemas.openxmlformats.org/officeDocument/2006/relationships/image" Target="../media/image4.png"></Relationship><Relationship Id="rId9" Type="http://schemas.openxmlformats.org/officeDocument/2006/relationships/image" Target="../media/image9.png"></Relationship><Relationship Id="rId11" Type="http://schemas.openxmlformats.org/officeDocument/2006/relationships/slideLayout" Target="../slideLayouts/slideLayout1.xml"></Relationship></Relationships>
</file>

<file path=ppt/slides/_rels/slide20.xml.rels><?xml version="1.0" encoding="UTF-8"?>
<Relationships xmlns="http://schemas.openxmlformats.org/package/2006/relationships"><Relationship Id="rId2" Type="http://schemas.openxmlformats.org/officeDocument/2006/relationships/image" Target="../media/image2.png"></Relationship><Relationship Id="rId3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8" Type="http://schemas.openxmlformats.org/officeDocument/2006/relationships/image" Target="../media/image3.png"></Relationship><Relationship Id="rId13" Type="http://schemas.openxmlformats.org/officeDocument/2006/relationships/image" Target="../media/image15.png"></Relationship><Relationship Id="rId3" Type="http://schemas.openxmlformats.org/officeDocument/2006/relationships/image" Target="../media/image5.png"></Relationship><Relationship Id="rId7" Type="http://schemas.openxmlformats.org/officeDocument/2006/relationships/image" Target="../media/image9.png"></Relationship><Relationship Id="rId12" Type="http://schemas.openxmlformats.org/officeDocument/2006/relationships/image" Target="../media/image14.png"></Relationship><Relationship Id="rId2" Type="http://schemas.openxmlformats.org/officeDocument/2006/relationships/image" Target="../media/image4.png"></Relationship><Relationship Id="rId6" Type="http://schemas.openxmlformats.org/officeDocument/2006/relationships/image" Target="../media/image8.png"></Relationship><Relationship Id="rId11" Type="http://schemas.openxmlformats.org/officeDocument/2006/relationships/image" Target="../media/image13.png"></Relationship><Relationship Id="rId5" Type="http://schemas.openxmlformats.org/officeDocument/2006/relationships/image" Target="../media/image7.png"></Relationship><Relationship Id="rId10" Type="http://schemas.openxmlformats.org/officeDocument/2006/relationships/image" Target="../media/image12.png"></Relationship><Relationship Id="rId4" Type="http://schemas.openxmlformats.org/officeDocument/2006/relationships/image" Target="../media/image6.png"></Relationship><Relationship Id="rId9" Type="http://schemas.openxmlformats.org/officeDocument/2006/relationships/image" Target="../media/image11.png"></Relationship><Relationship Id="rId14" Type="http://schemas.openxmlformats.org/officeDocument/2006/relationships/image" Target="../media/image16.png"></Relationship><Relationship Id="rId15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8" Type="http://schemas.openxmlformats.org/officeDocument/2006/relationships/image" Target="../media/image3.png"></Relationship><Relationship Id="rId3" Type="http://schemas.openxmlformats.org/officeDocument/2006/relationships/image" Target="../media/image5.png"></Relationship><Relationship Id="rId7" Type="http://schemas.openxmlformats.org/officeDocument/2006/relationships/image" Target="../media/image9.png"></Relationship><Relationship Id="rId2" Type="http://schemas.openxmlformats.org/officeDocument/2006/relationships/image" Target="../media/image4.png"></Relationship><Relationship Id="rId6" Type="http://schemas.openxmlformats.org/officeDocument/2006/relationships/image" Target="../media/image8.png"></Relationship><Relationship Id="rId5" Type="http://schemas.openxmlformats.org/officeDocument/2006/relationships/image" Target="../media/image7.png"></Relationship><Relationship Id="rId4" Type="http://schemas.openxmlformats.org/officeDocument/2006/relationships/image" Target="../media/image6.png"></Relationship><Relationship Id="rId9" Type="http://schemas.openxmlformats.org/officeDocument/2006/relationships/image" Target="../media/image17.jpeg"></Relationship><Relationship Id="rId10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4316364441.jpeg"></Relationship><Relationship Id="rId3" Type="http://schemas.openxmlformats.org/officeDocument/2006/relationships/image" Target="../media/fImage237486468467.jpeg"></Relationship><Relationship Id="rId4" Type="http://schemas.openxmlformats.org/officeDocument/2006/relationships/image" Target="../media/fImage205466456334.jpeg"></Relationship><Relationship Id="rId5" Type="http://schemas.openxmlformats.org/officeDocument/2006/relationships/image" Target="../media/image4.png"></Relationship><Relationship Id="rId6" Type="http://schemas.openxmlformats.org/officeDocument/2006/relationships/image" Target="../media/image5.png"></Relationship><Relationship Id="rId7" Type="http://schemas.openxmlformats.org/officeDocument/2006/relationships/image" Target="../media/image6.png"></Relationship><Relationship Id="rId8" Type="http://schemas.openxmlformats.org/officeDocument/2006/relationships/image" Target="../media/image7.png"></Relationship><Relationship Id="rId9" Type="http://schemas.openxmlformats.org/officeDocument/2006/relationships/image" Target="../media/image8.png"></Relationship><Relationship Id="rId10" Type="http://schemas.openxmlformats.org/officeDocument/2006/relationships/image" Target="../media/image9.png"></Relationship><Relationship Id="rId11" Type="http://schemas.openxmlformats.org/officeDocument/2006/relationships/image" Target="../media/image3.png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4.png"></Relationship><Relationship Id="rId3" Type="http://schemas.openxmlformats.org/officeDocument/2006/relationships/image" Target="../media/image5.png"></Relationship><Relationship Id="rId4" Type="http://schemas.openxmlformats.org/officeDocument/2006/relationships/image" Target="../media/image6.png"></Relationship><Relationship Id="rId5" Type="http://schemas.openxmlformats.org/officeDocument/2006/relationships/image" Target="../media/image7.png"></Relationship><Relationship Id="rId6" Type="http://schemas.openxmlformats.org/officeDocument/2006/relationships/image" Target="../media/image8.png"></Relationship><Relationship Id="rId7" Type="http://schemas.openxmlformats.org/officeDocument/2006/relationships/image" Target="../media/image9.png"></Relationship><Relationship Id="rId8" Type="http://schemas.openxmlformats.org/officeDocument/2006/relationships/image" Target="../media/image3.png"></Relationship><Relationship Id="rId9" Type="http://schemas.openxmlformats.org/officeDocument/2006/relationships/image" Target="../media/fImage2617749641.jpeg"></Relationship><Relationship Id="rId10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533585198467.jpeg"></Relationship><Relationship Id="rId3" Type="http://schemas.openxmlformats.org/officeDocument/2006/relationships/image" Target="../media/image4.png"></Relationship><Relationship Id="rId4" Type="http://schemas.openxmlformats.org/officeDocument/2006/relationships/image" Target="../media/image5.png"></Relationship><Relationship Id="rId5" Type="http://schemas.openxmlformats.org/officeDocument/2006/relationships/image" Target="../media/image6.png"></Relationship><Relationship Id="rId6" Type="http://schemas.openxmlformats.org/officeDocument/2006/relationships/image" Target="../media/image7.png"></Relationship><Relationship Id="rId7" Type="http://schemas.openxmlformats.org/officeDocument/2006/relationships/image" Target="../media/image8.png"></Relationship><Relationship Id="rId8" Type="http://schemas.openxmlformats.org/officeDocument/2006/relationships/image" Target="../media/image9.png"></Relationship><Relationship Id="rId9" Type="http://schemas.openxmlformats.org/officeDocument/2006/relationships/image" Target="../media/image3.png"></Relationship><Relationship Id="rId10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8" Type="http://schemas.openxmlformats.org/officeDocument/2006/relationships/image" Target="../media/image3.png"></Relationship><Relationship Id="rId3" Type="http://schemas.openxmlformats.org/officeDocument/2006/relationships/image" Target="../media/image5.png"></Relationship><Relationship Id="rId7" Type="http://schemas.openxmlformats.org/officeDocument/2006/relationships/image" Target="../media/image9.png"></Relationship><Relationship Id="rId2" Type="http://schemas.openxmlformats.org/officeDocument/2006/relationships/image" Target="../media/image4.png"></Relationship><Relationship Id="rId6" Type="http://schemas.openxmlformats.org/officeDocument/2006/relationships/image" Target="../media/image8.png"></Relationship><Relationship Id="rId5" Type="http://schemas.openxmlformats.org/officeDocument/2006/relationships/image" Target="../media/image7.png"></Relationship><Relationship Id="rId4" Type="http://schemas.openxmlformats.org/officeDocument/2006/relationships/image" Target="../media/image6.png"></Relationship><Relationship Id="rId9" Type="http://schemas.openxmlformats.org/officeDocument/2006/relationships/image" Target="../media/image18.jpeg"></Relationship><Relationship Id="rId10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422728096500.jpeg"></Relationship><Relationship Id="rId3" Type="http://schemas.openxmlformats.org/officeDocument/2006/relationships/image" Target="../media/fImage326418319169.jpeg"></Relationship><Relationship Id="rId4" Type="http://schemas.openxmlformats.org/officeDocument/2006/relationships/image" Target="../media/image4.png"></Relationship><Relationship Id="rId5" Type="http://schemas.openxmlformats.org/officeDocument/2006/relationships/image" Target="../media/image5.png"></Relationship><Relationship Id="rId6" Type="http://schemas.openxmlformats.org/officeDocument/2006/relationships/image" Target="../media/image6.png"></Relationship><Relationship Id="rId7" Type="http://schemas.openxmlformats.org/officeDocument/2006/relationships/image" Target="../media/image7.png"></Relationship><Relationship Id="rId8" Type="http://schemas.openxmlformats.org/officeDocument/2006/relationships/image" Target="../media/image8.png"></Relationship><Relationship Id="rId9" Type="http://schemas.openxmlformats.org/officeDocument/2006/relationships/image" Target="../media/image9.png"></Relationship><Relationship Id="rId10" Type="http://schemas.openxmlformats.org/officeDocument/2006/relationships/image" Target="../media/image3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>
          <a:xfrm>
            <a:off x="1859915" y="3669030"/>
            <a:ext cx="8569325" cy="855980"/>
          </a:xfrm>
          <a:prstGeom prst="rect">
            <a:avLst/>
          </a:prstGeom>
          <a:noFill/>
          <a:ln w="9525">
            <a:noFill/>
            <a:miter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defRPr lang="ko-KR"/>
            </a:pPr>
            <a:r>
              <a:rPr lang="ko-KR" altLang="en-US"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고딕"/>
                <a:ea typeface="나눔고딕"/>
              </a:rPr>
              <a:t>제안서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>
          <a:xfrm>
            <a:off x="2837815" y="3183255"/>
            <a:ext cx="6613525" cy="52324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latinLnBrk="1" hangingPunct="1">
              <a:defRPr lang="ko-KR"/>
            </a:pPr>
            <a:r>
              <a:rPr lang="ko-KR" altLang="en-US" sz="2800">
                <a:solidFill>
                  <a:schemeClr val="bg1"/>
                </a:solidFill>
                <a:latin typeface="나눔고딕"/>
                <a:ea typeface="나눔고딕"/>
              </a:rPr>
              <a:t>시스템 프로그래밍 기말 프로젝트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15890" y="1528445"/>
            <a:ext cx="1925320" cy="1917065"/>
          </a:xfrm>
          <a:prstGeom prst="rect">
            <a:avLst/>
          </a:prstGeom>
        </p:spPr>
      </p:pic>
      <p:sp>
        <p:nvSpPr>
          <p:cNvPr id="9" name="Text Box 6"/>
          <p:cNvSpPr txBox="1">
            <a:spLocks noChangeArrowheads="1"/>
          </p:cNvSpPr>
          <p:nvPr/>
        </p:nvSpPr>
        <p:spPr>
          <a:xfrm>
            <a:off x="2718435" y="4525010"/>
            <a:ext cx="6613525" cy="63563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latinLnBrk="1" hangingPunct="1">
              <a:defRPr lang="ko-KR"/>
            </a:pPr>
            <a:r>
              <a:rPr lang="ko-KR" altLang="en-US">
                <a:solidFill>
                  <a:schemeClr val="bg1"/>
                </a:solidFill>
                <a:latin typeface="나눔고딕"/>
                <a:ea typeface="나눔고딕"/>
              </a:rPr>
              <a:t>팀 슈터</a:t>
            </a:r>
          </a:p>
          <a:p>
            <a:pPr algn="ctr" eaLnBrk="1" latinLnBrk="1" hangingPunct="1">
              <a:defRPr lang="ko-KR"/>
            </a:pPr>
            <a:r>
              <a:rPr lang="ko-KR" altLang="en-US">
                <a:solidFill>
                  <a:schemeClr val="bg1"/>
                </a:solidFill>
                <a:latin typeface="나눔고딕"/>
                <a:ea typeface="나눔고딕"/>
              </a:rPr>
              <a:t>이장훈, 이한솔, 박주홍, 박미진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그림 117" descr="C:/Users/coral/AppData/Roaming/PolarisOffice/ETemp/10224_20357240/fImage121718335724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34110" y="1130935"/>
            <a:ext cx="5738495" cy="1129030"/>
          </a:xfrm>
          <a:prstGeom prst="rect"/>
          <a:noFill/>
        </p:spPr>
      </p:pic>
      <p:pic>
        <p:nvPicPr>
          <p:cNvPr id="119" name="그림 118" descr="C:/Users/coral/AppData/Roaming/PolarisOffice/ETemp/10224_20357240/fImage204628341478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34110" y="2321560"/>
            <a:ext cx="7180580" cy="1915160"/>
          </a:xfrm>
          <a:prstGeom prst="rect"/>
          <a:noFill/>
        </p:spPr>
      </p:pic>
      <p:sp>
        <p:nvSpPr>
          <p:cNvPr id="54" name="TextBox 53"/>
          <p:cNvSpPr txBox="1">
            <a:spLocks/>
          </p:cNvSpPr>
          <p:nvPr/>
        </p:nvSpPr>
        <p:spPr>
          <a:xfrm rot="0">
            <a:off x="1859280" y="457200"/>
            <a:ext cx="1778635" cy="39941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atin typeface="나눔바른고딕 Light" charset="0"/>
                <a:ea typeface="나눔바른고딕 Light" charset="0"/>
              </a:rPr>
              <a:t>충돌 메커니즘</a:t>
            </a:r>
            <a:endParaRPr lang="ko-KR" altLang="en-US" sz="2000" cap="none" dirty="0" smtClean="0" b="0">
              <a:latin typeface="나눔바른고딕 Light" charset="0"/>
              <a:ea typeface="나눔바른고딕 Light" charset="0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277495" y="3162300"/>
            <a:ext cx="738505" cy="638175"/>
            <a:chOff x="277495" y="3162300"/>
            <a:chExt cx="738505" cy="638175"/>
          </a:xfrm>
        </p:grpSpPr>
        <p:sp>
          <p:nvSpPr>
            <p:cNvPr id="74" name="직사각형 73"/>
            <p:cNvSpPr>
              <a:spLocks/>
            </p:cNvSpPr>
            <p:nvPr/>
          </p:nvSpPr>
          <p:spPr>
            <a:xfrm rot="0">
              <a:off x="277495" y="3162300"/>
              <a:ext cx="76200" cy="638175"/>
            </a:xfrm>
            <a:prstGeom prst="rect"/>
            <a:solidFill>
              <a:srgbClr val="DA9B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>
            <a:xfrm rot="0">
              <a:off x="277495" y="3162300"/>
              <a:ext cx="738505" cy="635"/>
            </a:xfrm>
            <a:prstGeom prst="line"/>
            <a:ln w="12700" cap="flat" cmpd="sng">
              <a:solidFill>
                <a:srgbClr val="DA9B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0">
              <a:off x="277495" y="3800475"/>
              <a:ext cx="738505" cy="635"/>
            </a:xfrm>
            <a:prstGeom prst="line"/>
            <a:ln w="12700" cap="flat" cmpd="sng">
              <a:solidFill>
                <a:srgbClr val="DA9B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 descr="C:/Users/coral/AppData/Roaming/PolarisOffice/ETemp/10224_20357240/image4.png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94640" y="1694815"/>
            <a:ext cx="835025" cy="835025"/>
          </a:xfrm>
          <a:prstGeom prst="rect"/>
          <a:noFill/>
        </p:spPr>
      </p:pic>
      <p:pic>
        <p:nvPicPr>
          <p:cNvPr id="81" name="그림 80" descr="C:/Users/coral/AppData/Roaming/PolarisOffice/ETemp/10224_20357240/image5.png"/>
          <p:cNvPicPr>
            <a:picLocks noChangeAspect="1"/>
          </p:cNvPicPr>
          <p:nvPr/>
        </p:nvPicPr>
        <p:blipFill rotWithShape="1"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0" t="45150"/>
          <a:stretch>
            <a:fillRect/>
          </a:stretch>
        </p:blipFill>
        <p:spPr>
          <a:xfrm rot="0">
            <a:off x="330835" y="2609850"/>
            <a:ext cx="828040" cy="474980"/>
          </a:xfrm>
          <a:prstGeom prst="rect"/>
          <a:noFill/>
        </p:spPr>
      </p:pic>
      <p:pic>
        <p:nvPicPr>
          <p:cNvPr id="83" name="그림 82" descr="C:/Users/coral/AppData/Roaming/PolarisOffice/ETemp/10224_20357240/image6.png"/>
          <p:cNvPicPr>
            <a:picLocks noChangeAspect="1"/>
          </p:cNvPicPr>
          <p:nvPr/>
        </p:nvPicPr>
        <p:blipFill rotWithShape="1">
          <a:blip r:embed="rId6">
            <a:duotone>
              <a:srgbClr val="D39600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84175" y="3159125"/>
            <a:ext cx="624205" cy="624205"/>
          </a:xfrm>
          <a:prstGeom prst="rect"/>
          <a:noFill/>
        </p:spPr>
      </p:pic>
      <p:pic>
        <p:nvPicPr>
          <p:cNvPr id="84" name="그림 83" descr="C:/Users/coral/AppData/Roaming/PolarisOffice/ETemp/10224_20357240/image7.png"/>
          <p:cNvPicPr>
            <a:picLocks noChangeAspect="1"/>
          </p:cNvPicPr>
          <p:nvPr/>
        </p:nvPicPr>
        <p:blipFill rotWithShape="1"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34975" y="3851275"/>
            <a:ext cx="602615" cy="602615"/>
          </a:xfrm>
          <a:prstGeom prst="rect"/>
          <a:noFill/>
        </p:spPr>
      </p:pic>
      <p:pic>
        <p:nvPicPr>
          <p:cNvPr id="85" name="그림 84" descr="C:/Users/coral/AppData/Roaming/PolarisOffice/ETemp/10224_20357240/image8.png"/>
          <p:cNvPicPr>
            <a:picLocks noChangeAspect="1"/>
          </p:cNvPicPr>
          <p:nvPr/>
        </p:nvPicPr>
        <p:blipFill rotWithShape="1"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35610" y="4535170"/>
            <a:ext cx="580390" cy="580390"/>
          </a:xfrm>
          <a:prstGeom prst="rect"/>
          <a:noFill/>
        </p:spPr>
      </p:pic>
      <p:pic>
        <p:nvPicPr>
          <p:cNvPr id="86" name="그림 85" descr="C:/Users/coral/AppData/Roaming/PolarisOffice/ETemp/10224_20357240/image9.png"/>
          <p:cNvPicPr>
            <a:picLocks noChangeAspect="1"/>
          </p:cNvPicPr>
          <p:nvPr/>
        </p:nvPicPr>
        <p:blipFill rotWithShape="1"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81000" y="5238750"/>
            <a:ext cx="627380" cy="627380"/>
          </a:xfrm>
          <a:prstGeom prst="rect"/>
          <a:noFill/>
        </p:spPr>
      </p:pic>
      <p:pic>
        <p:nvPicPr>
          <p:cNvPr id="26" name="그림 25" descr="C:/Users/coral/AppData/Roaming/PolarisOffice/ETemp/10224_20357240/image3.png"/>
          <p:cNvPicPr>
            <a:picLocks noChangeAspect="1"/>
          </p:cNvPicPr>
          <p:nvPr/>
        </p:nvPicPr>
        <p:blipFill rotWithShape="1"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09245" y="983615"/>
            <a:ext cx="785495" cy="785495"/>
          </a:xfrm>
          <a:prstGeom prst="rect"/>
          <a:noFill/>
        </p:spPr>
      </p:pic>
      <p:sp>
        <p:nvSpPr>
          <p:cNvPr id="107" name="직사각형 106"/>
          <p:cNvSpPr>
            <a:spLocks/>
          </p:cNvSpPr>
          <p:nvPr/>
        </p:nvSpPr>
        <p:spPr>
          <a:xfrm rot="0">
            <a:off x="1574165" y="4314825"/>
            <a:ext cx="3780155" cy="81216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n w="9525" cap="flat" cmpd="sng">
                  <a:solidFill>
                    <a:schemeClr val="tx1">
                      <a:alpha val="35686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플레이어의 총알이 적에 명중하면</a:t>
            </a:r>
            <a:endParaRPr lang="ko-KR" altLang="en-US" sz="1800" cap="none" dirty="0" smtClean="0" b="0">
              <a:ln w="9525" cap="flat" cmpd="sng">
                <a:solidFill>
                  <a:schemeClr val="tx1">
                    <a:alpha val="35686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 ea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n w="9525" cap="flat" cmpd="sng">
                  <a:solidFill>
                    <a:schemeClr val="tx1">
                      <a:alpha val="35686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적은 사라지고 스코어가 오름</a:t>
            </a:r>
            <a:endParaRPr lang="ko-KR" altLang="en-US" sz="1800" cap="none" dirty="0" smtClean="0" b="0">
              <a:ln w="9525" cap="flat" cmpd="sng">
                <a:solidFill>
                  <a:schemeClr val="tx1">
                    <a:alpha val="35686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8" name="모서리가 둥근 직사각형 107"/>
          <p:cNvSpPr>
            <a:spLocks/>
          </p:cNvSpPr>
          <p:nvPr/>
        </p:nvSpPr>
        <p:spPr>
          <a:xfrm rot="0">
            <a:off x="1162050" y="4370070"/>
            <a:ext cx="408940" cy="424180"/>
          </a:xfrm>
          <a:prstGeom prst="roundRect">
            <a:avLst>
              <a:gd name="adj" fmla="val 50000"/>
            </a:avLst>
          </a:prstGeom>
          <a:solidFill>
            <a:srgbClr val="A48179">
              <a:alpha val="74967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09" name="직사각형 108"/>
          <p:cNvSpPr>
            <a:spLocks/>
          </p:cNvSpPr>
          <p:nvPr/>
        </p:nvSpPr>
        <p:spPr>
          <a:xfrm rot="0">
            <a:off x="1191260" y="4374515"/>
            <a:ext cx="360680" cy="39941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2000" cap="none" dirty="0" smtClean="0" b="1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0" name="직사각형 109"/>
          <p:cNvSpPr>
            <a:spLocks/>
          </p:cNvSpPr>
          <p:nvPr/>
        </p:nvSpPr>
        <p:spPr>
          <a:xfrm rot="0">
            <a:off x="7452360" y="4392930"/>
            <a:ext cx="4063365" cy="643255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n w="9525" cap="flat" cmpd="sng">
                  <a:solidFill>
                    <a:schemeClr val="tx1">
                      <a:alpha val="35686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적의 총알이 플레이어에 명중하면 </a:t>
            </a:r>
            <a:endParaRPr lang="ko-KR" altLang="en-US" sz="1800" cap="none" dirty="0" smtClean="0" b="0">
              <a:ln w="9525" cap="flat" cmpd="sng">
                <a:solidFill>
                  <a:schemeClr val="tx1">
                    <a:alpha val="35686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n w="9525" cap="flat" cmpd="sng">
                  <a:solidFill>
                    <a:schemeClr val="tx1">
                      <a:alpha val="35686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Life가 감소되고, Life 소진시 게임 종료</a:t>
            </a:r>
            <a:endParaRPr lang="ko-KR" altLang="en-US" sz="1800" cap="none" dirty="0" smtClean="0" b="0">
              <a:ln w="9525" cap="flat" cmpd="sng">
                <a:solidFill>
                  <a:schemeClr val="tx1">
                    <a:alpha val="35686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3" name="타원 112"/>
          <p:cNvSpPr>
            <a:spLocks/>
          </p:cNvSpPr>
          <p:nvPr/>
        </p:nvSpPr>
        <p:spPr>
          <a:xfrm rot="1080000">
            <a:off x="5184775" y="2818130"/>
            <a:ext cx="1853565" cy="1853565"/>
          </a:xfrm>
          <a:prstGeom prst="ellipse"/>
          <a:solidFill>
            <a:srgbClr val="A48179">
              <a:alpha val="74967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14" name="직사각형 113"/>
          <p:cNvSpPr>
            <a:spLocks/>
          </p:cNvSpPr>
          <p:nvPr/>
        </p:nvSpPr>
        <p:spPr>
          <a:xfrm rot="0">
            <a:off x="5188585" y="3321050"/>
            <a:ext cx="1846580" cy="86169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1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충돌</a:t>
            </a:r>
            <a:endParaRPr lang="ko-KR" altLang="en-US" sz="2500" cap="none" dirty="0" smtClean="0" b="1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1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메커니즘</a:t>
            </a:r>
            <a:endParaRPr lang="ko-KR" altLang="en-US" sz="2500" cap="none" dirty="0" smtClean="0" b="1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5" name="모서리가 둥근 직사각형 114"/>
          <p:cNvSpPr>
            <a:spLocks/>
          </p:cNvSpPr>
          <p:nvPr/>
        </p:nvSpPr>
        <p:spPr>
          <a:xfrm rot="0">
            <a:off x="6928485" y="4374515"/>
            <a:ext cx="408940" cy="424180"/>
          </a:xfrm>
          <a:prstGeom prst="roundRect">
            <a:avLst>
              <a:gd name="adj" fmla="val 50000"/>
            </a:avLst>
          </a:prstGeom>
          <a:solidFill>
            <a:srgbClr val="A48179">
              <a:alpha val="74967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16" name="직사각형 115"/>
          <p:cNvSpPr>
            <a:spLocks/>
          </p:cNvSpPr>
          <p:nvPr/>
        </p:nvSpPr>
        <p:spPr>
          <a:xfrm rot="0">
            <a:off x="6962140" y="4401820"/>
            <a:ext cx="337820" cy="396875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2000" cap="none" dirty="0" smtClean="0" b="1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806565" y="1435100"/>
            <a:ext cx="4064000" cy="4337685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1859280" y="457200"/>
            <a:ext cx="3190875" cy="39941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atin typeface="나눔바른고딕 Light" charset="0"/>
                <a:ea typeface="나눔바른고딕 Light" charset="0"/>
              </a:rPr>
              <a:t>스코어 원리와 메뉴 디자인</a:t>
            </a:r>
            <a:endParaRPr lang="ko-KR" altLang="en-US" sz="2000" cap="none" dirty="0" smtClean="0" b="0">
              <a:latin typeface="나눔바른고딕 Light" charset="0"/>
              <a:ea typeface="나눔바른고딕 Light" charset="0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309245" y="3851275"/>
            <a:ext cx="737870" cy="637540"/>
            <a:chOff x="309245" y="3851275"/>
            <a:chExt cx="737870" cy="637540"/>
          </a:xfrm>
        </p:grpSpPr>
        <p:sp>
          <p:nvSpPr>
            <p:cNvPr id="74" name="직사각형 73"/>
            <p:cNvSpPr/>
            <p:nvPr/>
          </p:nvSpPr>
          <p:spPr>
            <a:xfrm>
              <a:off x="309245" y="3851275"/>
              <a:ext cx="75565" cy="637540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309245" y="3851275"/>
              <a:ext cx="737870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309245" y="4488815"/>
              <a:ext cx="737870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tretch>
            <a:fillRect/>
          </a:stretch>
        </p:blipFill>
        <p:spPr>
          <a:xfrm>
            <a:off x="294640" y="1694815"/>
            <a:ext cx="834390" cy="8343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4">
            <a:lum bright="70000" contrast="-70000"/>
          </a:blip>
          <a:srcRect l="4350" t="45150"/>
          <a:stretch>
            <a:fillRect/>
          </a:stretch>
        </p:blipFill>
        <p:spPr>
          <a:xfrm>
            <a:off x="330835" y="2609850"/>
            <a:ext cx="827405" cy="474345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5">
            <a:lum bright="70000" contrast="-70000"/>
          </a:blip>
          <a:stretch>
            <a:fillRect/>
          </a:stretch>
        </p:blipFill>
        <p:spPr>
          <a:xfrm>
            <a:off x="384175" y="3159125"/>
            <a:ext cx="623570" cy="623570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4975" y="3851275"/>
            <a:ext cx="601980" cy="601980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7">
            <a:lum bright="70000" contrast="-70000"/>
          </a:blip>
          <a:stretch>
            <a:fillRect/>
          </a:stretch>
        </p:blipFill>
        <p:spPr>
          <a:xfrm>
            <a:off x="435610" y="4535170"/>
            <a:ext cx="579755" cy="579755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8">
            <a:lum bright="70000" contrast="-70000"/>
          </a:blip>
          <a:stretch>
            <a:fillRect/>
          </a:stretch>
        </p:blipFill>
        <p:spPr>
          <a:xfrm>
            <a:off x="381000" y="5238750"/>
            <a:ext cx="626745" cy="62674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9">
            <a:lum bright="70000" contrast="-70000"/>
          </a:blip>
          <a:stretch>
            <a:fillRect/>
          </a:stretch>
        </p:blipFill>
        <p:spPr>
          <a:xfrm>
            <a:off x="309245" y="983615"/>
            <a:ext cx="784860" cy="784860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1744345" y="1672590"/>
            <a:ext cx="4310380" cy="4043045"/>
          </a:xfrm>
          <a:prstGeom prst="roundRect">
            <a:avLst>
              <a:gd name="adj" fmla="val 50000"/>
            </a:avLst>
          </a:prstGeom>
          <a:solidFill>
            <a:srgbClr val="A4817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695450" y="2582545"/>
            <a:ext cx="4213860" cy="2243455"/>
          </a:xfrm>
          <a:prstGeom prst="rect">
            <a:avLst/>
          </a:prstGeom>
        </p:spPr>
        <p:txBody>
          <a:bodyPr wrap="none" lIns="91440" tIns="45720" rIns="91440" bIns="45720" numCol="1" vert="horz" anchor="t">
            <a:spAutoFit/>
          </a:bodyPr>
          <a:lstStyle/>
          <a:p>
            <a:pPr marL="285750" indent="-28575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cap="none" dirty="0" smtClean="0" b="1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적을 처치하면 스코어가 상승</a:t>
            </a:r>
            <a:endParaRPr lang="ko-KR" altLang="en-US" sz="2000" cap="none" dirty="0" smtClean="0" b="1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1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  <a:p>
            <a:pPr marL="285750" indent="-28575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cap="none" dirty="0" smtClean="0" b="1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총알 1회 발사 시 스코어 1씩 감소</a:t>
            </a:r>
            <a:endParaRPr lang="ko-KR" altLang="en-US" sz="2000" cap="none" dirty="0" smtClean="0" b="1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1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  <a:p>
            <a:pPr marL="285750" indent="-28575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cap="none" dirty="0" smtClean="0" b="1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메뉴에서 게임 속도, 적 움직임 </a:t>
            </a:r>
            <a:endParaRPr lang="ko-KR" altLang="en-US" sz="2000" cap="none" dirty="0" smtClean="0" b="1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     속도, 적 미사일 발사 속도, 빈도,</a:t>
            </a:r>
            <a:endParaRPr lang="ko-KR" altLang="en-US" sz="2000" cap="none" dirty="0" smtClean="0" b="1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 유저 미사일 속도 조절 가능</a:t>
            </a:r>
            <a:endParaRPr lang="ko-KR" altLang="en-US" sz="2000" cap="none" dirty="0" smtClean="0" b="1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>
            <a:spLocks/>
          </p:cNvSpPr>
          <p:nvPr/>
        </p:nvSpPr>
        <p:spPr>
          <a:xfrm rot="0">
            <a:off x="1859280" y="457200"/>
            <a:ext cx="1524635" cy="39941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atin typeface="나눔바른고딕 Light" charset="0"/>
                <a:ea typeface="나눔바른고딕 Light" charset="0"/>
              </a:rPr>
              <a:t>메뉴 디자인</a:t>
            </a:r>
            <a:endParaRPr lang="ko-KR" altLang="en-US" sz="2000" cap="none" dirty="0" smtClean="0" b="0">
              <a:latin typeface="나눔바른고딕 Light" charset="0"/>
              <a:ea typeface="나눔바른고딕 Light" charset="0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309245" y="3851275"/>
            <a:ext cx="738505" cy="638175"/>
            <a:chOff x="309245" y="3851275"/>
            <a:chExt cx="738505" cy="638175"/>
          </a:xfrm>
        </p:grpSpPr>
        <p:sp>
          <p:nvSpPr>
            <p:cNvPr id="74" name="직사각형 73"/>
            <p:cNvSpPr>
              <a:spLocks/>
            </p:cNvSpPr>
            <p:nvPr/>
          </p:nvSpPr>
          <p:spPr>
            <a:xfrm rot="0">
              <a:off x="309245" y="3851275"/>
              <a:ext cx="76200" cy="638175"/>
            </a:xfrm>
            <a:prstGeom prst="rect"/>
            <a:solidFill>
              <a:srgbClr val="DA9B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>
            <a:xfrm rot="0">
              <a:off x="309245" y="3851275"/>
              <a:ext cx="738505" cy="635"/>
            </a:xfrm>
            <a:prstGeom prst="line"/>
            <a:ln w="12700" cap="flat" cmpd="sng">
              <a:solidFill>
                <a:srgbClr val="DA9B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0">
              <a:off x="309245" y="4488815"/>
              <a:ext cx="738505" cy="635"/>
            </a:xfrm>
            <a:prstGeom prst="line"/>
            <a:ln w="12700" cap="flat" cmpd="sng">
              <a:solidFill>
                <a:srgbClr val="DA9B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 descr="C:/Users/coral/AppData/Roaming/PolarisOffice/ETemp/10224_20357240/image4.png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94640" y="1694815"/>
            <a:ext cx="835025" cy="835025"/>
          </a:xfrm>
          <a:prstGeom prst="rect"/>
          <a:noFill/>
        </p:spPr>
      </p:pic>
      <p:pic>
        <p:nvPicPr>
          <p:cNvPr id="81" name="그림 80" descr="C:/Users/coral/AppData/Roaming/PolarisOffice/ETemp/10224_20357240/image5.png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0" t="45150"/>
          <a:stretch>
            <a:fillRect/>
          </a:stretch>
        </p:blipFill>
        <p:spPr>
          <a:xfrm rot="0">
            <a:off x="330835" y="2609850"/>
            <a:ext cx="828040" cy="474980"/>
          </a:xfrm>
          <a:prstGeom prst="rect"/>
          <a:noFill/>
        </p:spPr>
      </p:pic>
      <p:pic>
        <p:nvPicPr>
          <p:cNvPr id="83" name="그림 82" descr="C:/Users/coral/AppData/Roaming/PolarisOffice/ETemp/10224_20357240/image6.png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84175" y="3159125"/>
            <a:ext cx="624205" cy="624205"/>
          </a:xfrm>
          <a:prstGeom prst="rect"/>
          <a:noFill/>
        </p:spPr>
      </p:pic>
      <p:pic>
        <p:nvPicPr>
          <p:cNvPr id="84" name="그림 83" descr="C:/Users/coral/AppData/Roaming/PolarisOffice/ETemp/10224_20357240/image7.png"/>
          <p:cNvPicPr>
            <a:picLocks noChangeAspect="1"/>
          </p:cNvPicPr>
          <p:nvPr/>
        </p:nvPicPr>
        <p:blipFill rotWithShape="1">
          <a:blip r:embed="rId5">
            <a:duotone>
              <a:srgbClr val="D39600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34975" y="3851275"/>
            <a:ext cx="602615" cy="602615"/>
          </a:xfrm>
          <a:prstGeom prst="rect"/>
          <a:noFill/>
        </p:spPr>
      </p:pic>
      <p:pic>
        <p:nvPicPr>
          <p:cNvPr id="85" name="그림 84" descr="C:/Users/coral/AppData/Roaming/PolarisOffice/ETemp/10224_20357240/image8.png"/>
          <p:cNvPicPr>
            <a:picLocks noChangeAspect="1"/>
          </p:cNvPicPr>
          <p:nvPr/>
        </p:nvPicPr>
        <p:blipFill rotWithShape="1"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35610" y="4535170"/>
            <a:ext cx="580390" cy="580390"/>
          </a:xfrm>
          <a:prstGeom prst="rect"/>
          <a:noFill/>
        </p:spPr>
      </p:pic>
      <p:pic>
        <p:nvPicPr>
          <p:cNvPr id="86" name="그림 85" descr="C:/Users/coral/AppData/Roaming/PolarisOffice/ETemp/10224_20357240/image9.png"/>
          <p:cNvPicPr>
            <a:picLocks noChangeAspect="1"/>
          </p:cNvPicPr>
          <p:nvPr/>
        </p:nvPicPr>
        <p:blipFill rotWithShape="1"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81000" y="5238750"/>
            <a:ext cx="627380" cy="627380"/>
          </a:xfrm>
          <a:prstGeom prst="rect"/>
          <a:noFill/>
        </p:spPr>
      </p:pic>
      <p:pic>
        <p:nvPicPr>
          <p:cNvPr id="26" name="그림 25" descr="C:/Users/coral/AppData/Roaming/PolarisOffice/ETemp/10224_20357240/image3.png"/>
          <p:cNvPicPr>
            <a:picLocks noChangeAspect="1"/>
          </p:cNvPicPr>
          <p:nvPr/>
        </p:nvPicPr>
        <p:blipFill rotWithShape="1"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09245" y="983615"/>
            <a:ext cx="785495" cy="785495"/>
          </a:xfrm>
          <a:prstGeom prst="rect"/>
          <a:noFill/>
        </p:spPr>
      </p:pic>
      <p:sp>
        <p:nvSpPr>
          <p:cNvPr id="22" name="직사각형 21"/>
          <p:cNvSpPr>
            <a:spLocks/>
          </p:cNvSpPr>
          <p:nvPr/>
        </p:nvSpPr>
        <p:spPr>
          <a:xfrm rot="0">
            <a:off x="1744980" y="2609850"/>
            <a:ext cx="4138295" cy="1014095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메뉴에서 게임 속도, 적 움직임 </a:t>
            </a:r>
            <a:endParaRPr lang="ko-KR" altLang="en-US" sz="2000" cap="none" dirty="0" smtClean="0" b="1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     속도, 적 미사일 발사 속도, 빈도,</a:t>
            </a:r>
            <a:endParaRPr lang="ko-KR" altLang="en-US" sz="2000" cap="none" dirty="0" smtClean="0" b="1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 유저 미사일 속도 조절 가능</a:t>
            </a:r>
            <a:endParaRPr lang="ko-KR" altLang="en-US" sz="2000" cap="none" dirty="0" smtClean="0" b="1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7" name="모서리가 둥근 직사각형 86"/>
          <p:cNvSpPr>
            <a:spLocks/>
          </p:cNvSpPr>
          <p:nvPr/>
        </p:nvSpPr>
        <p:spPr>
          <a:xfrm rot="0">
            <a:off x="1284605" y="1275715"/>
            <a:ext cx="4486275" cy="424815"/>
          </a:xfrm>
          <a:prstGeom prst="roundRect">
            <a:avLst>
              <a:gd name="adj" fmla="val 50000"/>
            </a:avLst>
          </a:prstGeom>
          <a:solidFill>
            <a:srgbClr val="A48179">
              <a:alpha val="7379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88" name="텍스트 상자 87"/>
          <p:cNvSpPr txBox="1">
            <a:spLocks/>
          </p:cNvSpPr>
          <p:nvPr/>
        </p:nvSpPr>
        <p:spPr>
          <a:xfrm rot="0">
            <a:off x="1415415" y="1333500"/>
            <a:ext cx="4572635" cy="30797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메뉴에서 게임 속도 조절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94" name="그림 93" descr="C:/Users/coral/AppData/Roaming/PolarisOffice/ETemp/10224_20357240/fImage1453410339358.pn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97940" y="1769110"/>
            <a:ext cx="5267960" cy="3591560"/>
          </a:xfrm>
          <a:prstGeom prst="rect"/>
          <a:noFill/>
        </p:spPr>
      </p:pic>
      <p:sp>
        <p:nvSpPr>
          <p:cNvPr id="96" name="모서리가 둥근 직사각형 95"/>
          <p:cNvSpPr>
            <a:spLocks/>
          </p:cNvSpPr>
          <p:nvPr/>
        </p:nvSpPr>
        <p:spPr>
          <a:xfrm rot="0">
            <a:off x="6708140" y="1278890"/>
            <a:ext cx="4486275" cy="424815"/>
          </a:xfrm>
          <a:prstGeom prst="roundRect">
            <a:avLst>
              <a:gd name="adj" fmla="val 50000"/>
            </a:avLst>
          </a:prstGeom>
          <a:solidFill>
            <a:srgbClr val="A48179">
              <a:alpha val="7379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95" name="텍스트 상자 94"/>
          <p:cNvSpPr txBox="1">
            <a:spLocks/>
          </p:cNvSpPr>
          <p:nvPr/>
        </p:nvSpPr>
        <p:spPr>
          <a:xfrm rot="0">
            <a:off x="6817995" y="1332865"/>
            <a:ext cx="4572635" cy="30797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메뉴에서 적의 움직임 속도 조절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97" name="그림 96" descr="C:/Users/coral/AppData/Roaming/PolarisOffice/ETemp/10224_20357240/fImage1128610366962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04965" y="1770380"/>
            <a:ext cx="4906010" cy="35629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>
            <a:spLocks/>
          </p:cNvSpPr>
          <p:nvPr/>
        </p:nvSpPr>
        <p:spPr>
          <a:xfrm rot="0">
            <a:off x="1859280" y="457200"/>
            <a:ext cx="1524635" cy="39941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atin typeface="나눔바른고딕 Light" charset="0"/>
                <a:ea typeface="나눔바른고딕 Light" charset="0"/>
              </a:rPr>
              <a:t>메뉴 디자인</a:t>
            </a:r>
            <a:endParaRPr lang="ko-KR" altLang="en-US" sz="2000" cap="none" dirty="0" smtClean="0" b="0">
              <a:latin typeface="나눔바른고딕 Light" charset="0"/>
              <a:ea typeface="나눔바른고딕 Light" charset="0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309245" y="3851275"/>
            <a:ext cx="738505" cy="638175"/>
            <a:chOff x="309245" y="3851275"/>
            <a:chExt cx="738505" cy="638175"/>
          </a:xfrm>
        </p:grpSpPr>
        <p:sp>
          <p:nvSpPr>
            <p:cNvPr id="74" name="직사각형 73"/>
            <p:cNvSpPr>
              <a:spLocks/>
            </p:cNvSpPr>
            <p:nvPr/>
          </p:nvSpPr>
          <p:spPr>
            <a:xfrm rot="0">
              <a:off x="309245" y="3851275"/>
              <a:ext cx="76200" cy="638175"/>
            </a:xfrm>
            <a:prstGeom prst="rect"/>
            <a:solidFill>
              <a:srgbClr val="DA9B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>
            <a:xfrm rot="0">
              <a:off x="309245" y="3851275"/>
              <a:ext cx="738505" cy="635"/>
            </a:xfrm>
            <a:prstGeom prst="line"/>
            <a:ln w="12700" cap="flat" cmpd="sng">
              <a:solidFill>
                <a:srgbClr val="DA9B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0">
              <a:off x="309245" y="4488815"/>
              <a:ext cx="738505" cy="635"/>
            </a:xfrm>
            <a:prstGeom prst="line"/>
            <a:ln w="12700" cap="flat" cmpd="sng">
              <a:solidFill>
                <a:srgbClr val="DA9B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 descr="C:/Users/coral/AppData/Roaming/PolarisOffice/ETemp/10224_20357240/image4.png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94640" y="1694815"/>
            <a:ext cx="835025" cy="835025"/>
          </a:xfrm>
          <a:prstGeom prst="rect"/>
          <a:noFill/>
        </p:spPr>
      </p:pic>
      <p:pic>
        <p:nvPicPr>
          <p:cNvPr id="81" name="그림 80" descr="C:/Users/coral/AppData/Roaming/PolarisOffice/ETemp/10224_20357240/image5.png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0" t="45150"/>
          <a:stretch>
            <a:fillRect/>
          </a:stretch>
        </p:blipFill>
        <p:spPr>
          <a:xfrm rot="0">
            <a:off x="330835" y="2609850"/>
            <a:ext cx="828040" cy="474980"/>
          </a:xfrm>
          <a:prstGeom prst="rect"/>
          <a:noFill/>
        </p:spPr>
      </p:pic>
      <p:pic>
        <p:nvPicPr>
          <p:cNvPr id="83" name="그림 82" descr="C:/Users/coral/AppData/Roaming/PolarisOffice/ETemp/10224_20357240/image6.png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84175" y="3159125"/>
            <a:ext cx="624205" cy="624205"/>
          </a:xfrm>
          <a:prstGeom prst="rect"/>
          <a:noFill/>
        </p:spPr>
      </p:pic>
      <p:pic>
        <p:nvPicPr>
          <p:cNvPr id="84" name="그림 83" descr="C:/Users/coral/AppData/Roaming/PolarisOffice/ETemp/10224_20357240/image7.png"/>
          <p:cNvPicPr>
            <a:picLocks noChangeAspect="1"/>
          </p:cNvPicPr>
          <p:nvPr/>
        </p:nvPicPr>
        <p:blipFill rotWithShape="1">
          <a:blip r:embed="rId5">
            <a:duotone>
              <a:srgbClr val="D39600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34975" y="3851275"/>
            <a:ext cx="602615" cy="602615"/>
          </a:xfrm>
          <a:prstGeom prst="rect"/>
          <a:noFill/>
        </p:spPr>
      </p:pic>
      <p:pic>
        <p:nvPicPr>
          <p:cNvPr id="85" name="그림 84" descr="C:/Users/coral/AppData/Roaming/PolarisOffice/ETemp/10224_20357240/image8.png"/>
          <p:cNvPicPr>
            <a:picLocks noChangeAspect="1"/>
          </p:cNvPicPr>
          <p:nvPr/>
        </p:nvPicPr>
        <p:blipFill rotWithShape="1"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35610" y="4535170"/>
            <a:ext cx="580390" cy="580390"/>
          </a:xfrm>
          <a:prstGeom prst="rect"/>
          <a:noFill/>
        </p:spPr>
      </p:pic>
      <p:pic>
        <p:nvPicPr>
          <p:cNvPr id="86" name="그림 85" descr="C:/Users/coral/AppData/Roaming/PolarisOffice/ETemp/10224_20357240/image9.png"/>
          <p:cNvPicPr>
            <a:picLocks noChangeAspect="1"/>
          </p:cNvPicPr>
          <p:nvPr/>
        </p:nvPicPr>
        <p:blipFill rotWithShape="1"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81000" y="5238750"/>
            <a:ext cx="627380" cy="627380"/>
          </a:xfrm>
          <a:prstGeom prst="rect"/>
          <a:noFill/>
        </p:spPr>
      </p:pic>
      <p:pic>
        <p:nvPicPr>
          <p:cNvPr id="26" name="그림 25" descr="C:/Users/coral/AppData/Roaming/PolarisOffice/ETemp/10224_20357240/image3.png"/>
          <p:cNvPicPr>
            <a:picLocks noChangeAspect="1"/>
          </p:cNvPicPr>
          <p:nvPr/>
        </p:nvPicPr>
        <p:blipFill rotWithShape="1"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09245" y="983615"/>
            <a:ext cx="785495" cy="785495"/>
          </a:xfrm>
          <a:prstGeom prst="rect"/>
          <a:noFill/>
        </p:spPr>
      </p:pic>
      <p:sp>
        <p:nvSpPr>
          <p:cNvPr id="22" name="직사각형 21"/>
          <p:cNvSpPr>
            <a:spLocks/>
          </p:cNvSpPr>
          <p:nvPr/>
        </p:nvSpPr>
        <p:spPr>
          <a:xfrm rot="0">
            <a:off x="1744980" y="2609850"/>
            <a:ext cx="4138295" cy="1014095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메뉴에서 게임 속도, 적 움직임 </a:t>
            </a:r>
            <a:endParaRPr lang="ko-KR" altLang="en-US" sz="2000" cap="none" dirty="0" smtClean="0" b="1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     속도, 적 미사일 발사 속도, 빈도,</a:t>
            </a:r>
            <a:endParaRPr lang="ko-KR" altLang="en-US" sz="2000" cap="none" dirty="0" smtClean="0" b="1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 유저 미사일 속도 조절 가능</a:t>
            </a:r>
            <a:endParaRPr lang="ko-KR" altLang="en-US" sz="2000" cap="none" dirty="0" smtClean="0" b="1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7" name="모서리가 둥근 직사각형 86"/>
          <p:cNvSpPr>
            <a:spLocks/>
          </p:cNvSpPr>
          <p:nvPr/>
        </p:nvSpPr>
        <p:spPr>
          <a:xfrm rot="0">
            <a:off x="1284605" y="1275715"/>
            <a:ext cx="4486275" cy="424815"/>
          </a:xfrm>
          <a:prstGeom prst="roundRect">
            <a:avLst>
              <a:gd name="adj" fmla="val 50000"/>
            </a:avLst>
          </a:prstGeom>
          <a:solidFill>
            <a:srgbClr val="A48179">
              <a:alpha val="7379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88" name="텍스트 상자 87"/>
          <p:cNvSpPr txBox="1">
            <a:spLocks/>
          </p:cNvSpPr>
          <p:nvPr/>
        </p:nvSpPr>
        <p:spPr>
          <a:xfrm rot="0">
            <a:off x="1415415" y="1333500"/>
            <a:ext cx="4572635" cy="30797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메뉴에서 아군 총알 속도 조절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6" name="모서리가 둥근 직사각형 95"/>
          <p:cNvSpPr>
            <a:spLocks/>
          </p:cNvSpPr>
          <p:nvPr/>
        </p:nvSpPr>
        <p:spPr>
          <a:xfrm rot="0">
            <a:off x="6708140" y="1278890"/>
            <a:ext cx="4486275" cy="424815"/>
          </a:xfrm>
          <a:prstGeom prst="roundRect">
            <a:avLst>
              <a:gd name="adj" fmla="val 50000"/>
            </a:avLst>
          </a:prstGeom>
          <a:solidFill>
            <a:srgbClr val="A48179">
              <a:alpha val="7379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95" name="텍스트 상자 94"/>
          <p:cNvSpPr txBox="1">
            <a:spLocks/>
          </p:cNvSpPr>
          <p:nvPr/>
        </p:nvSpPr>
        <p:spPr>
          <a:xfrm rot="0">
            <a:off x="6817995" y="1332865"/>
            <a:ext cx="4572635" cy="30797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메뉴에서 적의 폭탄 속도 조절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98" name="그림 97" descr="C:/Users/coral/AppData/Roaming/PolarisOffice/ETemp/10224_20357240/fImage1058410754464.pn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65555" y="1775460"/>
            <a:ext cx="4763135" cy="3524885"/>
          </a:xfrm>
          <a:prstGeom prst="rect"/>
          <a:noFill/>
        </p:spPr>
      </p:pic>
      <p:pic>
        <p:nvPicPr>
          <p:cNvPr id="99" name="그림 98" descr="C:/Users/coral/AppData/Roaming/PolarisOffice/ETemp/10224_20357240/fImage1079710765705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11315" y="1770380"/>
            <a:ext cx="4810760" cy="35629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모서리가 둥근 직사각형 100"/>
          <p:cNvSpPr>
            <a:spLocks/>
          </p:cNvSpPr>
          <p:nvPr/>
        </p:nvSpPr>
        <p:spPr>
          <a:xfrm rot="0">
            <a:off x="6694805" y="2357120"/>
            <a:ext cx="4486275" cy="424815"/>
          </a:xfrm>
          <a:prstGeom prst="roundRect">
            <a:avLst>
              <a:gd name="adj" fmla="val 50000"/>
            </a:avLst>
          </a:prstGeom>
          <a:solidFill>
            <a:srgbClr val="A48179">
              <a:alpha val="7379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4" name="TextBox 53"/>
          <p:cNvSpPr txBox="1">
            <a:spLocks/>
          </p:cNvSpPr>
          <p:nvPr/>
        </p:nvSpPr>
        <p:spPr>
          <a:xfrm rot="0">
            <a:off x="1859280" y="457200"/>
            <a:ext cx="1524635" cy="39941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atin typeface="나눔바른고딕 Light" charset="0"/>
                <a:ea typeface="나눔바른고딕 Light" charset="0"/>
              </a:rPr>
              <a:t>메뉴 디자인</a:t>
            </a:r>
            <a:endParaRPr lang="ko-KR" altLang="en-US" sz="2000" cap="none" dirty="0" smtClean="0" b="0">
              <a:latin typeface="나눔바른고딕 Light" charset="0"/>
              <a:ea typeface="나눔바른고딕 Light" charset="0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309245" y="3851275"/>
            <a:ext cx="738505" cy="638175"/>
            <a:chOff x="309245" y="3851275"/>
            <a:chExt cx="738505" cy="638175"/>
          </a:xfrm>
        </p:grpSpPr>
        <p:sp>
          <p:nvSpPr>
            <p:cNvPr id="74" name="직사각형 73"/>
            <p:cNvSpPr>
              <a:spLocks/>
            </p:cNvSpPr>
            <p:nvPr/>
          </p:nvSpPr>
          <p:spPr>
            <a:xfrm rot="0">
              <a:off x="309245" y="3851275"/>
              <a:ext cx="76200" cy="638175"/>
            </a:xfrm>
            <a:prstGeom prst="rect"/>
            <a:solidFill>
              <a:srgbClr val="DA9B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>
            <a:xfrm rot="0">
              <a:off x="309245" y="3851275"/>
              <a:ext cx="738505" cy="635"/>
            </a:xfrm>
            <a:prstGeom prst="line"/>
            <a:ln w="12700" cap="flat" cmpd="sng">
              <a:solidFill>
                <a:srgbClr val="DA9B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0">
              <a:off x="309245" y="4488815"/>
              <a:ext cx="738505" cy="635"/>
            </a:xfrm>
            <a:prstGeom prst="line"/>
            <a:ln w="12700" cap="flat" cmpd="sng">
              <a:solidFill>
                <a:srgbClr val="DA9B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 descr="C:/Users/coral/AppData/Roaming/PolarisOffice/ETemp/10224_20357240/image4.png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94640" y="1694815"/>
            <a:ext cx="835025" cy="835025"/>
          </a:xfrm>
          <a:prstGeom prst="rect"/>
          <a:noFill/>
        </p:spPr>
      </p:pic>
      <p:pic>
        <p:nvPicPr>
          <p:cNvPr id="81" name="그림 80" descr="C:/Users/coral/AppData/Roaming/PolarisOffice/ETemp/10224_20357240/image5.png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0" t="45150"/>
          <a:stretch>
            <a:fillRect/>
          </a:stretch>
        </p:blipFill>
        <p:spPr>
          <a:xfrm rot="0">
            <a:off x="330835" y="2609850"/>
            <a:ext cx="828040" cy="474980"/>
          </a:xfrm>
          <a:prstGeom prst="rect"/>
          <a:noFill/>
        </p:spPr>
      </p:pic>
      <p:pic>
        <p:nvPicPr>
          <p:cNvPr id="83" name="그림 82" descr="C:/Users/coral/AppData/Roaming/PolarisOffice/ETemp/10224_20357240/image6.png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84175" y="3159125"/>
            <a:ext cx="624205" cy="624205"/>
          </a:xfrm>
          <a:prstGeom prst="rect"/>
          <a:noFill/>
        </p:spPr>
      </p:pic>
      <p:pic>
        <p:nvPicPr>
          <p:cNvPr id="84" name="그림 83" descr="C:/Users/coral/AppData/Roaming/PolarisOffice/ETemp/10224_20357240/image7.png"/>
          <p:cNvPicPr>
            <a:picLocks noChangeAspect="1"/>
          </p:cNvPicPr>
          <p:nvPr/>
        </p:nvPicPr>
        <p:blipFill rotWithShape="1">
          <a:blip r:embed="rId5">
            <a:duotone>
              <a:srgbClr val="D39600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34975" y="3851275"/>
            <a:ext cx="602615" cy="602615"/>
          </a:xfrm>
          <a:prstGeom prst="rect"/>
          <a:noFill/>
        </p:spPr>
      </p:pic>
      <p:pic>
        <p:nvPicPr>
          <p:cNvPr id="85" name="그림 84" descr="C:/Users/coral/AppData/Roaming/PolarisOffice/ETemp/10224_20357240/image8.png"/>
          <p:cNvPicPr>
            <a:picLocks noChangeAspect="1"/>
          </p:cNvPicPr>
          <p:nvPr/>
        </p:nvPicPr>
        <p:blipFill rotWithShape="1"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35610" y="4535170"/>
            <a:ext cx="580390" cy="580390"/>
          </a:xfrm>
          <a:prstGeom prst="rect"/>
          <a:noFill/>
        </p:spPr>
      </p:pic>
      <p:pic>
        <p:nvPicPr>
          <p:cNvPr id="86" name="그림 85" descr="C:/Users/coral/AppData/Roaming/PolarisOffice/ETemp/10224_20357240/image9.png"/>
          <p:cNvPicPr>
            <a:picLocks noChangeAspect="1"/>
          </p:cNvPicPr>
          <p:nvPr/>
        </p:nvPicPr>
        <p:blipFill rotWithShape="1"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81000" y="5238750"/>
            <a:ext cx="627380" cy="627380"/>
          </a:xfrm>
          <a:prstGeom prst="rect"/>
          <a:noFill/>
        </p:spPr>
      </p:pic>
      <p:pic>
        <p:nvPicPr>
          <p:cNvPr id="26" name="그림 25" descr="C:/Users/coral/AppData/Roaming/PolarisOffice/ETemp/10224_20357240/image3.png"/>
          <p:cNvPicPr>
            <a:picLocks noChangeAspect="1"/>
          </p:cNvPicPr>
          <p:nvPr/>
        </p:nvPicPr>
        <p:blipFill rotWithShape="1"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09245" y="983615"/>
            <a:ext cx="785495" cy="785495"/>
          </a:xfrm>
          <a:prstGeom prst="rect"/>
          <a:noFill/>
        </p:spPr>
      </p:pic>
      <p:sp>
        <p:nvSpPr>
          <p:cNvPr id="22" name="직사각형 21"/>
          <p:cNvSpPr>
            <a:spLocks/>
          </p:cNvSpPr>
          <p:nvPr/>
        </p:nvSpPr>
        <p:spPr>
          <a:xfrm rot="0">
            <a:off x="1744980" y="2609850"/>
            <a:ext cx="4138295" cy="1014095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메뉴에서 게임 속도, 적 움직임 </a:t>
            </a:r>
            <a:endParaRPr lang="ko-KR" altLang="en-US" sz="2000" cap="none" dirty="0" smtClean="0" b="1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     속도, 적 미사일 발사 속도, 빈도,</a:t>
            </a:r>
            <a:endParaRPr lang="ko-KR" altLang="en-US" sz="2000" cap="none" dirty="0" smtClean="0" b="1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 유저 미사일 속도 조절 가능</a:t>
            </a:r>
            <a:endParaRPr lang="ko-KR" altLang="en-US" sz="2000" cap="none" dirty="0" smtClean="0" b="1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7" name="모서리가 둥근 직사각형 86"/>
          <p:cNvSpPr>
            <a:spLocks/>
          </p:cNvSpPr>
          <p:nvPr/>
        </p:nvSpPr>
        <p:spPr>
          <a:xfrm rot="0">
            <a:off x="1284605" y="1275715"/>
            <a:ext cx="4486275" cy="424815"/>
          </a:xfrm>
          <a:prstGeom prst="roundRect">
            <a:avLst>
              <a:gd name="adj" fmla="val 50000"/>
            </a:avLst>
          </a:prstGeom>
          <a:solidFill>
            <a:srgbClr val="A48179">
              <a:alpha val="7379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88" name="텍스트 상자 87"/>
          <p:cNvSpPr txBox="1">
            <a:spLocks/>
          </p:cNvSpPr>
          <p:nvPr/>
        </p:nvSpPr>
        <p:spPr>
          <a:xfrm rot="0">
            <a:off x="1415415" y="1333500"/>
            <a:ext cx="4572635" cy="30797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메뉴에서 적의 폭탄 투하 빈도 조절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6" name="모서리가 둥근 직사각형 95"/>
          <p:cNvSpPr>
            <a:spLocks/>
          </p:cNvSpPr>
          <p:nvPr/>
        </p:nvSpPr>
        <p:spPr>
          <a:xfrm rot="0">
            <a:off x="6708140" y="1278890"/>
            <a:ext cx="4486275" cy="424815"/>
          </a:xfrm>
          <a:prstGeom prst="roundRect">
            <a:avLst>
              <a:gd name="adj" fmla="val 50000"/>
            </a:avLst>
          </a:prstGeom>
          <a:solidFill>
            <a:srgbClr val="A48179">
              <a:alpha val="7379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95" name="텍스트 상자 94"/>
          <p:cNvSpPr txBox="1">
            <a:spLocks/>
          </p:cNvSpPr>
          <p:nvPr/>
        </p:nvSpPr>
        <p:spPr>
          <a:xfrm rot="0">
            <a:off x="6817995" y="1332865"/>
            <a:ext cx="4572635" cy="30797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메뉴에서 게임으로 돌아가기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98" name="그림 97" descr="C:/Users/coral/AppData/Roaming/PolarisOffice/ETemp/10224_20357240/fImage1141710778145.pn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73810" y="1774190"/>
            <a:ext cx="5153660" cy="3582035"/>
          </a:xfrm>
          <a:prstGeom prst="rect"/>
          <a:noFill/>
        </p:spPr>
      </p:pic>
      <p:pic>
        <p:nvPicPr>
          <p:cNvPr id="99" name="그림 98" descr="C:/Users/coral/AppData/Roaming/PolarisOffice/ETemp/10224_20357240/fImage115310783281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19570" y="1765935"/>
            <a:ext cx="1991360" cy="495935"/>
          </a:xfrm>
          <a:prstGeom prst="rect"/>
          <a:noFill/>
        </p:spPr>
      </p:pic>
      <p:sp>
        <p:nvSpPr>
          <p:cNvPr id="100" name="텍스트 상자 99"/>
          <p:cNvSpPr txBox="1">
            <a:spLocks/>
          </p:cNvSpPr>
          <p:nvPr/>
        </p:nvSpPr>
        <p:spPr>
          <a:xfrm rot="0">
            <a:off x="6804025" y="2408555"/>
            <a:ext cx="4572635" cy="30797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메뉴에서 게임 종료하기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2" name="그림 101" descr="C:/Users/coral/AppData/Roaming/PolarisOffice/ETemp/10224_20357240/fImage150710816827.pn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01790" y="2878455"/>
            <a:ext cx="2000885" cy="638810"/>
          </a:xfrm>
          <a:prstGeom prst="rect"/>
          <a:noFill/>
        </p:spPr>
      </p:pic>
      <p:sp>
        <p:nvSpPr>
          <p:cNvPr id="103" name="모서리가 둥근 직사각형 102"/>
          <p:cNvSpPr>
            <a:spLocks/>
          </p:cNvSpPr>
          <p:nvPr/>
        </p:nvSpPr>
        <p:spPr>
          <a:xfrm rot="0">
            <a:off x="6694805" y="3660775"/>
            <a:ext cx="4486275" cy="424815"/>
          </a:xfrm>
          <a:prstGeom prst="roundRect">
            <a:avLst>
              <a:gd name="adj" fmla="val 50000"/>
            </a:avLst>
          </a:prstGeom>
          <a:solidFill>
            <a:srgbClr val="A48179">
              <a:alpha val="7379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04" name="텍스트 상자 103"/>
          <p:cNvSpPr txBox="1">
            <a:spLocks/>
          </p:cNvSpPr>
          <p:nvPr/>
        </p:nvSpPr>
        <p:spPr>
          <a:xfrm rot="0">
            <a:off x="6817360" y="3705225"/>
            <a:ext cx="4572635" cy="30797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메뉴에서 예외적인 입력이 들어올 경우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5" name="그림 104" descr="C:/Users/coral/AppData/Roaming/PolarisOffice/ETemp/10224_20357240/fImage325310849961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90360" y="4178935"/>
            <a:ext cx="3410585" cy="10864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모서리가 둥근 직사각형 87"/>
          <p:cNvSpPr>
            <a:spLocks/>
          </p:cNvSpPr>
          <p:nvPr/>
        </p:nvSpPr>
        <p:spPr>
          <a:xfrm rot="0">
            <a:off x="1284605" y="1275715"/>
            <a:ext cx="4486275" cy="424815"/>
          </a:xfrm>
          <a:prstGeom prst="roundRect">
            <a:avLst>
              <a:gd name="adj" fmla="val 50000"/>
            </a:avLst>
          </a:prstGeom>
          <a:solidFill>
            <a:srgbClr val="A48179">
              <a:alpha val="7379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4" name="TextBox 53"/>
          <p:cNvSpPr txBox="1">
            <a:spLocks/>
          </p:cNvSpPr>
          <p:nvPr/>
        </p:nvSpPr>
        <p:spPr>
          <a:xfrm rot="0">
            <a:off x="1859280" y="457200"/>
            <a:ext cx="1524635" cy="39941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atin typeface="나눔바른고딕 Light" charset="0"/>
                <a:ea typeface="나눔바른고딕 Light" charset="0"/>
              </a:rPr>
              <a:t>스코어 원리</a:t>
            </a:r>
            <a:endParaRPr lang="ko-KR" altLang="en-US" sz="2000" cap="none" dirty="0" smtClean="0" b="0">
              <a:latin typeface="나눔바른고딕 Light" charset="0"/>
              <a:ea typeface="나눔바른고딕 Light" charset="0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309245" y="3851275"/>
            <a:ext cx="738505" cy="638175"/>
            <a:chOff x="309245" y="3851275"/>
            <a:chExt cx="738505" cy="638175"/>
          </a:xfrm>
        </p:grpSpPr>
        <p:sp>
          <p:nvSpPr>
            <p:cNvPr id="74" name="직사각형 73"/>
            <p:cNvSpPr>
              <a:spLocks/>
            </p:cNvSpPr>
            <p:nvPr/>
          </p:nvSpPr>
          <p:spPr>
            <a:xfrm rot="0">
              <a:off x="309245" y="3851275"/>
              <a:ext cx="76200" cy="638175"/>
            </a:xfrm>
            <a:prstGeom prst="rect"/>
            <a:solidFill>
              <a:srgbClr val="DA9B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>
            <a:xfrm rot="0">
              <a:off x="309245" y="3851275"/>
              <a:ext cx="738505" cy="635"/>
            </a:xfrm>
            <a:prstGeom prst="line"/>
            <a:ln w="12700" cap="flat" cmpd="sng">
              <a:solidFill>
                <a:srgbClr val="DA9B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0">
              <a:off x="309245" y="4488815"/>
              <a:ext cx="738505" cy="635"/>
            </a:xfrm>
            <a:prstGeom prst="line"/>
            <a:ln w="12700" cap="flat" cmpd="sng">
              <a:solidFill>
                <a:srgbClr val="DA9B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 descr="C:/Users/coral/AppData/Roaming/PolarisOffice/ETemp/10224_20357240/image4.png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94640" y="1694815"/>
            <a:ext cx="835025" cy="835025"/>
          </a:xfrm>
          <a:prstGeom prst="rect"/>
          <a:noFill/>
        </p:spPr>
      </p:pic>
      <p:pic>
        <p:nvPicPr>
          <p:cNvPr id="81" name="그림 80" descr="C:/Users/coral/AppData/Roaming/PolarisOffice/ETemp/10224_20357240/image5.png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0" t="45150"/>
          <a:stretch>
            <a:fillRect/>
          </a:stretch>
        </p:blipFill>
        <p:spPr>
          <a:xfrm rot="0">
            <a:off x="330835" y="2609850"/>
            <a:ext cx="828040" cy="474980"/>
          </a:xfrm>
          <a:prstGeom prst="rect"/>
          <a:noFill/>
        </p:spPr>
      </p:pic>
      <p:pic>
        <p:nvPicPr>
          <p:cNvPr id="83" name="그림 82" descr="C:/Users/coral/AppData/Roaming/PolarisOffice/ETemp/10224_20357240/image6.png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84175" y="3159125"/>
            <a:ext cx="624205" cy="624205"/>
          </a:xfrm>
          <a:prstGeom prst="rect"/>
          <a:noFill/>
        </p:spPr>
      </p:pic>
      <p:pic>
        <p:nvPicPr>
          <p:cNvPr id="84" name="그림 83" descr="C:/Users/coral/AppData/Roaming/PolarisOffice/ETemp/10224_20357240/image7.png"/>
          <p:cNvPicPr>
            <a:picLocks noChangeAspect="1"/>
          </p:cNvPicPr>
          <p:nvPr/>
        </p:nvPicPr>
        <p:blipFill rotWithShape="1">
          <a:blip r:embed="rId5">
            <a:duotone>
              <a:srgbClr val="D39600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34975" y="3851275"/>
            <a:ext cx="602615" cy="602615"/>
          </a:xfrm>
          <a:prstGeom prst="rect"/>
          <a:noFill/>
        </p:spPr>
      </p:pic>
      <p:pic>
        <p:nvPicPr>
          <p:cNvPr id="85" name="그림 84" descr="C:/Users/coral/AppData/Roaming/PolarisOffice/ETemp/10224_20357240/image8.png"/>
          <p:cNvPicPr>
            <a:picLocks noChangeAspect="1"/>
          </p:cNvPicPr>
          <p:nvPr/>
        </p:nvPicPr>
        <p:blipFill rotWithShape="1"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35610" y="4535170"/>
            <a:ext cx="580390" cy="580390"/>
          </a:xfrm>
          <a:prstGeom prst="rect"/>
          <a:noFill/>
        </p:spPr>
      </p:pic>
      <p:pic>
        <p:nvPicPr>
          <p:cNvPr id="86" name="그림 85" descr="C:/Users/coral/AppData/Roaming/PolarisOffice/ETemp/10224_20357240/image9.png"/>
          <p:cNvPicPr>
            <a:picLocks noChangeAspect="1"/>
          </p:cNvPicPr>
          <p:nvPr/>
        </p:nvPicPr>
        <p:blipFill rotWithShape="1"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81000" y="5238750"/>
            <a:ext cx="627380" cy="627380"/>
          </a:xfrm>
          <a:prstGeom prst="rect"/>
          <a:noFill/>
        </p:spPr>
      </p:pic>
      <p:pic>
        <p:nvPicPr>
          <p:cNvPr id="26" name="그림 25" descr="C:/Users/coral/AppData/Roaming/PolarisOffice/ETemp/10224_20357240/image3.png"/>
          <p:cNvPicPr>
            <a:picLocks noChangeAspect="1"/>
          </p:cNvPicPr>
          <p:nvPr/>
        </p:nvPicPr>
        <p:blipFill rotWithShape="1"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09245" y="983615"/>
            <a:ext cx="785495" cy="785495"/>
          </a:xfrm>
          <a:prstGeom prst="rect"/>
          <a:noFill/>
        </p:spPr>
      </p:pic>
      <p:sp>
        <p:nvSpPr>
          <p:cNvPr id="22" name="직사각형 21"/>
          <p:cNvSpPr>
            <a:spLocks/>
          </p:cNvSpPr>
          <p:nvPr/>
        </p:nvSpPr>
        <p:spPr>
          <a:xfrm rot="0">
            <a:off x="1511935" y="1303655"/>
            <a:ext cx="3429000" cy="399415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적을 처치하면 스코어가 상승</a:t>
            </a:r>
            <a:endParaRPr lang="ko-KR" altLang="en-US" sz="2000" cap="none" dirty="0" smtClean="0" b="1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87" name="그림 86" descr="C:/Users/coral/AppData/Roaming/PolarisOffice/ETemp/10224_20357240/fImage5212887491.pn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86550" y="3852545"/>
            <a:ext cx="5152390" cy="2652395"/>
          </a:xfrm>
          <a:prstGeom prst="rect"/>
          <a:noFill/>
        </p:spPr>
      </p:pic>
      <p:sp>
        <p:nvSpPr>
          <p:cNvPr id="89" name="모서리가 둥근 직사각형 88"/>
          <p:cNvSpPr>
            <a:spLocks/>
          </p:cNvSpPr>
          <p:nvPr/>
        </p:nvSpPr>
        <p:spPr>
          <a:xfrm rot="0">
            <a:off x="2073910" y="6079490"/>
            <a:ext cx="4486275" cy="424815"/>
          </a:xfrm>
          <a:prstGeom prst="roundRect">
            <a:avLst>
              <a:gd name="adj" fmla="val 50000"/>
            </a:avLst>
          </a:prstGeom>
          <a:solidFill>
            <a:srgbClr val="A48179">
              <a:alpha val="7379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90" name="텍스트 상자 89"/>
          <p:cNvSpPr txBox="1">
            <a:spLocks/>
          </p:cNvSpPr>
          <p:nvPr/>
        </p:nvSpPr>
        <p:spPr>
          <a:xfrm rot="0">
            <a:off x="1932305" y="6136005"/>
            <a:ext cx="4572635" cy="30797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총알 1회 발사 시 스코어 1씩 감소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91" name="그림 90" descr="C:/Users/coral/AppData/Roaming/PolarisOffice/ETemp/10224_20357240/fImage67549332995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79525" y="1768475"/>
            <a:ext cx="7661275" cy="20561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>
            <a:spLocks/>
          </p:cNvSpPr>
          <p:nvPr/>
        </p:nvSpPr>
        <p:spPr>
          <a:xfrm rot="0">
            <a:off x="1859280" y="457200"/>
            <a:ext cx="1252220" cy="38925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atin typeface="나눔바른고딕 Light" charset="0"/>
                <a:ea typeface="나눔바른고딕 Light" charset="0"/>
              </a:rPr>
              <a:t>UI 디자인</a:t>
            </a:r>
            <a:endParaRPr lang="ko-KR" altLang="en-US" sz="2000" cap="none" dirty="0" smtClean="0" b="0">
              <a:latin typeface="나눔바른고딕 Light" charset="0"/>
              <a:ea typeface="나눔바른고딕 Light" charset="0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264160" y="4520565"/>
            <a:ext cx="738505" cy="638175"/>
            <a:chOff x="264160" y="4520565"/>
            <a:chExt cx="738505" cy="638175"/>
          </a:xfrm>
        </p:grpSpPr>
        <p:sp>
          <p:nvSpPr>
            <p:cNvPr id="74" name="직사각형 73"/>
            <p:cNvSpPr>
              <a:spLocks/>
            </p:cNvSpPr>
            <p:nvPr/>
          </p:nvSpPr>
          <p:spPr>
            <a:xfrm rot="0">
              <a:off x="264160" y="4520565"/>
              <a:ext cx="76200" cy="638175"/>
            </a:xfrm>
            <a:prstGeom prst="rect"/>
            <a:solidFill>
              <a:srgbClr val="DA9B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>
            <a:xfrm rot="0">
              <a:off x="264160" y="4520565"/>
              <a:ext cx="738505" cy="635"/>
            </a:xfrm>
            <a:prstGeom prst="line"/>
            <a:ln w="12700" cap="flat" cmpd="sng">
              <a:solidFill>
                <a:srgbClr val="DA9B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0">
              <a:off x="264160" y="5158740"/>
              <a:ext cx="738505" cy="635"/>
            </a:xfrm>
            <a:prstGeom prst="line"/>
            <a:ln w="12700" cap="flat" cmpd="sng">
              <a:solidFill>
                <a:srgbClr val="DA9B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 descr="C:/Users/coral/AppData/Roaming/PolarisOffice/ETemp/10224_20357240/image4.png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94640" y="1694815"/>
            <a:ext cx="835025" cy="835025"/>
          </a:xfrm>
          <a:prstGeom prst="rect"/>
          <a:noFill/>
        </p:spPr>
      </p:pic>
      <p:pic>
        <p:nvPicPr>
          <p:cNvPr id="81" name="그림 80" descr="C:/Users/coral/AppData/Roaming/PolarisOffice/ETemp/10224_20357240/image5.png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0" t="45150"/>
          <a:stretch>
            <a:fillRect/>
          </a:stretch>
        </p:blipFill>
        <p:spPr>
          <a:xfrm rot="0">
            <a:off x="330835" y="2609850"/>
            <a:ext cx="828040" cy="474980"/>
          </a:xfrm>
          <a:prstGeom prst="rect"/>
          <a:noFill/>
        </p:spPr>
      </p:pic>
      <p:pic>
        <p:nvPicPr>
          <p:cNvPr id="83" name="그림 82" descr="C:/Users/coral/AppData/Roaming/PolarisOffice/ETemp/10224_20357240/image6.png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84175" y="3159125"/>
            <a:ext cx="624205" cy="624205"/>
          </a:xfrm>
          <a:prstGeom prst="rect"/>
          <a:noFill/>
        </p:spPr>
      </p:pic>
      <p:pic>
        <p:nvPicPr>
          <p:cNvPr id="84" name="그림 83" descr="C:/Users/coral/AppData/Roaming/PolarisOffice/ETemp/10224_20357240/image7.png"/>
          <p:cNvPicPr>
            <a:picLocks noChangeAspect="1"/>
          </p:cNvPicPr>
          <p:nvPr/>
        </p:nvPicPr>
        <p:blipFill rotWithShape="1"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34975" y="3851275"/>
            <a:ext cx="602615" cy="602615"/>
          </a:xfrm>
          <a:prstGeom prst="rect"/>
          <a:noFill/>
        </p:spPr>
      </p:pic>
      <p:pic>
        <p:nvPicPr>
          <p:cNvPr id="85" name="그림 84" descr="C:/Users/coral/AppData/Roaming/PolarisOffice/ETemp/10224_20357240/image8.png"/>
          <p:cNvPicPr>
            <a:picLocks noChangeAspect="1"/>
          </p:cNvPicPr>
          <p:nvPr/>
        </p:nvPicPr>
        <p:blipFill rotWithShape="1">
          <a:blip r:embed="rId6">
            <a:duotone>
              <a:srgbClr val="D39600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35610" y="4535170"/>
            <a:ext cx="580390" cy="580390"/>
          </a:xfrm>
          <a:prstGeom prst="rect"/>
          <a:noFill/>
        </p:spPr>
      </p:pic>
      <p:pic>
        <p:nvPicPr>
          <p:cNvPr id="86" name="그림 85" descr="C:/Users/coral/AppData/Roaming/PolarisOffice/ETemp/10224_20357240/image9.png"/>
          <p:cNvPicPr>
            <a:picLocks noChangeAspect="1"/>
          </p:cNvPicPr>
          <p:nvPr/>
        </p:nvPicPr>
        <p:blipFill rotWithShape="1"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81000" y="5238750"/>
            <a:ext cx="627380" cy="627380"/>
          </a:xfrm>
          <a:prstGeom prst="rect"/>
          <a:noFill/>
        </p:spPr>
      </p:pic>
      <p:pic>
        <p:nvPicPr>
          <p:cNvPr id="26" name="그림 25" descr="C:/Users/coral/AppData/Roaming/PolarisOffice/ETemp/10224_20357240/image3.png"/>
          <p:cNvPicPr>
            <a:picLocks noChangeAspect="1"/>
          </p:cNvPicPr>
          <p:nvPr/>
        </p:nvPicPr>
        <p:blipFill rotWithShape="1"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09245" y="983615"/>
            <a:ext cx="785495" cy="785495"/>
          </a:xfrm>
          <a:prstGeom prst="rect"/>
          <a:noFill/>
        </p:spPr>
      </p:pic>
      <p:pic>
        <p:nvPicPr>
          <p:cNvPr id="87" name="그림 86" descr="C:/Users/coral/AppData/Roaming/PolarisOffice/ETemp/10224_20357240/image20.pn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797550" y="2419350"/>
            <a:ext cx="1292860" cy="1382395"/>
          </a:xfrm>
          <a:prstGeom prst="rect"/>
          <a:noFill/>
        </p:spPr>
      </p:pic>
      <p:sp>
        <p:nvSpPr>
          <p:cNvPr id="88" name="TextBox 87"/>
          <p:cNvSpPr txBox="1">
            <a:spLocks/>
          </p:cNvSpPr>
          <p:nvPr/>
        </p:nvSpPr>
        <p:spPr>
          <a:xfrm rot="0">
            <a:off x="5699125" y="4523105"/>
            <a:ext cx="1578610" cy="64579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플레이어의 Life 표시</a:t>
            </a:r>
            <a:endParaRPr lang="ko-KR" altLang="en-US" sz="1800" cap="none" dirty="0" smtClean="0" b="1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9" name="TextBox 88"/>
          <p:cNvSpPr txBox="1">
            <a:spLocks/>
          </p:cNvSpPr>
          <p:nvPr/>
        </p:nvSpPr>
        <p:spPr>
          <a:xfrm rot="0">
            <a:off x="5898515" y="3630295"/>
            <a:ext cx="1180465" cy="755015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blipFill rotWithShape="1"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a:blipFill>
                <a:latin typeface="나눔바른고딕 Light" charset="0"/>
                <a:ea typeface="나눔바른고딕 Light" charset="0"/>
              </a:rPr>
              <a:t>Life</a:t>
            </a:r>
            <a:endParaRPr lang="ko-KR" altLang="en-US" sz="1800" cap="none" dirty="0" smtClean="0" b="1">
              <a:blipFill rotWithShape="1"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a:blipFill>
              <a:latin typeface="나눔바른고딕 Light" charset="0"/>
              <a:ea typeface="나눔바른고딕 Light" charset="0"/>
            </a:endParaRPr>
          </a:p>
        </p:txBody>
      </p:sp>
      <p:sp>
        <p:nvSpPr>
          <p:cNvPr id="93" name="TextBox 92"/>
          <p:cNvSpPr txBox="1">
            <a:spLocks/>
          </p:cNvSpPr>
          <p:nvPr/>
        </p:nvSpPr>
        <p:spPr>
          <a:xfrm rot="0">
            <a:off x="2691130" y="4647565"/>
            <a:ext cx="1990090" cy="3689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스코어 표시</a:t>
            </a:r>
            <a:endParaRPr lang="ko-KR" altLang="en-US" sz="1800" cap="none" dirty="0" smtClean="0" b="1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4" name="TextBox 93"/>
          <p:cNvSpPr txBox="1">
            <a:spLocks/>
          </p:cNvSpPr>
          <p:nvPr/>
        </p:nvSpPr>
        <p:spPr>
          <a:xfrm rot="0">
            <a:off x="3306445" y="3702685"/>
            <a:ext cx="764540" cy="754380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blipFill rotWithShape="1"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a:blipFill>
                <a:latin typeface="나눔바른고딕 Light" charset="0"/>
                <a:ea typeface="나눔바른고딕 Light" charset="0"/>
              </a:rPr>
              <a:t>Score</a:t>
            </a:r>
            <a:endParaRPr lang="ko-KR" altLang="en-US" sz="1800" cap="none" dirty="0" smtClean="0" b="1">
              <a:blipFill rotWithShape="1"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a:blipFill>
              <a:latin typeface="나눔바른고딕 Light" charset="0"/>
              <a:ea typeface="나눔바른고딕 Light" charset="0"/>
            </a:endParaRPr>
          </a:p>
        </p:txBody>
      </p:sp>
      <p:sp>
        <p:nvSpPr>
          <p:cNvPr id="97" name="TextBox 96"/>
          <p:cNvSpPr txBox="1">
            <a:spLocks/>
          </p:cNvSpPr>
          <p:nvPr/>
        </p:nvSpPr>
        <p:spPr>
          <a:xfrm rot="0">
            <a:off x="8480425" y="4648200"/>
            <a:ext cx="1943735" cy="3689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8" name="TextBox 97"/>
          <p:cNvSpPr txBox="1">
            <a:spLocks/>
          </p:cNvSpPr>
          <p:nvPr/>
        </p:nvSpPr>
        <p:spPr>
          <a:xfrm rot="0">
            <a:off x="8813800" y="3702050"/>
            <a:ext cx="824230" cy="368935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blipFill rotWithShape="1"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a:blipFill>
                <a:latin typeface="나눔바른고딕 Light" charset="0"/>
                <a:ea typeface="나눔바른고딕 Light" charset="0"/>
              </a:rPr>
              <a:t>Result</a:t>
            </a:r>
            <a:endParaRPr lang="ko-KR" altLang="en-US" sz="1800" cap="none" dirty="0" smtClean="0" b="1">
              <a:blipFill rotWithShape="1"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a:blipFill>
              <a:latin typeface="나눔바른고딕 Light" charset="0"/>
              <a:ea typeface="나눔바른고딕 Light" charset="0"/>
            </a:endParaRPr>
          </a:p>
        </p:txBody>
      </p:sp>
      <p:pic>
        <p:nvPicPr>
          <p:cNvPr id="103" name="그림 102" descr="C:/Users/coral/AppData/Roaming/PolarisOffice/ETemp/10224_20357240/image15.pn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988945" y="2370455"/>
            <a:ext cx="1402715" cy="1402715"/>
          </a:xfrm>
          <a:prstGeom prst="rect"/>
          <a:noFill/>
        </p:spPr>
      </p:pic>
      <p:sp>
        <p:nvSpPr>
          <p:cNvPr id="104" name="TextBox 103"/>
          <p:cNvSpPr txBox="1">
            <a:spLocks/>
          </p:cNvSpPr>
          <p:nvPr/>
        </p:nvSpPr>
        <p:spPr>
          <a:xfrm rot="0">
            <a:off x="7195185" y="4119245"/>
            <a:ext cx="915035" cy="36576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blipFill rotWithShape="1"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a:blipFill>
                <a:latin typeface="나눔바른고딕 Light" charset="0"/>
                <a:ea typeface="나눔바른고딕 Light" charset="0"/>
              </a:rPr>
              <a:t> </a:t>
            </a:r>
            <a:endParaRPr lang="ko-KR" altLang="en-US" sz="1800" cap="none" dirty="0" smtClean="0" b="1">
              <a:blipFill rotWithShape="1"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a:blipFill>
              <a:latin typeface="나눔바른고딕 Light" charset="0"/>
              <a:ea typeface="나눔바른고딕 Light" charset="0"/>
            </a:endParaRPr>
          </a:p>
        </p:txBody>
      </p:sp>
      <p:sp>
        <p:nvSpPr>
          <p:cNvPr id="105" name="TextBox 104"/>
          <p:cNvSpPr txBox="1">
            <a:spLocks/>
          </p:cNvSpPr>
          <p:nvPr/>
        </p:nvSpPr>
        <p:spPr>
          <a:xfrm rot="0">
            <a:off x="8626475" y="4653915"/>
            <a:ext cx="1990090" cy="3689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결과 화면 출력</a:t>
            </a:r>
            <a:endParaRPr lang="ko-KR" altLang="en-US" sz="1800" cap="none" dirty="0" smtClean="0" b="1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107" name="Picture " descr="C:/Users/coral/AppData/Roaming/PolarisOffice/ETemp/10224_20357240/fImage44789371942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790305" y="2504440"/>
            <a:ext cx="1184275" cy="11836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>
            <a:spLocks/>
          </p:cNvSpPr>
          <p:nvPr/>
        </p:nvSpPr>
        <p:spPr>
          <a:xfrm rot="0">
            <a:off x="1859280" y="457200"/>
            <a:ext cx="1263015" cy="39941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atin typeface="나눔바른고딕 Light" charset="0"/>
                <a:ea typeface="나눔바른고딕 Light" charset="0"/>
              </a:rPr>
              <a:t>UI 디자인</a:t>
            </a:r>
            <a:endParaRPr lang="ko-KR" altLang="en-US" sz="2000" cap="none" dirty="0" smtClean="0" b="0">
              <a:latin typeface="나눔바른고딕 Light" charset="0"/>
              <a:ea typeface="나눔바른고딕 Light" charset="0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264160" y="4520565"/>
            <a:ext cx="738505" cy="638175"/>
            <a:chOff x="264160" y="4520565"/>
            <a:chExt cx="738505" cy="638175"/>
          </a:xfrm>
        </p:grpSpPr>
        <p:sp>
          <p:nvSpPr>
            <p:cNvPr id="74" name="직사각형 73"/>
            <p:cNvSpPr>
              <a:spLocks/>
            </p:cNvSpPr>
            <p:nvPr/>
          </p:nvSpPr>
          <p:spPr>
            <a:xfrm rot="0">
              <a:off x="264160" y="4520565"/>
              <a:ext cx="76200" cy="638175"/>
            </a:xfrm>
            <a:prstGeom prst="rect"/>
            <a:solidFill>
              <a:srgbClr val="DA9B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>
            <a:xfrm rot="0">
              <a:off x="264160" y="4520565"/>
              <a:ext cx="738505" cy="635"/>
            </a:xfrm>
            <a:prstGeom prst="line"/>
            <a:ln w="12700" cap="flat" cmpd="sng">
              <a:solidFill>
                <a:srgbClr val="DA9B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0">
              <a:off x="264160" y="5158740"/>
              <a:ext cx="738505" cy="635"/>
            </a:xfrm>
            <a:prstGeom prst="line"/>
            <a:ln w="12700" cap="flat" cmpd="sng">
              <a:solidFill>
                <a:srgbClr val="DA9B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 descr="C:/Users/coral/AppData/Roaming/PolarisOffice/ETemp/10224_20357240/image4.png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94640" y="1694815"/>
            <a:ext cx="835025" cy="835025"/>
          </a:xfrm>
          <a:prstGeom prst="rect"/>
          <a:noFill/>
        </p:spPr>
      </p:pic>
      <p:pic>
        <p:nvPicPr>
          <p:cNvPr id="81" name="그림 80" descr="C:/Users/coral/AppData/Roaming/PolarisOffice/ETemp/10224_20357240/image5.png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0" t="45150"/>
          <a:stretch>
            <a:fillRect/>
          </a:stretch>
        </p:blipFill>
        <p:spPr>
          <a:xfrm rot="0">
            <a:off x="330835" y="2609850"/>
            <a:ext cx="828040" cy="474980"/>
          </a:xfrm>
          <a:prstGeom prst="rect"/>
          <a:noFill/>
        </p:spPr>
      </p:pic>
      <p:pic>
        <p:nvPicPr>
          <p:cNvPr id="83" name="그림 82" descr="C:/Users/coral/AppData/Roaming/PolarisOffice/ETemp/10224_20357240/image6.png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84175" y="3159125"/>
            <a:ext cx="624205" cy="624205"/>
          </a:xfrm>
          <a:prstGeom prst="rect"/>
          <a:noFill/>
        </p:spPr>
      </p:pic>
      <p:pic>
        <p:nvPicPr>
          <p:cNvPr id="84" name="그림 83" descr="C:/Users/coral/AppData/Roaming/PolarisOffice/ETemp/10224_20357240/image7.png"/>
          <p:cNvPicPr>
            <a:picLocks noChangeAspect="1"/>
          </p:cNvPicPr>
          <p:nvPr/>
        </p:nvPicPr>
        <p:blipFill rotWithShape="1"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34975" y="3851275"/>
            <a:ext cx="602615" cy="602615"/>
          </a:xfrm>
          <a:prstGeom prst="rect"/>
          <a:noFill/>
        </p:spPr>
      </p:pic>
      <p:pic>
        <p:nvPicPr>
          <p:cNvPr id="85" name="그림 84" descr="C:/Users/coral/AppData/Roaming/PolarisOffice/ETemp/10224_20357240/image8.png"/>
          <p:cNvPicPr>
            <a:picLocks noChangeAspect="1"/>
          </p:cNvPicPr>
          <p:nvPr/>
        </p:nvPicPr>
        <p:blipFill rotWithShape="1">
          <a:blip r:embed="rId6">
            <a:duotone>
              <a:srgbClr val="D39600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35610" y="4535170"/>
            <a:ext cx="580390" cy="580390"/>
          </a:xfrm>
          <a:prstGeom prst="rect"/>
          <a:noFill/>
        </p:spPr>
      </p:pic>
      <p:pic>
        <p:nvPicPr>
          <p:cNvPr id="86" name="그림 85" descr="C:/Users/coral/AppData/Roaming/PolarisOffice/ETemp/10224_20357240/image9.png"/>
          <p:cNvPicPr>
            <a:picLocks noChangeAspect="1"/>
          </p:cNvPicPr>
          <p:nvPr/>
        </p:nvPicPr>
        <p:blipFill rotWithShape="1"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81000" y="5238750"/>
            <a:ext cx="627380" cy="627380"/>
          </a:xfrm>
          <a:prstGeom prst="rect"/>
          <a:noFill/>
        </p:spPr>
      </p:pic>
      <p:pic>
        <p:nvPicPr>
          <p:cNvPr id="26" name="그림 25" descr="C:/Users/coral/AppData/Roaming/PolarisOffice/ETemp/10224_20357240/image3.png"/>
          <p:cNvPicPr>
            <a:picLocks noChangeAspect="1"/>
          </p:cNvPicPr>
          <p:nvPr/>
        </p:nvPicPr>
        <p:blipFill rotWithShape="1"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09245" y="983615"/>
            <a:ext cx="785495" cy="785495"/>
          </a:xfrm>
          <a:prstGeom prst="rect"/>
          <a:noFill/>
        </p:spPr>
      </p:pic>
      <p:sp>
        <p:nvSpPr>
          <p:cNvPr id="93" name="TextBox 92"/>
          <p:cNvSpPr txBox="1">
            <a:spLocks/>
          </p:cNvSpPr>
          <p:nvPr/>
        </p:nvSpPr>
        <p:spPr>
          <a:xfrm rot="0">
            <a:off x="868045" y="5191760"/>
            <a:ext cx="1990090" cy="3689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스코어 표시</a:t>
            </a:r>
            <a:endParaRPr lang="ko-KR" altLang="en-US" sz="1800" cap="none" dirty="0" smtClean="0" b="1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4" name="TextBox 93"/>
          <p:cNvSpPr txBox="1">
            <a:spLocks/>
          </p:cNvSpPr>
          <p:nvPr/>
        </p:nvSpPr>
        <p:spPr>
          <a:xfrm rot="0">
            <a:off x="1486535" y="2573020"/>
            <a:ext cx="764540" cy="368935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blipFill rotWithShape="1"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a:blipFill>
                <a:latin typeface="나눔바른고딕 Light" charset="0"/>
                <a:ea typeface="나눔바른고딕 Light" charset="0"/>
              </a:rPr>
              <a:t>Score</a:t>
            </a:r>
            <a:endParaRPr lang="ko-KR" altLang="en-US" sz="1800" cap="none" dirty="0" smtClean="0" b="1">
              <a:blipFill rotWithShape="1"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a:blipFill>
              <a:latin typeface="나눔바른고딕 Light" charset="0"/>
              <a:ea typeface="나눔바른고딕 Light" charset="0"/>
            </a:endParaRPr>
          </a:p>
        </p:txBody>
      </p:sp>
      <p:pic>
        <p:nvPicPr>
          <p:cNvPr id="103" name="그림 102" descr="C:/Users/coral/AppData/Roaming/PolarisOffice/ETemp/10224_20357240/image15.pn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165860" y="1118870"/>
            <a:ext cx="1402715" cy="1402715"/>
          </a:xfrm>
          <a:prstGeom prst="rect"/>
          <a:noFill/>
        </p:spPr>
      </p:pic>
      <p:pic>
        <p:nvPicPr>
          <p:cNvPr id="104" name="그림 103" descr="C:/Users/coral/AppData/Roaming/PolarisOffice/ETemp/10224_20357240/fImage1330511094827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22550" y="1130935"/>
            <a:ext cx="4876165" cy="5306060"/>
          </a:xfrm>
          <a:prstGeom prst="rect"/>
          <a:noFill/>
        </p:spPr>
      </p:pic>
      <p:pic>
        <p:nvPicPr>
          <p:cNvPr id="105" name="그림 104" descr="C:/Users/coral/AppData/Roaming/PolarisOffice/ETemp/10224_20357240/fImage1031911105436.png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585710" y="4259580"/>
            <a:ext cx="4267200" cy="2245360"/>
          </a:xfrm>
          <a:prstGeom prst="rect"/>
          <a:noFill/>
        </p:spPr>
      </p:pic>
      <p:sp>
        <p:nvSpPr>
          <p:cNvPr id="106" name="모서리가 둥근 직사각형 105"/>
          <p:cNvSpPr>
            <a:spLocks/>
          </p:cNvSpPr>
          <p:nvPr/>
        </p:nvSpPr>
        <p:spPr>
          <a:xfrm rot="0">
            <a:off x="7529830" y="3467100"/>
            <a:ext cx="4254500" cy="711200"/>
          </a:xfrm>
          <a:prstGeom prst="roundRect">
            <a:avLst>
              <a:gd name="adj" fmla="val 50000"/>
            </a:avLst>
          </a:prstGeom>
          <a:solidFill>
            <a:srgbClr val="A48179">
              <a:alpha val="7379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07" name="텍스트 상자 106"/>
          <p:cNvSpPr txBox="1">
            <a:spLocks/>
          </p:cNvSpPr>
          <p:nvPr/>
        </p:nvSpPr>
        <p:spPr>
          <a:xfrm rot="0">
            <a:off x="7769860" y="3522980"/>
            <a:ext cx="3824605" cy="6153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메뉴에서 돌아올 경우에 기존의 인터페이스를 불러옴 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8" name="그림 107" descr="C:/Users/coral/AppData/Roaming/PolarisOffice/ETemp/10224_20357240/image20.png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320800" y="2612390"/>
            <a:ext cx="1170305" cy="1375410"/>
          </a:xfrm>
          <a:prstGeom prst="rect"/>
          <a:noFill/>
        </p:spPr>
      </p:pic>
      <p:sp>
        <p:nvSpPr>
          <p:cNvPr id="109" name="TextBox 108"/>
          <p:cNvSpPr txBox="1">
            <a:spLocks/>
          </p:cNvSpPr>
          <p:nvPr/>
        </p:nvSpPr>
        <p:spPr>
          <a:xfrm rot="0">
            <a:off x="1598930" y="3657600"/>
            <a:ext cx="556895" cy="368935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blipFill rotWithShape="1"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a:blipFill>
                <a:latin typeface="나눔바른고딕 Light" charset="0"/>
                <a:ea typeface="나눔바른고딕 Light" charset="0"/>
              </a:rPr>
              <a:t>Life</a:t>
            </a:r>
            <a:endParaRPr lang="ko-KR" altLang="en-US" sz="1800" cap="none" dirty="0" smtClean="0" b="1">
              <a:blipFill rotWithShape="1"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a:blipFill>
              <a:latin typeface="나눔바른고딕 Light" charset="0"/>
              <a:ea typeface="나눔바른고딕 Light" charset="0"/>
            </a:endParaRPr>
          </a:p>
        </p:txBody>
      </p:sp>
      <p:sp>
        <p:nvSpPr>
          <p:cNvPr id="110" name="TextBox 109"/>
          <p:cNvSpPr txBox="1">
            <a:spLocks/>
          </p:cNvSpPr>
          <p:nvPr/>
        </p:nvSpPr>
        <p:spPr>
          <a:xfrm rot="0">
            <a:off x="1073150" y="5652135"/>
            <a:ext cx="1578610" cy="64579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플레이어의 Life 표시</a:t>
            </a:r>
            <a:endParaRPr lang="ko-KR" altLang="en-US" sz="1800" cap="none" dirty="0" smtClean="0" b="1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1" name="모서리가 둥근 직사각형 110"/>
          <p:cNvSpPr>
            <a:spLocks/>
          </p:cNvSpPr>
          <p:nvPr/>
        </p:nvSpPr>
        <p:spPr>
          <a:xfrm rot="0">
            <a:off x="7552055" y="1116330"/>
            <a:ext cx="4254500" cy="1021080"/>
          </a:xfrm>
          <a:prstGeom prst="roundRect">
            <a:avLst>
              <a:gd name="adj" fmla="val 50000"/>
            </a:avLst>
          </a:prstGeom>
          <a:solidFill>
            <a:srgbClr val="A48179">
              <a:alpha val="7379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12" name="텍스트 상자 111"/>
          <p:cNvSpPr txBox="1">
            <a:spLocks/>
          </p:cNvSpPr>
          <p:nvPr/>
        </p:nvSpPr>
        <p:spPr>
          <a:xfrm rot="0">
            <a:off x="7783195" y="1170940"/>
            <a:ext cx="3824605" cy="92265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스코어를 표시하고 </a:t>
            </a:r>
            <a:endParaRPr lang="ko-KR" altLang="en-US" sz="2000" cap="none" dirty="0" smtClean="0" b="1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플레이어의 Life를 표현하는 </a:t>
            </a:r>
            <a:endParaRPr lang="ko-KR" altLang="en-US" sz="2000" cap="none" dirty="0" smtClean="0" b="1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기존의 인터페이스를 불러옴 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>
            <a:spLocks/>
          </p:cNvSpPr>
          <p:nvPr/>
        </p:nvSpPr>
        <p:spPr>
          <a:xfrm rot="0">
            <a:off x="1859280" y="457200"/>
            <a:ext cx="1252220" cy="38925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atin typeface="나눔바른고딕 Light" charset="0"/>
                <a:ea typeface="나눔바른고딕 Light" charset="0"/>
              </a:rPr>
              <a:t>UI 디자인</a:t>
            </a:r>
            <a:endParaRPr lang="ko-KR" altLang="en-US" sz="2000" cap="none" dirty="0" smtClean="0" b="0">
              <a:latin typeface="나눔바른고딕 Light" charset="0"/>
              <a:ea typeface="나눔바른고딕 Light" charset="0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264160" y="4520565"/>
            <a:ext cx="738505" cy="638175"/>
            <a:chOff x="264160" y="4520565"/>
            <a:chExt cx="738505" cy="638175"/>
          </a:xfrm>
        </p:grpSpPr>
        <p:sp>
          <p:nvSpPr>
            <p:cNvPr id="74" name="직사각형 73"/>
            <p:cNvSpPr>
              <a:spLocks/>
            </p:cNvSpPr>
            <p:nvPr/>
          </p:nvSpPr>
          <p:spPr>
            <a:xfrm rot="0">
              <a:off x="264160" y="4520565"/>
              <a:ext cx="76200" cy="638175"/>
            </a:xfrm>
            <a:prstGeom prst="rect"/>
            <a:solidFill>
              <a:srgbClr val="DA9B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>
            <a:xfrm rot="0">
              <a:off x="264160" y="4520565"/>
              <a:ext cx="738505" cy="635"/>
            </a:xfrm>
            <a:prstGeom prst="line"/>
            <a:ln w="12700" cap="flat" cmpd="sng">
              <a:solidFill>
                <a:srgbClr val="DA9B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0">
              <a:off x="264160" y="5158740"/>
              <a:ext cx="738505" cy="635"/>
            </a:xfrm>
            <a:prstGeom prst="line"/>
            <a:ln w="12700" cap="flat" cmpd="sng">
              <a:solidFill>
                <a:srgbClr val="DA9B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 descr="C:/Users/coral/AppData/Roaming/PolarisOffice/ETemp/10224_20357240/image4.png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94640" y="1694815"/>
            <a:ext cx="835025" cy="835025"/>
          </a:xfrm>
          <a:prstGeom prst="rect"/>
          <a:noFill/>
        </p:spPr>
      </p:pic>
      <p:pic>
        <p:nvPicPr>
          <p:cNvPr id="81" name="그림 80" descr="C:/Users/coral/AppData/Roaming/PolarisOffice/ETemp/10224_20357240/image5.png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0" t="45150"/>
          <a:stretch>
            <a:fillRect/>
          </a:stretch>
        </p:blipFill>
        <p:spPr>
          <a:xfrm rot="0">
            <a:off x="330835" y="2609850"/>
            <a:ext cx="828040" cy="474980"/>
          </a:xfrm>
          <a:prstGeom prst="rect"/>
          <a:noFill/>
        </p:spPr>
      </p:pic>
      <p:pic>
        <p:nvPicPr>
          <p:cNvPr id="83" name="그림 82" descr="C:/Users/coral/AppData/Roaming/PolarisOffice/ETemp/10224_20357240/image6.png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84175" y="3159125"/>
            <a:ext cx="624205" cy="624205"/>
          </a:xfrm>
          <a:prstGeom prst="rect"/>
          <a:noFill/>
        </p:spPr>
      </p:pic>
      <p:pic>
        <p:nvPicPr>
          <p:cNvPr id="84" name="그림 83" descr="C:/Users/coral/AppData/Roaming/PolarisOffice/ETemp/10224_20357240/image7.png"/>
          <p:cNvPicPr>
            <a:picLocks noChangeAspect="1"/>
          </p:cNvPicPr>
          <p:nvPr/>
        </p:nvPicPr>
        <p:blipFill rotWithShape="1"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34975" y="3851275"/>
            <a:ext cx="602615" cy="602615"/>
          </a:xfrm>
          <a:prstGeom prst="rect"/>
          <a:noFill/>
        </p:spPr>
      </p:pic>
      <p:pic>
        <p:nvPicPr>
          <p:cNvPr id="85" name="그림 84" descr="C:/Users/coral/AppData/Roaming/PolarisOffice/ETemp/10224_20357240/image8.png"/>
          <p:cNvPicPr>
            <a:picLocks noChangeAspect="1"/>
          </p:cNvPicPr>
          <p:nvPr/>
        </p:nvPicPr>
        <p:blipFill rotWithShape="1">
          <a:blip r:embed="rId6">
            <a:duotone>
              <a:srgbClr val="D39600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35610" y="4535170"/>
            <a:ext cx="580390" cy="580390"/>
          </a:xfrm>
          <a:prstGeom prst="rect"/>
          <a:noFill/>
        </p:spPr>
      </p:pic>
      <p:pic>
        <p:nvPicPr>
          <p:cNvPr id="86" name="그림 85" descr="C:/Users/coral/AppData/Roaming/PolarisOffice/ETemp/10224_20357240/image9.png"/>
          <p:cNvPicPr>
            <a:picLocks noChangeAspect="1"/>
          </p:cNvPicPr>
          <p:nvPr/>
        </p:nvPicPr>
        <p:blipFill rotWithShape="1"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81000" y="5238750"/>
            <a:ext cx="627380" cy="627380"/>
          </a:xfrm>
          <a:prstGeom prst="rect"/>
          <a:noFill/>
        </p:spPr>
      </p:pic>
      <p:pic>
        <p:nvPicPr>
          <p:cNvPr id="26" name="그림 25" descr="C:/Users/coral/AppData/Roaming/PolarisOffice/ETemp/10224_20357240/image3.png"/>
          <p:cNvPicPr>
            <a:picLocks noChangeAspect="1"/>
          </p:cNvPicPr>
          <p:nvPr/>
        </p:nvPicPr>
        <p:blipFill rotWithShape="1"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09245" y="983615"/>
            <a:ext cx="785495" cy="785495"/>
          </a:xfrm>
          <a:prstGeom prst="rect"/>
          <a:noFill/>
        </p:spPr>
      </p:pic>
      <p:sp>
        <p:nvSpPr>
          <p:cNvPr id="97" name="TextBox 96"/>
          <p:cNvSpPr txBox="1">
            <a:spLocks/>
          </p:cNvSpPr>
          <p:nvPr/>
        </p:nvSpPr>
        <p:spPr>
          <a:xfrm rot="0">
            <a:off x="1010285" y="3287395"/>
            <a:ext cx="1943735" cy="3689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8" name="TextBox 97"/>
          <p:cNvSpPr txBox="1">
            <a:spLocks/>
          </p:cNvSpPr>
          <p:nvPr/>
        </p:nvSpPr>
        <p:spPr>
          <a:xfrm rot="0">
            <a:off x="1343660" y="2341245"/>
            <a:ext cx="824230" cy="368935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blipFill rotWithShape="1"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a:blipFill>
                <a:latin typeface="나눔바른고딕 Light" charset="0"/>
                <a:ea typeface="나눔바른고딕 Light" charset="0"/>
              </a:rPr>
              <a:t>Result</a:t>
            </a:r>
            <a:endParaRPr lang="ko-KR" altLang="en-US" sz="1800" cap="none" dirty="0" smtClean="0" b="1">
              <a:blipFill rotWithShape="1"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a:blipFill>
              <a:latin typeface="나눔바른고딕 Light" charset="0"/>
              <a:ea typeface="나눔바른고딕 Light" charset="0"/>
            </a:endParaRPr>
          </a:p>
        </p:txBody>
      </p:sp>
      <p:sp>
        <p:nvSpPr>
          <p:cNvPr id="104" name="TextBox 103"/>
          <p:cNvSpPr txBox="1">
            <a:spLocks/>
          </p:cNvSpPr>
          <p:nvPr/>
        </p:nvSpPr>
        <p:spPr>
          <a:xfrm rot="0">
            <a:off x="7195185" y="4119245"/>
            <a:ext cx="915035" cy="36576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blipFill rotWithShape="1"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a:blipFill>
                <a:latin typeface="나눔바른고딕 Light" charset="0"/>
                <a:ea typeface="나눔바른고딕 Light" charset="0"/>
              </a:rPr>
              <a:t> </a:t>
            </a:r>
            <a:endParaRPr lang="ko-KR" altLang="en-US" sz="1800" cap="none" dirty="0" smtClean="0" b="1">
              <a:blipFill rotWithShape="1"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a:blipFill>
              <a:latin typeface="나눔바른고딕 Light" charset="0"/>
              <a:ea typeface="나눔바른고딕 Light" charset="0"/>
            </a:endParaRPr>
          </a:p>
        </p:txBody>
      </p:sp>
      <p:sp>
        <p:nvSpPr>
          <p:cNvPr id="105" name="TextBox 104"/>
          <p:cNvSpPr txBox="1">
            <a:spLocks/>
          </p:cNvSpPr>
          <p:nvPr/>
        </p:nvSpPr>
        <p:spPr>
          <a:xfrm rot="0">
            <a:off x="762000" y="5796915"/>
            <a:ext cx="1990090" cy="64579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결과</a:t>
            </a:r>
            <a:endParaRPr lang="ko-KR" altLang="en-US" sz="1800" cap="none" dirty="0" smtClean="0" b="1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 화면 출력</a:t>
            </a:r>
            <a:endParaRPr lang="ko-KR" altLang="en-US" sz="1800" cap="none" dirty="0" smtClean="0" b="1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107" name="그림 106" descr="C:/Users/coral/AppData/Roaming/PolarisOffice/ETemp/10224_20357240/fImage44789602391.pn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0165" y="1143635"/>
            <a:ext cx="1184275" cy="1183640"/>
          </a:xfrm>
          <a:prstGeom prst="rect"/>
          <a:noFill/>
        </p:spPr>
      </p:pic>
      <p:pic>
        <p:nvPicPr>
          <p:cNvPr id="108" name="그림 107" descr="C:/Users/coral/AppData/Roaming/PolarisOffice/ETemp/10224_20357240/fImage1442610854604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82545" y="1137285"/>
            <a:ext cx="5704840" cy="5299075"/>
          </a:xfrm>
          <a:prstGeom prst="rect"/>
          <a:noFill/>
        </p:spPr>
      </p:pic>
      <p:sp>
        <p:nvSpPr>
          <p:cNvPr id="109" name="모서리가 둥근 직사각형 108"/>
          <p:cNvSpPr>
            <a:spLocks/>
          </p:cNvSpPr>
          <p:nvPr/>
        </p:nvSpPr>
        <p:spPr>
          <a:xfrm rot="0">
            <a:off x="8300720" y="1075690"/>
            <a:ext cx="3579495" cy="408305"/>
          </a:xfrm>
          <a:prstGeom prst="roundRect">
            <a:avLst>
              <a:gd name="adj" fmla="val 50000"/>
            </a:avLst>
          </a:prstGeom>
          <a:solidFill>
            <a:srgbClr val="A48179">
              <a:alpha val="7379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10" name="텍스트 상자 109"/>
          <p:cNvSpPr txBox="1">
            <a:spLocks/>
          </p:cNvSpPr>
          <p:nvPr/>
        </p:nvSpPr>
        <p:spPr>
          <a:xfrm rot="0">
            <a:off x="8468360" y="1143635"/>
            <a:ext cx="3357245" cy="30797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게임 실행 뒤 결과 화면 출력</a:t>
            </a:r>
            <a:endParaRPr lang="ko-KR" altLang="en-US" sz="2000" cap="none" dirty="0" smtClean="0" b="1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1" name="직사각형 110"/>
          <p:cNvSpPr>
            <a:spLocks/>
          </p:cNvSpPr>
          <p:nvPr/>
        </p:nvSpPr>
        <p:spPr>
          <a:xfrm rot="0">
            <a:off x="8418830" y="1703705"/>
            <a:ext cx="3420745" cy="280225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게임 결과에 따라서 win을 결정하고 nodelay(stdscr, 0)에 의해서 사용자의 키 입력을 기다린다</a:t>
            </a:r>
            <a:endParaRPr lang="ko-KR" altLang="en-US" sz="1600" cap="none" dirty="0" smtClean="0" b="1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0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ln w="9525" cap="flat" cmpd="sng">
                  <a:solidFill>
                    <a:schemeClr val="tx1">
                      <a:alpha val="34901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Win 이 0인 경우 패배했다는 메세지를 입력하고 아무 키의 입력을 기다린 뒤 입력 받고 종료한다</a:t>
            </a:r>
            <a:endParaRPr lang="ko-KR" altLang="en-US" sz="1600" cap="none" dirty="0" smtClean="0" b="0">
              <a:ln w="9525" cap="flat" cmpd="sng">
                <a:solidFill>
                  <a:schemeClr val="tx1">
                    <a:alpha val="34901"/>
                  </a:schemeClr>
                </a:solidFill>
                <a:prstDash val="solid"/>
              </a:ln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0">
              <a:ln w="9525" cap="flat" cmpd="sng">
                <a:solidFill>
                  <a:schemeClr val="tx1">
                    <a:alpha val="34901"/>
                  </a:schemeClr>
                </a:solidFill>
                <a:prstDash val="solid"/>
              </a:ln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ln w="9525" cap="flat" cmpd="sng">
                  <a:solidFill>
                    <a:schemeClr val="tx1">
                      <a:alpha val="34901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나눔고딕" charset="0"/>
                <a:ea typeface="나눔고딕" charset="0"/>
              </a:rPr>
              <a:t>Win 이 1인 경우 승리했다는 메세지를 입력하고 아무 키의 입력을 기다린 뒤 입력 받고 종료한다</a:t>
            </a:r>
            <a:endParaRPr lang="ko-KR" altLang="en-US" sz="1600" cap="none" dirty="0" smtClean="0" b="0">
              <a:ln w="9525" cap="flat" cmpd="sng">
                <a:solidFill>
                  <a:schemeClr val="tx1">
                    <a:alpha val="34901"/>
                  </a:schemeClr>
                </a:solidFill>
                <a:prstDash val="solid"/>
              </a:ln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280" y="457200"/>
            <a:ext cx="1727835" cy="3886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/>
            </a:pPr>
            <a:r>
              <a:rPr lang="ko-KR" altLang="en-US" sz="2000">
                <a:latin typeface="나눔바른고딕 Light"/>
                <a:ea typeface="나눔바른고딕 Light"/>
              </a:rPr>
              <a:t>개발 역할분담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277495" y="5238750"/>
            <a:ext cx="737870" cy="637540"/>
            <a:chOff x="277495" y="5238750"/>
            <a:chExt cx="737870" cy="637540"/>
          </a:xfrm>
        </p:grpSpPr>
        <p:sp>
          <p:nvSpPr>
            <p:cNvPr id="74" name="직사각형 73"/>
            <p:cNvSpPr/>
            <p:nvPr/>
          </p:nvSpPr>
          <p:spPr>
            <a:xfrm>
              <a:off x="277495" y="5238750"/>
              <a:ext cx="75565" cy="637540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77495" y="5238750"/>
              <a:ext cx="737870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77495" y="5876290"/>
              <a:ext cx="737870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2">
            <a:lum bright="70000" contrast="-70000"/>
          </a:blip>
          <a:stretch>
            <a:fillRect/>
          </a:stretch>
        </p:blipFill>
        <p:spPr>
          <a:xfrm>
            <a:off x="294640" y="1694815"/>
            <a:ext cx="834390" cy="8343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l="4350" t="45150"/>
          <a:stretch>
            <a:fillRect/>
          </a:stretch>
        </p:blipFill>
        <p:spPr>
          <a:xfrm>
            <a:off x="330835" y="2609850"/>
            <a:ext cx="827405" cy="474345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4">
            <a:lum bright="70000" contrast="-70000"/>
          </a:blip>
          <a:stretch>
            <a:fillRect/>
          </a:stretch>
        </p:blipFill>
        <p:spPr>
          <a:xfrm>
            <a:off x="384175" y="3159125"/>
            <a:ext cx="623570" cy="623570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5">
            <a:lum bright="70000" contrast="-70000"/>
          </a:blip>
          <a:stretch>
            <a:fillRect/>
          </a:stretch>
        </p:blipFill>
        <p:spPr>
          <a:xfrm>
            <a:off x="434975" y="3851275"/>
            <a:ext cx="601980" cy="601980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6">
            <a:lum bright="70000" contrast="-70000"/>
          </a:blip>
          <a:stretch>
            <a:fillRect/>
          </a:stretch>
        </p:blipFill>
        <p:spPr>
          <a:xfrm>
            <a:off x="435610" y="4535170"/>
            <a:ext cx="579755" cy="579755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1000" y="5238750"/>
            <a:ext cx="626745" cy="62674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8">
            <a:lum bright="70000" contrast="-70000"/>
          </a:blip>
          <a:stretch>
            <a:fillRect/>
          </a:stretch>
        </p:blipFill>
        <p:spPr>
          <a:xfrm>
            <a:off x="309245" y="983615"/>
            <a:ext cx="784860" cy="78486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2134235" y="1583690"/>
            <a:ext cx="1097915" cy="1097915"/>
            <a:chOff x="2134235" y="1583690"/>
            <a:chExt cx="1097915" cy="1097915"/>
          </a:xfrm>
        </p:grpSpPr>
        <p:sp>
          <p:nvSpPr>
            <p:cNvPr id="20" name="타원 19"/>
            <p:cNvSpPr/>
            <p:nvPr/>
          </p:nvSpPr>
          <p:spPr>
            <a:xfrm>
              <a:off x="2134235" y="1583690"/>
              <a:ext cx="1097915" cy="1097915"/>
            </a:xfrm>
            <a:prstGeom prst="ellipse">
              <a:avLst/>
            </a:prstGeom>
            <a:solidFill>
              <a:srgbClr val="A48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2199640" y="1814830"/>
              <a:ext cx="923290" cy="641985"/>
            </a:xfrm>
            <a:prstGeom prst="rect">
              <a:avLst/>
            </a:prstGeom>
          </p:spPr>
        </p:pic>
      </p:grpSp>
      <p:sp>
        <p:nvSpPr>
          <p:cNvPr id="25" name="직사각형 24"/>
          <p:cNvSpPr/>
          <p:nvPr/>
        </p:nvSpPr>
        <p:spPr>
          <a:xfrm>
            <a:off x="3465195" y="2560320"/>
            <a:ext cx="6359525" cy="2581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이장훈 - 플레이어, 적, 총알간 충돌판정 구현</a:t>
            </a:r>
          </a:p>
          <a:p>
            <a:pPr>
              <a:lnSpc>
                <a:spcPct val="130000"/>
              </a:lnSpc>
              <a:defRPr lang="ko-KR" altLang="en-US"/>
            </a:pPr>
            <a:endParaRPr lang="ko-KR" altLang="en-US">
              <a:ln w="9525">
                <a:solidFill>
                  <a:schemeClr val="tx1">
                    <a:alpha val="36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>
              <a:lnSpc>
                <a:spcPct val="130000"/>
              </a:lnSpc>
              <a:defRPr lang="ko-KR" altLang="en-US"/>
            </a:pPr>
            <a:r>
              <a:rPr lang="ko-KR" altLang="en-US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이한솔 - 플레이어 출력 및 이동 구현</a:t>
            </a:r>
          </a:p>
          <a:p>
            <a:pPr>
              <a:lnSpc>
                <a:spcPct val="130000"/>
              </a:lnSpc>
              <a:defRPr lang="ko-KR" altLang="en-US"/>
            </a:pPr>
            <a:endParaRPr lang="ko-KR" altLang="en-US">
              <a:ln w="9525">
                <a:solidFill>
                  <a:schemeClr val="tx1">
                    <a:alpha val="36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>
              <a:lnSpc>
                <a:spcPct val="130000"/>
              </a:lnSpc>
              <a:defRPr lang="ko-KR" altLang="en-US"/>
            </a:pPr>
            <a:r>
              <a:rPr lang="ko-KR" altLang="en-US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장미진 - 기본 화면 정보출력  </a:t>
            </a:r>
            <a:r>
              <a:rPr lang="en-US" altLang="ko-KR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UI, </a:t>
            </a:r>
            <a:r>
              <a:rPr lang="ko-KR" altLang="en-US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콘솔창 제어 구현</a:t>
            </a:r>
          </a:p>
          <a:p>
            <a:pPr>
              <a:lnSpc>
                <a:spcPct val="130000"/>
              </a:lnSpc>
              <a:defRPr lang="ko-KR" altLang="en-US"/>
            </a:pPr>
            <a:endParaRPr lang="ko-KR" altLang="en-US">
              <a:ln w="9525">
                <a:solidFill>
                  <a:schemeClr val="tx1">
                    <a:alpha val="36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>
              <a:lnSpc>
                <a:spcPct val="130000"/>
              </a:lnSpc>
              <a:defRPr lang="ko-KR" altLang="en-US"/>
            </a:pPr>
            <a:r>
              <a:rPr lang="ko-KR" altLang="en-US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박주홍 - 적 움직임 구현 및 레벨디자인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1985010" y="1694815"/>
            <a:ext cx="2903220" cy="2903220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851025" y="457200"/>
            <a:ext cx="3098165" cy="3886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/>
            </a:pPr>
            <a:r>
              <a:rPr lang="ko-KR" altLang="en-US" sz="2000">
                <a:latin typeface="나눔바른고딕 Light"/>
                <a:ea typeface="나눔바른고딕 Light"/>
              </a:rPr>
              <a:t>텍스트 기반 콘솔게임 개발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48305" y="4739640"/>
            <a:ext cx="1176020" cy="46101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fontAlgn="auto" defTabSz="89979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>
                <a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a:blipFill>
                <a:latin typeface="맑은 고딕" charset="0"/>
                <a:ea typeface="맑은 고딕" charset="0"/>
              </a:rPr>
              <a:t>Galaga</a:t>
            </a:r>
            <a:endParaRPr lang="ko-KR" altLang="en-US" sz="2400" cap="none" dirty="0" smtClean="0" b="1">
              <a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a:blipFill>
              <a:latin typeface="맑은 고딕" charset="0"/>
              <a:ea typeface="맑은 고딕" charset="0"/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9245" y="983615"/>
            <a:ext cx="784860" cy="784860"/>
          </a:xfrm>
          <a:prstGeom prst="rect">
            <a:avLst/>
          </a:prstGeom>
        </p:spPr>
      </p:pic>
      <p:grpSp>
        <p:nvGrpSpPr>
          <p:cNvPr id="78" name="그룹 77"/>
          <p:cNvGrpSpPr/>
          <p:nvPr/>
        </p:nvGrpSpPr>
        <p:grpSpPr>
          <a:xfrm>
            <a:off x="279400" y="1078865"/>
            <a:ext cx="737870" cy="637540"/>
            <a:chOff x="279400" y="1078865"/>
            <a:chExt cx="737870" cy="637540"/>
          </a:xfrm>
        </p:grpSpPr>
        <p:sp>
          <p:nvSpPr>
            <p:cNvPr id="74" name="직사각형 73"/>
            <p:cNvSpPr/>
            <p:nvPr/>
          </p:nvSpPr>
          <p:spPr>
            <a:xfrm>
              <a:off x="279400" y="1078865"/>
              <a:ext cx="75565" cy="637540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79400" y="1078865"/>
              <a:ext cx="737870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79400" y="1716405"/>
              <a:ext cx="737870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4">
            <a:lum bright="70000" contrast="-70000"/>
          </a:blip>
          <a:stretch>
            <a:fillRect/>
          </a:stretch>
        </p:blipFill>
        <p:spPr>
          <a:xfrm>
            <a:off x="294640" y="1694815"/>
            <a:ext cx="834390" cy="8343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5">
            <a:lum bright="70000" contrast="-70000"/>
          </a:blip>
          <a:srcRect l="4350" t="45150"/>
          <a:stretch>
            <a:fillRect/>
          </a:stretch>
        </p:blipFill>
        <p:spPr>
          <a:xfrm>
            <a:off x="330835" y="2609850"/>
            <a:ext cx="827405" cy="474345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6">
            <a:lum bright="70000" contrast="-70000"/>
          </a:blip>
          <a:stretch>
            <a:fillRect/>
          </a:stretch>
        </p:blipFill>
        <p:spPr>
          <a:xfrm>
            <a:off x="384175" y="3159125"/>
            <a:ext cx="623570" cy="623570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7">
            <a:lum bright="70000" contrast="-70000"/>
          </a:blip>
          <a:stretch>
            <a:fillRect/>
          </a:stretch>
        </p:blipFill>
        <p:spPr>
          <a:xfrm>
            <a:off x="434975" y="3851275"/>
            <a:ext cx="601980" cy="601980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8">
            <a:lum bright="70000" contrast="-70000"/>
          </a:blip>
          <a:stretch>
            <a:fillRect/>
          </a:stretch>
        </p:blipFill>
        <p:spPr>
          <a:xfrm>
            <a:off x="435610" y="4535170"/>
            <a:ext cx="579755" cy="579755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9">
            <a:lum bright="70000" contrast="-70000"/>
          </a:blip>
          <a:stretch>
            <a:fillRect/>
          </a:stretch>
        </p:blipFill>
        <p:spPr>
          <a:xfrm>
            <a:off x="381000" y="5238750"/>
            <a:ext cx="626745" cy="626745"/>
          </a:xfrm>
          <a:prstGeom prst="rect">
            <a:avLst/>
          </a:prstGeom>
        </p:spPr>
      </p:pic>
      <p:sp>
        <p:nvSpPr>
          <p:cNvPr id="33" name="TextBox 32"/>
          <p:cNvSpPr txBox="1">
            <a:spLocks/>
          </p:cNvSpPr>
          <p:nvPr/>
        </p:nvSpPr>
        <p:spPr>
          <a:xfrm rot="0">
            <a:off x="2698750" y="5201920"/>
            <a:ext cx="168846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di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1">
                <a:solidFill>
                  <a:srgbClr val="0E161F"/>
                </a:solidFill>
                <a:latin typeface="맑은 고딕" charset="0"/>
                <a:ea typeface="맑은 고딕" charset="0"/>
              </a:rPr>
              <a:t>갤러그</a:t>
            </a:r>
            <a:endParaRPr lang="ko-KR" altLang="en-US" sz="3600" cap="none" dirty="0" smtClean="0" b="1">
              <a:solidFill>
                <a:srgbClr val="0E161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88" name="그림 87" descr="C:/Users/coral/AppData/Roaming/PolarisOffice/ETemp/10224_20357240/image10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42060" y="1411605"/>
            <a:ext cx="4403725" cy="3299460"/>
          </a:xfrm>
          <a:prstGeom prst="rect"/>
          <a:noFill/>
        </p:spPr>
      </p:pic>
      <p:sp>
        <p:nvSpPr>
          <p:cNvPr id="89" name="직사각형 88"/>
          <p:cNvSpPr>
            <a:spLocks/>
          </p:cNvSpPr>
          <p:nvPr/>
        </p:nvSpPr>
        <p:spPr>
          <a:xfrm rot="0">
            <a:off x="6600190" y="2845435"/>
            <a:ext cx="4354830" cy="89217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n w="9525" cap="flat" cmpd="sng">
                  <a:solidFill>
                    <a:schemeClr val="tx1">
                      <a:alpha val="35686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플레이어는 총알과 미사일을 발사해 </a:t>
            </a:r>
            <a:endParaRPr lang="ko-KR" altLang="en-US" sz="2000" cap="none" dirty="0" smtClean="0" b="0">
              <a:ln w="9525" cap="flat" cmpd="sng">
                <a:solidFill>
                  <a:schemeClr val="tx1">
                    <a:alpha val="35686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 ea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n w="9525" cap="flat" cmpd="sng">
                  <a:solidFill>
                    <a:schemeClr val="tx1">
                      <a:alpha val="35686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적을 제거하고 스코어를 얻는다</a:t>
            </a:r>
            <a:endParaRPr lang="ko-KR" altLang="en-US" sz="2000" cap="none" dirty="0" smtClean="0" b="0">
              <a:ln w="9525" cap="flat" cmpd="sng">
                <a:solidFill>
                  <a:schemeClr val="tx1">
                    <a:alpha val="35686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>
          <a:xfrm>
            <a:off x="1859915" y="3669030"/>
            <a:ext cx="8569325" cy="855980"/>
          </a:xfrm>
          <a:prstGeom prst="rect">
            <a:avLst/>
          </a:prstGeom>
          <a:noFill/>
          <a:ln w="9525">
            <a:noFill/>
            <a:miter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defRPr lang="ko-KR"/>
            </a:pPr>
            <a:r>
              <a:rPr lang="ko-KR" altLang="en-US"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고딕"/>
                <a:ea typeface="나눔고딕"/>
              </a:rPr>
              <a:t>감사합니다</a:t>
            </a:r>
            <a:endParaRPr lang="en-US" altLang="ko-KR" sz="5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나눔고딕"/>
              <a:ea typeface="나눔고딕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>
          <a:xfrm>
            <a:off x="2837815" y="3165475"/>
            <a:ext cx="6613525" cy="52324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latinLnBrk="1" hangingPunct="1">
              <a:defRPr lang="ko-KR"/>
            </a:pPr>
            <a:r>
              <a:rPr lang="en-US" altLang="ko-KR" sz="2800">
                <a:solidFill>
                  <a:schemeClr val="bg1"/>
                </a:solidFill>
                <a:latin typeface="나눔고딕"/>
                <a:ea typeface="나눔고딕"/>
              </a:rPr>
              <a:t>Thank you for your attention</a:t>
            </a:r>
            <a:endParaRPr lang="ko-KR" altLang="en-US" sz="28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15890" y="1528445"/>
            <a:ext cx="1925320" cy="1917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280" y="457200"/>
            <a:ext cx="1804035" cy="3886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/>
            </a:pPr>
            <a:r>
              <a:rPr lang="ko-KR" altLang="en-US" sz="2000">
                <a:latin typeface="나눔바른고딕 Light"/>
                <a:ea typeface="나눔바른고딕 Light"/>
              </a:rPr>
              <a:t>개발 기획 단계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277495" y="1798320"/>
            <a:ext cx="737870" cy="637540"/>
            <a:chOff x="277495" y="1798320"/>
            <a:chExt cx="737870" cy="637540"/>
          </a:xfrm>
        </p:grpSpPr>
        <p:sp>
          <p:nvSpPr>
            <p:cNvPr id="74" name="직사각형 73"/>
            <p:cNvSpPr/>
            <p:nvPr/>
          </p:nvSpPr>
          <p:spPr>
            <a:xfrm>
              <a:off x="277495" y="1798320"/>
              <a:ext cx="75565" cy="637540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77495" y="1798320"/>
              <a:ext cx="737870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77495" y="2436495"/>
              <a:ext cx="737870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4640" y="1694815"/>
            <a:ext cx="834390" cy="8343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l="4350" t="45150"/>
          <a:stretch>
            <a:fillRect/>
          </a:stretch>
        </p:blipFill>
        <p:spPr>
          <a:xfrm>
            <a:off x="330835" y="2609850"/>
            <a:ext cx="827405" cy="474345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4">
            <a:lum bright="70000" contrast="-70000"/>
          </a:blip>
          <a:stretch>
            <a:fillRect/>
          </a:stretch>
        </p:blipFill>
        <p:spPr>
          <a:xfrm>
            <a:off x="384175" y="3159125"/>
            <a:ext cx="623570" cy="623570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5">
            <a:lum bright="70000" contrast="-70000"/>
          </a:blip>
          <a:stretch>
            <a:fillRect/>
          </a:stretch>
        </p:blipFill>
        <p:spPr>
          <a:xfrm>
            <a:off x="434975" y="3851275"/>
            <a:ext cx="601980" cy="601980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6">
            <a:lum bright="70000" contrast="-70000"/>
          </a:blip>
          <a:stretch>
            <a:fillRect/>
          </a:stretch>
        </p:blipFill>
        <p:spPr>
          <a:xfrm>
            <a:off x="435610" y="4535170"/>
            <a:ext cx="579755" cy="579755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7">
            <a:lum bright="70000" contrast="-70000"/>
          </a:blip>
          <a:stretch>
            <a:fillRect/>
          </a:stretch>
        </p:blipFill>
        <p:spPr>
          <a:xfrm>
            <a:off x="381000" y="5238750"/>
            <a:ext cx="626745" cy="62674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8">
            <a:lum bright="70000" contrast="-70000"/>
          </a:blip>
          <a:stretch>
            <a:fillRect/>
          </a:stretch>
        </p:blipFill>
        <p:spPr>
          <a:xfrm>
            <a:off x="309245" y="983615"/>
            <a:ext cx="784860" cy="784860"/>
          </a:xfrm>
          <a:prstGeom prst="rect">
            <a:avLst/>
          </a:prstGeom>
        </p:spPr>
      </p:pic>
      <p:sp>
        <p:nvSpPr>
          <p:cNvPr id="2" name="갈매기형 수장 1"/>
          <p:cNvSpPr/>
          <p:nvPr/>
        </p:nvSpPr>
        <p:spPr>
          <a:xfrm>
            <a:off x="2363470" y="2027555"/>
            <a:ext cx="1953260" cy="740410"/>
          </a:xfrm>
          <a:prstGeom prst="chevron">
            <a:avLst>
              <a:gd name="adj" fmla="val 50000"/>
            </a:avLst>
          </a:prstGeom>
          <a:solidFill>
            <a:srgbClr val="EFB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98775" y="2153285"/>
            <a:ext cx="882650" cy="45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 lang="ko-KR"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고딕 ExtraBold"/>
                <a:ea typeface="나눔고딕 ExtraBold"/>
              </a:rPr>
              <a:t>1</a:t>
            </a:r>
          </a:p>
        </p:txBody>
      </p:sp>
      <p:sp>
        <p:nvSpPr>
          <p:cNvPr id="31" name="갈매기형 수장 30"/>
          <p:cNvSpPr/>
          <p:nvPr/>
        </p:nvSpPr>
        <p:spPr>
          <a:xfrm>
            <a:off x="4335145" y="2023745"/>
            <a:ext cx="1953260" cy="774700"/>
          </a:xfrm>
          <a:prstGeom prst="chevron">
            <a:avLst>
              <a:gd name="adj" fmla="val 50000"/>
            </a:avLst>
          </a:prstGeom>
          <a:solidFill>
            <a:srgbClr val="A48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70450" y="2166620"/>
            <a:ext cx="882650" cy="45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 lang="ko-KR"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고딕 ExtraBold"/>
                <a:ea typeface="나눔고딕 ExtraBold"/>
              </a:rPr>
              <a:t>2</a:t>
            </a:r>
          </a:p>
        </p:txBody>
      </p:sp>
      <p:sp>
        <p:nvSpPr>
          <p:cNvPr id="33" name="갈매기형 수장 32"/>
          <p:cNvSpPr/>
          <p:nvPr/>
        </p:nvSpPr>
        <p:spPr>
          <a:xfrm>
            <a:off x="6303645" y="2018030"/>
            <a:ext cx="1953260" cy="792480"/>
          </a:xfrm>
          <a:prstGeom prst="chevron">
            <a:avLst>
              <a:gd name="adj" fmla="val 50000"/>
            </a:avLst>
          </a:prstGeom>
          <a:solidFill>
            <a:srgbClr val="523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39585" y="2160905"/>
            <a:ext cx="882650" cy="448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 lang="ko-KR"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고딕 ExtraBold"/>
                <a:ea typeface="나눔고딕 ExtraBold"/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402840" y="4608195"/>
            <a:ext cx="1875155" cy="70675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플레이어, 적</a:t>
            </a: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움직임 구현</a:t>
            </a: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55770" y="4606290"/>
            <a:ext cx="2112645" cy="70675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총알 발사, 충돌 메커니즘 구현</a:t>
            </a: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54775" y="4605655"/>
            <a:ext cx="1652270" cy="101409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스코어 원리</a:t>
            </a: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메뉴 디자인</a:t>
            </a: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87" name="갈매기형 수장 32"/>
          <p:cNvSpPr/>
          <p:nvPr/>
        </p:nvSpPr>
        <p:spPr>
          <a:xfrm>
            <a:off x="8265795" y="2019300"/>
            <a:ext cx="1954530" cy="819150"/>
          </a:xfrm>
          <a:prstGeom prst="chevron">
            <a:avLst>
              <a:gd name="adj" fmla="val 50000"/>
            </a:avLst>
          </a:prstGeom>
          <a:solidFill>
            <a:srgbClr val="1F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TextBox 33"/>
          <p:cNvSpPr txBox="1"/>
          <p:nvPr/>
        </p:nvSpPr>
        <p:spPr>
          <a:xfrm>
            <a:off x="8801735" y="2152015"/>
            <a:ext cx="882650" cy="448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 lang="ko-KR"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고딕 ExtraBold"/>
                <a:ea typeface="나눔고딕 ExtraBold"/>
              </a:rPr>
              <a:t>4</a:t>
            </a:r>
          </a:p>
        </p:txBody>
      </p:sp>
      <p:sp>
        <p:nvSpPr>
          <p:cNvPr id="90" name="TextBox 39"/>
          <p:cNvSpPr txBox="1"/>
          <p:nvPr/>
        </p:nvSpPr>
        <p:spPr>
          <a:xfrm>
            <a:off x="8416925" y="4605655"/>
            <a:ext cx="1652270" cy="70675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콘솔화면에</a:t>
            </a: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 출력할 정보</a:t>
            </a: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2967990" y="3419475"/>
            <a:ext cx="743585" cy="743585"/>
            <a:chOff x="2967990" y="3419475"/>
            <a:chExt cx="743585" cy="743585"/>
          </a:xfrm>
        </p:grpSpPr>
        <p:sp>
          <p:nvSpPr>
            <p:cNvPr id="3" name="타원 2"/>
            <p:cNvSpPr/>
            <p:nvPr/>
          </p:nvSpPr>
          <p:spPr>
            <a:xfrm>
              <a:off x="2973705" y="3425190"/>
              <a:ext cx="732790" cy="732790"/>
            </a:xfrm>
            <a:prstGeom prst="ellipse">
              <a:avLst/>
            </a:prstGeom>
            <a:noFill/>
            <a:ln w="28575">
              <a:solidFill>
                <a:srgbClr val="EFBF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9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967990" y="3419475"/>
              <a:ext cx="743585" cy="743585"/>
            </a:xfrm>
            <a:prstGeom prst="rect">
              <a:avLst/>
            </a:prstGeom>
          </p:spPr>
        </p:pic>
        <p:pic>
          <p:nvPicPr>
            <p:cNvPr id="92" name="그림 91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2988310" y="3439795"/>
              <a:ext cx="702945" cy="702945"/>
            </a:xfrm>
            <a:prstGeom prst="rect">
              <a:avLst/>
            </a:prstGeom>
          </p:spPr>
        </p:pic>
      </p:grpSp>
      <p:grpSp>
        <p:nvGrpSpPr>
          <p:cNvPr id="97" name="그룹 96"/>
          <p:cNvGrpSpPr/>
          <p:nvPr/>
        </p:nvGrpSpPr>
        <p:grpSpPr>
          <a:xfrm>
            <a:off x="4907915" y="3390900"/>
            <a:ext cx="807720" cy="807720"/>
            <a:chOff x="4907915" y="3390900"/>
            <a:chExt cx="807720" cy="807720"/>
          </a:xfrm>
        </p:grpSpPr>
        <p:sp>
          <p:nvSpPr>
            <p:cNvPr id="36" name="타원 35"/>
            <p:cNvSpPr/>
            <p:nvPr/>
          </p:nvSpPr>
          <p:spPr>
            <a:xfrm>
              <a:off x="4945380" y="3428365"/>
              <a:ext cx="732790" cy="732790"/>
            </a:xfrm>
            <a:prstGeom prst="ellipse">
              <a:avLst/>
            </a:prstGeom>
            <a:noFill/>
            <a:ln w="28575">
              <a:solidFill>
                <a:srgbClr val="A481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907915" y="3390900"/>
              <a:ext cx="807720" cy="807720"/>
            </a:xfrm>
            <a:prstGeom prst="rect">
              <a:avLst/>
            </a:prstGeom>
          </p:spPr>
        </p:pic>
        <p:pic>
          <p:nvPicPr>
            <p:cNvPr id="93" name="그림 92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4956175" y="3438525"/>
              <a:ext cx="711835" cy="711835"/>
            </a:xfrm>
            <a:prstGeom prst="rect">
              <a:avLst/>
            </a:prstGeom>
          </p:spPr>
        </p:pic>
      </p:grpSp>
      <p:grpSp>
        <p:nvGrpSpPr>
          <p:cNvPr id="98" name="그룹 97"/>
          <p:cNvGrpSpPr/>
          <p:nvPr/>
        </p:nvGrpSpPr>
        <p:grpSpPr>
          <a:xfrm>
            <a:off x="6918325" y="3373120"/>
            <a:ext cx="732790" cy="732790"/>
            <a:chOff x="6918325" y="3373120"/>
            <a:chExt cx="732790" cy="732790"/>
          </a:xfrm>
        </p:grpSpPr>
        <p:sp>
          <p:nvSpPr>
            <p:cNvPr id="37" name="타원 36"/>
            <p:cNvSpPr/>
            <p:nvPr/>
          </p:nvSpPr>
          <p:spPr>
            <a:xfrm>
              <a:off x="6918325" y="3373120"/>
              <a:ext cx="732790" cy="732790"/>
            </a:xfrm>
            <a:prstGeom prst="ellipse">
              <a:avLst/>
            </a:prstGeom>
            <a:noFill/>
            <a:ln w="28575">
              <a:solidFill>
                <a:srgbClr val="523F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994525" y="3449320"/>
              <a:ext cx="579755" cy="579755"/>
            </a:xfrm>
            <a:prstGeom prst="rect">
              <a:avLst/>
            </a:prstGeom>
          </p:spPr>
        </p:pic>
        <p:pic>
          <p:nvPicPr>
            <p:cNvPr id="94" name="그림 93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6924040" y="3379470"/>
              <a:ext cx="720725" cy="720725"/>
            </a:xfrm>
            <a:prstGeom prst="rect">
              <a:avLst/>
            </a:prstGeom>
          </p:spPr>
        </p:pic>
      </p:grpSp>
      <p:grpSp>
        <p:nvGrpSpPr>
          <p:cNvPr id="99" name="그룹 98"/>
          <p:cNvGrpSpPr/>
          <p:nvPr/>
        </p:nvGrpSpPr>
        <p:grpSpPr>
          <a:xfrm>
            <a:off x="8876665" y="3371850"/>
            <a:ext cx="732790" cy="732790"/>
            <a:chOff x="8876665" y="3371850"/>
            <a:chExt cx="732790" cy="732790"/>
          </a:xfrm>
        </p:grpSpPr>
        <p:sp>
          <p:nvSpPr>
            <p:cNvPr id="89" name="타원 36"/>
            <p:cNvSpPr/>
            <p:nvPr/>
          </p:nvSpPr>
          <p:spPr>
            <a:xfrm>
              <a:off x="8876665" y="3371850"/>
              <a:ext cx="732790" cy="732790"/>
            </a:xfrm>
            <a:prstGeom prst="ellipse">
              <a:avLst/>
            </a:prstGeom>
            <a:noFill/>
            <a:ln w="28575">
              <a:solidFill>
                <a:srgbClr val="523F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91" name="그림 5"/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952865" y="3448050"/>
              <a:ext cx="579755" cy="579755"/>
            </a:xfrm>
            <a:prstGeom prst="rect">
              <a:avLst/>
            </a:prstGeom>
          </p:spPr>
        </p:pic>
        <p:pic>
          <p:nvPicPr>
            <p:cNvPr id="95" name="그림 94"/>
            <p:cNvPicPr>
              <a:picLocks noChangeAspect="1"/>
            </p:cNvPicPr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8891270" y="3386455"/>
              <a:ext cx="702945" cy="70294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280" y="457200"/>
            <a:ext cx="2604135" cy="3886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/>
            </a:pPr>
            <a:r>
              <a:rPr lang="ko-KR" altLang="en-US" sz="2000">
                <a:latin typeface="나눔바른고딕 Light"/>
                <a:ea typeface="나눔바른고딕 Light"/>
              </a:rPr>
              <a:t>플레이어, 적의 움직임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277495" y="2484120"/>
            <a:ext cx="737870" cy="637540"/>
            <a:chOff x="277495" y="2484120"/>
            <a:chExt cx="737870" cy="637540"/>
          </a:xfrm>
        </p:grpSpPr>
        <p:sp>
          <p:nvSpPr>
            <p:cNvPr id="74" name="직사각형 73"/>
            <p:cNvSpPr/>
            <p:nvPr/>
          </p:nvSpPr>
          <p:spPr>
            <a:xfrm>
              <a:off x="277495" y="2484120"/>
              <a:ext cx="75565" cy="637540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77495" y="2484120"/>
              <a:ext cx="737870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77495" y="3122295"/>
              <a:ext cx="737870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2">
            <a:lum bright="70000" contrast="-70000"/>
          </a:blip>
          <a:stretch>
            <a:fillRect/>
          </a:stretch>
        </p:blipFill>
        <p:spPr>
          <a:xfrm>
            <a:off x="294640" y="1694815"/>
            <a:ext cx="834390" cy="8343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350" t="45150"/>
          <a:stretch>
            <a:fillRect/>
          </a:stretch>
        </p:blipFill>
        <p:spPr>
          <a:xfrm>
            <a:off x="330835" y="2609850"/>
            <a:ext cx="827405" cy="474345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4">
            <a:lum bright="70000" contrast="-70000"/>
          </a:blip>
          <a:stretch>
            <a:fillRect/>
          </a:stretch>
        </p:blipFill>
        <p:spPr>
          <a:xfrm>
            <a:off x="384175" y="3159125"/>
            <a:ext cx="623570" cy="623570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5">
            <a:lum bright="70000" contrast="-70000"/>
          </a:blip>
          <a:stretch>
            <a:fillRect/>
          </a:stretch>
        </p:blipFill>
        <p:spPr>
          <a:xfrm>
            <a:off x="434975" y="3851275"/>
            <a:ext cx="601980" cy="601980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6">
            <a:lum bright="70000" contrast="-70000"/>
          </a:blip>
          <a:stretch>
            <a:fillRect/>
          </a:stretch>
        </p:blipFill>
        <p:spPr>
          <a:xfrm>
            <a:off x="435610" y="4535170"/>
            <a:ext cx="579755" cy="579755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7">
            <a:lum bright="70000" contrast="-70000"/>
          </a:blip>
          <a:stretch>
            <a:fillRect/>
          </a:stretch>
        </p:blipFill>
        <p:spPr>
          <a:xfrm>
            <a:off x="381000" y="5238750"/>
            <a:ext cx="626745" cy="62674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8">
            <a:lum bright="70000" contrast="-70000"/>
          </a:blip>
          <a:stretch>
            <a:fillRect/>
          </a:stretch>
        </p:blipFill>
        <p:spPr>
          <a:xfrm>
            <a:off x="309245" y="983615"/>
            <a:ext cx="784860" cy="784860"/>
          </a:xfrm>
          <a:prstGeom prst="rect">
            <a:avLst/>
          </a:prstGeom>
        </p:spPr>
      </p:pic>
      <p:pic>
        <p:nvPicPr>
          <p:cNvPr id="87" name="그림 2"/>
          <p:cNvPicPr>
            <a:picLocks noChangeAspect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1177290" y="1859915"/>
            <a:ext cx="4659630" cy="3667760"/>
          </a:xfrm>
          <a:prstGeom prst="rect">
            <a:avLst/>
          </a:prstGeom>
        </p:spPr>
      </p:pic>
      <p:sp>
        <p:nvSpPr>
          <p:cNvPr id="88" name="직사각형 13"/>
          <p:cNvSpPr/>
          <p:nvPr/>
        </p:nvSpPr>
        <p:spPr>
          <a:xfrm>
            <a:off x="7534275" y="2464435"/>
            <a:ext cx="3779520" cy="800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키의 입력을 받아 좌우로 이동,</a:t>
            </a:r>
          </a:p>
          <a:p>
            <a:pPr>
              <a:lnSpc>
                <a:spcPct val="130000"/>
              </a:lnSpc>
              <a:defRPr lang="ko-KR" altLang="en-US"/>
            </a:pPr>
            <a:r>
              <a:rPr lang="ko-KR" altLang="en-US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직선으로 나가는 총알 발사</a:t>
            </a:r>
          </a:p>
        </p:txBody>
      </p:sp>
      <p:sp>
        <p:nvSpPr>
          <p:cNvPr id="89" name="모서리가 둥근 직사각형 14"/>
          <p:cNvSpPr/>
          <p:nvPr/>
        </p:nvSpPr>
        <p:spPr>
          <a:xfrm>
            <a:off x="7298690" y="2037715"/>
            <a:ext cx="4485005" cy="423545"/>
          </a:xfrm>
          <a:prstGeom prst="roundRect">
            <a:avLst>
              <a:gd name="adj" fmla="val 50000"/>
            </a:avLst>
          </a:prstGeom>
          <a:solidFill>
            <a:srgbClr val="A4817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0" name="직사각형 15"/>
          <p:cNvSpPr/>
          <p:nvPr/>
        </p:nvSpPr>
        <p:spPr>
          <a:xfrm>
            <a:off x="7534275" y="2040255"/>
            <a:ext cx="113919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000" b="1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플레이어</a:t>
            </a:r>
          </a:p>
        </p:txBody>
      </p:sp>
      <p:sp>
        <p:nvSpPr>
          <p:cNvPr id="94" name="직사각형 19"/>
          <p:cNvSpPr/>
          <p:nvPr/>
        </p:nvSpPr>
        <p:spPr>
          <a:xfrm>
            <a:off x="7534275" y="4365625"/>
            <a:ext cx="3377565" cy="642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적은 개별적으로 좌우로 움직이며</a:t>
            </a:r>
          </a:p>
          <a:p>
            <a:pPr lvl="0">
              <a:defRPr lang="ko-KR" altLang="en-US"/>
            </a:pPr>
            <a:r>
              <a:rPr lang="ko-KR" altLang="en-US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간헐적으로 총알 발사</a:t>
            </a:r>
          </a:p>
        </p:txBody>
      </p:sp>
      <p:sp>
        <p:nvSpPr>
          <p:cNvPr id="95" name="모서리가 둥근 직사각형 20"/>
          <p:cNvSpPr/>
          <p:nvPr/>
        </p:nvSpPr>
        <p:spPr>
          <a:xfrm>
            <a:off x="7298690" y="3810635"/>
            <a:ext cx="4485005" cy="423545"/>
          </a:xfrm>
          <a:prstGeom prst="roundRect">
            <a:avLst>
              <a:gd name="adj" fmla="val 50000"/>
            </a:avLst>
          </a:prstGeom>
          <a:solidFill>
            <a:srgbClr val="A4817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6" name="직사각형 21"/>
          <p:cNvSpPr/>
          <p:nvPr/>
        </p:nvSpPr>
        <p:spPr>
          <a:xfrm>
            <a:off x="7534275" y="3813810"/>
            <a:ext cx="42481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000" b="1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적</a:t>
            </a:r>
          </a:p>
        </p:txBody>
      </p:sp>
      <p:sp>
        <p:nvSpPr>
          <p:cNvPr id="97" name="타원 23"/>
          <p:cNvSpPr/>
          <p:nvPr/>
        </p:nvSpPr>
        <p:spPr>
          <a:xfrm rot="1114169">
            <a:off x="5184775" y="2818130"/>
            <a:ext cx="1852930" cy="1852930"/>
          </a:xfrm>
          <a:prstGeom prst="ellipse">
            <a:avLst/>
          </a:prstGeom>
          <a:solidFill>
            <a:srgbClr val="A4817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9" name="직사각형 26"/>
          <p:cNvSpPr/>
          <p:nvPr/>
        </p:nvSpPr>
        <p:spPr>
          <a:xfrm>
            <a:off x="5188585" y="3321050"/>
            <a:ext cx="1845945" cy="848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500" b="1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움직임</a:t>
            </a:r>
          </a:p>
          <a:p>
            <a:pPr algn="ctr">
              <a:defRPr lang="ko-KR" altLang="en-US"/>
            </a:pPr>
            <a:r>
              <a:rPr lang="ko-KR" altLang="en-US" sz="2500" b="1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구현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그림 99" descr="C:/Users/coral/AppData/Roaming/PolarisOffice/ETemp/10224_20357240/fImage431636444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73810" y="1061085"/>
            <a:ext cx="2607945" cy="5457825"/>
          </a:xfrm>
          <a:prstGeom prst="rect"/>
          <a:noFill/>
        </p:spPr>
      </p:pic>
      <p:pic>
        <p:nvPicPr>
          <p:cNvPr id="102" name="그림 101" descr="C:/Users/coral/AppData/Roaming/PolarisOffice/ETemp/10224_20357240/fImage237486468467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30650" y="3054985"/>
            <a:ext cx="3064510" cy="2565400"/>
          </a:xfrm>
          <a:prstGeom prst="rect"/>
          <a:noFill/>
        </p:spPr>
      </p:pic>
      <p:pic>
        <p:nvPicPr>
          <p:cNvPr id="101" name="그림 100" descr="C:/Users/coral/AppData/Roaming/PolarisOffice/ETemp/10224_20357240/fImage205466456334.jpe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935095" y="1056640"/>
            <a:ext cx="3058160" cy="1896110"/>
          </a:xfrm>
          <a:prstGeom prst="rect"/>
          <a:noFill/>
          <a:ln w="0" cap="flat" cmpd="sng">
            <a:prstDash/>
          </a:ln>
        </p:spPr>
      </p:pic>
      <p:sp>
        <p:nvSpPr>
          <p:cNvPr id="54" name="TextBox 53"/>
          <p:cNvSpPr txBox="1">
            <a:spLocks/>
          </p:cNvSpPr>
          <p:nvPr/>
        </p:nvSpPr>
        <p:spPr>
          <a:xfrm rot="0">
            <a:off x="1859280" y="457200"/>
            <a:ext cx="3013710" cy="39941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atin typeface="나눔바른고딕 Light" charset="0"/>
                <a:ea typeface="나눔바른고딕 Light" charset="0"/>
              </a:rPr>
              <a:t>플레이어, 적의 기본 형식</a:t>
            </a:r>
            <a:endParaRPr lang="ko-KR" altLang="en-US" sz="2000" cap="none" dirty="0" smtClean="0" b="0">
              <a:latin typeface="나눔바른고딕 Light" charset="0"/>
              <a:ea typeface="나눔바른고딕 Light" charset="0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277495" y="2484120"/>
            <a:ext cx="738505" cy="638175"/>
            <a:chOff x="277495" y="2484120"/>
            <a:chExt cx="738505" cy="638175"/>
          </a:xfrm>
        </p:grpSpPr>
        <p:sp>
          <p:nvSpPr>
            <p:cNvPr id="74" name="직사각형 73"/>
            <p:cNvSpPr>
              <a:spLocks/>
            </p:cNvSpPr>
            <p:nvPr/>
          </p:nvSpPr>
          <p:spPr>
            <a:xfrm rot="0">
              <a:off x="277495" y="2484120"/>
              <a:ext cx="76200" cy="638175"/>
            </a:xfrm>
            <a:prstGeom prst="rect"/>
            <a:solidFill>
              <a:srgbClr val="DA9B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>
            <a:xfrm rot="0">
              <a:off x="277495" y="2484120"/>
              <a:ext cx="738505" cy="635"/>
            </a:xfrm>
            <a:prstGeom prst="line"/>
            <a:ln w="12700" cap="flat" cmpd="sng">
              <a:solidFill>
                <a:srgbClr val="DA9B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0">
              <a:off x="277495" y="3122295"/>
              <a:ext cx="738505" cy="635"/>
            </a:xfrm>
            <a:prstGeom prst="line"/>
            <a:ln w="12700" cap="flat" cmpd="sng">
              <a:solidFill>
                <a:srgbClr val="DA9B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 descr="C:/Users/coral/AppData/Roaming/PolarisOffice/ETemp/10224_20357240/image4.png"/>
          <p:cNvPicPr>
            <a:picLocks noChangeAspect="1"/>
          </p:cNvPicPr>
          <p:nvPr/>
        </p:nvPicPr>
        <p:blipFill rotWithShape="1"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94640" y="1694815"/>
            <a:ext cx="835025" cy="835025"/>
          </a:xfrm>
          <a:prstGeom prst="rect"/>
          <a:noFill/>
        </p:spPr>
      </p:pic>
      <p:pic>
        <p:nvPicPr>
          <p:cNvPr id="81" name="그림 80" descr="C:/Users/coral/AppData/Roaming/PolarisOffice/ETemp/10224_20357240/image5.png"/>
          <p:cNvPicPr>
            <a:picLocks noChangeAspect="1"/>
          </p:cNvPicPr>
          <p:nvPr/>
        </p:nvPicPr>
        <p:blipFill rotWithShape="1">
          <a:blip r:embed="rId6">
            <a:duotone>
              <a:srgbClr val="D39600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0" t="45150"/>
          <a:stretch>
            <a:fillRect/>
          </a:stretch>
        </p:blipFill>
        <p:spPr>
          <a:xfrm rot="0">
            <a:off x="330835" y="2609850"/>
            <a:ext cx="828040" cy="474980"/>
          </a:xfrm>
          <a:prstGeom prst="rect"/>
          <a:noFill/>
        </p:spPr>
      </p:pic>
      <p:pic>
        <p:nvPicPr>
          <p:cNvPr id="83" name="그림 82" descr="C:/Users/coral/AppData/Roaming/PolarisOffice/ETemp/10224_20357240/image6.png"/>
          <p:cNvPicPr>
            <a:picLocks noChangeAspect="1"/>
          </p:cNvPicPr>
          <p:nvPr/>
        </p:nvPicPr>
        <p:blipFill rotWithShape="1"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84175" y="3159125"/>
            <a:ext cx="624205" cy="624205"/>
          </a:xfrm>
          <a:prstGeom prst="rect"/>
          <a:noFill/>
        </p:spPr>
      </p:pic>
      <p:pic>
        <p:nvPicPr>
          <p:cNvPr id="84" name="그림 83" descr="C:/Users/coral/AppData/Roaming/PolarisOffice/ETemp/10224_20357240/image7.png"/>
          <p:cNvPicPr>
            <a:picLocks noChangeAspect="1"/>
          </p:cNvPicPr>
          <p:nvPr/>
        </p:nvPicPr>
        <p:blipFill rotWithShape="1"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34975" y="3851275"/>
            <a:ext cx="602615" cy="602615"/>
          </a:xfrm>
          <a:prstGeom prst="rect"/>
          <a:noFill/>
        </p:spPr>
      </p:pic>
      <p:pic>
        <p:nvPicPr>
          <p:cNvPr id="85" name="그림 84" descr="C:/Users/coral/AppData/Roaming/PolarisOffice/ETemp/10224_20357240/image8.png"/>
          <p:cNvPicPr>
            <a:picLocks noChangeAspect="1"/>
          </p:cNvPicPr>
          <p:nvPr/>
        </p:nvPicPr>
        <p:blipFill rotWithShape="1"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35610" y="4535170"/>
            <a:ext cx="580390" cy="580390"/>
          </a:xfrm>
          <a:prstGeom prst="rect"/>
          <a:noFill/>
        </p:spPr>
      </p:pic>
      <p:pic>
        <p:nvPicPr>
          <p:cNvPr id="86" name="그림 85" descr="C:/Users/coral/AppData/Roaming/PolarisOffice/ETemp/10224_20357240/image9.png"/>
          <p:cNvPicPr>
            <a:picLocks noChangeAspect="1"/>
          </p:cNvPicPr>
          <p:nvPr/>
        </p:nvPicPr>
        <p:blipFill rotWithShape="1"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81000" y="5238750"/>
            <a:ext cx="627380" cy="627380"/>
          </a:xfrm>
          <a:prstGeom prst="rect"/>
          <a:noFill/>
        </p:spPr>
      </p:pic>
      <p:pic>
        <p:nvPicPr>
          <p:cNvPr id="26" name="그림 25" descr="C:/Users/coral/AppData/Roaming/PolarisOffice/ETemp/10224_20357240/image3.png"/>
          <p:cNvPicPr>
            <a:picLocks noChangeAspect="1"/>
          </p:cNvPicPr>
          <p:nvPr/>
        </p:nvPicPr>
        <p:blipFill rotWithShape="1"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09245" y="983615"/>
            <a:ext cx="785495" cy="785495"/>
          </a:xfrm>
          <a:prstGeom prst="rect"/>
          <a:noFill/>
        </p:spPr>
      </p:pic>
      <p:sp>
        <p:nvSpPr>
          <p:cNvPr id="88" name="직사각형 87"/>
          <p:cNvSpPr>
            <a:spLocks/>
          </p:cNvSpPr>
          <p:nvPr/>
        </p:nvSpPr>
        <p:spPr>
          <a:xfrm rot="0">
            <a:off x="7547610" y="1702435"/>
            <a:ext cx="3780155" cy="189230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n w="9525" cap="flat" cmpd="sng">
                  <a:solidFill>
                    <a:schemeClr val="tx1">
                      <a:alpha val="35686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플레이어의 아이콘과 ROW, COLUMN의  위치, STRUCT 형식</a:t>
            </a:r>
            <a:endParaRPr lang="ko-KR" altLang="en-US" sz="1800" cap="none" dirty="0" smtClean="0" b="0">
              <a:ln w="9525" cap="flat" cmpd="sng">
                <a:solidFill>
                  <a:schemeClr val="tx1">
                    <a:alpha val="35686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 ea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n w="9525" cap="flat" cmpd="sng">
                <a:solidFill>
                  <a:schemeClr val="tx1">
                    <a:alpha val="35686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 ea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n w="9525" cap="flat" cmpd="sng">
                  <a:solidFill>
                    <a:schemeClr val="tx1">
                      <a:alpha val="35686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플레이어의 총알의 활성도, 아이콘, STRUCT 형식 </a:t>
            </a:r>
            <a:endParaRPr lang="ko-KR" altLang="en-US" sz="1800" cap="none" dirty="0" smtClean="0" b="0">
              <a:ln w="9525" cap="flat" cmpd="sng">
                <a:solidFill>
                  <a:schemeClr val="tx1">
                    <a:alpha val="35686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9" name="모서리가 둥근 직사각형 88"/>
          <p:cNvSpPr>
            <a:spLocks/>
          </p:cNvSpPr>
          <p:nvPr/>
        </p:nvSpPr>
        <p:spPr>
          <a:xfrm rot="0">
            <a:off x="7284720" y="1167130"/>
            <a:ext cx="4485640" cy="424180"/>
          </a:xfrm>
          <a:prstGeom prst="roundRect">
            <a:avLst>
              <a:gd name="adj" fmla="val 50000"/>
            </a:avLst>
          </a:prstGeom>
          <a:solidFill>
            <a:srgbClr val="A48179">
              <a:alpha val="74967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90" name="직사각형 89"/>
          <p:cNvSpPr>
            <a:spLocks/>
          </p:cNvSpPr>
          <p:nvPr/>
        </p:nvSpPr>
        <p:spPr>
          <a:xfrm rot="0">
            <a:off x="7547610" y="1183005"/>
            <a:ext cx="1199515" cy="396875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플레이어</a:t>
            </a:r>
            <a:endParaRPr lang="ko-KR" altLang="en-US" sz="2000" cap="none" dirty="0" smtClean="0" b="1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4" name="직사각형 93"/>
          <p:cNvSpPr>
            <a:spLocks/>
          </p:cNvSpPr>
          <p:nvPr/>
        </p:nvSpPr>
        <p:spPr>
          <a:xfrm rot="0">
            <a:off x="7534275" y="4324985"/>
            <a:ext cx="4445000" cy="2030095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n w="9525" cap="flat" cmpd="sng">
                  <a:solidFill>
                    <a:schemeClr val="tx1">
                      <a:alpha val="35686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적의 아이콘과 PR, PC 와 R, C를 구분하여</a:t>
            </a:r>
            <a:endParaRPr lang="ko-KR" altLang="en-US" sz="1800" cap="none" dirty="0" smtClean="0" b="0">
              <a:ln w="9525" cap="flat" cmpd="sng">
                <a:solidFill>
                  <a:schemeClr val="tx1">
                    <a:alpha val="35686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n w="9525" cap="flat" cmpd="sng">
                  <a:solidFill>
                    <a:schemeClr val="tx1">
                      <a:alpha val="35686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변화시에 공백과 아이콘을 채워줌, 적의 </a:t>
            </a:r>
            <a:endParaRPr lang="ko-KR" altLang="en-US" sz="1800" cap="none" dirty="0" smtClean="0" b="0">
              <a:ln w="9525" cap="flat" cmpd="sng">
                <a:solidFill>
                  <a:schemeClr val="tx1">
                    <a:alpha val="35686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n w="9525" cap="flat" cmpd="sng">
                  <a:solidFill>
                    <a:schemeClr val="tx1">
                      <a:alpha val="35686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생존여부, 방향, 아이콘, STRUCT 형식</a:t>
            </a:r>
            <a:endParaRPr lang="ko-KR" altLang="en-US" sz="1800" cap="none" dirty="0" smtClean="0" b="0">
              <a:ln w="9525" cap="flat" cmpd="sng">
                <a:solidFill>
                  <a:schemeClr val="tx1">
                    <a:alpha val="35686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n w="9525" cap="flat" cmpd="sng">
                <a:solidFill>
                  <a:schemeClr val="tx1">
                    <a:alpha val="35686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n w="9525" cap="flat" cmpd="sng">
                  <a:solidFill>
                    <a:schemeClr val="tx1">
                      <a:alpha val="35686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적의 폭탄의 활성도, 아이콘, LOOP를 두어</a:t>
            </a:r>
            <a:endParaRPr lang="ko-KR" altLang="en-US" sz="1800" cap="none" dirty="0" smtClean="0" b="0">
              <a:ln w="9525" cap="flat" cmpd="sng">
                <a:solidFill>
                  <a:schemeClr val="tx1">
                    <a:alpha val="35686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n w="9525" cap="flat" cmpd="sng">
                  <a:solidFill>
                    <a:schemeClr val="tx1">
                      <a:alpha val="35686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폭탄 투하 시 적군이 깜빡이는 것을 방지,</a:t>
            </a:r>
            <a:endParaRPr lang="ko-KR" altLang="en-US" sz="1800" cap="none" dirty="0" smtClean="0" b="0">
              <a:ln w="9525" cap="flat" cmpd="sng">
                <a:solidFill>
                  <a:schemeClr val="tx1">
                    <a:alpha val="35686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n w="9525" cap="flat" cmpd="sng">
                  <a:solidFill>
                    <a:schemeClr val="tx1">
                      <a:alpha val="35686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STRUCT 형식</a:t>
            </a:r>
            <a:endParaRPr lang="ko-KR" altLang="en-US" sz="1800" cap="none" dirty="0" smtClean="0" b="0">
              <a:ln w="9525" cap="flat" cmpd="sng">
                <a:solidFill>
                  <a:schemeClr val="tx1">
                    <a:alpha val="35686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5" name="모서리가 둥근 직사각형 94"/>
          <p:cNvSpPr>
            <a:spLocks/>
          </p:cNvSpPr>
          <p:nvPr/>
        </p:nvSpPr>
        <p:spPr>
          <a:xfrm rot="0">
            <a:off x="7298690" y="3810635"/>
            <a:ext cx="4485640" cy="424180"/>
          </a:xfrm>
          <a:prstGeom prst="roundRect">
            <a:avLst>
              <a:gd name="adj" fmla="val 50000"/>
            </a:avLst>
          </a:prstGeom>
          <a:solidFill>
            <a:srgbClr val="A48179">
              <a:alpha val="74967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96" name="직사각형 95"/>
          <p:cNvSpPr>
            <a:spLocks/>
          </p:cNvSpPr>
          <p:nvPr/>
        </p:nvSpPr>
        <p:spPr>
          <a:xfrm rot="0">
            <a:off x="7534275" y="3813810"/>
            <a:ext cx="437515" cy="400685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적</a:t>
            </a:r>
            <a:endParaRPr lang="ko-KR" altLang="en-US" sz="2000" cap="none" dirty="0" smtClean="0" b="1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7" name="타원 96"/>
          <p:cNvSpPr>
            <a:spLocks/>
          </p:cNvSpPr>
          <p:nvPr/>
        </p:nvSpPr>
        <p:spPr>
          <a:xfrm rot="1080000">
            <a:off x="5184775" y="2818130"/>
            <a:ext cx="1853565" cy="1853565"/>
          </a:xfrm>
          <a:prstGeom prst="ellipse"/>
          <a:solidFill>
            <a:srgbClr val="A48179">
              <a:alpha val="74967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99" name="직사각형 98"/>
          <p:cNvSpPr>
            <a:spLocks/>
          </p:cNvSpPr>
          <p:nvPr/>
        </p:nvSpPr>
        <p:spPr>
          <a:xfrm rot="0">
            <a:off x="5188585" y="3321050"/>
            <a:ext cx="1846580" cy="86169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1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기본</a:t>
            </a:r>
            <a:endParaRPr lang="ko-KR" altLang="en-US" sz="2500" cap="none" dirty="0" smtClean="0" b="1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1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형식</a:t>
            </a:r>
            <a:endParaRPr lang="ko-KR" altLang="en-US" sz="2500" cap="none" dirty="0" smtClean="0" b="1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>
            <a:spLocks/>
          </p:cNvSpPr>
          <p:nvPr/>
        </p:nvSpPr>
        <p:spPr>
          <a:xfrm rot="0">
            <a:off x="1859280" y="457200"/>
            <a:ext cx="2286635" cy="39941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atin typeface="나눔바른고딕 Light" charset="0"/>
                <a:ea typeface="나눔바른고딕 Light" charset="0"/>
              </a:rPr>
              <a:t>플레이어의 움직임</a:t>
            </a:r>
            <a:endParaRPr lang="ko-KR" altLang="en-US" sz="2000" cap="none" dirty="0" smtClean="0" b="0">
              <a:latin typeface="나눔바른고딕 Light" charset="0"/>
              <a:ea typeface="나눔바른고딕 Light" charset="0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277495" y="2484120"/>
            <a:ext cx="738505" cy="638175"/>
            <a:chOff x="277495" y="2484120"/>
            <a:chExt cx="738505" cy="638175"/>
          </a:xfrm>
        </p:grpSpPr>
        <p:sp>
          <p:nvSpPr>
            <p:cNvPr id="74" name="직사각형 73"/>
            <p:cNvSpPr>
              <a:spLocks/>
            </p:cNvSpPr>
            <p:nvPr/>
          </p:nvSpPr>
          <p:spPr>
            <a:xfrm rot="0">
              <a:off x="277495" y="2484120"/>
              <a:ext cx="76200" cy="638175"/>
            </a:xfrm>
            <a:prstGeom prst="rect"/>
            <a:solidFill>
              <a:srgbClr val="DA9B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>
            <a:xfrm rot="0">
              <a:off x="277495" y="2484120"/>
              <a:ext cx="738505" cy="635"/>
            </a:xfrm>
            <a:prstGeom prst="line"/>
            <a:ln w="12700" cap="flat" cmpd="sng">
              <a:solidFill>
                <a:srgbClr val="DA9B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0">
              <a:off x="277495" y="3122295"/>
              <a:ext cx="738505" cy="635"/>
            </a:xfrm>
            <a:prstGeom prst="line"/>
            <a:ln w="12700" cap="flat" cmpd="sng">
              <a:solidFill>
                <a:srgbClr val="DA9B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94640" y="1694815"/>
            <a:ext cx="835025" cy="835025"/>
          </a:xfrm>
          <a:prstGeom prst="rect"/>
          <a:noFill/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>
            <a:duotone>
              <a:srgbClr val="D39600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0" t="45150"/>
          <a:stretch>
            <a:fillRect/>
          </a:stretch>
        </p:blipFill>
        <p:spPr>
          <a:xfrm rot="0">
            <a:off x="330835" y="2609850"/>
            <a:ext cx="828040" cy="474980"/>
          </a:xfrm>
          <a:prstGeom prst="rect"/>
          <a:noFill/>
        </p:spPr>
      </p:pic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84175" y="3159125"/>
            <a:ext cx="624205" cy="624205"/>
          </a:xfrm>
          <a:prstGeom prst="rect"/>
          <a:noFill/>
        </p:spPr>
      </p:pic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34975" y="3851275"/>
            <a:ext cx="602615" cy="602615"/>
          </a:xfrm>
          <a:prstGeom prst="rect"/>
          <a:noFill/>
        </p:spPr>
      </p:pic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35610" y="4535170"/>
            <a:ext cx="580390" cy="580390"/>
          </a:xfrm>
          <a:prstGeom prst="rect"/>
          <a:noFill/>
        </p:spPr>
      </p:pic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81000" y="5238750"/>
            <a:ext cx="627380" cy="627380"/>
          </a:xfrm>
          <a:prstGeom prst="rect"/>
          <a:noFill/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09245" y="983615"/>
            <a:ext cx="785495" cy="785495"/>
          </a:xfrm>
          <a:prstGeom prst="rect"/>
          <a:noFill/>
        </p:spPr>
      </p:pic>
      <p:sp>
        <p:nvSpPr>
          <p:cNvPr id="88" name="직사각형 87"/>
          <p:cNvSpPr>
            <a:spLocks/>
          </p:cNvSpPr>
          <p:nvPr/>
        </p:nvSpPr>
        <p:spPr>
          <a:xfrm rot="0">
            <a:off x="7534275" y="2464435"/>
            <a:ext cx="3780155" cy="225234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n w="9525" cap="flat" cmpd="sng">
                  <a:solidFill>
                    <a:schemeClr val="tx1">
                      <a:alpha val="35686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키의 입력을 받아 좌우로 이동 시에</a:t>
            </a:r>
            <a:endParaRPr lang="ko-KR" altLang="en-US" sz="1800" cap="none" dirty="0" smtClean="0" b="0">
              <a:ln w="9525" cap="flat" cmpd="sng">
                <a:solidFill>
                  <a:schemeClr val="tx1">
                    <a:alpha val="35686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 ea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n w="9525" cap="flat" cmpd="sng">
                  <a:solidFill>
                    <a:schemeClr val="tx1">
                      <a:alpha val="35686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tank.c 의 값을 감소 증가시킴</a:t>
            </a:r>
            <a:endParaRPr lang="ko-KR" altLang="en-US" sz="1800" cap="none" dirty="0" smtClean="0" b="0">
              <a:ln w="9525" cap="flat" cmpd="sng">
                <a:solidFill>
                  <a:schemeClr val="tx1">
                    <a:alpha val="35686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 ea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n w="9525" cap="flat" cmpd="sng">
                  <a:solidFill>
                    <a:schemeClr val="tx1">
                      <a:alpha val="35686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SPACE KEY를 눌러 직선으로 나가는 총알 발사 시에 화면에 플레이어의 총알의 갯수가 3개인지 판단 뒤 3개 이하인 경우 발사시킴</a:t>
            </a:r>
            <a:endParaRPr lang="ko-KR" altLang="en-US" sz="1800" cap="none" dirty="0" smtClean="0" b="0">
              <a:ln w="9525" cap="flat" cmpd="sng">
                <a:solidFill>
                  <a:schemeClr val="tx1">
                    <a:alpha val="35686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9" name="모서리가 둥근 직사각형 88"/>
          <p:cNvSpPr>
            <a:spLocks/>
          </p:cNvSpPr>
          <p:nvPr/>
        </p:nvSpPr>
        <p:spPr>
          <a:xfrm rot="0">
            <a:off x="7298690" y="2037715"/>
            <a:ext cx="4485640" cy="424180"/>
          </a:xfrm>
          <a:prstGeom prst="roundRect">
            <a:avLst>
              <a:gd name="adj" fmla="val 50000"/>
            </a:avLst>
          </a:prstGeom>
          <a:solidFill>
            <a:srgbClr val="A48179">
              <a:alpha val="74967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90" name="직사각형 89"/>
          <p:cNvSpPr>
            <a:spLocks/>
          </p:cNvSpPr>
          <p:nvPr/>
        </p:nvSpPr>
        <p:spPr>
          <a:xfrm rot="0">
            <a:off x="7534275" y="2040255"/>
            <a:ext cx="1139825" cy="396875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플레이어</a:t>
            </a:r>
            <a:endParaRPr lang="ko-KR" altLang="en-US" sz="2000" cap="none" dirty="0" smtClean="0" b="1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6" name="직사각형 95"/>
          <p:cNvSpPr>
            <a:spLocks/>
          </p:cNvSpPr>
          <p:nvPr/>
        </p:nvSpPr>
        <p:spPr>
          <a:xfrm rot="0">
            <a:off x="7534275" y="3813810"/>
            <a:ext cx="425450" cy="400685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적</a:t>
            </a:r>
            <a:endParaRPr lang="ko-KR" altLang="en-US" sz="2000" cap="none" dirty="0" smtClean="0" b="1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61415" y="1108710"/>
            <a:ext cx="5061585" cy="5375275"/>
          </a:xfrm>
          <a:prstGeom prst="rect"/>
          <a:noFill/>
        </p:spPr>
      </p:pic>
      <p:sp>
        <p:nvSpPr>
          <p:cNvPr id="97" name="타원 96"/>
          <p:cNvSpPr>
            <a:spLocks/>
          </p:cNvSpPr>
          <p:nvPr/>
        </p:nvSpPr>
        <p:spPr>
          <a:xfrm rot="1080000">
            <a:off x="5184775" y="2818130"/>
            <a:ext cx="1853565" cy="1853565"/>
          </a:xfrm>
          <a:prstGeom prst="ellipse"/>
          <a:solidFill>
            <a:srgbClr val="A48179">
              <a:alpha val="74967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01" name="직사각형 100"/>
          <p:cNvSpPr>
            <a:spLocks/>
          </p:cNvSpPr>
          <p:nvPr/>
        </p:nvSpPr>
        <p:spPr>
          <a:xfrm rot="0">
            <a:off x="5188585" y="3321050"/>
            <a:ext cx="1846580" cy="86169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1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플레이어</a:t>
            </a:r>
            <a:endParaRPr lang="ko-KR" altLang="en-US" sz="2500" cap="none" dirty="0" smtClean="0" b="1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1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움직임</a:t>
            </a:r>
            <a:endParaRPr lang="ko-KR" altLang="en-US" sz="2500" cap="none" dirty="0" smtClean="0" b="1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그림 10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34110" y="1133475"/>
            <a:ext cx="5088890" cy="5292725"/>
          </a:xfrm>
          <a:prstGeom prst="rect"/>
          <a:noFill/>
        </p:spPr>
      </p:pic>
      <p:sp>
        <p:nvSpPr>
          <p:cNvPr id="54" name="TextBox 53"/>
          <p:cNvSpPr txBox="1">
            <a:spLocks/>
          </p:cNvSpPr>
          <p:nvPr/>
        </p:nvSpPr>
        <p:spPr>
          <a:xfrm rot="0">
            <a:off x="1859280" y="457200"/>
            <a:ext cx="1524635" cy="39941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atin typeface="나눔바른고딕 Light" charset="0"/>
                <a:ea typeface="나눔바른고딕 Light" charset="0"/>
              </a:rPr>
              <a:t>적의 움직임</a:t>
            </a:r>
            <a:endParaRPr lang="ko-KR" altLang="en-US" sz="2000" cap="none" dirty="0" smtClean="0" b="0">
              <a:latin typeface="나눔바른고딕 Light" charset="0"/>
              <a:ea typeface="나눔바른고딕 Light" charset="0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277495" y="2484120"/>
            <a:ext cx="738505" cy="638175"/>
            <a:chOff x="277495" y="2484120"/>
            <a:chExt cx="738505" cy="638175"/>
          </a:xfrm>
        </p:grpSpPr>
        <p:sp>
          <p:nvSpPr>
            <p:cNvPr id="74" name="직사각형 73"/>
            <p:cNvSpPr>
              <a:spLocks/>
            </p:cNvSpPr>
            <p:nvPr/>
          </p:nvSpPr>
          <p:spPr>
            <a:xfrm rot="0">
              <a:off x="277495" y="2484120"/>
              <a:ext cx="76200" cy="638175"/>
            </a:xfrm>
            <a:prstGeom prst="rect"/>
            <a:solidFill>
              <a:srgbClr val="DA9B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>
            <a:xfrm rot="0">
              <a:off x="277495" y="2484120"/>
              <a:ext cx="738505" cy="635"/>
            </a:xfrm>
            <a:prstGeom prst="line"/>
            <a:ln w="12700" cap="flat" cmpd="sng">
              <a:solidFill>
                <a:srgbClr val="DA9B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0">
              <a:off x="277495" y="3122295"/>
              <a:ext cx="738505" cy="635"/>
            </a:xfrm>
            <a:prstGeom prst="line"/>
            <a:ln w="12700" cap="flat" cmpd="sng">
              <a:solidFill>
                <a:srgbClr val="DA9B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94640" y="1694815"/>
            <a:ext cx="835025" cy="835025"/>
          </a:xfrm>
          <a:prstGeom prst="rect"/>
          <a:noFill/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4">
            <a:duotone>
              <a:srgbClr val="D39600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0" t="45150"/>
          <a:stretch>
            <a:fillRect/>
          </a:stretch>
        </p:blipFill>
        <p:spPr>
          <a:xfrm rot="0">
            <a:off x="330835" y="2609850"/>
            <a:ext cx="828040" cy="474980"/>
          </a:xfrm>
          <a:prstGeom prst="rect"/>
          <a:noFill/>
        </p:spPr>
      </p:pic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84175" y="3159125"/>
            <a:ext cx="624205" cy="624205"/>
          </a:xfrm>
          <a:prstGeom prst="rect"/>
          <a:noFill/>
        </p:spPr>
      </p:pic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34975" y="3851275"/>
            <a:ext cx="602615" cy="602615"/>
          </a:xfrm>
          <a:prstGeom prst="rect"/>
          <a:noFill/>
        </p:spPr>
      </p:pic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35610" y="4535170"/>
            <a:ext cx="580390" cy="580390"/>
          </a:xfrm>
          <a:prstGeom prst="rect"/>
          <a:noFill/>
        </p:spPr>
      </p:pic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81000" y="5238750"/>
            <a:ext cx="627380" cy="627380"/>
          </a:xfrm>
          <a:prstGeom prst="rect"/>
          <a:noFill/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09245" y="983615"/>
            <a:ext cx="785495" cy="785495"/>
          </a:xfrm>
          <a:prstGeom prst="rect"/>
          <a:noFill/>
        </p:spPr>
      </p:pic>
      <p:sp>
        <p:nvSpPr>
          <p:cNvPr id="88" name="직사각형 87"/>
          <p:cNvSpPr>
            <a:spLocks/>
          </p:cNvSpPr>
          <p:nvPr/>
        </p:nvSpPr>
        <p:spPr>
          <a:xfrm rot="0">
            <a:off x="7534275" y="2464435"/>
            <a:ext cx="3780155" cy="45212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n w="9525" cap="flat" cmpd="sng">
                <a:solidFill>
                  <a:schemeClr val="tx1">
                    <a:alpha val="35686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9" name="모서리가 둥근 직사각형 88"/>
          <p:cNvSpPr>
            <a:spLocks/>
          </p:cNvSpPr>
          <p:nvPr/>
        </p:nvSpPr>
        <p:spPr>
          <a:xfrm rot="0">
            <a:off x="7298690" y="2037715"/>
            <a:ext cx="4485640" cy="424180"/>
          </a:xfrm>
          <a:prstGeom prst="roundRect">
            <a:avLst>
              <a:gd name="adj" fmla="val 50000"/>
            </a:avLst>
          </a:prstGeom>
          <a:solidFill>
            <a:srgbClr val="A48179">
              <a:alpha val="74967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90" name="직사각형 89"/>
          <p:cNvSpPr>
            <a:spLocks/>
          </p:cNvSpPr>
          <p:nvPr/>
        </p:nvSpPr>
        <p:spPr>
          <a:xfrm rot="0">
            <a:off x="7534275" y="2040255"/>
            <a:ext cx="437515" cy="399415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적</a:t>
            </a:r>
            <a:endParaRPr lang="ko-KR" altLang="en-US" sz="2000" cap="none" dirty="0" smtClean="0" b="1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6" name="직사각형 95"/>
          <p:cNvSpPr>
            <a:spLocks/>
          </p:cNvSpPr>
          <p:nvPr/>
        </p:nvSpPr>
        <p:spPr>
          <a:xfrm rot="0">
            <a:off x="7534275" y="3813810"/>
            <a:ext cx="425450" cy="400685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적</a:t>
            </a:r>
            <a:endParaRPr lang="ko-KR" altLang="en-US" sz="2000" cap="none" dirty="0" smtClean="0" b="1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7" name="타원 96"/>
          <p:cNvSpPr>
            <a:spLocks/>
          </p:cNvSpPr>
          <p:nvPr/>
        </p:nvSpPr>
        <p:spPr>
          <a:xfrm rot="1080000">
            <a:off x="5184775" y="2818130"/>
            <a:ext cx="1853565" cy="1853565"/>
          </a:xfrm>
          <a:prstGeom prst="ellipse"/>
          <a:solidFill>
            <a:srgbClr val="A48179">
              <a:alpha val="74967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01" name="직사각형 100"/>
          <p:cNvSpPr>
            <a:spLocks/>
          </p:cNvSpPr>
          <p:nvPr/>
        </p:nvSpPr>
        <p:spPr>
          <a:xfrm rot="0">
            <a:off x="5188585" y="3321050"/>
            <a:ext cx="1846580" cy="86169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1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적</a:t>
            </a:r>
            <a:endParaRPr lang="ko-KR" altLang="en-US" sz="2500" cap="none" dirty="0" smtClean="0" b="1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1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움직임</a:t>
            </a:r>
            <a:endParaRPr lang="ko-KR" altLang="en-US" sz="2500" cap="none" dirty="0" smtClean="0" b="1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2" name="직사각형 101"/>
          <p:cNvSpPr>
            <a:spLocks/>
          </p:cNvSpPr>
          <p:nvPr/>
        </p:nvSpPr>
        <p:spPr>
          <a:xfrm>
            <a:off x="7534275" y="2533650"/>
            <a:ext cx="4112260" cy="341439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n w="9525" cap="flat" cmpd="sng">
                  <a:solidFill>
                    <a:schemeClr val="tx1">
                      <a:alpha val="34901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적은 개별적으로 좌우로 움직이며</a:t>
            </a:r>
            <a:endParaRPr lang="ko-KR" altLang="en-US" sz="1800" cap="none" dirty="0" smtClean="0" b="0">
              <a:ln w="9525" cap="flat" cmpd="sng">
                <a:solidFill>
                  <a:schemeClr val="tx1">
                    <a:alpha val="34901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n w="9525" cap="flat" cmpd="sng">
                  <a:solidFill>
                    <a:schemeClr val="tx1">
                      <a:alpha val="34901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이 전에 있던 위치에 있던 아이콘을</a:t>
            </a:r>
            <a:endParaRPr lang="ko-KR" altLang="en-US" sz="1800" cap="none" dirty="0" smtClean="0" b="0">
              <a:ln w="9525" cap="flat" cmpd="sng">
                <a:solidFill>
                  <a:schemeClr val="tx1">
                    <a:alpha val="34901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n w="9525" cap="flat" cmpd="sng">
                  <a:solidFill>
                    <a:schemeClr val="tx1">
                      <a:alpha val="34901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pr과 pc로 이동하여 지우고 alien 객체</a:t>
            </a:r>
            <a:endParaRPr lang="ko-KR" altLang="en-US" sz="1800" cap="none" dirty="0" smtClean="0" b="0">
              <a:ln w="9525" cap="flat" cmpd="sng">
                <a:solidFill>
                  <a:schemeClr val="tx1">
                    <a:alpha val="34901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n w="9525" cap="flat" cmpd="sng">
                  <a:solidFill>
                    <a:schemeClr val="tx1">
                      <a:alpha val="34901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내의 direction과 r,c를 판단하여 </a:t>
            </a:r>
            <a:endParaRPr lang="ko-KR" altLang="en-US" sz="1800" cap="none" dirty="0" smtClean="0" b="0">
              <a:ln w="9525" cap="flat" cmpd="sng">
                <a:solidFill>
                  <a:schemeClr val="tx1">
                    <a:alpha val="34901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n w="9525" cap="flat" cmpd="sng">
                  <a:solidFill>
                    <a:schemeClr val="tx1">
                      <a:alpha val="34901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r과 c로 이동하여 아이콘을 추가</a:t>
            </a:r>
            <a:endParaRPr lang="ko-KR" altLang="en-US" sz="1800" cap="none" dirty="0" smtClean="0" b="0">
              <a:ln w="9525" cap="flat" cmpd="sng">
                <a:solidFill>
                  <a:schemeClr val="tx1">
                    <a:alpha val="34901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n w="9525" cap="flat" cmpd="sng">
                <a:solidFill>
                  <a:schemeClr val="tx1">
                    <a:alpha val="34901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n w="9525" cap="flat" cmpd="sng">
                  <a:solidFill>
                    <a:schemeClr val="tx1">
                      <a:alpha val="34901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random 함수를  사용하여 기존 setting</a:t>
            </a:r>
            <a:endParaRPr lang="ko-KR" altLang="en-US" sz="1800" cap="none" dirty="0" smtClean="0" b="0">
              <a:ln w="9525" cap="flat" cmpd="sng">
                <a:solidFill>
                  <a:schemeClr val="tx1">
                    <a:alpha val="34901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n w="9525" cap="flat" cmpd="sng">
                  <a:solidFill>
                    <a:schemeClr val="tx1">
                      <a:alpha val="34901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객체 내의 bombchance 와 연산</a:t>
            </a:r>
            <a:endParaRPr lang="ko-KR" altLang="en-US" sz="1800" cap="none" dirty="0" smtClean="0" b="0">
              <a:ln w="9525" cap="flat" cmpd="sng">
                <a:solidFill>
                  <a:schemeClr val="tx1">
                    <a:alpha val="34901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n w="9525" cap="flat" cmpd="sng">
                  <a:solidFill>
                    <a:schemeClr val="tx1">
                      <a:alpha val="34901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alien 객체 내의 r, c를 판단하여</a:t>
            </a:r>
            <a:endParaRPr lang="ko-KR" altLang="en-US" sz="1800" cap="none" dirty="0" smtClean="0" b="0">
              <a:ln w="9525" cap="flat" cmpd="sng">
                <a:solidFill>
                  <a:schemeClr val="tx1">
                    <a:alpha val="34901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n w="9525" cap="flat" cmpd="sng">
                  <a:solidFill>
                    <a:schemeClr val="tx1">
                      <a:alpha val="34901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연산 값만큼의 수량, 위치에서 </a:t>
            </a:r>
            <a:endParaRPr lang="ko-KR" altLang="en-US" sz="1800" cap="none" dirty="0" smtClean="0" b="0">
              <a:ln w="9525" cap="flat" cmpd="sng">
                <a:solidFill>
                  <a:schemeClr val="tx1">
                    <a:alpha val="34901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n w="9525" cap="flat" cmpd="sng">
                  <a:solidFill>
                    <a:schemeClr val="tx1">
                      <a:alpha val="34901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폭탄을 투여</a:t>
            </a:r>
            <a:endParaRPr lang="ko-KR" altLang="en-US" sz="1800" cap="none" dirty="0" smtClean="0" b="0">
              <a:ln w="9525" cap="flat" cmpd="sng">
                <a:solidFill>
                  <a:schemeClr val="tx1">
                    <a:alpha val="34901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n w="9525" cap="flat" cmpd="sng">
                <a:solidFill>
                  <a:schemeClr val="tx1">
                    <a:alpha val="34901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859280" y="457200"/>
            <a:ext cx="2942590" cy="39941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atin typeface="나눔바른고딕 Light" charset="0"/>
                <a:ea typeface="나눔바른고딕 Light" charset="0"/>
              </a:rPr>
              <a:t>총알발사, 충돌 메커니즘</a:t>
            </a:r>
            <a:endParaRPr lang="ko-KR" altLang="en-US" sz="2000" cap="none" dirty="0" smtClean="0" b="0">
              <a:latin typeface="나눔바른고딕 Light" charset="0"/>
              <a:ea typeface="나눔바른고딕 Light" charset="0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77495" y="3162300"/>
            <a:ext cx="737870" cy="637540"/>
            <a:chOff x="277495" y="3162300"/>
            <a:chExt cx="737870" cy="637540"/>
          </a:xfrm>
        </p:grpSpPr>
        <p:sp>
          <p:nvSpPr>
            <p:cNvPr id="74" name="직사각형 73"/>
            <p:cNvSpPr/>
            <p:nvPr/>
          </p:nvSpPr>
          <p:spPr>
            <a:xfrm>
              <a:off x="277495" y="3162300"/>
              <a:ext cx="75565" cy="637540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77495" y="3162300"/>
              <a:ext cx="737870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77495" y="3800475"/>
              <a:ext cx="737870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2">
            <a:lum bright="70000" contrast="-70000"/>
          </a:blip>
          <a:stretch>
            <a:fillRect/>
          </a:stretch>
        </p:blipFill>
        <p:spPr>
          <a:xfrm>
            <a:off x="294640" y="1694815"/>
            <a:ext cx="834390" cy="8343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l="4350" t="45150"/>
          <a:stretch>
            <a:fillRect/>
          </a:stretch>
        </p:blipFill>
        <p:spPr>
          <a:xfrm>
            <a:off x="330835" y="2609850"/>
            <a:ext cx="827405" cy="474345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4175" y="3159125"/>
            <a:ext cx="623570" cy="623570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5">
            <a:lum bright="70000" contrast="-70000"/>
          </a:blip>
          <a:stretch>
            <a:fillRect/>
          </a:stretch>
        </p:blipFill>
        <p:spPr>
          <a:xfrm>
            <a:off x="434975" y="3851275"/>
            <a:ext cx="601980" cy="601980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6">
            <a:lum bright="70000" contrast="-70000"/>
          </a:blip>
          <a:stretch>
            <a:fillRect/>
          </a:stretch>
        </p:blipFill>
        <p:spPr>
          <a:xfrm>
            <a:off x="435610" y="4535170"/>
            <a:ext cx="579755" cy="579755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7">
            <a:lum bright="70000" contrast="-70000"/>
          </a:blip>
          <a:stretch>
            <a:fillRect/>
          </a:stretch>
        </p:blipFill>
        <p:spPr>
          <a:xfrm>
            <a:off x="381000" y="5238750"/>
            <a:ext cx="626745" cy="62674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8">
            <a:lum bright="70000" contrast="-70000"/>
          </a:blip>
          <a:stretch>
            <a:fillRect/>
          </a:stretch>
        </p:blipFill>
        <p:spPr>
          <a:xfrm>
            <a:off x="309245" y="983615"/>
            <a:ext cx="784860" cy="784860"/>
          </a:xfrm>
          <a:prstGeom prst="rect">
            <a:avLst/>
          </a:prstGeom>
        </p:spPr>
      </p:pic>
      <p:pic>
        <p:nvPicPr>
          <p:cNvPr id="106" name="그림 2"/>
          <p:cNvPicPr>
            <a:picLocks noChangeAspect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1177290" y="1946275"/>
            <a:ext cx="4659630" cy="3494405"/>
          </a:xfrm>
          <a:prstGeom prst="rect">
            <a:avLst/>
          </a:prstGeom>
        </p:spPr>
      </p:pic>
      <p:sp>
        <p:nvSpPr>
          <p:cNvPr id="107" name="직사각형 13"/>
          <p:cNvSpPr/>
          <p:nvPr/>
        </p:nvSpPr>
        <p:spPr>
          <a:xfrm>
            <a:off x="7534275" y="2464435"/>
            <a:ext cx="3779520" cy="800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플레이어의 총알이 적에 명중하면</a:t>
            </a:r>
          </a:p>
          <a:p>
            <a:pPr>
              <a:lnSpc>
                <a:spcPct val="130000"/>
              </a:lnSpc>
              <a:defRPr lang="ko-KR" altLang="en-US"/>
            </a:pPr>
            <a:r>
              <a:rPr lang="ko-KR" altLang="en-US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적은 사라지고 스코어가 오름</a:t>
            </a:r>
          </a:p>
        </p:txBody>
      </p:sp>
      <p:sp>
        <p:nvSpPr>
          <p:cNvPr id="108" name="모서리가 둥근 직사각형 14"/>
          <p:cNvSpPr/>
          <p:nvPr/>
        </p:nvSpPr>
        <p:spPr>
          <a:xfrm>
            <a:off x="7298690" y="2029460"/>
            <a:ext cx="408305" cy="423545"/>
          </a:xfrm>
          <a:prstGeom prst="roundRect">
            <a:avLst>
              <a:gd name="adj" fmla="val 50000"/>
            </a:avLst>
          </a:prstGeom>
          <a:solidFill>
            <a:srgbClr val="A4817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9" name="직사각형 15"/>
          <p:cNvSpPr/>
          <p:nvPr/>
        </p:nvSpPr>
        <p:spPr>
          <a:xfrm>
            <a:off x="7332980" y="2042795"/>
            <a:ext cx="34036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000" b="1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1</a:t>
            </a:r>
          </a:p>
        </p:txBody>
      </p:sp>
      <p:sp>
        <p:nvSpPr>
          <p:cNvPr id="110" name="직사각형 19"/>
          <p:cNvSpPr/>
          <p:nvPr/>
        </p:nvSpPr>
        <p:spPr>
          <a:xfrm>
            <a:off x="7534275" y="4365625"/>
            <a:ext cx="3891915" cy="642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적의 총알이 플레이어에 명중하면 </a:t>
            </a:r>
          </a:p>
          <a:p>
            <a:pPr lvl="0">
              <a:defRPr lang="ko-KR" altLang="en-US"/>
            </a:pPr>
            <a:r>
              <a:rPr lang="en-US" altLang="ko-KR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Life</a:t>
            </a:r>
            <a:r>
              <a:rPr lang="ko-KR" altLang="en-US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가 감소되고, </a:t>
            </a:r>
            <a:r>
              <a:rPr lang="en-US" altLang="ko-KR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Life</a:t>
            </a:r>
            <a:r>
              <a:rPr lang="ko-KR" altLang="en-US">
                <a:ln w="9525"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 소진시 게임 종료</a:t>
            </a:r>
          </a:p>
        </p:txBody>
      </p:sp>
      <p:sp>
        <p:nvSpPr>
          <p:cNvPr id="113" name="타원 23"/>
          <p:cNvSpPr>
            <a:spLocks/>
          </p:cNvSpPr>
          <p:nvPr/>
        </p:nvSpPr>
        <p:spPr>
          <a:xfrm rot="1080000">
            <a:off x="5184775" y="2818130"/>
            <a:ext cx="1853565" cy="1853565"/>
          </a:xfrm>
          <a:prstGeom prst="ellipse"/>
          <a:solidFill>
            <a:srgbClr val="A48179">
              <a:alpha val="74967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14" name="직사각형 26"/>
          <p:cNvSpPr/>
          <p:nvPr/>
        </p:nvSpPr>
        <p:spPr>
          <a:xfrm>
            <a:off x="5188585" y="3321050"/>
            <a:ext cx="1845945" cy="848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500" b="1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메커니즘</a:t>
            </a:r>
          </a:p>
          <a:p>
            <a:pPr algn="ctr">
              <a:defRPr lang="ko-KR" altLang="en-US"/>
            </a:pPr>
            <a:r>
              <a:rPr lang="ko-KR" altLang="en-US" sz="2500" b="1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구현</a:t>
            </a:r>
          </a:p>
        </p:txBody>
      </p:sp>
      <p:sp>
        <p:nvSpPr>
          <p:cNvPr id="115" name="모서리가 둥근 직사각형 14"/>
          <p:cNvSpPr/>
          <p:nvPr/>
        </p:nvSpPr>
        <p:spPr>
          <a:xfrm>
            <a:off x="7365365" y="3829685"/>
            <a:ext cx="408305" cy="423545"/>
          </a:xfrm>
          <a:prstGeom prst="roundRect">
            <a:avLst>
              <a:gd name="adj" fmla="val 50000"/>
            </a:avLst>
          </a:prstGeom>
          <a:solidFill>
            <a:srgbClr val="A4817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6" name="직사각형 15"/>
          <p:cNvSpPr/>
          <p:nvPr/>
        </p:nvSpPr>
        <p:spPr>
          <a:xfrm>
            <a:off x="7399020" y="3843020"/>
            <a:ext cx="340995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000" b="1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그림 116" descr="C:/Users/coral/AppData/Roaming/PolarisOffice/ETemp/10224_20357240/fImage422728096500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36015" y="1060450"/>
            <a:ext cx="6566535" cy="3947795"/>
          </a:xfrm>
          <a:prstGeom prst="rect"/>
          <a:noFill/>
        </p:spPr>
      </p:pic>
      <p:pic>
        <p:nvPicPr>
          <p:cNvPr id="118" name="그림 117" descr="C:/Users/coral/AppData/Roaming/PolarisOffice/ETemp/10224_20357240/fImage326418319169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89040" y="2609850"/>
            <a:ext cx="5601335" cy="3896360"/>
          </a:xfrm>
          <a:prstGeom prst="rect"/>
          <a:noFill/>
        </p:spPr>
      </p:pic>
      <p:sp>
        <p:nvSpPr>
          <p:cNvPr id="54" name="TextBox 53"/>
          <p:cNvSpPr txBox="1">
            <a:spLocks/>
          </p:cNvSpPr>
          <p:nvPr/>
        </p:nvSpPr>
        <p:spPr>
          <a:xfrm rot="0">
            <a:off x="1859280" y="457200"/>
            <a:ext cx="2286635" cy="39941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atin typeface="나눔바른고딕 Light" charset="0"/>
                <a:ea typeface="나눔바른고딕 Light" charset="0"/>
              </a:rPr>
              <a:t>총알발사 메커니즘</a:t>
            </a:r>
            <a:endParaRPr lang="ko-KR" altLang="en-US" sz="2000" cap="none" dirty="0" smtClean="0" b="0">
              <a:latin typeface="나눔바른고딕 Light" charset="0"/>
              <a:ea typeface="나눔바른고딕 Light" charset="0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277495" y="3162300"/>
            <a:ext cx="738505" cy="638175"/>
            <a:chOff x="277495" y="3162300"/>
            <a:chExt cx="738505" cy="638175"/>
          </a:xfrm>
        </p:grpSpPr>
        <p:sp>
          <p:nvSpPr>
            <p:cNvPr id="74" name="직사각형 73"/>
            <p:cNvSpPr>
              <a:spLocks/>
            </p:cNvSpPr>
            <p:nvPr/>
          </p:nvSpPr>
          <p:spPr>
            <a:xfrm rot="0">
              <a:off x="277495" y="3162300"/>
              <a:ext cx="76200" cy="638175"/>
            </a:xfrm>
            <a:prstGeom prst="rect"/>
            <a:solidFill>
              <a:srgbClr val="DA9B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>
            <a:xfrm rot="0">
              <a:off x="277495" y="3162300"/>
              <a:ext cx="738505" cy="635"/>
            </a:xfrm>
            <a:prstGeom prst="line"/>
            <a:ln w="12700" cap="flat" cmpd="sng">
              <a:solidFill>
                <a:srgbClr val="DA9B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0">
              <a:off x="277495" y="3800475"/>
              <a:ext cx="738505" cy="635"/>
            </a:xfrm>
            <a:prstGeom prst="line"/>
            <a:ln w="12700" cap="flat" cmpd="sng">
              <a:solidFill>
                <a:srgbClr val="DA9B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 descr="C:/Users/coral/AppData/Roaming/PolarisOffice/ETemp/10224_20357240/image4.png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94640" y="1694815"/>
            <a:ext cx="835025" cy="835025"/>
          </a:xfrm>
          <a:prstGeom prst="rect"/>
          <a:noFill/>
        </p:spPr>
      </p:pic>
      <p:pic>
        <p:nvPicPr>
          <p:cNvPr id="81" name="그림 80" descr="C:/Users/coral/AppData/Roaming/PolarisOffice/ETemp/10224_20357240/image5.png"/>
          <p:cNvPicPr>
            <a:picLocks noChangeAspect="1"/>
          </p:cNvPicPr>
          <p:nvPr/>
        </p:nvPicPr>
        <p:blipFill rotWithShape="1"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0" t="45150"/>
          <a:stretch>
            <a:fillRect/>
          </a:stretch>
        </p:blipFill>
        <p:spPr>
          <a:xfrm rot="0">
            <a:off x="330835" y="2609850"/>
            <a:ext cx="828040" cy="474980"/>
          </a:xfrm>
          <a:prstGeom prst="rect"/>
          <a:noFill/>
        </p:spPr>
      </p:pic>
      <p:pic>
        <p:nvPicPr>
          <p:cNvPr id="83" name="그림 82" descr="C:/Users/coral/AppData/Roaming/PolarisOffice/ETemp/10224_20357240/image6.png"/>
          <p:cNvPicPr>
            <a:picLocks noChangeAspect="1"/>
          </p:cNvPicPr>
          <p:nvPr/>
        </p:nvPicPr>
        <p:blipFill rotWithShape="1">
          <a:blip r:embed="rId6">
            <a:duotone>
              <a:srgbClr val="D39600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84175" y="3159125"/>
            <a:ext cx="624205" cy="624205"/>
          </a:xfrm>
          <a:prstGeom prst="rect"/>
          <a:noFill/>
        </p:spPr>
      </p:pic>
      <p:pic>
        <p:nvPicPr>
          <p:cNvPr id="84" name="그림 83" descr="C:/Users/coral/AppData/Roaming/PolarisOffice/ETemp/10224_20357240/image7.png"/>
          <p:cNvPicPr>
            <a:picLocks noChangeAspect="1"/>
          </p:cNvPicPr>
          <p:nvPr/>
        </p:nvPicPr>
        <p:blipFill rotWithShape="1"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34975" y="3851275"/>
            <a:ext cx="602615" cy="602615"/>
          </a:xfrm>
          <a:prstGeom prst="rect"/>
          <a:noFill/>
        </p:spPr>
      </p:pic>
      <p:pic>
        <p:nvPicPr>
          <p:cNvPr id="85" name="그림 84" descr="C:/Users/coral/AppData/Roaming/PolarisOffice/ETemp/10224_20357240/image8.png"/>
          <p:cNvPicPr>
            <a:picLocks noChangeAspect="1"/>
          </p:cNvPicPr>
          <p:nvPr/>
        </p:nvPicPr>
        <p:blipFill rotWithShape="1"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35610" y="4535170"/>
            <a:ext cx="580390" cy="580390"/>
          </a:xfrm>
          <a:prstGeom prst="rect"/>
          <a:noFill/>
        </p:spPr>
      </p:pic>
      <p:pic>
        <p:nvPicPr>
          <p:cNvPr id="86" name="그림 85" descr="C:/Users/coral/AppData/Roaming/PolarisOffice/ETemp/10224_20357240/image9.png"/>
          <p:cNvPicPr>
            <a:picLocks noChangeAspect="1"/>
          </p:cNvPicPr>
          <p:nvPr/>
        </p:nvPicPr>
        <p:blipFill rotWithShape="1"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81000" y="5238750"/>
            <a:ext cx="627380" cy="627380"/>
          </a:xfrm>
          <a:prstGeom prst="rect"/>
          <a:noFill/>
        </p:spPr>
      </p:pic>
      <p:pic>
        <p:nvPicPr>
          <p:cNvPr id="26" name="그림 25" descr="C:/Users/coral/AppData/Roaming/PolarisOffice/ETemp/10224_20357240/image3.png"/>
          <p:cNvPicPr>
            <a:picLocks noChangeAspect="1"/>
          </p:cNvPicPr>
          <p:nvPr/>
        </p:nvPicPr>
        <p:blipFill rotWithShape="1"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09245" y="983615"/>
            <a:ext cx="785495" cy="785495"/>
          </a:xfrm>
          <a:prstGeom prst="rect"/>
          <a:noFill/>
        </p:spPr>
      </p:pic>
      <p:sp>
        <p:nvSpPr>
          <p:cNvPr id="107" name="직사각형 106"/>
          <p:cNvSpPr>
            <a:spLocks/>
          </p:cNvSpPr>
          <p:nvPr/>
        </p:nvSpPr>
        <p:spPr>
          <a:xfrm rot="0">
            <a:off x="7688580" y="394335"/>
            <a:ext cx="4245610" cy="225234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n w="9525" cap="flat" cmpd="sng">
                  <a:solidFill>
                    <a:schemeClr val="tx1">
                      <a:alpha val="35686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shot의 활성화 여부를 바탕으로 아군의 총알의 최대량이 3개로 한정되어 있고 총알이 위로 움직이므로 해당 위치에는 총알 아이콘을, 이전에 위치했던 아래는 공백으로 바꿈 이 후 위치에 따라 이동 및 비활성화 </a:t>
            </a:r>
            <a:endParaRPr lang="ko-KR" altLang="en-US" sz="1800" cap="none" dirty="0" smtClean="0" b="0">
              <a:ln w="9525" cap="flat" cmpd="sng">
                <a:solidFill>
                  <a:schemeClr val="tx1">
                    <a:alpha val="35686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8" name="모서리가 둥근 직사각형 107"/>
          <p:cNvSpPr>
            <a:spLocks/>
          </p:cNvSpPr>
          <p:nvPr/>
        </p:nvSpPr>
        <p:spPr>
          <a:xfrm rot="0">
            <a:off x="7298055" y="448310"/>
            <a:ext cx="408940" cy="424180"/>
          </a:xfrm>
          <a:prstGeom prst="roundRect">
            <a:avLst>
              <a:gd name="adj" fmla="val 50000"/>
            </a:avLst>
          </a:prstGeom>
          <a:solidFill>
            <a:srgbClr val="A48179">
              <a:alpha val="74967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09" name="직사각형 108"/>
          <p:cNvSpPr>
            <a:spLocks/>
          </p:cNvSpPr>
          <p:nvPr/>
        </p:nvSpPr>
        <p:spPr>
          <a:xfrm rot="0">
            <a:off x="7348220" y="471170"/>
            <a:ext cx="368300" cy="39941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1</a:t>
            </a:r>
            <a:endParaRPr lang="ko-KR" altLang="en-US" sz="2000" cap="none" dirty="0" smtClean="0" b="1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0" name="직사각형 109"/>
          <p:cNvSpPr>
            <a:spLocks/>
          </p:cNvSpPr>
          <p:nvPr/>
        </p:nvSpPr>
        <p:spPr>
          <a:xfrm rot="0">
            <a:off x="1506220" y="5304155"/>
            <a:ext cx="4912995" cy="1199515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n w="9525" cap="flat" cmpd="sng">
                  <a:solidFill>
                    <a:schemeClr val="tx1">
                      <a:alpha val="35686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bomb 의 활성화 여부에 바탕으로 적의 폭탄의 </a:t>
            </a:r>
            <a:endParaRPr lang="ko-KR" altLang="en-US" sz="1800" cap="none" dirty="0" smtClean="0" b="0">
              <a:ln w="9525" cap="flat" cmpd="sng">
                <a:solidFill>
                  <a:schemeClr val="tx1">
                    <a:alpha val="35686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n w="9525" cap="flat" cmpd="sng">
                  <a:solidFill>
                    <a:schemeClr val="tx1">
                      <a:alpha val="35686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최대량이 한정되어 있고 loop가 0일 경우 </a:t>
            </a:r>
            <a:endParaRPr lang="ko-KR" altLang="en-US" sz="1800" cap="none" dirty="0" smtClean="0" b="0">
              <a:ln w="9525" cap="flat" cmpd="sng">
                <a:solidFill>
                  <a:schemeClr val="tx1">
                    <a:alpha val="35686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n w="9525" cap="flat" cmpd="sng">
                  <a:solidFill>
                    <a:schemeClr val="tx1">
                      <a:alpha val="35686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loop를 증가하고, loop가 0이 아닌 경우 공백 </a:t>
            </a:r>
            <a:endParaRPr lang="ko-KR" altLang="en-US" sz="1800" cap="none" dirty="0" smtClean="0" b="0">
              <a:ln w="9525" cap="flat" cmpd="sng">
                <a:solidFill>
                  <a:schemeClr val="tx1">
                    <a:alpha val="35686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n w="9525" cap="flat" cmpd="sng">
                  <a:solidFill>
                    <a:schemeClr val="tx1">
                      <a:alpha val="35686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나눔고딕" charset="0"/>
                <a:ea typeface="나눔고딕" charset="0"/>
              </a:rPr>
              <a:t>출력 후에 위치에 따라 이동 및 비활성화</a:t>
            </a:r>
            <a:endParaRPr lang="ko-KR" altLang="en-US" sz="1800" cap="none" dirty="0" smtClean="0" b="0">
              <a:ln w="9525" cap="flat" cmpd="sng">
                <a:solidFill>
                  <a:schemeClr val="tx1">
                    <a:alpha val="35686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3" name="타원 112"/>
          <p:cNvSpPr>
            <a:spLocks/>
          </p:cNvSpPr>
          <p:nvPr/>
        </p:nvSpPr>
        <p:spPr>
          <a:xfrm rot="1080000">
            <a:off x="5184775" y="2818130"/>
            <a:ext cx="1853565" cy="1853565"/>
          </a:xfrm>
          <a:prstGeom prst="ellipse"/>
          <a:solidFill>
            <a:srgbClr val="A48179">
              <a:alpha val="74967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14" name="직사각형 113"/>
          <p:cNvSpPr>
            <a:spLocks/>
          </p:cNvSpPr>
          <p:nvPr/>
        </p:nvSpPr>
        <p:spPr>
          <a:xfrm rot="0">
            <a:off x="5188585" y="3321050"/>
            <a:ext cx="1846580" cy="86169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1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총알발사</a:t>
            </a:r>
            <a:endParaRPr lang="ko-KR" altLang="en-US" sz="2500" cap="none" dirty="0" smtClean="0" b="1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cap="none" dirty="0" smtClean="0" b="1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메커니즘</a:t>
            </a:r>
            <a:endParaRPr lang="ko-KR" altLang="en-US" sz="2500" cap="none" dirty="0" smtClean="0" b="1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5" name="모서리가 둥근 직사각형 114"/>
          <p:cNvSpPr>
            <a:spLocks/>
          </p:cNvSpPr>
          <p:nvPr/>
        </p:nvSpPr>
        <p:spPr>
          <a:xfrm rot="0">
            <a:off x="1174115" y="5054600"/>
            <a:ext cx="408940" cy="424180"/>
          </a:xfrm>
          <a:prstGeom prst="roundRect">
            <a:avLst>
              <a:gd name="adj" fmla="val 50000"/>
            </a:avLst>
          </a:prstGeom>
          <a:solidFill>
            <a:srgbClr val="A48179">
              <a:alpha val="74967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19" name="직사각형 118"/>
          <p:cNvSpPr>
            <a:spLocks/>
          </p:cNvSpPr>
          <p:nvPr/>
        </p:nvSpPr>
        <p:spPr>
          <a:xfrm rot="0">
            <a:off x="1207770" y="5067935"/>
            <a:ext cx="337820" cy="396875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ln w="9525" cap="flat" cmpd="sng">
                  <a:solidFill>
                    <a:schemeClr val="bg1">
                      <a:alpha val="54901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나눔고딕" charset="0"/>
                <a:ea typeface="나눔고딕" charset="0"/>
              </a:rPr>
              <a:t>2</a:t>
            </a:r>
            <a:endParaRPr lang="ko-KR" altLang="en-US" sz="2000" cap="none" dirty="0" smtClean="0" b="1">
              <a:ln w="9525" cap="flat" cmpd="sng">
                <a:solidFill>
                  <a:schemeClr val="bg1">
                    <a:alpha val="54901"/>
                  </a:schemeClr>
                </a:solidFill>
                <a:prstDash val="solid"/>
              </a:ln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20</Pages>
  <Paragraphs>65</Paragraphs>
  <Words>188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이혜강</dc:creator>
  <cp:lastModifiedBy>박 주홍</cp:lastModifiedBy>
  <dc:title>PowerPoint 프레젠테이션</dc:title>
  <dcterms:modified xsi:type="dcterms:W3CDTF">2016-11-11T00:57:06Z</dcterms:modified>
</cp:coreProperties>
</file>