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79361" autoAdjust="0"/>
  </p:normalViewPr>
  <p:slideViewPr>
    <p:cSldViewPr snapToGrid="0">
      <p:cViewPr varScale="1">
        <p:scale>
          <a:sx n="52" d="100"/>
          <a:sy n="52" d="100"/>
        </p:scale>
        <p:origin x="732" y="6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FD99-3387-4294-864D-91515569B00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D2FA4-6831-4880-9768-E73287B5E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0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D2FA4-6831-4880-9768-E73287B5E6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1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464606" y="1808315"/>
            <a:ext cx="5042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Team</a:t>
            </a: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Project</a:t>
            </a:r>
            <a:endParaRPr lang="ko-KR" altLang="en-US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endParaRPr lang="ko-KR" altLang="en-US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이형조</a:t>
            </a:r>
            <a:endParaRPr lang="en-US" altLang="ko-KR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endParaRPr lang="en-US" altLang="ko-KR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r>
              <a:rPr lang="en-US" altLang="ko-KR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2017053136</a:t>
            </a:r>
            <a:endParaRPr lang="ko-KR" altLang="en-US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558BD-9D61-42AA-AFE0-9F018B4F920A}"/>
              </a:ext>
            </a:extLst>
          </p:cNvPr>
          <p:cNvSpPr/>
          <p:nvPr/>
        </p:nvSpPr>
        <p:spPr>
          <a:xfrm>
            <a:off x="684880" y="2551837"/>
            <a:ext cx="5042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정 보 융 합 </a:t>
            </a:r>
            <a:r>
              <a:rPr lang="ko-KR" altLang="en-US" sz="3600" b="1" spc="-15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컴</a:t>
            </a: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3600" b="1" spc="-15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퓨</a:t>
            </a: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3600" b="1" spc="-15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팅</a:t>
            </a:r>
            <a:endParaRPr lang="en-US" altLang="ko-KR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endParaRPr lang="en-US" altLang="ko-KR" sz="3600" b="1" spc="-15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산뜻돋움"/>
              <a:ea typeface="한컴산뜻돋움"/>
            </a:endParaRPr>
          </a:p>
          <a:p>
            <a:pPr algn="ctr">
              <a:defRPr/>
            </a:pPr>
            <a:r>
              <a:rPr lang="en-US" altLang="ko-KR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Python</a:t>
            </a:r>
            <a:r>
              <a:rPr lang="ko-KR" altLang="en-US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3600" b="1" spc="-15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산뜻돋움"/>
                <a:ea typeface="한컴산뜻돋움"/>
              </a:rPr>
              <a:t>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 err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느낀점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(8)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3306E2-F65B-4B12-BB07-807529E0DA2F}"/>
              </a:ext>
            </a:extLst>
          </p:cNvPr>
          <p:cNvSpPr/>
          <p:nvPr/>
        </p:nvSpPr>
        <p:spPr>
          <a:xfrm>
            <a:off x="904969" y="2078535"/>
            <a:ext cx="103104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ko-KR" altLang="en-US" sz="2000" b="1" spc="-150" dirty="0" err="1">
                <a:ea typeface="맑은 고딕"/>
              </a:rPr>
              <a:t>느낀점</a:t>
            </a:r>
            <a:r>
              <a:rPr lang="ko-KR" altLang="en-US" sz="2000" b="1" spc="-150" dirty="0">
                <a:ea typeface="맑은 고딕"/>
              </a:rPr>
              <a:t> </a:t>
            </a:r>
            <a:r>
              <a:rPr lang="en-US" altLang="ko-KR" sz="2000" b="1" spc="-150" dirty="0">
                <a:ea typeface="맑은 고딕"/>
              </a:rPr>
              <a:t>: </a:t>
            </a:r>
            <a:r>
              <a:rPr lang="ko-KR" altLang="en-US" sz="2000" b="1" spc="-150" dirty="0">
                <a:ea typeface="맑은 고딕"/>
              </a:rPr>
              <a:t>학교에서 배운 내용을 응용하여 내가 새로 코딩을 하는게 익숙하지가 않다 보니</a:t>
            </a: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 </a:t>
            </a:r>
            <a:r>
              <a:rPr lang="ko-KR" altLang="en-US" sz="2000" b="1" spc="-150" dirty="0">
                <a:ea typeface="맑은 고딕"/>
              </a:rPr>
              <a:t>계속해서 </a:t>
            </a:r>
            <a:r>
              <a:rPr lang="en-US" altLang="ko-KR" sz="2000" b="1" spc="-150" dirty="0">
                <a:ea typeface="맑은 고딕"/>
              </a:rPr>
              <a:t>pdf</a:t>
            </a:r>
            <a:r>
              <a:rPr lang="ko-KR" altLang="en-US" sz="2000" b="1" spc="-150" dirty="0">
                <a:ea typeface="맑은 고딕"/>
              </a:rPr>
              <a:t>를 찾으면서 하는게 힘들었다</a:t>
            </a:r>
            <a:r>
              <a:rPr lang="en-US" altLang="ko-KR" sz="2000" b="1" spc="-150" dirty="0">
                <a:ea typeface="맑은 고딕"/>
              </a:rPr>
              <a:t>.</a:t>
            </a:r>
          </a:p>
          <a:p>
            <a:pPr lvl="0" algn="just">
              <a:defRPr/>
            </a:pP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</a:t>
            </a:r>
            <a:r>
              <a:rPr lang="ko-KR" altLang="en-US" sz="2000" b="1" spc="-150" dirty="0">
                <a:ea typeface="맑은 고딕"/>
              </a:rPr>
              <a:t>내가 문제를 선택하여 내 방식대로 코딩을 해보는 경험은 너무 신선하고 재미있었다</a:t>
            </a:r>
            <a:r>
              <a:rPr lang="en-US" altLang="ko-KR" sz="2000" b="1" spc="-150" dirty="0">
                <a:ea typeface="맑은 고딕"/>
              </a:rPr>
              <a:t>.</a:t>
            </a:r>
            <a:r>
              <a:rPr lang="ko-KR" altLang="en-US" sz="2000" b="1" spc="-150" dirty="0">
                <a:ea typeface="맑은 고딕"/>
              </a:rPr>
              <a:t> </a:t>
            </a: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</a:t>
            </a: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 </a:t>
            </a:r>
            <a:r>
              <a:rPr lang="ko-KR" altLang="en-US" sz="2000" b="1" spc="-150" dirty="0">
                <a:ea typeface="맑은 고딕"/>
              </a:rPr>
              <a:t>뉴스 클러스터링 말고 웹 </a:t>
            </a:r>
            <a:r>
              <a:rPr lang="ko-KR" altLang="en-US" sz="2000" b="1" spc="-150" dirty="0" err="1">
                <a:ea typeface="맑은 고딕"/>
              </a:rPr>
              <a:t>크롤링을</a:t>
            </a:r>
            <a:r>
              <a:rPr lang="ko-KR" altLang="en-US" sz="2000" b="1" spc="-150" dirty="0">
                <a:ea typeface="맑은 고딕"/>
              </a:rPr>
              <a:t> 이용하여 네이버 영화나 </a:t>
            </a:r>
            <a:r>
              <a:rPr lang="en-US" altLang="ko-KR" sz="2000" b="1" spc="-150" dirty="0" err="1">
                <a:ea typeface="맑은 고딕"/>
              </a:rPr>
              <a:t>cgv</a:t>
            </a:r>
            <a:r>
              <a:rPr lang="en-US" altLang="ko-KR" sz="2000" b="1" spc="-150" dirty="0">
                <a:ea typeface="맑은 고딕"/>
              </a:rPr>
              <a:t> </a:t>
            </a:r>
            <a:r>
              <a:rPr lang="ko-KR" altLang="en-US" sz="2000" b="1" spc="-150" dirty="0">
                <a:ea typeface="맑은 고딕"/>
              </a:rPr>
              <a:t>영화 댓글 분석하는</a:t>
            </a: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 </a:t>
            </a:r>
            <a:r>
              <a:rPr lang="ko-KR" altLang="en-US" sz="2000" b="1" spc="-150" dirty="0">
                <a:ea typeface="맑은 고딕"/>
              </a:rPr>
              <a:t>방법도 찾아보았는데 다음에 기회가 된다고 하면 </a:t>
            </a:r>
            <a:r>
              <a:rPr lang="ko-KR" altLang="en-US" sz="2000" b="1" spc="-150" dirty="0" err="1">
                <a:ea typeface="맑은 고딕"/>
              </a:rPr>
              <a:t>크롤링을</a:t>
            </a:r>
            <a:r>
              <a:rPr lang="ko-KR" altLang="en-US" sz="2000" b="1" spc="-150" dirty="0">
                <a:ea typeface="맑은 고딕"/>
              </a:rPr>
              <a:t> 통해 분석을 해보고</a:t>
            </a: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 3</a:t>
            </a:r>
            <a:r>
              <a:rPr lang="ko-KR" altLang="en-US" sz="2000" b="1" spc="-150" dirty="0">
                <a:ea typeface="맑은 고딕"/>
              </a:rPr>
              <a:t>학년 때 데이터 마이닝을 통해 좀 더 분석력 있는 개발을 해보고 싶다</a:t>
            </a:r>
            <a:r>
              <a:rPr lang="en-US" altLang="ko-KR" sz="2000" b="1" spc="-150" dirty="0">
                <a:ea typeface="맑은 고딕"/>
              </a:rPr>
              <a:t>.</a:t>
            </a:r>
          </a:p>
          <a:p>
            <a:pPr lvl="0" algn="just">
              <a:defRPr/>
            </a:pPr>
            <a:endParaRPr lang="en-US" altLang="ko-KR" sz="2000" b="1" spc="-150" dirty="0">
              <a:ea typeface="맑은 고딕"/>
            </a:endParaRPr>
          </a:p>
          <a:p>
            <a:pPr lvl="0" algn="just">
              <a:defRPr/>
            </a:pPr>
            <a:r>
              <a:rPr lang="en-US" altLang="ko-KR" sz="2000" b="1" spc="-150" dirty="0">
                <a:ea typeface="맑은 고딕"/>
              </a:rPr>
              <a:t>             </a:t>
            </a:r>
            <a:r>
              <a:rPr lang="ko-KR" altLang="en-US" sz="2000" b="1" spc="-150" dirty="0">
                <a:ea typeface="맑은 고딕"/>
              </a:rPr>
              <a:t>이런 재미있는 기회를 주셔서 감사합니다</a:t>
            </a:r>
            <a:r>
              <a:rPr lang="en-US" altLang="ko-KR" sz="2000" b="1" spc="-150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4912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en-US" altLang="ko-KR" sz="2800" b="1" spc="-150" dirty="0" err="1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Github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(9)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3306E2-F65B-4B12-BB07-807529E0DA2F}"/>
              </a:ext>
            </a:extLst>
          </p:cNvPr>
          <p:cNvSpPr/>
          <p:nvPr/>
        </p:nvSpPr>
        <p:spPr>
          <a:xfrm>
            <a:off x="904969" y="2078535"/>
            <a:ext cx="10310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000" b="1" spc="-150" dirty="0" err="1">
                <a:ea typeface="맑은 고딕"/>
              </a:rPr>
              <a:t>url</a:t>
            </a:r>
            <a:r>
              <a:rPr lang="en-US" altLang="ko-KR" sz="2000" b="1" spc="-150" dirty="0">
                <a:ea typeface="맑은 고딕"/>
              </a:rPr>
              <a:t> : https://github.com/leehjo/hanyang_pythonproject</a:t>
            </a:r>
          </a:p>
        </p:txBody>
      </p:sp>
    </p:spTree>
    <p:extLst>
      <p:ext uri="{BB962C8B-B14F-4D97-AF65-F5344CB8AC3E}">
        <p14:creationId xmlns:p14="http://schemas.microsoft.com/office/powerpoint/2010/main" val="7310157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주제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(1)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E4C29F-B33D-42EC-97EA-A8129C84650E}"/>
              </a:ext>
            </a:extLst>
          </p:cNvPr>
          <p:cNvSpPr/>
          <p:nvPr/>
        </p:nvSpPr>
        <p:spPr>
          <a:xfrm>
            <a:off x="1035567" y="1648310"/>
            <a:ext cx="107086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/>
              <a:t>여러 언론사에서 쏟아지는 기사를 보면 비슷한 제목의 기사가 많아 정작 필요한 기사를 찾기가 어렵다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사용자들이 편리하게 다양한 뉴스를 찾아볼 수 있도록 문제점을 개선</a:t>
            </a:r>
            <a:endParaRPr lang="en-US" altLang="ko-KR" sz="1600" dirty="0"/>
          </a:p>
          <a:p>
            <a:pPr lvl="0">
              <a:defRPr/>
            </a:pPr>
            <a:endParaRPr lang="en-US" altLang="ko-KR" sz="1600" spc="-150" dirty="0">
              <a:latin typeface="맑은 고딕"/>
              <a:ea typeface="맑은 고딕"/>
            </a:endParaRPr>
          </a:p>
          <a:p>
            <a:r>
              <a:rPr lang="ko-KR" altLang="en-US" sz="1200" dirty="0"/>
              <a:t>카카오 첫 공채</a:t>
            </a:r>
            <a:r>
              <a:rPr lang="en-US" altLang="ko-KR" sz="1200" dirty="0"/>
              <a:t>..'</a:t>
            </a:r>
            <a:r>
              <a:rPr lang="ko-KR" altLang="en-US" sz="1200" dirty="0"/>
              <a:t>블라인드</a:t>
            </a:r>
            <a:r>
              <a:rPr lang="en-US" altLang="ko-KR" sz="1200" dirty="0"/>
              <a:t>' </a:t>
            </a:r>
            <a:r>
              <a:rPr lang="ko-KR" altLang="en-US" sz="1200" dirty="0"/>
              <a:t>방식 채용 </a:t>
            </a:r>
            <a:r>
              <a:rPr lang="en-US" altLang="ko-KR" sz="1200" dirty="0"/>
              <a:t>/ </a:t>
            </a:r>
            <a:r>
              <a:rPr lang="ko-KR" altLang="en-US" sz="1200" dirty="0"/>
              <a:t>카카오</a:t>
            </a:r>
            <a:r>
              <a:rPr lang="en-US" altLang="ko-KR" sz="1200" dirty="0"/>
              <a:t>, </a:t>
            </a:r>
            <a:r>
              <a:rPr lang="ko-KR" altLang="en-US" sz="1200" dirty="0"/>
              <a:t>합병 후 첫 공채</a:t>
            </a:r>
            <a:r>
              <a:rPr lang="en-US" altLang="ko-KR" sz="1200" dirty="0"/>
              <a:t>.. </a:t>
            </a:r>
            <a:r>
              <a:rPr lang="ko-KR" altLang="en-US" sz="1200" dirty="0"/>
              <a:t>블라인드 전형으로 개발자 채용 </a:t>
            </a:r>
            <a:r>
              <a:rPr lang="en-US" altLang="ko-KR" sz="1200" dirty="0"/>
              <a:t>/ </a:t>
            </a:r>
            <a:r>
              <a:rPr lang="ko-KR" altLang="en-US" sz="1200" spc="-150" dirty="0">
                <a:ea typeface="맑은 고딕"/>
              </a:rPr>
              <a:t>카카오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신입 공채</a:t>
            </a:r>
            <a:r>
              <a:rPr lang="en-US" altLang="ko-KR" sz="1200" spc="-150" dirty="0">
                <a:ea typeface="맑은 고딕"/>
              </a:rPr>
              <a:t>.. </a:t>
            </a:r>
            <a:r>
              <a:rPr lang="ko-KR" altLang="en-US" sz="1200" spc="-150" dirty="0">
                <a:ea typeface="맑은 고딕"/>
              </a:rPr>
              <a:t>코딩 실력만 본다 </a:t>
            </a:r>
            <a:r>
              <a:rPr lang="en-US" altLang="ko-KR" sz="1200" spc="-150" dirty="0">
                <a:ea typeface="맑은 고딕"/>
              </a:rPr>
              <a:t>/ </a:t>
            </a:r>
            <a:r>
              <a:rPr lang="ko-KR" altLang="en-US" sz="1200" spc="-150" dirty="0">
                <a:ea typeface="맑은 고딕"/>
              </a:rPr>
              <a:t>카카오 코딩 능력만으로 </a:t>
            </a:r>
            <a:r>
              <a:rPr lang="en-US" altLang="ko-KR" sz="1200" spc="-150" dirty="0">
                <a:ea typeface="맑은 고딕"/>
              </a:rPr>
              <a:t>2018 </a:t>
            </a:r>
            <a:r>
              <a:rPr lang="ko-KR" altLang="en-US" sz="1200" spc="-150" dirty="0">
                <a:ea typeface="맑은 고딕"/>
              </a:rPr>
              <a:t>신입 개발자 뽑는다</a:t>
            </a:r>
            <a:endParaRPr lang="en-US" altLang="ko-KR" sz="1200" spc="-150" dirty="0">
              <a:ea typeface="맑은 고딕"/>
            </a:endParaRPr>
          </a:p>
          <a:p>
            <a:pPr lvl="0">
              <a:defRPr/>
            </a:pPr>
            <a:endParaRPr lang="en-US" altLang="ko-KR" sz="1600" spc="-150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spc="-150" dirty="0">
                <a:ea typeface="맑은 고딕"/>
              </a:rPr>
              <a:t>기사의 제목을 기준으로 블라인드 전형에 주목하는 기사와 코딩 테스트에 주목하는 기사로 나뉘는 걸 발견</a:t>
            </a:r>
            <a:endParaRPr lang="en-US" altLang="ko-KR" sz="1600" spc="-150" dirty="0">
              <a:ea typeface="맑은 고딕"/>
            </a:endParaRPr>
          </a:p>
          <a:p>
            <a:pPr lvl="0">
              <a:defRPr/>
            </a:pPr>
            <a:r>
              <a:rPr lang="ko-KR" altLang="en-US" sz="1600" spc="-150" dirty="0">
                <a:ea typeface="맑은 고딕"/>
              </a:rPr>
              <a:t>이들을 각각 묶어서 보여주면 카카오 공채 관련 기사를 찾아보는 사용자에게 유용</a:t>
            </a:r>
            <a:endParaRPr lang="en-US" altLang="ko-KR" sz="1600" spc="-150" dirty="0">
              <a:ea typeface="맑은 고딕"/>
            </a:endParaRPr>
          </a:p>
          <a:p>
            <a:pPr lvl="0">
              <a:defRPr/>
            </a:pPr>
            <a:endParaRPr lang="en-US" altLang="ko-KR" sz="1600" spc="-150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600" spc="-150" dirty="0">
                <a:ea typeface="맑은 고딕"/>
              </a:rPr>
              <a:t>유사한 기사를 묶는 기준을 정하기 위해서 </a:t>
            </a:r>
            <a:r>
              <a:rPr lang="ko-KR" altLang="en-US" sz="1600" spc="-150" dirty="0" err="1">
                <a:ea typeface="맑은 고딕"/>
              </a:rPr>
              <a:t>자카드</a:t>
            </a:r>
            <a:r>
              <a:rPr lang="ko-KR" altLang="en-US" sz="1600" spc="-150" dirty="0">
                <a:ea typeface="맑은 고딕"/>
              </a:rPr>
              <a:t> 유사도라는 방법을 사용</a:t>
            </a:r>
            <a:endParaRPr lang="en-US" altLang="ko-KR" sz="1600" spc="-150" dirty="0">
              <a:ea typeface="맑은 고딕"/>
            </a:endParaRPr>
          </a:p>
          <a:p>
            <a:pPr lvl="0">
              <a:defRPr/>
            </a:pPr>
            <a:endParaRPr lang="en-US" altLang="ko-KR" sz="1600" spc="-150" dirty="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유사도는 집합 간의 유사도를 검사하는 여러 방법 중의 하나로 알려져 있다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두 집합 </a:t>
            </a:r>
            <a:r>
              <a:rPr lang="en-US" altLang="ko-KR" sz="1200" spc="-150" dirty="0">
                <a:ea typeface="맑은 고딕"/>
              </a:rPr>
              <a:t>A, B </a:t>
            </a:r>
            <a:r>
              <a:rPr lang="ko-KR" altLang="en-US" sz="1200" spc="-150" dirty="0">
                <a:ea typeface="맑은 고딕"/>
              </a:rPr>
              <a:t>사이의 </a:t>
            </a: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 </a:t>
            </a:r>
            <a:r>
              <a:rPr lang="en-US" altLang="ko-KR" sz="1200" spc="-150" dirty="0">
                <a:ea typeface="맑은 고딕"/>
              </a:rPr>
              <a:t>J(A, B)</a:t>
            </a:r>
            <a:r>
              <a:rPr lang="ko-KR" altLang="en-US" sz="1200" spc="-150" dirty="0">
                <a:ea typeface="맑은 고딕"/>
              </a:rPr>
              <a:t>는 두 집합의 교집합 크기를 두 집합의 합집합 크기로 나눈 값으로 정의된다</a:t>
            </a:r>
            <a:r>
              <a:rPr lang="en-US" altLang="ko-KR" sz="1200" spc="-150" dirty="0">
                <a:ea typeface="맑은 고딕"/>
              </a:rPr>
              <a:t>.</a:t>
            </a:r>
          </a:p>
          <a:p>
            <a:pPr lvl="0">
              <a:defRPr/>
            </a:pPr>
            <a:endParaRPr lang="en-US" altLang="ko-KR" sz="1200" spc="-150" dirty="0">
              <a:ea typeface="맑은 고딕"/>
            </a:endParaRPr>
          </a:p>
          <a:p>
            <a:pPr lvl="0">
              <a:defRPr/>
            </a:pPr>
            <a:r>
              <a:rPr lang="ko-KR" altLang="en-US" sz="1200" spc="-150" dirty="0">
                <a:ea typeface="맑은 고딕"/>
              </a:rPr>
              <a:t>예를 들어 집합 </a:t>
            </a:r>
            <a:r>
              <a:rPr lang="en-US" altLang="ko-KR" sz="1200" spc="-150" dirty="0">
                <a:ea typeface="맑은 고딕"/>
              </a:rPr>
              <a:t>A = {1, 2, 3}, </a:t>
            </a:r>
            <a:r>
              <a:rPr lang="ko-KR" altLang="en-US" sz="1200" spc="-150" dirty="0">
                <a:ea typeface="맑은 고딕"/>
              </a:rPr>
              <a:t>집합 </a:t>
            </a:r>
            <a:r>
              <a:rPr lang="en-US" altLang="ko-KR" sz="1200" spc="-150" dirty="0">
                <a:ea typeface="맑은 고딕"/>
              </a:rPr>
              <a:t>B = {2, 3, 4}</a:t>
            </a:r>
            <a:r>
              <a:rPr lang="ko-KR" altLang="en-US" sz="1200" spc="-150" dirty="0">
                <a:ea typeface="맑은 고딕"/>
              </a:rPr>
              <a:t>라고 할 때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교집합 </a:t>
            </a:r>
            <a:r>
              <a:rPr lang="en-US" altLang="ko-KR" sz="1200" spc="-150" dirty="0">
                <a:ea typeface="맑은 고딕"/>
              </a:rPr>
              <a:t>A ∩ B = {2, 3}, </a:t>
            </a:r>
            <a:r>
              <a:rPr lang="ko-KR" altLang="en-US" sz="1200" spc="-150" dirty="0">
                <a:ea typeface="맑은 고딕"/>
              </a:rPr>
              <a:t>합집합 </a:t>
            </a:r>
            <a:r>
              <a:rPr lang="en-US" altLang="ko-KR" sz="1200" spc="-150" dirty="0">
                <a:ea typeface="맑은 고딕"/>
              </a:rPr>
              <a:t>A ∪ B = {1, 2, 3, 4}</a:t>
            </a:r>
            <a:r>
              <a:rPr lang="ko-KR" altLang="en-US" sz="1200" spc="-150" dirty="0">
                <a:ea typeface="맑은 고딕"/>
              </a:rPr>
              <a:t>이 되므로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집합 </a:t>
            </a:r>
            <a:r>
              <a:rPr lang="en-US" altLang="ko-KR" sz="1200" spc="-150" dirty="0">
                <a:ea typeface="맑은 고딕"/>
              </a:rPr>
              <a:t>A, B </a:t>
            </a:r>
            <a:r>
              <a:rPr lang="ko-KR" altLang="en-US" sz="1200" spc="-150" dirty="0">
                <a:ea typeface="맑은 고딕"/>
              </a:rPr>
              <a:t>사이의 </a:t>
            </a: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 </a:t>
            </a:r>
            <a:r>
              <a:rPr lang="en-US" altLang="ko-KR" sz="1200" spc="-150" dirty="0">
                <a:ea typeface="맑은 고딕"/>
              </a:rPr>
              <a:t>J(A, B) = 2/4 = 0.5</a:t>
            </a:r>
            <a:r>
              <a:rPr lang="ko-KR" altLang="en-US" sz="1200" spc="-150" dirty="0">
                <a:ea typeface="맑은 고딕"/>
              </a:rPr>
              <a:t>가 된다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집합 </a:t>
            </a:r>
            <a:r>
              <a:rPr lang="en-US" altLang="ko-KR" sz="1200" spc="-150" dirty="0">
                <a:ea typeface="맑은 고딕"/>
              </a:rPr>
              <a:t>A</a:t>
            </a:r>
            <a:r>
              <a:rPr lang="ko-KR" altLang="en-US" sz="1200" spc="-150" dirty="0">
                <a:ea typeface="맑은 고딕"/>
              </a:rPr>
              <a:t>와 집합 </a:t>
            </a:r>
            <a:r>
              <a:rPr lang="en-US" altLang="ko-KR" sz="1200" spc="-150" dirty="0">
                <a:ea typeface="맑은 고딕"/>
              </a:rPr>
              <a:t>B</a:t>
            </a:r>
            <a:r>
              <a:rPr lang="ko-KR" altLang="en-US" sz="1200" spc="-150" dirty="0">
                <a:ea typeface="맑은 고딕"/>
              </a:rPr>
              <a:t>가 모두 공집합일 경우에는 나눗셈이 정의되지 않으니 따로 </a:t>
            </a:r>
            <a:r>
              <a:rPr lang="en-US" altLang="ko-KR" sz="1200" spc="-150" dirty="0">
                <a:ea typeface="맑은 고딕"/>
              </a:rPr>
              <a:t>J(A, B) = 1</a:t>
            </a:r>
            <a:r>
              <a:rPr lang="ko-KR" altLang="en-US" sz="1200" spc="-150" dirty="0">
                <a:ea typeface="맑은 고딕"/>
              </a:rPr>
              <a:t>로 정의한다</a:t>
            </a:r>
            <a:r>
              <a:rPr lang="en-US" altLang="ko-KR" sz="1200" spc="-150" dirty="0">
                <a:ea typeface="맑은 고딕"/>
              </a:rPr>
              <a:t>.</a:t>
            </a:r>
          </a:p>
          <a:p>
            <a:pPr lvl="0">
              <a:defRPr/>
            </a:pPr>
            <a:endParaRPr lang="en-US" altLang="ko-KR" sz="1200" spc="-150" dirty="0">
              <a:ea typeface="맑은 고딕"/>
            </a:endParaRPr>
          </a:p>
          <a:p>
            <a:pPr lvl="0">
              <a:defRPr/>
            </a:pP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유사도는 원소의 중복을 허용하는 다중집합에 대해서 확장할 수 있다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다중집합 </a:t>
            </a:r>
            <a:r>
              <a:rPr lang="en-US" altLang="ko-KR" sz="1200" spc="-150" dirty="0">
                <a:ea typeface="맑은 고딕"/>
              </a:rPr>
              <a:t>A</a:t>
            </a:r>
            <a:r>
              <a:rPr lang="ko-KR" altLang="en-US" sz="1200" spc="-150" dirty="0">
                <a:ea typeface="맑은 고딕"/>
              </a:rPr>
              <a:t>는 원소 </a:t>
            </a:r>
            <a:r>
              <a:rPr lang="en-US" altLang="ko-KR" sz="1200" spc="-150" dirty="0">
                <a:ea typeface="맑은 고딕"/>
              </a:rPr>
              <a:t>1</a:t>
            </a:r>
            <a:r>
              <a:rPr lang="ko-KR" altLang="en-US" sz="1200" spc="-150" dirty="0">
                <a:ea typeface="맑은 고딕"/>
              </a:rPr>
              <a:t>을 </a:t>
            </a:r>
            <a:r>
              <a:rPr lang="en-US" altLang="ko-KR" sz="1200" spc="-150" dirty="0">
                <a:ea typeface="맑은 고딕"/>
              </a:rPr>
              <a:t>3</a:t>
            </a:r>
            <a:r>
              <a:rPr lang="ko-KR" altLang="en-US" sz="1200" spc="-150" dirty="0">
                <a:ea typeface="맑은 고딕"/>
              </a:rPr>
              <a:t>개 가지고 있고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다중집합 </a:t>
            </a:r>
            <a:r>
              <a:rPr lang="en-US" altLang="ko-KR" sz="1200" spc="-150" dirty="0">
                <a:ea typeface="맑은 고딕"/>
              </a:rPr>
              <a:t>B</a:t>
            </a:r>
            <a:r>
              <a:rPr lang="ko-KR" altLang="en-US" sz="1200" spc="-150" dirty="0">
                <a:ea typeface="맑은 고딕"/>
              </a:rPr>
              <a:t>는 원소 </a:t>
            </a:r>
            <a:r>
              <a:rPr lang="en-US" altLang="ko-KR" sz="1200" spc="-150" dirty="0">
                <a:ea typeface="맑은 고딕"/>
              </a:rPr>
              <a:t>1</a:t>
            </a:r>
            <a:r>
              <a:rPr lang="ko-KR" altLang="en-US" sz="1200" spc="-150" dirty="0">
                <a:ea typeface="맑은 고딕"/>
              </a:rPr>
              <a:t>을 </a:t>
            </a:r>
            <a:r>
              <a:rPr lang="en-US" altLang="ko-KR" sz="1200" spc="-150" dirty="0">
                <a:ea typeface="맑은 고딕"/>
              </a:rPr>
              <a:t>5</a:t>
            </a:r>
            <a:r>
              <a:rPr lang="ko-KR" altLang="en-US" sz="1200" spc="-150" dirty="0">
                <a:ea typeface="맑은 고딕"/>
              </a:rPr>
              <a:t>개 가지고 있다고 하자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이 다중집합의 교집합 </a:t>
            </a:r>
            <a:r>
              <a:rPr lang="en-US" altLang="ko-KR" sz="1200" spc="-150" dirty="0">
                <a:ea typeface="맑은 고딕"/>
              </a:rPr>
              <a:t>A ∩ B</a:t>
            </a:r>
            <a:r>
              <a:rPr lang="ko-KR" altLang="en-US" sz="1200" spc="-150" dirty="0">
                <a:ea typeface="맑은 고딕"/>
              </a:rPr>
              <a:t>는 원소 </a:t>
            </a:r>
            <a:r>
              <a:rPr lang="en-US" altLang="ko-KR" sz="1200" spc="-150" dirty="0">
                <a:ea typeface="맑은 고딕"/>
              </a:rPr>
              <a:t>1</a:t>
            </a:r>
            <a:r>
              <a:rPr lang="ko-KR" altLang="en-US" sz="1200" spc="-150" dirty="0">
                <a:ea typeface="맑은 고딕"/>
              </a:rPr>
              <a:t>을 </a:t>
            </a:r>
            <a:r>
              <a:rPr lang="en-US" altLang="ko-KR" sz="1200" spc="-150" dirty="0">
                <a:ea typeface="맑은 고딕"/>
              </a:rPr>
              <a:t>min(3, 5)</a:t>
            </a:r>
            <a:r>
              <a:rPr lang="ko-KR" altLang="en-US" sz="1200" spc="-150" dirty="0">
                <a:ea typeface="맑은 고딕"/>
              </a:rPr>
              <a:t>인 </a:t>
            </a:r>
            <a:r>
              <a:rPr lang="en-US" altLang="ko-KR" sz="1200" spc="-150" dirty="0">
                <a:ea typeface="맑은 고딕"/>
              </a:rPr>
              <a:t>3</a:t>
            </a:r>
            <a:r>
              <a:rPr lang="ko-KR" altLang="en-US" sz="1200" spc="-150" dirty="0">
                <a:ea typeface="맑은 고딕"/>
              </a:rPr>
              <a:t>개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합집합 </a:t>
            </a:r>
            <a:r>
              <a:rPr lang="en-US" altLang="ko-KR" sz="1200" spc="-150" dirty="0">
                <a:ea typeface="맑은 고딕"/>
              </a:rPr>
              <a:t>A ∪ B</a:t>
            </a:r>
            <a:r>
              <a:rPr lang="ko-KR" altLang="en-US" sz="1200" spc="-150" dirty="0">
                <a:ea typeface="맑은 고딕"/>
              </a:rPr>
              <a:t>는 원소 </a:t>
            </a:r>
            <a:r>
              <a:rPr lang="en-US" altLang="ko-KR" sz="1200" spc="-150" dirty="0">
                <a:ea typeface="맑은 고딕"/>
              </a:rPr>
              <a:t>1</a:t>
            </a:r>
            <a:r>
              <a:rPr lang="ko-KR" altLang="en-US" sz="1200" spc="-150" dirty="0">
                <a:ea typeface="맑은 고딕"/>
              </a:rPr>
              <a:t>을 </a:t>
            </a:r>
            <a:r>
              <a:rPr lang="en-US" altLang="ko-KR" sz="1200" spc="-150" dirty="0">
                <a:ea typeface="맑은 고딕"/>
              </a:rPr>
              <a:t>max(3, 5)</a:t>
            </a:r>
            <a:r>
              <a:rPr lang="ko-KR" altLang="en-US" sz="1200" spc="-150" dirty="0">
                <a:ea typeface="맑은 고딕"/>
              </a:rPr>
              <a:t>인 </a:t>
            </a:r>
            <a:r>
              <a:rPr lang="en-US" altLang="ko-KR" sz="1200" spc="-150" dirty="0">
                <a:ea typeface="맑은 고딕"/>
              </a:rPr>
              <a:t>5</a:t>
            </a:r>
            <a:r>
              <a:rPr lang="ko-KR" altLang="en-US" sz="1200" spc="-150" dirty="0">
                <a:ea typeface="맑은 고딕"/>
              </a:rPr>
              <a:t>개 가지게 된다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다중집합 </a:t>
            </a:r>
            <a:r>
              <a:rPr lang="en-US" altLang="ko-KR" sz="1200" spc="-150" dirty="0">
                <a:ea typeface="맑은 고딕"/>
              </a:rPr>
              <a:t>A = {1, 1, 2, 2, 3}, </a:t>
            </a:r>
            <a:r>
              <a:rPr lang="ko-KR" altLang="en-US" sz="1200" spc="-150" dirty="0">
                <a:ea typeface="맑은 고딕"/>
              </a:rPr>
              <a:t>다중집합 </a:t>
            </a:r>
            <a:r>
              <a:rPr lang="en-US" altLang="ko-KR" sz="1200" spc="-150" dirty="0">
                <a:ea typeface="맑은 고딕"/>
              </a:rPr>
              <a:t>B = {1, 2, 2, 4, 5}</a:t>
            </a:r>
            <a:r>
              <a:rPr lang="ko-KR" altLang="en-US" sz="1200" spc="-150" dirty="0">
                <a:ea typeface="맑은 고딕"/>
              </a:rPr>
              <a:t>라고 하면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교집합 </a:t>
            </a:r>
            <a:r>
              <a:rPr lang="en-US" altLang="ko-KR" sz="1200" spc="-150" dirty="0">
                <a:ea typeface="맑은 고딕"/>
              </a:rPr>
              <a:t>A ∩ B = {1, 2, 2}, </a:t>
            </a:r>
            <a:r>
              <a:rPr lang="ko-KR" altLang="en-US" sz="1200" spc="-150" dirty="0">
                <a:ea typeface="맑은 고딕"/>
              </a:rPr>
              <a:t>합집합 </a:t>
            </a:r>
            <a:r>
              <a:rPr lang="en-US" altLang="ko-KR" sz="1200" spc="-150" dirty="0">
                <a:ea typeface="맑은 고딕"/>
              </a:rPr>
              <a:t>A ∪ B = {1, 1, 2, 2, 3, 4, 5}</a:t>
            </a:r>
            <a:r>
              <a:rPr lang="ko-KR" altLang="en-US" sz="1200" spc="-150" dirty="0">
                <a:ea typeface="맑은 고딕"/>
              </a:rPr>
              <a:t>가 되므로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 </a:t>
            </a:r>
            <a:r>
              <a:rPr lang="en-US" altLang="ko-KR" sz="1200" spc="-150" dirty="0">
                <a:ea typeface="맑은 고딕"/>
              </a:rPr>
              <a:t>J(A, B) = 3/7, </a:t>
            </a:r>
            <a:r>
              <a:rPr lang="ko-KR" altLang="en-US" sz="1200" spc="-150" dirty="0">
                <a:ea typeface="맑은 고딕"/>
              </a:rPr>
              <a:t>약 </a:t>
            </a:r>
            <a:r>
              <a:rPr lang="en-US" altLang="ko-KR" sz="1200" spc="-150" dirty="0">
                <a:ea typeface="맑은 고딕"/>
              </a:rPr>
              <a:t>0.42</a:t>
            </a:r>
            <a:r>
              <a:rPr lang="ko-KR" altLang="en-US" sz="1200" spc="-150" dirty="0">
                <a:ea typeface="맑은 고딕"/>
              </a:rPr>
              <a:t>가 된다</a:t>
            </a:r>
            <a:r>
              <a:rPr lang="en-US" altLang="ko-KR" sz="1200" spc="-150" dirty="0">
                <a:ea typeface="맑은 고딕"/>
              </a:rPr>
              <a:t>.</a:t>
            </a:r>
          </a:p>
          <a:p>
            <a:pPr lvl="0">
              <a:defRPr/>
            </a:pPr>
            <a:endParaRPr lang="en-US" altLang="ko-KR" sz="1200" spc="-150" dirty="0">
              <a:ea typeface="맑은 고딕"/>
            </a:endParaRPr>
          </a:p>
          <a:p>
            <a:pPr lvl="0">
              <a:defRPr/>
            </a:pPr>
            <a:r>
              <a:rPr lang="ko-KR" altLang="en-US" sz="1200" spc="-150" dirty="0">
                <a:ea typeface="맑은 고딕"/>
              </a:rPr>
              <a:t>이를 이용하여 문자열 사이의 유사도를 계산하는데 이용할 수 있다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문자열 </a:t>
            </a:r>
            <a:r>
              <a:rPr lang="en-US" altLang="ko-KR" sz="1200" spc="-150" dirty="0">
                <a:ea typeface="맑은 고딕"/>
              </a:rPr>
              <a:t>FRANCE</a:t>
            </a:r>
            <a:r>
              <a:rPr lang="ko-KR" altLang="en-US" sz="1200" spc="-150" dirty="0">
                <a:ea typeface="맑은 고딕"/>
              </a:rPr>
              <a:t>와 </a:t>
            </a:r>
            <a:r>
              <a:rPr lang="en-US" altLang="ko-KR" sz="1200" spc="-150" dirty="0">
                <a:ea typeface="맑은 고딕"/>
              </a:rPr>
              <a:t>FRENCH</a:t>
            </a:r>
            <a:r>
              <a:rPr lang="ko-KR" altLang="en-US" sz="1200" spc="-150" dirty="0">
                <a:ea typeface="맑은 고딕"/>
              </a:rPr>
              <a:t>가 주어졌을 때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이를 두 </a:t>
            </a:r>
            <a:r>
              <a:rPr lang="ko-KR" altLang="en-US" sz="1200" spc="-150" dirty="0" err="1">
                <a:ea typeface="맑은 고딕"/>
              </a:rPr>
              <a:t>글자씩</a:t>
            </a:r>
            <a:r>
              <a:rPr lang="ko-KR" altLang="en-US" sz="1200" spc="-150" dirty="0">
                <a:ea typeface="맑은 고딕"/>
              </a:rPr>
              <a:t> 끊어서 다중집합을 만들 수 있다</a:t>
            </a:r>
            <a:r>
              <a:rPr lang="en-US" altLang="ko-KR" sz="1200" spc="-150" dirty="0">
                <a:ea typeface="맑은 고딕"/>
              </a:rPr>
              <a:t>. </a:t>
            </a:r>
            <a:r>
              <a:rPr lang="ko-KR" altLang="en-US" sz="1200" spc="-150" dirty="0">
                <a:ea typeface="맑은 고딕"/>
              </a:rPr>
              <a:t>각각 </a:t>
            </a:r>
            <a:r>
              <a:rPr lang="en-US" altLang="ko-KR" sz="1200" spc="-150" dirty="0">
                <a:ea typeface="맑은 고딕"/>
              </a:rPr>
              <a:t>{FR, RA, AN, NC, CE}, {FR, RE, EN, NC, CH}</a:t>
            </a:r>
            <a:r>
              <a:rPr lang="ko-KR" altLang="en-US" sz="1200" spc="-150" dirty="0">
                <a:ea typeface="맑은 고딕"/>
              </a:rPr>
              <a:t>가 되며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교집합은 </a:t>
            </a:r>
            <a:r>
              <a:rPr lang="en-US" altLang="ko-KR" sz="1200" spc="-150" dirty="0">
                <a:ea typeface="맑은 고딕"/>
              </a:rPr>
              <a:t>{FR, NC}, </a:t>
            </a:r>
            <a:r>
              <a:rPr lang="ko-KR" altLang="en-US" sz="1200" spc="-150" dirty="0">
                <a:ea typeface="맑은 고딕"/>
              </a:rPr>
              <a:t>합집합은 </a:t>
            </a:r>
            <a:r>
              <a:rPr lang="en-US" altLang="ko-KR" sz="1200" spc="-150" dirty="0">
                <a:ea typeface="맑은 고딕"/>
              </a:rPr>
              <a:t>{FR, RA, AN, NC, CE, RE, EN, CH}</a:t>
            </a:r>
            <a:r>
              <a:rPr lang="ko-KR" altLang="en-US" sz="1200" spc="-150" dirty="0">
                <a:ea typeface="맑은 고딕"/>
              </a:rPr>
              <a:t>가 되므로</a:t>
            </a:r>
            <a:r>
              <a:rPr lang="en-US" altLang="ko-KR" sz="1200" spc="-150" dirty="0">
                <a:ea typeface="맑은 고딕"/>
              </a:rPr>
              <a:t>, </a:t>
            </a:r>
            <a:r>
              <a:rPr lang="ko-KR" altLang="en-US" sz="1200" spc="-150" dirty="0">
                <a:ea typeface="맑은 고딕"/>
              </a:rPr>
              <a:t>두 문자열 사이의 </a:t>
            </a:r>
            <a:r>
              <a:rPr lang="ko-KR" altLang="en-US" sz="1200" spc="-150" dirty="0" err="1">
                <a:ea typeface="맑은 고딕"/>
              </a:rPr>
              <a:t>자카드</a:t>
            </a:r>
            <a:r>
              <a:rPr lang="ko-KR" altLang="en-US" sz="1200" spc="-150" dirty="0">
                <a:ea typeface="맑은 고딕"/>
              </a:rPr>
              <a:t> 유사도 </a:t>
            </a:r>
            <a:r>
              <a:rPr lang="en-US" altLang="ko-KR" sz="1200" spc="-150" dirty="0">
                <a:ea typeface="맑은 고딕"/>
              </a:rPr>
              <a:t>J("FRANCE", "FRENCH") = 2/8 = 0.25</a:t>
            </a:r>
            <a:r>
              <a:rPr lang="ko-KR" altLang="en-US" sz="1200" spc="-150" dirty="0">
                <a:ea typeface="맑은 고딕"/>
              </a:rPr>
              <a:t>가 된다</a:t>
            </a:r>
            <a:r>
              <a:rPr lang="en-US" altLang="ko-KR" sz="1200" spc="-150" dirty="0">
                <a:ea typeface="맑은 고딕"/>
              </a:rPr>
              <a:t>.</a:t>
            </a:r>
            <a:endParaRPr lang="ko-KR" altLang="en-US" sz="1200" spc="-150" dirty="0"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주제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(2)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E4C29F-B33D-42EC-97EA-A8129C84650E}"/>
              </a:ext>
            </a:extLst>
          </p:cNvPr>
          <p:cNvSpPr/>
          <p:nvPr/>
        </p:nvSpPr>
        <p:spPr>
          <a:xfrm>
            <a:off x="1035567" y="1648310"/>
            <a:ext cx="41566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입력 형식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입력으로는 </a:t>
            </a:r>
            <a:r>
              <a:rPr lang="en-US" altLang="ko-KR" sz="1600" spc="-150" dirty="0">
                <a:ea typeface="맑은 고딕"/>
              </a:rPr>
              <a:t>str1</a:t>
            </a:r>
            <a:r>
              <a:rPr lang="ko-KR" altLang="en-US" sz="1600" spc="-150" dirty="0">
                <a:ea typeface="맑은 고딕"/>
              </a:rPr>
              <a:t>과 </a:t>
            </a:r>
            <a:r>
              <a:rPr lang="en-US" altLang="ko-KR" sz="1600" spc="-150" dirty="0">
                <a:ea typeface="맑은 고딕"/>
              </a:rPr>
              <a:t>str2</a:t>
            </a:r>
            <a:r>
              <a:rPr lang="ko-KR" altLang="en-US" sz="1600" spc="-150" dirty="0">
                <a:ea typeface="맑은 고딕"/>
              </a:rPr>
              <a:t>의 두 문자열이 들어온다</a:t>
            </a:r>
            <a:r>
              <a:rPr lang="en-US" altLang="ko-KR" sz="1600" spc="-150" dirty="0">
                <a:ea typeface="맑은 고딕"/>
              </a:rPr>
              <a:t>. </a:t>
            </a:r>
            <a:r>
              <a:rPr lang="ko-KR" altLang="en-US" sz="1600" spc="-150" dirty="0">
                <a:ea typeface="맑은 고딕"/>
              </a:rPr>
              <a:t>각 문자열의 길이는 </a:t>
            </a:r>
            <a:r>
              <a:rPr lang="en-US" altLang="ko-KR" sz="1600" spc="-150" dirty="0">
                <a:ea typeface="맑은 고딕"/>
              </a:rPr>
              <a:t>2 </a:t>
            </a:r>
            <a:r>
              <a:rPr lang="ko-KR" altLang="en-US" sz="1600" spc="-150" dirty="0">
                <a:ea typeface="맑은 고딕"/>
              </a:rPr>
              <a:t>이상</a:t>
            </a:r>
            <a:r>
              <a:rPr lang="en-US" altLang="ko-KR" sz="1600" spc="-150" dirty="0">
                <a:ea typeface="맑은 고딕"/>
              </a:rPr>
              <a:t>, 1,000 </a:t>
            </a:r>
            <a:r>
              <a:rPr lang="ko-KR" altLang="en-US" sz="1600" spc="-150" dirty="0">
                <a:ea typeface="맑은 고딕"/>
              </a:rPr>
              <a:t>이하이다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입력으로 들어온 문자열은 두 </a:t>
            </a:r>
            <a:r>
              <a:rPr lang="ko-KR" altLang="en-US" sz="1600" spc="-150" dirty="0" err="1">
                <a:ea typeface="맑은 고딕"/>
              </a:rPr>
              <a:t>글자씩</a:t>
            </a:r>
            <a:r>
              <a:rPr lang="ko-KR" altLang="en-US" sz="1600" spc="-150" dirty="0">
                <a:ea typeface="맑은 고딕"/>
              </a:rPr>
              <a:t> 끊어서 다중집합의 원소로 만든다</a:t>
            </a:r>
            <a:r>
              <a:rPr lang="en-US" altLang="ko-KR" sz="1600" spc="-150" dirty="0">
                <a:ea typeface="맑은 고딕"/>
              </a:rPr>
              <a:t>. </a:t>
            </a:r>
            <a:r>
              <a:rPr lang="ko-KR" altLang="en-US" sz="1600" spc="-150" dirty="0">
                <a:ea typeface="맑은 고딕"/>
              </a:rPr>
              <a:t>이때 영문자로 된 글자 쌍만 유효하고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기타 공백이나 숫자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특수 문자가 들어있는 경우는 그 글자 쌍을 버린다</a:t>
            </a:r>
            <a:r>
              <a:rPr lang="en-US" altLang="ko-KR" sz="1600" spc="-150" dirty="0">
                <a:ea typeface="맑은 고딕"/>
              </a:rPr>
              <a:t>. 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예를 들어 </a:t>
            </a:r>
            <a:r>
              <a:rPr lang="en-US" altLang="ko-KR" sz="1600" spc="-150" dirty="0">
                <a:ea typeface="맑은 고딕"/>
              </a:rPr>
              <a:t>ab+</a:t>
            </a:r>
            <a:r>
              <a:rPr lang="ko-KR" altLang="en-US" sz="1600" spc="-150" dirty="0">
                <a:ea typeface="맑은 고딕"/>
              </a:rPr>
              <a:t>가 입력으로 들어오면</a:t>
            </a:r>
            <a:r>
              <a:rPr lang="en-US" altLang="ko-KR" sz="1600" spc="-150" dirty="0">
                <a:ea typeface="맑은 고딕"/>
              </a:rPr>
              <a:t>, ab</a:t>
            </a:r>
            <a:r>
              <a:rPr lang="ko-KR" altLang="en-US" sz="1600" spc="-150" dirty="0">
                <a:ea typeface="맑은 고딕"/>
              </a:rPr>
              <a:t>만 다중집합의 원소로 삼고</a:t>
            </a:r>
            <a:r>
              <a:rPr lang="en-US" altLang="ko-KR" sz="1600" spc="-150" dirty="0">
                <a:ea typeface="맑은 고딕"/>
              </a:rPr>
              <a:t>, b+</a:t>
            </a:r>
            <a:r>
              <a:rPr lang="ko-KR" altLang="en-US" sz="1600" spc="-150" dirty="0">
                <a:ea typeface="맑은 고딕"/>
              </a:rPr>
              <a:t>는 버린다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다중집합 원소 사이를 비교할 때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대문자와 소문자의 차이는 무시한다</a:t>
            </a:r>
            <a:r>
              <a:rPr lang="en-US" altLang="ko-KR" sz="1600" spc="-150" dirty="0">
                <a:ea typeface="맑은 고딕"/>
              </a:rPr>
              <a:t>. AB</a:t>
            </a:r>
            <a:r>
              <a:rPr lang="ko-KR" altLang="en-US" sz="1600" spc="-150" dirty="0">
                <a:ea typeface="맑은 고딕"/>
              </a:rPr>
              <a:t>와 </a:t>
            </a:r>
            <a:r>
              <a:rPr lang="en-US" altLang="ko-KR" sz="1600" spc="-150" dirty="0">
                <a:ea typeface="맑은 고딕"/>
              </a:rPr>
              <a:t>Ab, ab</a:t>
            </a:r>
            <a:r>
              <a:rPr lang="ko-KR" altLang="en-US" sz="1600" spc="-150" dirty="0">
                <a:ea typeface="맑은 고딕"/>
              </a:rPr>
              <a:t>는 같은 원소로 취급한다</a:t>
            </a:r>
            <a:r>
              <a:rPr lang="en-US" altLang="ko-KR" sz="1600" spc="-150" dirty="0">
                <a:ea typeface="맑은 고딕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CB825A-DBFE-45BB-A859-A851E21F3D56}"/>
              </a:ext>
            </a:extLst>
          </p:cNvPr>
          <p:cNvSpPr/>
          <p:nvPr/>
        </p:nvSpPr>
        <p:spPr>
          <a:xfrm>
            <a:off x="6999736" y="1648310"/>
            <a:ext cx="4156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출력 형식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입력으로 들어온 두 문자열의 </a:t>
            </a:r>
            <a:r>
              <a:rPr lang="ko-KR" altLang="en-US" sz="1600" spc="-150" dirty="0" err="1">
                <a:ea typeface="맑은 고딕"/>
              </a:rPr>
              <a:t>자카드</a:t>
            </a:r>
            <a:r>
              <a:rPr lang="ko-KR" altLang="en-US" sz="1600" spc="-150" dirty="0">
                <a:ea typeface="맑은 고딕"/>
              </a:rPr>
              <a:t> 유사도를 출력한다</a:t>
            </a:r>
            <a:r>
              <a:rPr lang="en-US" altLang="ko-KR" sz="1600" spc="-150" dirty="0">
                <a:ea typeface="맑은 고딕"/>
              </a:rPr>
              <a:t>. </a:t>
            </a:r>
            <a:r>
              <a:rPr lang="ko-KR" altLang="en-US" sz="1600" spc="-150" dirty="0">
                <a:ea typeface="맑은 고딕"/>
              </a:rPr>
              <a:t>유사도 값은 </a:t>
            </a:r>
            <a:r>
              <a:rPr lang="en-US" altLang="ko-KR" sz="1600" spc="-150" dirty="0">
                <a:ea typeface="맑은 고딕"/>
              </a:rPr>
              <a:t>0</a:t>
            </a:r>
            <a:r>
              <a:rPr lang="ko-KR" altLang="en-US" sz="1600" spc="-150" dirty="0">
                <a:ea typeface="맑은 고딕"/>
              </a:rPr>
              <a:t>에서 </a:t>
            </a:r>
            <a:r>
              <a:rPr lang="en-US" altLang="ko-KR" sz="1600" spc="-150" dirty="0">
                <a:ea typeface="맑은 고딕"/>
              </a:rPr>
              <a:t>1 </a:t>
            </a:r>
            <a:r>
              <a:rPr lang="ko-KR" altLang="en-US" sz="1600" spc="-150" dirty="0">
                <a:ea typeface="맑은 고딕"/>
              </a:rPr>
              <a:t>사이의 실수이므로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이를 다루기 쉽도록 </a:t>
            </a:r>
            <a:r>
              <a:rPr lang="en-US" altLang="ko-KR" sz="1600" spc="-150" dirty="0">
                <a:ea typeface="맑은 고딕"/>
              </a:rPr>
              <a:t>65536</a:t>
            </a:r>
            <a:r>
              <a:rPr lang="ko-KR" altLang="en-US" sz="1600" spc="-150" dirty="0">
                <a:ea typeface="맑은 고딕"/>
              </a:rPr>
              <a:t>을 곱한 후에 소수점 아래를 버리고 정수부만 출력한다</a:t>
            </a:r>
            <a:r>
              <a:rPr lang="en-US" altLang="ko-KR" sz="1600" spc="-150" dirty="0">
                <a:ea typeface="맑은 고딕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28481A-2E0E-42D4-AC47-B82927335B14}"/>
              </a:ext>
            </a:extLst>
          </p:cNvPr>
          <p:cNvSpPr/>
          <p:nvPr/>
        </p:nvSpPr>
        <p:spPr>
          <a:xfrm>
            <a:off x="6999736" y="4069511"/>
            <a:ext cx="415669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예제 입출력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str1	str2	answer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FRANCE	</a:t>
            </a:r>
            <a:r>
              <a:rPr lang="en-US" altLang="ko-KR" sz="1600" spc="-150" dirty="0" err="1">
                <a:ea typeface="맑은 고딕"/>
              </a:rPr>
              <a:t>french</a:t>
            </a:r>
            <a:r>
              <a:rPr lang="en-US" altLang="ko-KR" sz="1600" spc="-150" dirty="0">
                <a:ea typeface="맑은 고딕"/>
              </a:rPr>
              <a:t>	16384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handshake	shake hand	65536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aa1+aa2	AAAA12	43690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E=M*C^2	e=m*c^2	65536</a:t>
            </a: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50498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코딩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5FC637-727A-414B-A1E9-A28A07D27323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(3)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C8C52E-24F4-4F51-AB1F-C7CB1DCAAB70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710D9-1D3C-4AED-A770-888EFFADE8E7}"/>
              </a:ext>
            </a:extLst>
          </p:cNvPr>
          <p:cNvSpPr/>
          <p:nvPr/>
        </p:nvSpPr>
        <p:spPr>
          <a:xfrm>
            <a:off x="7150103" y="2736502"/>
            <a:ext cx="43903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해설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en-US" altLang="ko-KR" sz="1600" spc="-150" dirty="0">
                <a:ea typeface="맑은 고딕"/>
              </a:rPr>
              <a:t>Class </a:t>
            </a:r>
            <a:r>
              <a:rPr lang="ko-KR" altLang="en-US" sz="1600" spc="-150" dirty="0">
                <a:ea typeface="맑은 고딕"/>
              </a:rPr>
              <a:t>설정으로 주어진 문제에서 대소문자 구분을 하지 </a:t>
            </a:r>
            <a:r>
              <a:rPr lang="ko-KR" altLang="en-US" sz="1600" spc="-150" dirty="0" err="1">
                <a:ea typeface="맑은 고딕"/>
              </a:rPr>
              <a:t>않기위해</a:t>
            </a:r>
            <a:r>
              <a:rPr lang="ko-KR" altLang="en-US" sz="1600" spc="-150" dirty="0">
                <a:ea typeface="맑은 고딕"/>
              </a:rPr>
              <a:t>  입력된 값을 </a:t>
            </a:r>
            <a:r>
              <a:rPr lang="en-US" altLang="ko-KR" sz="1600" spc="-150" dirty="0">
                <a:ea typeface="맑은 고딕"/>
              </a:rPr>
              <a:t>lower</a:t>
            </a:r>
            <a:r>
              <a:rPr lang="ko-KR" altLang="en-US" sz="1600" spc="-150" dirty="0">
                <a:ea typeface="맑은 고딕"/>
              </a:rPr>
              <a:t>를 사용하여 변환해주는 클래스</a:t>
            </a:r>
            <a:endParaRPr lang="en-US" altLang="ko-KR" sz="1600" spc="-15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D6BE26-5D65-4B9B-99C2-D6A587D8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" y="2020234"/>
            <a:ext cx="5444413" cy="37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08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코딩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5FC637-727A-414B-A1E9-A28A07D27323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(4)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C8C52E-24F4-4F51-AB1F-C7CB1DCAAB70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B710D9-1D3C-4AED-A770-888EFFADE8E7}"/>
              </a:ext>
            </a:extLst>
          </p:cNvPr>
          <p:cNvSpPr/>
          <p:nvPr/>
        </p:nvSpPr>
        <p:spPr>
          <a:xfrm>
            <a:off x="6896721" y="2084296"/>
            <a:ext cx="4390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해설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입력으로는 </a:t>
            </a:r>
            <a:r>
              <a:rPr lang="en-US" altLang="ko-KR" sz="1600" spc="-150" dirty="0">
                <a:ea typeface="맑은 고딕"/>
              </a:rPr>
              <a:t>str1</a:t>
            </a:r>
            <a:r>
              <a:rPr lang="ko-KR" altLang="en-US" sz="1600" spc="-150" dirty="0">
                <a:ea typeface="맑은 고딕"/>
              </a:rPr>
              <a:t>과 </a:t>
            </a:r>
            <a:r>
              <a:rPr lang="en-US" altLang="ko-KR" sz="1600" spc="-150" dirty="0">
                <a:ea typeface="맑은 고딕"/>
              </a:rPr>
              <a:t>str2</a:t>
            </a:r>
            <a:r>
              <a:rPr lang="ko-KR" altLang="en-US" sz="1600" spc="-150" dirty="0">
                <a:ea typeface="맑은 고딕"/>
              </a:rPr>
              <a:t>의 두 문자열이 들어온다</a:t>
            </a:r>
            <a:r>
              <a:rPr lang="en-US" altLang="ko-KR" sz="1600" spc="-150" dirty="0">
                <a:ea typeface="맑은 고딕"/>
              </a:rPr>
              <a:t>. 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문제에서 대소문자를 구분하지 않는다고 제시가 되었기 때문에 </a:t>
            </a:r>
            <a:r>
              <a:rPr lang="en-US" altLang="ko-KR" sz="1600" spc="-150" dirty="0">
                <a:ea typeface="맑은 고딕"/>
              </a:rPr>
              <a:t>lower()</a:t>
            </a:r>
            <a:r>
              <a:rPr lang="ko-KR" altLang="en-US" sz="1600" spc="-150" dirty="0">
                <a:ea typeface="맑은 고딕"/>
              </a:rPr>
              <a:t>를 사용하여 두 데이터를 일치시켰다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문자열 사이의 유사도를 계산하는데 두 글자 씩 끊어서 다중 집합을 만들었고</a:t>
            </a:r>
            <a:r>
              <a:rPr lang="en-US" altLang="ko-KR" sz="1600" spc="-150" dirty="0">
                <a:ea typeface="맑은 고딕"/>
              </a:rPr>
              <a:t> </a:t>
            </a:r>
            <a:r>
              <a:rPr lang="en-US" altLang="ko-KR" sz="1600" spc="-150" dirty="0" err="1">
                <a:ea typeface="맑은 고딕"/>
              </a:rPr>
              <a:t>isalpha</a:t>
            </a:r>
            <a:r>
              <a:rPr lang="en-US" altLang="ko-KR" sz="1600" spc="-150" dirty="0">
                <a:ea typeface="맑은 고딕"/>
              </a:rPr>
              <a:t>()</a:t>
            </a:r>
            <a:r>
              <a:rPr lang="ko-KR" altLang="en-US" sz="1600" spc="-150" dirty="0">
                <a:ea typeface="맑은 고딕"/>
              </a:rPr>
              <a:t>를 사용하여 기타 공백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숫자</a:t>
            </a:r>
            <a:r>
              <a:rPr lang="en-US" altLang="ko-KR" sz="1600" spc="-150" dirty="0">
                <a:ea typeface="맑은 고딕"/>
              </a:rPr>
              <a:t>, </a:t>
            </a:r>
            <a:r>
              <a:rPr lang="ko-KR" altLang="en-US" sz="1600" spc="-150" dirty="0">
                <a:ea typeface="맑은 고딕"/>
              </a:rPr>
              <a:t>특수 문자를 제거하였다</a:t>
            </a:r>
            <a:r>
              <a:rPr lang="en-US" altLang="ko-KR" sz="1600" spc="-150" dirty="0">
                <a:ea typeface="맑은 고딕"/>
              </a:rPr>
              <a:t>.</a:t>
            </a:r>
            <a:r>
              <a:rPr lang="ko-KR" altLang="en-US" sz="1600" spc="-150" dirty="0">
                <a:ea typeface="맑은 고딕"/>
              </a:rPr>
              <a:t> </a:t>
            </a:r>
            <a:endParaRPr lang="en-US" altLang="ko-KR" sz="1600" spc="-15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6FE2C-4CF9-4601-A9D0-4F256588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9" y="2084296"/>
            <a:ext cx="4970493" cy="40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37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코딩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(5)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E4C29F-B33D-42EC-97EA-A8129C84650E}"/>
              </a:ext>
            </a:extLst>
          </p:cNvPr>
          <p:cNvSpPr/>
          <p:nvPr/>
        </p:nvSpPr>
        <p:spPr>
          <a:xfrm>
            <a:off x="6896721" y="1890321"/>
            <a:ext cx="415669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해설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두 집합 </a:t>
            </a:r>
            <a:r>
              <a:rPr lang="en-US" altLang="ko-KR" sz="1600" spc="-150" dirty="0">
                <a:ea typeface="맑은 고딕"/>
              </a:rPr>
              <a:t>A, B </a:t>
            </a:r>
            <a:r>
              <a:rPr lang="ko-KR" altLang="en-US" sz="1600" spc="-150" dirty="0">
                <a:ea typeface="맑은 고딕"/>
              </a:rPr>
              <a:t>사이의 </a:t>
            </a:r>
            <a:r>
              <a:rPr lang="ko-KR" altLang="en-US" sz="1600" spc="-150" dirty="0" err="1">
                <a:ea typeface="맑은 고딕"/>
              </a:rPr>
              <a:t>자카드</a:t>
            </a:r>
            <a:r>
              <a:rPr lang="ko-KR" altLang="en-US" sz="1600" spc="-150" dirty="0">
                <a:ea typeface="맑은 고딕"/>
              </a:rPr>
              <a:t> 유사도 </a:t>
            </a:r>
            <a:r>
              <a:rPr lang="en-US" altLang="ko-KR" sz="1600" spc="-150" dirty="0">
                <a:ea typeface="맑은 고딕"/>
              </a:rPr>
              <a:t>J(A, B)</a:t>
            </a:r>
            <a:r>
              <a:rPr lang="ko-KR" altLang="en-US" sz="1600" spc="-150" dirty="0">
                <a:ea typeface="맑은 고딕"/>
              </a:rPr>
              <a:t>는 두 집합의 교집합 크기를 두 집합의 합집합 크기로 나눈 값으로 정의된다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문자열 </a:t>
            </a:r>
            <a:r>
              <a:rPr lang="en-US" altLang="ko-KR" sz="1600" spc="-150" dirty="0">
                <a:ea typeface="맑은 고딕"/>
              </a:rPr>
              <a:t>list1, list2</a:t>
            </a:r>
            <a:r>
              <a:rPr lang="ko-KR" altLang="en-US" sz="1600" spc="-150" dirty="0">
                <a:ea typeface="맑은 고딕"/>
              </a:rPr>
              <a:t>의 중복되는 데이터를 제거 하기 위해 </a:t>
            </a:r>
            <a:r>
              <a:rPr lang="en-US" altLang="ko-KR" sz="1600" spc="-150" dirty="0">
                <a:ea typeface="맑은 고딕"/>
              </a:rPr>
              <a:t>set </a:t>
            </a:r>
            <a:r>
              <a:rPr lang="ko-KR" altLang="en-US" sz="1600" spc="-150" dirty="0">
                <a:ea typeface="맑은 고딕"/>
              </a:rPr>
              <a:t>함수를 사용하여 </a:t>
            </a:r>
            <a:r>
              <a:rPr lang="ko-KR" altLang="en-US" sz="1600" spc="-150" dirty="0" err="1">
                <a:ea typeface="맑은 고딕"/>
              </a:rPr>
              <a:t>중복값을</a:t>
            </a:r>
            <a:r>
              <a:rPr lang="ko-KR" altLang="en-US" sz="1600" spc="-150" dirty="0">
                <a:ea typeface="맑은 고딕"/>
              </a:rPr>
              <a:t> 제거하였다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문제에서 공집합인 경우 </a:t>
            </a:r>
            <a:r>
              <a:rPr lang="en-US" altLang="ko-KR" sz="1600" spc="-150" dirty="0">
                <a:ea typeface="맑은 고딕"/>
              </a:rPr>
              <a:t>1</a:t>
            </a:r>
            <a:r>
              <a:rPr lang="ko-KR" altLang="en-US" sz="1600" spc="-150" dirty="0">
                <a:ea typeface="맑은 고딕"/>
              </a:rPr>
              <a:t>이지만 다루기 쉽게 </a:t>
            </a:r>
            <a:r>
              <a:rPr lang="en-US" altLang="ko-KR" sz="1600" spc="-150" dirty="0">
                <a:ea typeface="맑은 고딕"/>
              </a:rPr>
              <a:t>65536</a:t>
            </a:r>
            <a:r>
              <a:rPr lang="ko-KR" altLang="en-US" sz="1600" spc="-150" dirty="0">
                <a:ea typeface="맑은 고딕"/>
              </a:rPr>
              <a:t>을 곱하여 교집합이 </a:t>
            </a:r>
            <a:r>
              <a:rPr lang="en-US" altLang="ko-KR" sz="1600" spc="-150" dirty="0">
                <a:ea typeface="맑은 고딕"/>
              </a:rPr>
              <a:t>0</a:t>
            </a:r>
            <a:r>
              <a:rPr lang="ko-KR" altLang="en-US" sz="1600" spc="-150" dirty="0">
                <a:ea typeface="맑은 고딕"/>
              </a:rPr>
              <a:t>일 경우 </a:t>
            </a:r>
            <a:r>
              <a:rPr lang="en-US" altLang="ko-KR" sz="1600" spc="-150" dirty="0">
                <a:ea typeface="맑은 고딕"/>
              </a:rPr>
              <a:t>65536</a:t>
            </a:r>
            <a:r>
              <a:rPr lang="ko-KR" altLang="en-US" sz="1600" spc="-150" dirty="0">
                <a:ea typeface="맑은 고딕"/>
              </a:rPr>
              <a:t>을 </a:t>
            </a:r>
            <a:r>
              <a:rPr lang="ko-KR" altLang="en-US" sz="1600" spc="-150" dirty="0" err="1">
                <a:ea typeface="맑은 고딕"/>
              </a:rPr>
              <a:t>리턴하였다</a:t>
            </a:r>
            <a:r>
              <a:rPr lang="en-US" altLang="ko-KR" sz="1600" spc="-150" dirty="0">
                <a:ea typeface="맑은 고딕"/>
              </a:rPr>
              <a:t>.</a:t>
            </a:r>
          </a:p>
          <a:p>
            <a:pPr marL="171450" lvl="0" indent="-171450">
              <a:buFontTx/>
              <a:buChar char="-"/>
              <a:defRPr/>
            </a:pPr>
            <a:endParaRPr lang="en-US" altLang="ko-KR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600" spc="-150" dirty="0">
                <a:ea typeface="맑은 고딕"/>
              </a:rPr>
              <a:t>유사도 값은 </a:t>
            </a:r>
            <a:r>
              <a:rPr lang="en-US" altLang="ko-KR" sz="1600" spc="-150" dirty="0">
                <a:ea typeface="맑은 고딕"/>
              </a:rPr>
              <a:t>0</a:t>
            </a:r>
            <a:r>
              <a:rPr lang="ko-KR" altLang="en-US" sz="1600" spc="-150" dirty="0">
                <a:ea typeface="맑은 고딕"/>
              </a:rPr>
              <a:t>에서 </a:t>
            </a:r>
            <a:r>
              <a:rPr lang="en-US" altLang="ko-KR" sz="1600" spc="-150" dirty="0">
                <a:ea typeface="맑은 고딕"/>
              </a:rPr>
              <a:t>1</a:t>
            </a:r>
            <a:r>
              <a:rPr lang="ko-KR" altLang="en-US" sz="1600" spc="-150" dirty="0">
                <a:ea typeface="맑은 고딕"/>
              </a:rPr>
              <a:t>의 값이 나오기 때문에 다루기 쉽게 </a:t>
            </a:r>
            <a:r>
              <a:rPr lang="en-US" altLang="ko-KR" sz="1600" spc="-150" dirty="0">
                <a:ea typeface="맑은 고딕"/>
              </a:rPr>
              <a:t>65536</a:t>
            </a:r>
            <a:r>
              <a:rPr lang="ko-KR" altLang="en-US" sz="1600" spc="-150" dirty="0">
                <a:ea typeface="맑은 고딕"/>
              </a:rPr>
              <a:t>곱한 후 정수부분만 보여주기 위해 </a:t>
            </a:r>
            <a:r>
              <a:rPr lang="en-US" altLang="ko-KR" sz="1600" spc="-150" dirty="0">
                <a:ea typeface="맑은 고딕"/>
              </a:rPr>
              <a:t>int</a:t>
            </a:r>
            <a:r>
              <a:rPr lang="ko-KR" altLang="en-US" sz="1600" spc="-150" dirty="0">
                <a:ea typeface="맑은 고딕"/>
              </a:rPr>
              <a:t>형으로 정답을 </a:t>
            </a:r>
            <a:r>
              <a:rPr lang="ko-KR" altLang="en-US" sz="1600" spc="-150" dirty="0" err="1">
                <a:ea typeface="맑은 고딕"/>
              </a:rPr>
              <a:t>리턴하였다</a:t>
            </a:r>
            <a:r>
              <a:rPr lang="en-US" altLang="ko-KR" sz="1600" spc="-150" dirty="0">
                <a:ea typeface="맑은 고딕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5EEF2F-BE09-4AE2-999A-4CF4FE83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" y="1890321"/>
            <a:ext cx="6019800" cy="43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55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코딩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(6)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6E2C9-34E2-431E-92A8-0DA4D0C1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69" y="2135614"/>
            <a:ext cx="5848350" cy="25296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A6C8B-D0F5-4595-B67D-FA903F74DFFB}"/>
              </a:ext>
            </a:extLst>
          </p:cNvPr>
          <p:cNvSpPr/>
          <p:nvPr/>
        </p:nvSpPr>
        <p:spPr>
          <a:xfrm>
            <a:off x="7150103" y="2736502"/>
            <a:ext cx="439031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해설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r>
              <a:rPr lang="en-US" altLang="ko-KR" sz="1600" spc="-150" dirty="0">
                <a:ea typeface="맑은 고딕"/>
              </a:rPr>
              <a:t>- </a:t>
            </a:r>
            <a:r>
              <a:rPr lang="ko-KR" altLang="en-US" spc="-150" dirty="0">
                <a:ea typeface="맑은 고딕"/>
              </a:rPr>
              <a:t>실제로 출력할 부분은 다른 모듈이기 때문에 </a:t>
            </a:r>
            <a:r>
              <a:rPr lang="ko-KR" altLang="en-US" dirty="0"/>
              <a:t>해당 모듈이 아닌 파일에서는 특정부분의 코드가 실행이 안되도록 하는 코드</a:t>
            </a:r>
            <a:br>
              <a:rPr lang="ko-KR" altLang="en-US" sz="1600" dirty="0"/>
            </a:br>
            <a:endParaRPr lang="en-US" altLang="ko-KR" sz="1600" spc="-1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53856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코딩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(7)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E4C29F-B33D-42EC-97EA-A8129C84650E}"/>
              </a:ext>
            </a:extLst>
          </p:cNvPr>
          <p:cNvSpPr/>
          <p:nvPr/>
        </p:nvSpPr>
        <p:spPr>
          <a:xfrm>
            <a:off x="7064672" y="2090299"/>
            <a:ext cx="439031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해설 </a:t>
            </a:r>
            <a:r>
              <a:rPr lang="en-US" altLang="ko-KR" sz="2000" b="1" spc="-150" dirty="0">
                <a:ea typeface="맑은 고딕"/>
              </a:rPr>
              <a:t>- </a:t>
            </a:r>
            <a:r>
              <a:rPr lang="ko-KR" altLang="en-US" sz="2000" b="1" spc="-150" dirty="0" err="1">
                <a:ea typeface="맑은 고딕"/>
              </a:rPr>
              <a:t>메인문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  <a:p>
            <a:pPr marL="171450" lvl="0" indent="-171450">
              <a:buFontTx/>
              <a:buChar char="-"/>
              <a:defRPr/>
            </a:pPr>
            <a:r>
              <a:rPr lang="en-US" altLang="ko-KR" sz="1600" spc="-150" dirty="0">
                <a:ea typeface="맑은 고딕"/>
              </a:rPr>
              <a:t>Main</a:t>
            </a:r>
            <a:r>
              <a:rPr lang="ko-KR" altLang="en-US" sz="1600" spc="-150" dirty="0">
                <a:ea typeface="맑은 고딕"/>
              </a:rPr>
              <a:t>으로 기존 작성한 </a:t>
            </a:r>
            <a:r>
              <a:rPr lang="en-US" altLang="ko-KR" sz="1600" spc="-150" dirty="0">
                <a:ea typeface="맑은 고딕"/>
              </a:rPr>
              <a:t>solution</a:t>
            </a:r>
            <a:r>
              <a:rPr lang="ko-KR" altLang="en-US" sz="1600" spc="-150" dirty="0">
                <a:ea typeface="맑은 고딕"/>
              </a:rPr>
              <a:t>을 </a:t>
            </a:r>
            <a:r>
              <a:rPr lang="en-US" altLang="ko-KR" sz="1600" spc="-150" dirty="0">
                <a:ea typeface="맑은 고딕"/>
              </a:rPr>
              <a:t>import</a:t>
            </a:r>
            <a:r>
              <a:rPr lang="ko-KR" altLang="en-US" sz="1600" spc="-150" dirty="0">
                <a:ea typeface="맑은 고딕"/>
              </a:rPr>
              <a:t>해서</a:t>
            </a:r>
            <a:r>
              <a:rPr lang="en-US" altLang="ko-KR" sz="1600" spc="-150" dirty="0">
                <a:ea typeface="맑은 고딕"/>
              </a:rPr>
              <a:t> </a:t>
            </a:r>
            <a:r>
              <a:rPr lang="ko-KR" altLang="en-US" sz="1600" spc="-150" dirty="0">
                <a:ea typeface="맑은 고딕"/>
              </a:rPr>
              <a:t>예제 입출력 값을 그대로 표현</a:t>
            </a:r>
            <a:endParaRPr lang="en-US" altLang="ko-KR" sz="1600" spc="-150" dirty="0"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8CA1C-D2BC-4BF9-B681-F85313DD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0" y="2042308"/>
            <a:ext cx="5850394" cy="3552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EF33DA-B519-41ED-91C3-092CC5747DDF}"/>
              </a:ext>
            </a:extLst>
          </p:cNvPr>
          <p:cNvSpPr/>
          <p:nvPr/>
        </p:nvSpPr>
        <p:spPr>
          <a:xfrm>
            <a:off x="7167655" y="3409919"/>
            <a:ext cx="415669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예제 입출력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str1	str2	answer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FRANCE	</a:t>
            </a:r>
            <a:r>
              <a:rPr lang="en-US" altLang="ko-KR" sz="1600" spc="-150" dirty="0" err="1">
                <a:ea typeface="맑은 고딕"/>
              </a:rPr>
              <a:t>french</a:t>
            </a:r>
            <a:r>
              <a:rPr lang="en-US" altLang="ko-KR" sz="1600" spc="-150" dirty="0">
                <a:ea typeface="맑은 고딕"/>
              </a:rPr>
              <a:t>	16384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handshake	shake hand	65536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aa1+aa2	AAAA12	43690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E=M*C^2	e=m*c^2	65536</a:t>
            </a: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63478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12192000" cy="643265"/>
            <a:chOff x="0" y="0"/>
            <a:chExt cx="12192000" cy="643265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12192000" cy="643265"/>
            </a:xfrm>
            <a:prstGeom prst="rect">
              <a:avLst/>
            </a:prstGeom>
            <a:solidFill>
              <a:srgbClr val="039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9751" y="55983"/>
              <a:ext cx="50425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PYTHON  PROJECT  </a:t>
              </a:r>
              <a:r>
                <a:rPr lang="ko-KR" altLang="en-US" sz="2800" b="1" spc="-15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컴산뜻돋움"/>
                  <a:ea typeface="한컴산뜻돋움"/>
                </a:rPr>
                <a:t>실행</a:t>
              </a:r>
              <a:endParaRPr lang="en-US" altLang="ko-K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A4C7F66-B68B-4F62-A203-6B4BB58B26B2}"/>
              </a:ext>
            </a:extLst>
          </p:cNvPr>
          <p:cNvSpPr txBox="1"/>
          <p:nvPr/>
        </p:nvSpPr>
        <p:spPr>
          <a:xfrm>
            <a:off x="1125507" y="1132948"/>
            <a:ext cx="923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00339A"/>
                </a:solidFill>
                <a:latin typeface="맑은 고딕"/>
                <a:ea typeface="맑은 고딕"/>
              </a:rPr>
              <a:t>뉴스 클러스터링 </a:t>
            </a:r>
            <a:r>
              <a:rPr lang="en-US" altLang="ko-KR" sz="2400" b="1" dirty="0">
                <a:solidFill>
                  <a:srgbClr val="00339A"/>
                </a:solidFill>
                <a:latin typeface="맑은 고딕"/>
                <a:ea typeface="맑은 고딕"/>
              </a:rPr>
              <a:t>– 2017 KAKAO BLIND RECUITMENT – (8)</a:t>
            </a:r>
            <a:endParaRPr lang="ko-KR" altLang="en-US" sz="2400" b="1" dirty="0">
              <a:solidFill>
                <a:srgbClr val="00339A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6E43BC-C835-4504-98DC-F6E9F25A4BD7}"/>
              </a:ext>
            </a:extLst>
          </p:cNvPr>
          <p:cNvSpPr/>
          <p:nvPr/>
        </p:nvSpPr>
        <p:spPr>
          <a:xfrm>
            <a:off x="904969" y="1173250"/>
            <a:ext cx="144016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39BD3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7B47B-5F4E-47A2-8B94-907649A8D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0" y="1594613"/>
            <a:ext cx="6780436" cy="4963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3306E2-F65B-4B12-BB07-807529E0DA2F}"/>
              </a:ext>
            </a:extLst>
          </p:cNvPr>
          <p:cNvSpPr/>
          <p:nvPr/>
        </p:nvSpPr>
        <p:spPr>
          <a:xfrm>
            <a:off x="7670636" y="2983787"/>
            <a:ext cx="415669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spc="-150" dirty="0">
                <a:ea typeface="맑은 고딕"/>
              </a:rPr>
              <a:t>예제 입출력</a:t>
            </a: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endParaRPr lang="en-US" altLang="ko-KR" sz="2000" b="1" spc="-150" dirty="0">
              <a:ea typeface="맑은 고딕"/>
            </a:endParaRP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str1	str2	answer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FRANCE	</a:t>
            </a:r>
            <a:r>
              <a:rPr lang="en-US" altLang="ko-KR" sz="1600" spc="-150" dirty="0" err="1">
                <a:ea typeface="맑은 고딕"/>
              </a:rPr>
              <a:t>french</a:t>
            </a:r>
            <a:r>
              <a:rPr lang="en-US" altLang="ko-KR" sz="1600" spc="-150" dirty="0">
                <a:ea typeface="맑은 고딕"/>
              </a:rPr>
              <a:t>	16384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handshake	shake hand	65536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aa1+aa2	AAAA12	43690</a:t>
            </a:r>
          </a:p>
          <a:p>
            <a:pPr lvl="0" algn="ctr">
              <a:defRPr/>
            </a:pPr>
            <a:r>
              <a:rPr lang="en-US" altLang="ko-KR" sz="1600" spc="-150" dirty="0">
                <a:ea typeface="맑은 고딕"/>
              </a:rPr>
              <a:t>E=M*C^2	e=m*c^2	65536</a:t>
            </a:r>
          </a:p>
          <a:p>
            <a:pPr lvl="0" algn="ctr">
              <a:defRPr/>
            </a:pPr>
            <a:endParaRPr lang="ko-KR" altLang="en-US" sz="1600" spc="-1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2391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1049</Words>
  <Application>Microsoft Office PowerPoint</Application>
  <PresentationFormat>와이드스크린</PresentationFormat>
  <Paragraphs>114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형조 이</cp:lastModifiedBy>
  <cp:revision>477</cp:revision>
  <dcterms:created xsi:type="dcterms:W3CDTF">2018-08-02T07:05:36Z</dcterms:created>
  <dcterms:modified xsi:type="dcterms:W3CDTF">2018-12-21T14:02:05Z</dcterms:modified>
  <cp:version/>
</cp:coreProperties>
</file>